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theme/themeOverride12.xml" ContentType="application/vnd.openxmlformats-officedocument.themeOverride+xml"/>
  <Override PartName="/ppt/charts/chart18.xml" ContentType="application/vnd.openxmlformats-officedocument.drawingml.chart+xml"/>
  <Override PartName="/ppt/theme/themeOverride13.xml" ContentType="application/vnd.openxmlformats-officedocument.themeOverride+xml"/>
  <Override PartName="/ppt/notesSlides/notesSlide21.xml" ContentType="application/vnd.openxmlformats-officedocument.presentationml.notesSlide+xml"/>
  <Override PartName="/ppt/charts/chart19.xml" ContentType="application/vnd.openxmlformats-officedocument.drawingml.chart+xml"/>
  <Override PartName="/ppt/notesSlides/notesSlide22.xml" ContentType="application/vnd.openxmlformats-officedocument.presentationml.notesSlide+xml"/>
  <Override PartName="/ppt/charts/chart20.xml" ContentType="application/vnd.openxmlformats-officedocument.drawingml.chart+xml"/>
  <Override PartName="/ppt/theme/themeOverride14.xml" ContentType="application/vnd.openxmlformats-officedocument.themeOverride+xml"/>
  <Override PartName="/ppt/charts/chart21.xml" ContentType="application/vnd.openxmlformats-officedocument.drawingml.chart+xml"/>
  <Override PartName="/ppt/theme/themeOverride15.xml" ContentType="application/vnd.openxmlformats-officedocument.themeOverride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theme/themeOverride16.xml" ContentType="application/vnd.openxmlformats-officedocument.themeOverride+xml"/>
  <Override PartName="/ppt/charts/chart23.xml" ContentType="application/vnd.openxmlformats-officedocument.drawingml.chart+xml"/>
  <Override PartName="/ppt/theme/themeOverride17.xml" ContentType="application/vnd.openxmlformats-officedocument.themeOverride+xml"/>
  <Override PartName="/ppt/notesSlides/notesSlide24.xml" ContentType="application/vnd.openxmlformats-officedocument.presentationml.notesSlide+xml"/>
  <Override PartName="/ppt/charts/chart24.xml" ContentType="application/vnd.openxmlformats-officedocument.drawingml.chart+xml"/>
  <Override PartName="/ppt/theme/themeOverride18.xml" ContentType="application/vnd.openxmlformats-officedocument.themeOverride+xml"/>
  <Override PartName="/ppt/charts/chart25.xml" ContentType="application/vnd.openxmlformats-officedocument.drawingml.chart+xml"/>
  <Override PartName="/ppt/theme/themeOverride19.xml" ContentType="application/vnd.openxmlformats-officedocument.themeOverride+xml"/>
  <Override PartName="/ppt/notesSlides/notesSlide25.xml" ContentType="application/vnd.openxmlformats-officedocument.presentationml.notesSlide+xml"/>
  <Override PartName="/ppt/charts/chart26.xml" ContentType="application/vnd.openxmlformats-officedocument.drawingml.chart+xml"/>
  <Override PartName="/ppt/theme/themeOverride20.xml" ContentType="application/vnd.openxmlformats-officedocument.themeOverride+xml"/>
  <Override PartName="/ppt/notesSlides/notesSlide26.xml" ContentType="application/vnd.openxmlformats-officedocument.presentationml.notesSlide+xml"/>
  <Override PartName="/ppt/charts/chart27.xml" ContentType="application/vnd.openxmlformats-officedocument.drawingml.chart+xml"/>
  <Override PartName="/ppt/notesSlides/notesSlide27.xml" ContentType="application/vnd.openxmlformats-officedocument.presentationml.notesSlide+xml"/>
  <Override PartName="/ppt/charts/chart28.xml" ContentType="application/vnd.openxmlformats-officedocument.drawingml.chart+xml"/>
  <Override PartName="/ppt/notesSlides/notesSlide28.xml" ContentType="application/vnd.openxmlformats-officedocument.presentationml.notesSlide+xml"/>
  <Override PartName="/ppt/charts/chart29.xml" ContentType="application/vnd.openxmlformats-officedocument.drawingml.chart+xml"/>
  <Override PartName="/ppt/theme/themeOverride21.xml" ContentType="application/vnd.openxmlformats-officedocument.themeOverride+xml"/>
  <Override PartName="/ppt/notesSlides/notesSlide29.xml" ContentType="application/vnd.openxmlformats-officedocument.presentationml.notesSlide+xml"/>
  <Override PartName="/ppt/charts/chart30.xml" ContentType="application/vnd.openxmlformats-officedocument.drawingml.chart+xml"/>
  <Override PartName="/ppt/theme/themeOverride22.xml" ContentType="application/vnd.openxmlformats-officedocument.themeOverride+xml"/>
  <Override PartName="/ppt/notesSlides/notesSlide30.xml" ContentType="application/vnd.openxmlformats-officedocument.presentationml.notesSlide+xml"/>
  <Override PartName="/ppt/charts/chart31.xml" ContentType="application/vnd.openxmlformats-officedocument.drawingml.chart+xml"/>
  <Override PartName="/ppt/theme/themeOverride23.xml" ContentType="application/vnd.openxmlformats-officedocument.themeOverride+xml"/>
  <Override PartName="/ppt/charts/chart32.xml" ContentType="application/vnd.openxmlformats-officedocument.drawingml.chart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5171" r:id="rId1"/>
  </p:sldMasterIdLst>
  <p:notesMasterIdLst>
    <p:notesMasterId r:id="rId36"/>
  </p:notesMasterIdLst>
  <p:handoutMasterIdLst>
    <p:handoutMasterId r:id="rId37"/>
  </p:handoutMasterIdLst>
  <p:sldIdLst>
    <p:sldId id="436" r:id="rId2"/>
    <p:sldId id="372" r:id="rId3"/>
    <p:sldId id="373" r:id="rId4"/>
    <p:sldId id="429" r:id="rId5"/>
    <p:sldId id="403" r:id="rId6"/>
    <p:sldId id="404" r:id="rId7"/>
    <p:sldId id="407" r:id="rId8"/>
    <p:sldId id="304" r:id="rId9"/>
    <p:sldId id="408" r:id="rId10"/>
    <p:sldId id="409" r:id="rId11"/>
    <p:sldId id="410" r:id="rId12"/>
    <p:sldId id="411" r:id="rId13"/>
    <p:sldId id="414" r:id="rId14"/>
    <p:sldId id="412" r:id="rId15"/>
    <p:sldId id="430" r:id="rId16"/>
    <p:sldId id="413" r:id="rId17"/>
    <p:sldId id="415" r:id="rId18"/>
    <p:sldId id="416" r:id="rId19"/>
    <p:sldId id="417" r:id="rId20"/>
    <p:sldId id="321" r:id="rId21"/>
    <p:sldId id="418" r:id="rId22"/>
    <p:sldId id="419" r:id="rId23"/>
    <p:sldId id="431" r:id="rId24"/>
    <p:sldId id="432" r:id="rId25"/>
    <p:sldId id="433" r:id="rId26"/>
    <p:sldId id="435" r:id="rId27"/>
    <p:sldId id="424" r:id="rId28"/>
    <p:sldId id="421" r:id="rId29"/>
    <p:sldId id="422" r:id="rId30"/>
    <p:sldId id="425" r:id="rId31"/>
    <p:sldId id="426" r:id="rId32"/>
    <p:sldId id="427" r:id="rId33"/>
    <p:sldId id="405" r:id="rId34"/>
    <p:sldId id="428" r:id="rId35"/>
  </p:sldIdLst>
  <p:sldSz cx="9906000" cy="6858000" type="A4"/>
  <p:notesSz cx="6751638" cy="98726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orient="horz" pos="3362" userDrawn="1">
          <p15:clr>
            <a:srgbClr val="A4A3A4"/>
          </p15:clr>
        </p15:guide>
        <p15:guide id="3" orient="horz" pos="3838" userDrawn="1">
          <p15:clr>
            <a:srgbClr val="A4A3A4"/>
          </p15:clr>
        </p15:guide>
        <p15:guide id="4" orient="horz" pos="1344" userDrawn="1">
          <p15:clr>
            <a:srgbClr val="A4A3A4"/>
          </p15:clr>
        </p15:guide>
        <p15:guide id="5" orient="horz" pos="2137" userDrawn="1">
          <p15:clr>
            <a:srgbClr val="A4A3A4"/>
          </p15:clr>
        </p15:guide>
        <p15:guide id="6" orient="horz" pos="777" userDrawn="1">
          <p15:clr>
            <a:srgbClr val="A4A3A4"/>
          </p15:clr>
        </p15:guide>
        <p15:guide id="7" orient="horz" pos="3770" userDrawn="1">
          <p15:clr>
            <a:srgbClr val="A4A3A4"/>
          </p15:clr>
        </p15:guide>
        <p15:guide id="8" orient="horz" pos="73" userDrawn="1">
          <p15:clr>
            <a:srgbClr val="A4A3A4"/>
          </p15:clr>
        </p15:guide>
        <p15:guide id="9" pos="262" userDrawn="1">
          <p15:clr>
            <a:srgbClr val="A4A3A4"/>
          </p15:clr>
        </p15:guide>
        <p15:guide id="10" pos="3778" userDrawn="1">
          <p15:clr>
            <a:srgbClr val="A4A3A4"/>
          </p15:clr>
        </p15:guide>
        <p15:guide id="11" pos="6000" userDrawn="1">
          <p15:clr>
            <a:srgbClr val="A4A3A4"/>
          </p15:clr>
        </p15:guide>
        <p15:guide id="12" pos="4005" userDrawn="1">
          <p15:clr>
            <a:srgbClr val="A4A3A4"/>
          </p15:clr>
        </p15:guide>
        <p15:guide id="13" pos="3891" userDrawn="1">
          <p15:clr>
            <a:srgbClr val="A4A3A4"/>
          </p15:clr>
        </p15:guide>
        <p15:guide id="14" orient="horz" pos="2727" userDrawn="1">
          <p15:clr>
            <a:srgbClr val="A4A3A4"/>
          </p15:clr>
        </p15:guide>
        <p15:guide id="15" orient="horz" pos="2636" userDrawn="1">
          <p15:clr>
            <a:srgbClr val="A4A3A4"/>
          </p15:clr>
        </p15:guide>
        <p15:guide id="16" orient="horz" pos="3521" userDrawn="1">
          <p15:clr>
            <a:srgbClr val="A4A3A4"/>
          </p15:clr>
        </p15:guide>
        <p15:guide id="17" orient="horz" pos="958" userDrawn="1">
          <p15:clr>
            <a:srgbClr val="A4A3A4"/>
          </p15:clr>
        </p15:guide>
        <p15:guide id="18" pos="1238" userDrawn="1">
          <p15:clr>
            <a:srgbClr val="A4A3A4"/>
          </p15:clr>
        </p15:guide>
        <p15:guide id="19" pos="5025" userDrawn="1">
          <p15:clr>
            <a:srgbClr val="A4A3A4"/>
          </p15:clr>
        </p15:guide>
        <p15:guide id="20" orient="horz" pos="1466" userDrawn="1">
          <p15:clr>
            <a:srgbClr val="A4A3A4"/>
          </p15:clr>
        </p15:guide>
        <p15:guide id="21" pos="784" userDrawn="1">
          <p15:clr>
            <a:srgbClr val="A4A3A4"/>
          </p15:clr>
        </p15:guide>
        <p15:guide id="22" pos="5456" userDrawn="1">
          <p15:clr>
            <a:srgbClr val="A4A3A4"/>
          </p15:clr>
        </p15:guide>
        <p15:guide id="23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edro Vicente da Silva Neto" initials="PVdSN" lastIdx="2" clrIdx="6">
    <p:extLst>
      <p:ext uri="{19B8F6BF-5375-455C-9EA6-DF929625EA0E}">
        <p15:presenceInfo xmlns:p15="http://schemas.microsoft.com/office/powerpoint/2012/main" userId="S-1-5-21-281153846-1043357590-1470688175-25258" providerId="AD"/>
      </p:ext>
    </p:extLst>
  </p:cmAuthor>
  <p:cmAuthor id="1" name="Neiva Aparecida Duarte" initials="NAD" lastIdx="88" clrIdx="0">
    <p:extLst/>
  </p:cmAuthor>
  <p:cmAuthor id="8" name="Kelly Kajihara" initials="KK" lastIdx="18" clrIdx="7">
    <p:extLst>
      <p:ext uri="{19B8F6BF-5375-455C-9EA6-DF929625EA0E}">
        <p15:presenceInfo xmlns:p15="http://schemas.microsoft.com/office/powerpoint/2012/main" userId="S-1-5-21-516770833-1660385377-1298410025-3119" providerId="AD"/>
      </p:ext>
    </p:extLst>
  </p:cmAuthor>
  <p:cmAuthor id="2" name="Larissa Prado" initials="LP" lastIdx="34" clrIdx="1"/>
  <p:cmAuthor id="3" name="Paula F do Valle" initials="PFV" lastIdx="0" clrIdx="2"/>
  <p:cmAuthor id="4" name="Ewerton Monti" initials="EM" lastIdx="20" clrIdx="3"/>
  <p:cmAuthor id="5" name="FIPE" initials="FIPE" lastIdx="3" clrIdx="4"/>
  <p:cmAuthor id="6" name="Moisés Vassallo" initials="MV" lastIdx="8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FF"/>
    <a:srgbClr val="003300"/>
    <a:srgbClr val="006600"/>
    <a:srgbClr val="CC6600"/>
    <a:srgbClr val="DCE8C2"/>
    <a:srgbClr val="D9EECE"/>
    <a:srgbClr val="3366CC"/>
    <a:srgbClr val="008000"/>
    <a:srgbClr val="F3F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1" autoAdjust="0"/>
    <p:restoredTop sz="94434" autoAdjust="0"/>
  </p:normalViewPr>
  <p:slideViewPr>
    <p:cSldViewPr snapToGrid="0" snapToObjects="1">
      <p:cViewPr varScale="1">
        <p:scale>
          <a:sx n="74" d="100"/>
          <a:sy n="74" d="100"/>
        </p:scale>
        <p:origin x="1176" y="72"/>
      </p:cViewPr>
      <p:guideLst>
        <p:guide orient="horz" pos="618"/>
        <p:guide orient="horz" pos="3362"/>
        <p:guide orient="horz" pos="3838"/>
        <p:guide orient="horz" pos="1344"/>
        <p:guide orient="horz" pos="2137"/>
        <p:guide orient="horz" pos="777"/>
        <p:guide orient="horz" pos="3770"/>
        <p:guide orient="horz" pos="73"/>
        <p:guide pos="262"/>
        <p:guide pos="3778"/>
        <p:guide pos="6000"/>
        <p:guide pos="4005"/>
        <p:guide pos="3891"/>
        <p:guide orient="horz" pos="2727"/>
        <p:guide orient="horz" pos="2636"/>
        <p:guide orient="horz" pos="3521"/>
        <p:guide orient="horz" pos="958"/>
        <p:guide pos="1238"/>
        <p:guide pos="5025"/>
        <p:guide orient="horz" pos="1466"/>
        <p:guide pos="784"/>
        <p:guide pos="545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-2256" y="-102"/>
      </p:cViewPr>
      <p:guideLst>
        <p:guide orient="horz" pos="3108"/>
        <p:guide pos="212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ajihara\Desktop\Bancos%20Imprensa\Resultados\Tabelas%20imprensa_pr&#233;via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ajihara\Desktop\Bancos%20Imprensa\Resultados\Tabelas%20imprensa_pr&#233;vi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ajihara\Desktop\Bancos%20Imprensa\Resultados\Tabelas%20imprensa_pr&#233;v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ajihara\Desktop\Bancos%20Imprensa\Resultados\Tabelas%20imprensa_pr&#233;vi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ajihara\Desktop\Bancos%20Imprensa\Resultados\Tabelas%20imprensa_pr&#233;via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12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ajihara\Desktop\Bancos%20Imprensa\Resultados\Tabelas%20imprensa_pr&#233;vi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14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15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16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17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18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19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20.xm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ajihara\Desktop\Bancos%20Imprensa\Resultados\Gr&#225;ficos%20e%20Tabelas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kajihara\Desktop\Bancos%20Imprensa\Resultados\Gr&#225;ficos%20e%20Tabelas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22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23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2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Tabelas%20imprensa_pr&#233;via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ajihara\Desktop\Bancos%20Imprensa\Resultados\Gr&#225;ficos%20e%20Tabelas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2040868779E-2"/>
          <c:y val="3.2066040453307236E-2"/>
          <c:w val="0.93181740068529428"/>
          <c:h val="0.790808883682907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'Q1.Função'!$C$3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'Q1.Função'!$A$4:$A$14</c:f>
              <c:strCache>
                <c:ptCount val="11"/>
                <c:pt idx="0">
                  <c:v>Repórter</c:v>
                </c:pt>
                <c:pt idx="1">
                  <c:v>Redator</c:v>
                </c:pt>
                <c:pt idx="2">
                  <c:v>Fotógrafo</c:v>
                </c:pt>
                <c:pt idx="3">
                  <c:v>Produtor</c:v>
                </c:pt>
                <c:pt idx="4">
                  <c:v>Editor</c:v>
                </c:pt>
                <c:pt idx="5">
                  <c:v>Chefe de reportagem</c:v>
                </c:pt>
                <c:pt idx="6">
                  <c:v>Gerente / Diretor de mídia</c:v>
                </c:pt>
                <c:pt idx="7">
                  <c:v>Apresentador</c:v>
                </c:pt>
                <c:pt idx="8">
                  <c:v>Comentarista</c:v>
                </c:pt>
                <c:pt idx="9">
                  <c:v>Multimídia</c:v>
                </c:pt>
                <c:pt idx="10">
                  <c:v>Outros</c:v>
                </c:pt>
              </c:strCache>
            </c:strRef>
          </c:cat>
          <c:val>
            <c:numRef>
              <c:f>'Q1.Função'!$C$4:$C$14</c:f>
              <c:numCache>
                <c:formatCode>_-* #,##0.0_-;\-* #,##0.0_-;_-* "-"??_-;_-@_-</c:formatCode>
                <c:ptCount val="11"/>
                <c:pt idx="0">
                  <c:v>52.6</c:v>
                </c:pt>
                <c:pt idx="1">
                  <c:v>15.4</c:v>
                </c:pt>
                <c:pt idx="2">
                  <c:v>12</c:v>
                </c:pt>
                <c:pt idx="3">
                  <c:v>7.6</c:v>
                </c:pt>
                <c:pt idx="4">
                  <c:v>5.5</c:v>
                </c:pt>
                <c:pt idx="5">
                  <c:v>2.5</c:v>
                </c:pt>
                <c:pt idx="6">
                  <c:v>1.4</c:v>
                </c:pt>
                <c:pt idx="7">
                  <c:v>1.1000000000000001</c:v>
                </c:pt>
                <c:pt idx="8">
                  <c:v>0.5</c:v>
                </c:pt>
                <c:pt idx="9">
                  <c:v>0.5</c:v>
                </c:pt>
                <c:pt idx="10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166770160"/>
        <c:axId val="-1166768528"/>
      </c:barChart>
      <c:catAx>
        <c:axId val="-116677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050"/>
            </a:pPr>
            <a:endParaRPr lang="pt-BR"/>
          </a:p>
        </c:txPr>
        <c:crossAx val="-116676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16676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116677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'Q12.Impressão'!$F$3</c:f>
              <c:strCache>
                <c:ptCount val="1"/>
                <c:pt idx="0">
                  <c:v>Muito melhor do que esperava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'Q12.Impressão'!$F$4</c:f>
              <c:numCache>
                <c:formatCode>0.0</c:formatCode>
                <c:ptCount val="1"/>
                <c:pt idx="0">
                  <c:v>14.385150812064964</c:v>
                </c:pt>
              </c:numCache>
            </c:numRef>
          </c:val>
        </c:ser>
        <c:ser>
          <c:idx val="1"/>
          <c:order val="1"/>
          <c:tx>
            <c:strRef>
              <c:f>'Q12.Impressão'!$G$3</c:f>
              <c:strCache>
                <c:ptCount val="1"/>
                <c:pt idx="0">
                  <c:v>Melhor do que esperava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'Q12.Impressão'!$G$4</c:f>
              <c:numCache>
                <c:formatCode>0.0</c:formatCode>
                <c:ptCount val="1"/>
                <c:pt idx="0">
                  <c:v>37.122969837587007</c:v>
                </c:pt>
              </c:numCache>
            </c:numRef>
          </c:val>
        </c:ser>
        <c:ser>
          <c:idx val="2"/>
          <c:order val="2"/>
          <c:tx>
            <c:strRef>
              <c:f>'Q12.Impressão'!$H$3</c:f>
              <c:strCache>
                <c:ptCount val="1"/>
                <c:pt idx="0">
                  <c:v>Como esperava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'Q12.Impressão'!$H$4</c:f>
              <c:numCache>
                <c:formatCode>0.0</c:formatCode>
                <c:ptCount val="1"/>
                <c:pt idx="0">
                  <c:v>39.675174013921115</c:v>
                </c:pt>
              </c:numCache>
            </c:numRef>
          </c:val>
        </c:ser>
        <c:ser>
          <c:idx val="3"/>
          <c:order val="3"/>
          <c:tx>
            <c:strRef>
              <c:f>'Q12.Impressão'!$I$3</c:f>
              <c:strCache>
                <c:ptCount val="1"/>
                <c:pt idx="0">
                  <c:v>Pior do que esperava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'Q12.Impressão'!$I$4</c:f>
              <c:numCache>
                <c:formatCode>0.0</c:formatCode>
                <c:ptCount val="1"/>
                <c:pt idx="0">
                  <c:v>8.1206496519721583</c:v>
                </c:pt>
              </c:numCache>
            </c:numRef>
          </c:val>
        </c:ser>
        <c:ser>
          <c:idx val="4"/>
          <c:order val="4"/>
          <c:tx>
            <c:strRef>
              <c:f>'Q12.Impressão'!$J$3</c:f>
              <c:strCache>
                <c:ptCount val="1"/>
                <c:pt idx="0">
                  <c:v>Muito pior do que esperava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1.9690573745074772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'Q12.Impressão'!$J$4</c:f>
              <c:numCache>
                <c:formatCode>0.0</c:formatCode>
                <c:ptCount val="1"/>
                <c:pt idx="0">
                  <c:v>0.6960556844547563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74662688"/>
        <c:axId val="-774663232"/>
      </c:barChart>
      <c:catAx>
        <c:axId val="-77466268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-774663232"/>
        <c:crosses val="autoZero"/>
        <c:auto val="1"/>
        <c:lblAlgn val="ctr"/>
        <c:lblOffset val="100"/>
        <c:noMultiLvlLbl val="0"/>
      </c:catAx>
      <c:valAx>
        <c:axId val="-77466323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-774662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712970351474154E-2"/>
          <c:y val="0.83076926499179171"/>
          <c:w val="0.95732323963169841"/>
          <c:h val="0.14804269196033332"/>
        </c:manualLayout>
      </c:layout>
      <c:overlay val="0"/>
      <c:txPr>
        <a:bodyPr/>
        <a:lstStyle/>
        <a:p>
          <a:pPr>
            <a:defRPr sz="1300"/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2.9274648845096642E-2"/>
          <c:w val="0.93181740068529428"/>
          <c:h val="0.8786825447455297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  <a:ln>
              <a:solidFill>
                <a:srgbClr val="C0504D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'14. Ponto Negativo'!$A$31:$A$39</c:f>
              <c:strCache>
                <c:ptCount val="9"/>
                <c:pt idx="0">
                  <c:v>Outros</c:v>
                </c:pt>
                <c:pt idx="1">
                  <c:v>Altos preços</c:v>
                </c:pt>
                <c:pt idx="2">
                  <c:v>Dificuldade de comunicação / idioma</c:v>
                </c:pt>
                <c:pt idx="3">
                  <c:v>Nenhum</c:v>
                </c:pt>
                <c:pt idx="4">
                  <c:v>Distancia entre os lugares de competição</c:v>
                </c:pt>
                <c:pt idx="5">
                  <c:v>Problemas com o transporte oficial da mídia</c:v>
                </c:pt>
                <c:pt idx="6">
                  <c:v>Falta de organização dos Jogos Olímpicos</c:v>
                </c:pt>
                <c:pt idx="7">
                  <c:v>Falta de segurança</c:v>
                </c:pt>
                <c:pt idx="8">
                  <c:v>Problema com mobilidade urbana / trânsito</c:v>
                </c:pt>
              </c:strCache>
            </c:strRef>
          </c:cat>
          <c:val>
            <c:numRef>
              <c:f>'14. Ponto Negativo'!$B$31:$B$39</c:f>
              <c:numCache>
                <c:formatCode>0.0</c:formatCode>
                <c:ptCount val="9"/>
                <c:pt idx="0">
                  <c:v>20.000000000000004</c:v>
                </c:pt>
                <c:pt idx="1">
                  <c:v>4.3678160919540225</c:v>
                </c:pt>
                <c:pt idx="2">
                  <c:v>6.4367816091954024</c:v>
                </c:pt>
                <c:pt idx="3">
                  <c:v>6.4367816091954024</c:v>
                </c:pt>
                <c:pt idx="4">
                  <c:v>6.8965517241379306</c:v>
                </c:pt>
                <c:pt idx="5">
                  <c:v>8.2758620689655178</c:v>
                </c:pt>
                <c:pt idx="6">
                  <c:v>12.643678160919542</c:v>
                </c:pt>
                <c:pt idx="7">
                  <c:v>13.563218390804598</c:v>
                </c:pt>
                <c:pt idx="8">
                  <c:v>21.379310344827587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774671392"/>
        <c:axId val="-774657248"/>
      </c:barChart>
      <c:catAx>
        <c:axId val="-774671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000"/>
            </a:pPr>
            <a:endParaRPr lang="pt-BR"/>
          </a:p>
        </c:txPr>
        <c:crossAx val="-774657248"/>
        <c:crosses val="autoZero"/>
        <c:auto val="1"/>
        <c:lblAlgn val="ctr"/>
        <c:lblOffset val="100"/>
        <c:noMultiLvlLbl val="0"/>
      </c:catAx>
      <c:valAx>
        <c:axId val="-774657248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77467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4.4765655827637543E-2"/>
          <c:w val="0.93181740068529428"/>
          <c:h val="0.8631915377629888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>
              <a:solidFill>
                <a:srgbClr val="4F81BD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'13. Ponto Positivo'!$A$26:$A$33</c:f>
              <c:strCache>
                <c:ptCount val="8"/>
                <c:pt idx="0">
                  <c:v>Outros</c:v>
                </c:pt>
                <c:pt idx="1">
                  <c:v>Belezas naturais</c:v>
                </c:pt>
                <c:pt idx="2">
                  <c:v>Conhecer o Brasil</c:v>
                </c:pt>
                <c:pt idx="3">
                  <c:v>Cultura brasileira</c:v>
                </c:pt>
                <c:pt idx="4">
                  <c:v>Rio de Janeiro</c:v>
                </c:pt>
                <c:pt idx="5">
                  <c:v>Organização dos Jogos Olímpicos</c:v>
                </c:pt>
                <c:pt idx="6">
                  <c:v>Experiência de cobrir os Jogos Olímpicos</c:v>
                </c:pt>
                <c:pt idx="7">
                  <c:v>Hospitalidade / alegria do povo</c:v>
                </c:pt>
              </c:strCache>
            </c:strRef>
          </c:cat>
          <c:val>
            <c:numRef>
              <c:f>'13. Ponto Positivo'!$C$26:$C$33</c:f>
              <c:numCache>
                <c:formatCode>0.0</c:formatCode>
                <c:ptCount val="8"/>
                <c:pt idx="0">
                  <c:v>21.4</c:v>
                </c:pt>
                <c:pt idx="1">
                  <c:v>3.9</c:v>
                </c:pt>
                <c:pt idx="2">
                  <c:v>5.0999999999999996</c:v>
                </c:pt>
                <c:pt idx="3">
                  <c:v>5.0999999999999996</c:v>
                </c:pt>
                <c:pt idx="4">
                  <c:v>5.0999999999999996</c:v>
                </c:pt>
                <c:pt idx="5">
                  <c:v>8.6999999999999993</c:v>
                </c:pt>
                <c:pt idx="6">
                  <c:v>9.4</c:v>
                </c:pt>
                <c:pt idx="7">
                  <c:v>41.3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774651808"/>
        <c:axId val="-774654528"/>
      </c:barChart>
      <c:catAx>
        <c:axId val="-774651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774654528"/>
        <c:crosses val="autoZero"/>
        <c:auto val="1"/>
        <c:lblAlgn val="ctr"/>
        <c:lblOffset val="100"/>
        <c:noMultiLvlLbl val="0"/>
      </c:catAx>
      <c:valAx>
        <c:axId val="-774654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77465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'Q15.Avaliação'!$F$3</c:f>
              <c:strCache>
                <c:ptCount val="1"/>
                <c:pt idx="0">
                  <c:v>Positiva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'Q15.Avaliação'!$E$4:$E$13</c:f>
              <c:strCache>
                <c:ptCount val="10"/>
                <c:pt idx="0">
                  <c:v>Mobilidade urbana</c:v>
                </c:pt>
                <c:pt idx="1">
                  <c:v>Sinalização de trânsito e turística</c:v>
                </c:pt>
                <c:pt idx="2">
                  <c:v>Limpeza pública</c:v>
                </c:pt>
                <c:pt idx="3">
                  <c:v>Telefonia e acesso à internet</c:v>
                </c:pt>
                <c:pt idx="4">
                  <c:v>Segurança pública</c:v>
                </c:pt>
                <c:pt idx="5">
                  <c:v>Rodovias</c:v>
                </c:pt>
                <c:pt idx="6">
                  <c:v>Rodoviárias interestaduais</c:v>
                </c:pt>
                <c:pt idx="7">
                  <c:v>Táxi</c:v>
                </c:pt>
                <c:pt idx="8">
                  <c:v>Disponibilidade de voos no Brasil</c:v>
                </c:pt>
                <c:pt idx="9">
                  <c:v>Aeroportos</c:v>
                </c:pt>
              </c:strCache>
            </c:strRef>
          </c:cat>
          <c:val>
            <c:numRef>
              <c:f>'Q15.Avaliação'!$F$4:$F$13</c:f>
              <c:numCache>
                <c:formatCode>_-* #,##0.0_-;\-* #,##0.0_-;_-* "-"??_-;_-@_-</c:formatCode>
                <c:ptCount val="10"/>
                <c:pt idx="0">
                  <c:v>65.517241379310349</c:v>
                </c:pt>
                <c:pt idx="1">
                  <c:v>67.848101265822791</c:v>
                </c:pt>
                <c:pt idx="2">
                  <c:v>74.423963133640541</c:v>
                </c:pt>
                <c:pt idx="3">
                  <c:v>74.941995359628763</c:v>
                </c:pt>
                <c:pt idx="4">
                  <c:v>75.231481481481481</c:v>
                </c:pt>
                <c:pt idx="5">
                  <c:v>79.56204379562044</c:v>
                </c:pt>
                <c:pt idx="6">
                  <c:v>79.84496124031007</c:v>
                </c:pt>
                <c:pt idx="7">
                  <c:v>86.068111455108365</c:v>
                </c:pt>
                <c:pt idx="8">
                  <c:v>88.778877887788781</c:v>
                </c:pt>
                <c:pt idx="9">
                  <c:v>94.212962962962962</c:v>
                </c:pt>
              </c:numCache>
            </c:numRef>
          </c:val>
        </c:ser>
        <c:ser>
          <c:idx val="1"/>
          <c:order val="1"/>
          <c:tx>
            <c:strRef>
              <c:f>'Q15.Avaliação'!$G$3</c:f>
              <c:strCache>
                <c:ptCount val="1"/>
                <c:pt idx="0">
                  <c:v>Negativa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'Q15.Avaliação'!$E$4:$E$13</c:f>
              <c:strCache>
                <c:ptCount val="10"/>
                <c:pt idx="0">
                  <c:v>Mobilidade urbana</c:v>
                </c:pt>
                <c:pt idx="1">
                  <c:v>Sinalização de trânsito e turística</c:v>
                </c:pt>
                <c:pt idx="2">
                  <c:v>Limpeza pública</c:v>
                </c:pt>
                <c:pt idx="3">
                  <c:v>Telefonia e acesso à internet</c:v>
                </c:pt>
                <c:pt idx="4">
                  <c:v>Segurança pública</c:v>
                </c:pt>
                <c:pt idx="5">
                  <c:v>Rodovias</c:v>
                </c:pt>
                <c:pt idx="6">
                  <c:v>Rodoviárias interestaduais</c:v>
                </c:pt>
                <c:pt idx="7">
                  <c:v>Táxi</c:v>
                </c:pt>
                <c:pt idx="8">
                  <c:v>Disponibilidade de voos no Brasil</c:v>
                </c:pt>
                <c:pt idx="9">
                  <c:v>Aeroportos</c:v>
                </c:pt>
              </c:strCache>
            </c:strRef>
          </c:cat>
          <c:val>
            <c:numRef>
              <c:f>'Q15.Avaliação'!$G$4:$G$13</c:f>
              <c:numCache>
                <c:formatCode>_-* #,##0.0_-;\-* #,##0.0_-;_-* "-"??_-;_-@_-</c:formatCode>
                <c:ptCount val="10"/>
                <c:pt idx="0">
                  <c:v>34.482758620689658</c:v>
                </c:pt>
                <c:pt idx="1">
                  <c:v>32.151898734177209</c:v>
                </c:pt>
                <c:pt idx="2">
                  <c:v>25.576036866359448</c:v>
                </c:pt>
                <c:pt idx="3">
                  <c:v>25.05800464037123</c:v>
                </c:pt>
                <c:pt idx="4">
                  <c:v>24.768518518518519</c:v>
                </c:pt>
                <c:pt idx="5">
                  <c:v>20.437956204379564</c:v>
                </c:pt>
                <c:pt idx="6">
                  <c:v>20.155038759689923</c:v>
                </c:pt>
                <c:pt idx="7">
                  <c:v>13.931888544891642</c:v>
                </c:pt>
                <c:pt idx="8">
                  <c:v>11.221122112211221</c:v>
                </c:pt>
                <c:pt idx="9">
                  <c:v>5.7870370370370372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-774656704"/>
        <c:axId val="-774653440"/>
      </c:barChart>
      <c:catAx>
        <c:axId val="-774656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774653440"/>
        <c:crosses val="autoZero"/>
        <c:auto val="1"/>
        <c:lblAlgn val="ctr"/>
        <c:lblOffset val="100"/>
        <c:noMultiLvlLbl val="0"/>
      </c:catAx>
      <c:valAx>
        <c:axId val="-7746534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774656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985090970965914"/>
          <c:y val="3.1860316345345759E-2"/>
          <c:w val="0.62482099665637725"/>
          <c:h val="0.79031396209374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'Q15.Avaliação'!$F$16</c:f>
              <c:strCache>
                <c:ptCount val="1"/>
                <c:pt idx="0">
                  <c:v>Positiva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'Q15.Avaliação'!$E$17:$E$27</c:f>
              <c:strCache>
                <c:ptCount val="11"/>
                <c:pt idx="0">
                  <c:v>Atendimento no seu idioma</c:v>
                </c:pt>
                <c:pt idx="1">
                  <c:v>Material turístico no seu idioma</c:v>
                </c:pt>
                <c:pt idx="2">
                  <c:v>Serviços de câmbio ou bancários</c:v>
                </c:pt>
                <c:pt idx="3">
                  <c:v>Qualidade dos meios de hospedagem</c:v>
                </c:pt>
                <c:pt idx="4">
                  <c:v>Transfer ou transporte privado</c:v>
                </c:pt>
                <c:pt idx="5">
                  <c:v>Disponibilidade de meios de hospedagem</c:v>
                </c:pt>
                <c:pt idx="6">
                  <c:v>Informações turísticas</c:v>
                </c:pt>
                <c:pt idx="7">
                  <c:v>Serviços de saúde</c:v>
                </c:pt>
                <c:pt idx="8">
                  <c:v>Diversão noturna</c:v>
                </c:pt>
                <c:pt idx="9">
                  <c:v>Obtenção de visto para entrar no BR</c:v>
                </c:pt>
                <c:pt idx="10">
                  <c:v>Atrativos turísticos</c:v>
                </c:pt>
              </c:strCache>
            </c:strRef>
          </c:cat>
          <c:val>
            <c:numRef>
              <c:f>'Q15.Avaliação'!$F$17:$F$27</c:f>
              <c:numCache>
                <c:formatCode>_-* #,##0.0_-;\-* #,##0.0_-;_-* "-"??_-;_-@_-</c:formatCode>
                <c:ptCount val="11"/>
                <c:pt idx="0">
                  <c:v>60.756501182033098</c:v>
                </c:pt>
                <c:pt idx="1">
                  <c:v>72.036474164133736</c:v>
                </c:pt>
                <c:pt idx="2">
                  <c:v>74.571428571428569</c:v>
                </c:pt>
                <c:pt idx="3">
                  <c:v>83.293556085918851</c:v>
                </c:pt>
                <c:pt idx="4">
                  <c:v>84.668989547038336</c:v>
                </c:pt>
                <c:pt idx="5">
                  <c:v>84.840425531914889</c:v>
                </c:pt>
                <c:pt idx="6">
                  <c:v>89.783281733746136</c:v>
                </c:pt>
                <c:pt idx="7">
                  <c:v>93.333333333333329</c:v>
                </c:pt>
                <c:pt idx="8">
                  <c:v>95.522388059701498</c:v>
                </c:pt>
                <c:pt idx="9">
                  <c:v>96.273291925465841</c:v>
                </c:pt>
                <c:pt idx="10">
                  <c:v>99.109792284866472</c:v>
                </c:pt>
              </c:numCache>
            </c:numRef>
          </c:val>
        </c:ser>
        <c:ser>
          <c:idx val="1"/>
          <c:order val="1"/>
          <c:tx>
            <c:strRef>
              <c:f>'Q15.Avaliação'!$G$16</c:f>
              <c:strCache>
                <c:ptCount val="1"/>
                <c:pt idx="0">
                  <c:v>Negativa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10"/>
              <c:layout>
                <c:manualLayout>
                  <c:x val="1.4583331158534486E-2"/>
                  <c:y val="-3.00107211529032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'Q15.Avaliação'!$E$17:$E$27</c:f>
              <c:strCache>
                <c:ptCount val="11"/>
                <c:pt idx="0">
                  <c:v>Atendimento no seu idioma</c:v>
                </c:pt>
                <c:pt idx="1">
                  <c:v>Material turístico no seu idioma</c:v>
                </c:pt>
                <c:pt idx="2">
                  <c:v>Serviços de câmbio ou bancários</c:v>
                </c:pt>
                <c:pt idx="3">
                  <c:v>Qualidade dos meios de hospedagem</c:v>
                </c:pt>
                <c:pt idx="4">
                  <c:v>Transfer ou transporte privado</c:v>
                </c:pt>
                <c:pt idx="5">
                  <c:v>Disponibilidade de meios de hospedagem</c:v>
                </c:pt>
                <c:pt idx="6">
                  <c:v>Informações turísticas</c:v>
                </c:pt>
                <c:pt idx="7">
                  <c:v>Serviços de saúde</c:v>
                </c:pt>
                <c:pt idx="8">
                  <c:v>Diversão noturna</c:v>
                </c:pt>
                <c:pt idx="9">
                  <c:v>Obtenção de visto para entrar no BR</c:v>
                </c:pt>
                <c:pt idx="10">
                  <c:v>Atrativos turísticos</c:v>
                </c:pt>
              </c:strCache>
            </c:strRef>
          </c:cat>
          <c:val>
            <c:numRef>
              <c:f>'Q15.Avaliação'!$G$17:$G$27</c:f>
              <c:numCache>
                <c:formatCode>_-* #,##0.0_-;\-* #,##0.0_-;_-* "-"??_-;_-@_-</c:formatCode>
                <c:ptCount val="11"/>
                <c:pt idx="0">
                  <c:v>39.243498817966902</c:v>
                </c:pt>
                <c:pt idx="1">
                  <c:v>27.96352583586626</c:v>
                </c:pt>
                <c:pt idx="2">
                  <c:v>25.428571428571427</c:v>
                </c:pt>
                <c:pt idx="3">
                  <c:v>16.706443914081145</c:v>
                </c:pt>
                <c:pt idx="4">
                  <c:v>15.331010452961673</c:v>
                </c:pt>
                <c:pt idx="5">
                  <c:v>15.159574468085106</c:v>
                </c:pt>
                <c:pt idx="6">
                  <c:v>10.216718266253871</c:v>
                </c:pt>
                <c:pt idx="7">
                  <c:v>6.666666666666667</c:v>
                </c:pt>
                <c:pt idx="8">
                  <c:v>4.477611940298508</c:v>
                </c:pt>
                <c:pt idx="9">
                  <c:v>3.7267080745341614</c:v>
                </c:pt>
                <c:pt idx="10">
                  <c:v>0.89020771513353114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774662144"/>
        <c:axId val="-774650720"/>
      </c:barChart>
      <c:catAx>
        <c:axId val="-774662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774650720"/>
        <c:crosses val="autoZero"/>
        <c:auto val="1"/>
        <c:lblAlgn val="ctr"/>
        <c:lblOffset val="100"/>
        <c:noMultiLvlLbl val="0"/>
      </c:catAx>
      <c:valAx>
        <c:axId val="-7746507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774662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775180777979486"/>
          <c:y val="0"/>
          <c:w val="0.69262908559437242"/>
          <c:h val="0.7955375751403160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'Q15.Avaliação'!$F$30</c:f>
              <c:strCache>
                <c:ptCount val="1"/>
                <c:pt idx="0">
                  <c:v>Positiva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'Q15.Avaliação'!$E$31:$E$35</c:f>
              <c:strCache>
                <c:ptCount val="5"/>
                <c:pt idx="0">
                  <c:v>Acesso aos locais de competição</c:v>
                </c:pt>
                <c:pt idx="1">
                  <c:v>Infraestrutura dos locais</c:v>
                </c:pt>
                <c:pt idx="2">
                  <c:v>Festa de encerramento dos Jogos</c:v>
                </c:pt>
                <c:pt idx="3">
                  <c:v>Funcionários e voluntários</c:v>
                </c:pt>
                <c:pt idx="4">
                  <c:v>Festa de abertura dos Jogos</c:v>
                </c:pt>
              </c:strCache>
            </c:strRef>
          </c:cat>
          <c:val>
            <c:numRef>
              <c:f>'Q15.Avaliação'!$F$31:$F$35</c:f>
              <c:numCache>
                <c:formatCode>_-* #,##0.0_-;\-* #,##0.0_-;_-* "-"??_-;_-@_-</c:formatCode>
                <c:ptCount val="5"/>
                <c:pt idx="0">
                  <c:v>76.484560570071267</c:v>
                </c:pt>
                <c:pt idx="1">
                  <c:v>83.018867924528308</c:v>
                </c:pt>
                <c:pt idx="2">
                  <c:v>91.666666666666671</c:v>
                </c:pt>
                <c:pt idx="3">
                  <c:v>92.592592592592581</c:v>
                </c:pt>
                <c:pt idx="4">
                  <c:v>93.471810089020778</c:v>
                </c:pt>
              </c:numCache>
            </c:numRef>
          </c:val>
        </c:ser>
        <c:ser>
          <c:idx val="1"/>
          <c:order val="1"/>
          <c:tx>
            <c:strRef>
              <c:f>'Q15.Avaliação'!$G$30</c:f>
              <c:strCache>
                <c:ptCount val="1"/>
                <c:pt idx="0">
                  <c:v>Negativa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'Q15.Avaliação'!$E$31:$E$35</c:f>
              <c:strCache>
                <c:ptCount val="5"/>
                <c:pt idx="0">
                  <c:v>Acesso aos locais de competição</c:v>
                </c:pt>
                <c:pt idx="1">
                  <c:v>Infraestrutura dos locais</c:v>
                </c:pt>
                <c:pt idx="2">
                  <c:v>Festa de encerramento dos Jogos</c:v>
                </c:pt>
                <c:pt idx="3">
                  <c:v>Funcionários e voluntários</c:v>
                </c:pt>
                <c:pt idx="4">
                  <c:v>Festa de abertura dos Jogos</c:v>
                </c:pt>
              </c:strCache>
            </c:strRef>
          </c:cat>
          <c:val>
            <c:numRef>
              <c:f>'Q15.Avaliação'!$G$31:$G$35</c:f>
              <c:numCache>
                <c:formatCode>_-* #,##0.0_-;\-* #,##0.0_-;_-* "-"??_-;_-@_-</c:formatCode>
                <c:ptCount val="5"/>
                <c:pt idx="0">
                  <c:v>23.51543942992874</c:v>
                </c:pt>
                <c:pt idx="1">
                  <c:v>16.981132075471699</c:v>
                </c:pt>
                <c:pt idx="2">
                  <c:v>8.3333333333333321</c:v>
                </c:pt>
                <c:pt idx="3">
                  <c:v>7.4074074074074074</c:v>
                </c:pt>
                <c:pt idx="4">
                  <c:v>6.5281899109792283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74649088"/>
        <c:axId val="-774646912"/>
      </c:barChart>
      <c:catAx>
        <c:axId val="-7746490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774646912"/>
        <c:crosses val="autoZero"/>
        <c:auto val="1"/>
        <c:lblAlgn val="ctr"/>
        <c:lblOffset val="100"/>
        <c:noMultiLvlLbl val="0"/>
      </c:catAx>
      <c:valAx>
        <c:axId val="-7746469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774649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'Q16.Preços'!$B$3</c:f>
              <c:strCache>
                <c:ptCount val="1"/>
                <c:pt idx="0">
                  <c:v>Barato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'Q16.Preços'!$A$4:$A$10</c:f>
              <c:strCache>
                <c:ptCount val="7"/>
                <c:pt idx="0">
                  <c:v>Transporte público</c:v>
                </c:pt>
                <c:pt idx="1">
                  <c:v>Atrativos turísticos</c:v>
                </c:pt>
                <c:pt idx="2">
                  <c:v>Telefonia e acesso à internet</c:v>
                </c:pt>
                <c:pt idx="3">
                  <c:v>Táxi</c:v>
                </c:pt>
                <c:pt idx="4">
                  <c:v>Passagens aéreas no BR</c:v>
                </c:pt>
                <c:pt idx="5">
                  <c:v>Alimentação e bebidas</c:v>
                </c:pt>
                <c:pt idx="6">
                  <c:v>Hospedagem</c:v>
                </c:pt>
              </c:strCache>
            </c:strRef>
          </c:cat>
          <c:val>
            <c:numRef>
              <c:f>'Q16.Preços'!$B$4:$B$10</c:f>
              <c:numCache>
                <c:formatCode>_-* #,##0.0_-;\-* #,##0.0_-;_-* "-"??_-;_-@_-</c:formatCode>
                <c:ptCount val="7"/>
                <c:pt idx="0">
                  <c:v>33.455882352941174</c:v>
                </c:pt>
                <c:pt idx="1">
                  <c:v>10.661764705882353</c:v>
                </c:pt>
                <c:pt idx="2">
                  <c:v>15.432098765432098</c:v>
                </c:pt>
                <c:pt idx="3">
                  <c:v>22.598870056497177</c:v>
                </c:pt>
                <c:pt idx="4">
                  <c:v>15.300546448087433</c:v>
                </c:pt>
                <c:pt idx="5">
                  <c:v>12.296983758700696</c:v>
                </c:pt>
                <c:pt idx="6">
                  <c:v>6.4343163538873993</c:v>
                </c:pt>
              </c:numCache>
            </c:numRef>
          </c:val>
        </c:ser>
        <c:ser>
          <c:idx val="1"/>
          <c:order val="1"/>
          <c:tx>
            <c:strRef>
              <c:f>'Q16.Preços'!$C$3</c:f>
              <c:strCache>
                <c:ptCount val="1"/>
                <c:pt idx="0">
                  <c:v>Adequado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'Q16.Preços'!$A$4:$A$10</c:f>
              <c:strCache>
                <c:ptCount val="7"/>
                <c:pt idx="0">
                  <c:v>Transporte público</c:v>
                </c:pt>
                <c:pt idx="1">
                  <c:v>Atrativos turísticos</c:v>
                </c:pt>
                <c:pt idx="2">
                  <c:v>Telefonia e acesso à internet</c:v>
                </c:pt>
                <c:pt idx="3">
                  <c:v>Táxi</c:v>
                </c:pt>
                <c:pt idx="4">
                  <c:v>Passagens aéreas no BR</c:v>
                </c:pt>
                <c:pt idx="5">
                  <c:v>Alimentação e bebidas</c:v>
                </c:pt>
                <c:pt idx="6">
                  <c:v>Hospedagem</c:v>
                </c:pt>
              </c:strCache>
            </c:strRef>
          </c:cat>
          <c:val>
            <c:numRef>
              <c:f>'Q16.Preços'!$C$4:$C$10</c:f>
              <c:numCache>
                <c:formatCode>_-* #,##0.0_-;\-* #,##0.0_-;_-* "-"??_-;_-@_-</c:formatCode>
                <c:ptCount val="7"/>
                <c:pt idx="0">
                  <c:v>50.735294117647058</c:v>
                </c:pt>
                <c:pt idx="1">
                  <c:v>71.691176470588232</c:v>
                </c:pt>
                <c:pt idx="2">
                  <c:v>62.654320987654323</c:v>
                </c:pt>
                <c:pt idx="3">
                  <c:v>49.152542372881356</c:v>
                </c:pt>
                <c:pt idx="4">
                  <c:v>54.098360655737707</c:v>
                </c:pt>
                <c:pt idx="5">
                  <c:v>45.939675174013921</c:v>
                </c:pt>
                <c:pt idx="6">
                  <c:v>41.8230563002681</c:v>
                </c:pt>
              </c:numCache>
            </c:numRef>
          </c:val>
        </c:ser>
        <c:ser>
          <c:idx val="2"/>
          <c:order val="2"/>
          <c:tx>
            <c:strRef>
              <c:f>'Q16.Preços'!$D$3</c:f>
              <c:strCache>
                <c:ptCount val="1"/>
                <c:pt idx="0">
                  <c:v>Caro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'Q16.Preços'!$A$4:$A$10</c:f>
              <c:strCache>
                <c:ptCount val="7"/>
                <c:pt idx="0">
                  <c:v>Transporte público</c:v>
                </c:pt>
                <c:pt idx="1">
                  <c:v>Atrativos turísticos</c:v>
                </c:pt>
                <c:pt idx="2">
                  <c:v>Telefonia e acesso à internet</c:v>
                </c:pt>
                <c:pt idx="3">
                  <c:v>Táxi</c:v>
                </c:pt>
                <c:pt idx="4">
                  <c:v>Passagens aéreas no BR</c:v>
                </c:pt>
                <c:pt idx="5">
                  <c:v>Alimentação e bebidas</c:v>
                </c:pt>
                <c:pt idx="6">
                  <c:v>Hospedagem</c:v>
                </c:pt>
              </c:strCache>
            </c:strRef>
          </c:cat>
          <c:val>
            <c:numRef>
              <c:f>'Q16.Preços'!$D$4:$D$10</c:f>
              <c:numCache>
                <c:formatCode>_-* #,##0.0_-;\-* #,##0.0_-;_-* "-"??_-;_-@_-</c:formatCode>
                <c:ptCount val="7"/>
                <c:pt idx="0">
                  <c:v>15.808823529411764</c:v>
                </c:pt>
                <c:pt idx="1">
                  <c:v>17.647058823529413</c:v>
                </c:pt>
                <c:pt idx="2">
                  <c:v>21.913580246913579</c:v>
                </c:pt>
                <c:pt idx="3">
                  <c:v>28.248587570621471</c:v>
                </c:pt>
                <c:pt idx="4">
                  <c:v>30.601092896174865</c:v>
                </c:pt>
                <c:pt idx="5">
                  <c:v>41.763341067285381</c:v>
                </c:pt>
                <c:pt idx="6">
                  <c:v>51.742627345844504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-774660512"/>
        <c:axId val="-774675200"/>
      </c:barChart>
      <c:catAx>
        <c:axId val="-7746605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774675200"/>
        <c:crosses val="autoZero"/>
        <c:auto val="1"/>
        <c:lblAlgn val="ctr"/>
        <c:lblOffset val="100"/>
        <c:noMultiLvlLbl val="0"/>
      </c:catAx>
      <c:valAx>
        <c:axId val="-77467520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7746605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611869184576023"/>
          <c:y val="3.1897113290774069E-2"/>
          <c:w val="0.63826554940645008"/>
          <c:h val="0.99293210880438154"/>
        </c:manualLayout>
      </c:layout>
      <c:pieChart>
        <c:varyColors val="1"/>
        <c:ser>
          <c:idx val="0"/>
          <c:order val="0"/>
          <c:explosion val="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47-4845-85C6-659014512A8C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9BBB59">
                      <a:shade val="51000"/>
                      <a:satMod val="130000"/>
                    </a:srgbClr>
                  </a:gs>
                  <a:gs pos="80000">
                    <a:srgbClr val="9BBB59">
                      <a:shade val="93000"/>
                      <a:satMod val="130000"/>
                    </a:srgbClr>
                  </a:gs>
                  <a:gs pos="100000">
                    <a:srgbClr val="9BBB59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47-4845-85C6-659014512A8C}"/>
              </c:ext>
            </c:extLst>
          </c:dPt>
          <c:dLbls>
            <c:dLbl>
              <c:idx val="0"/>
              <c:layout>
                <c:manualLayout>
                  <c:x val="-0.22757915422578412"/>
                  <c:y val="0.16458936103906718"/>
                </c:manualLayout>
              </c:layout>
              <c:tx>
                <c:rich>
                  <a:bodyPr/>
                  <a:lstStyle/>
                  <a:p>
                    <a:fld id="{4E92BD3A-FF61-4B45-ABAB-AF54583530D4}" type="CATEGORYNAME">
                      <a:rPr lang="pt-BR" sz="1200">
                        <a:solidFill>
                          <a:schemeClr val="bg1"/>
                        </a:solidFill>
                      </a:rPr>
                      <a:pPr/>
                      <a:t>[NOME DA CATEGORIA]</a:t>
                    </a:fld>
                    <a:r>
                      <a:rPr lang="pt-BR" sz="1200" baseline="0">
                        <a:solidFill>
                          <a:schemeClr val="bg1"/>
                        </a:solidFill>
                      </a:rPr>
                      <a:t>
</a:t>
                    </a:r>
                    <a:fld id="{19AF93CB-B988-48FC-93BD-87E6202C8418}" type="PERCENTAGE">
                      <a:rPr lang="pt-BR" sz="1200" baseline="0">
                        <a:solidFill>
                          <a:schemeClr val="bg1"/>
                        </a:solidFill>
                      </a:rPr>
                      <a:pPr/>
                      <a:t>[PORCENTAGEM]</a:t>
                    </a:fld>
                    <a:endParaRPr lang="pt-BR" sz="1200" baseline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5671886773839436"/>
                  <c:y val="-0.1673109493941819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24683630491448"/>
                      <c:h val="0.34517684202997517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'Q17. Reportagem sobre o BR'!$A$4:$A$5</c:f>
              <c:strCache>
                <c:ptCount val="2"/>
                <c:pt idx="0">
                  <c:v>Publicou reportagem ou análise sobre o Brasil</c:v>
                </c:pt>
                <c:pt idx="1">
                  <c:v>Não publicou reportagem ou análise sobre o Brasil</c:v>
                </c:pt>
              </c:strCache>
            </c:strRef>
          </c:cat>
          <c:val>
            <c:numRef>
              <c:f>'Q17. Reportagem sobre o BR'!$C$4:$C$5</c:f>
              <c:numCache>
                <c:formatCode>_-* #,##0.0_-;\-* #,##0.0_-;_-* "-"??_-;_-@_-</c:formatCode>
                <c:ptCount val="2"/>
                <c:pt idx="0">
                  <c:v>27.1</c:v>
                </c:pt>
                <c:pt idx="1">
                  <c:v>72.900000000000006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C47-4845-85C6-659014512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92830276313196"/>
          <c:y val="9.5964298763329668E-4"/>
          <c:w val="0.66281085487380564"/>
          <c:h val="0.97663632048299487"/>
        </c:manualLayout>
      </c:layout>
      <c:pieChart>
        <c:varyColors val="1"/>
        <c:ser>
          <c:idx val="0"/>
          <c:order val="0"/>
          <c:explosion val="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47-4845-85C6-659014512A8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47-4845-85C6-659014512A8C}"/>
              </c:ext>
            </c:extLst>
          </c:dPt>
          <c:dLbls>
            <c:dLbl>
              <c:idx val="0"/>
              <c:layout>
                <c:manualLayout>
                  <c:x val="-0.18294685661578694"/>
                  <c:y val="0.13458214643698202"/>
                </c:manualLayout>
              </c:layout>
              <c:tx>
                <c:rich>
                  <a:bodyPr/>
                  <a:lstStyle/>
                  <a:p>
                    <a:fld id="{4E92BD3A-FF61-4B45-ABAB-AF54583530D4}" type="CATEGORYNAME">
                      <a:rPr lang="pt-BR" sz="1200">
                        <a:solidFill>
                          <a:schemeClr val="bg1"/>
                        </a:solidFill>
                      </a:rPr>
                      <a:pPr/>
                      <a:t>[NOME DA CATEGORIA]</a:t>
                    </a:fld>
                    <a:r>
                      <a:rPr lang="pt-BR" sz="1200" baseline="0">
                        <a:solidFill>
                          <a:schemeClr val="bg1"/>
                        </a:solidFill>
                      </a:rPr>
                      <a:t>
</a:t>
                    </a:r>
                    <a:fld id="{19AF93CB-B988-48FC-93BD-87E6202C8418}" type="PERCENTAGE">
                      <a:rPr lang="pt-BR" sz="1200" baseline="0">
                        <a:solidFill>
                          <a:schemeClr val="bg1"/>
                        </a:solidFill>
                      </a:rPr>
                      <a:pPr/>
                      <a:t>[PORCENTAGEM]</a:t>
                    </a:fld>
                    <a:endParaRPr lang="pt-BR" sz="1200" baseline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30819569455085"/>
                      <c:h val="0.3523993227842168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3010707532546476"/>
                  <c:y val="-0.1306133069390104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55837076627122"/>
                      <c:h val="0.33047394835948085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'Q19. Futuras publicações'!$A$4:$A$5</c:f>
              <c:strCache>
                <c:ptCount val="2"/>
                <c:pt idx="0">
                  <c:v>Publicará reportagem ou análise sobre o Brasil</c:v>
                </c:pt>
                <c:pt idx="1">
                  <c:v>Não publicará reportagem ou análise sobre o Brasil</c:v>
                </c:pt>
              </c:strCache>
            </c:strRef>
          </c:cat>
          <c:val>
            <c:numRef>
              <c:f>'Q19. Futuras publicações'!$C$4:$C$5</c:f>
              <c:numCache>
                <c:formatCode>_-* #,##0.0_-;\-* #,##0.0_-;_-* "-"??_-;_-@_-</c:formatCode>
                <c:ptCount val="2"/>
                <c:pt idx="0">
                  <c:v>43.4</c:v>
                </c:pt>
                <c:pt idx="1">
                  <c:v>56.6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C47-4845-85C6-659014512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'Q18e20. Avaliação publicações'!$F$4</c:f>
              <c:strCache>
                <c:ptCount val="1"/>
                <c:pt idx="0">
                  <c:v>Conteúdo Positivo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'Q18e20. Avaliação publicações'!$E$5:$E$6</c:f>
              <c:strCache>
                <c:ptCount val="2"/>
                <c:pt idx="0">
                  <c:v>Reportagens ou análises futuras</c:v>
                </c:pt>
                <c:pt idx="1">
                  <c:v>Reportagens ou análises já publicadas</c:v>
                </c:pt>
              </c:strCache>
            </c:strRef>
          </c:cat>
          <c:val>
            <c:numRef>
              <c:f>'Q18e20. Avaliação publicações'!$F$5:$F$6</c:f>
              <c:numCache>
                <c:formatCode>_-* #,##0.0_-;\-* #,##0.0_-;_-* "-"??_-;_-@_-</c:formatCode>
                <c:ptCount val="2"/>
                <c:pt idx="0">
                  <c:v>59.668508287292823</c:v>
                </c:pt>
                <c:pt idx="1">
                  <c:v>36.84210526315789</c:v>
                </c:pt>
              </c:numCache>
            </c:numRef>
          </c:val>
        </c:ser>
        <c:ser>
          <c:idx val="1"/>
          <c:order val="1"/>
          <c:tx>
            <c:strRef>
              <c:f>'Q18e20. Avaliação publicações'!$G$4</c:f>
              <c:strCache>
                <c:ptCount val="1"/>
                <c:pt idx="0">
                  <c:v>Conteúdo Neutro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'Q18e20. Avaliação publicações'!$E$5:$E$6</c:f>
              <c:strCache>
                <c:ptCount val="2"/>
                <c:pt idx="0">
                  <c:v>Reportagens ou análises futuras</c:v>
                </c:pt>
                <c:pt idx="1">
                  <c:v>Reportagens ou análises já publicadas</c:v>
                </c:pt>
              </c:strCache>
            </c:strRef>
          </c:cat>
          <c:val>
            <c:numRef>
              <c:f>'Q18e20. Avaliação publicações'!$G$5:$G$6</c:f>
              <c:numCache>
                <c:formatCode>_-* #,##0.0_-;\-* #,##0.0_-;_-* "-"??_-;_-@_-</c:formatCode>
                <c:ptCount val="2"/>
                <c:pt idx="0">
                  <c:v>33.149171270718227</c:v>
                </c:pt>
                <c:pt idx="1">
                  <c:v>40.350877192982452</c:v>
                </c:pt>
              </c:numCache>
            </c:numRef>
          </c:val>
        </c:ser>
        <c:ser>
          <c:idx val="2"/>
          <c:order val="2"/>
          <c:tx>
            <c:strRef>
              <c:f>'Q18e20. Avaliação publicações'!$H$4</c:f>
              <c:strCache>
                <c:ptCount val="1"/>
                <c:pt idx="0">
                  <c:v>Conteúdo Negativo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'Q18e20. Avaliação publicações'!$E$5:$E$6</c:f>
              <c:strCache>
                <c:ptCount val="2"/>
                <c:pt idx="0">
                  <c:v>Reportagens ou análises futuras</c:v>
                </c:pt>
                <c:pt idx="1">
                  <c:v>Reportagens ou análises já publicadas</c:v>
                </c:pt>
              </c:strCache>
            </c:strRef>
          </c:cat>
          <c:val>
            <c:numRef>
              <c:f>'Q18e20. Avaliação publicações'!$H$5:$H$6</c:f>
              <c:numCache>
                <c:formatCode>_-* #,##0.0_-;\-* #,##0.0_-;_-* "-"??_-;_-@_-</c:formatCode>
                <c:ptCount val="2"/>
                <c:pt idx="0">
                  <c:v>7.1823204419889501</c:v>
                </c:pt>
                <c:pt idx="1">
                  <c:v>22.807017543859647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774652352"/>
        <c:axId val="-774669216"/>
      </c:barChart>
      <c:catAx>
        <c:axId val="-7746523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774669216"/>
        <c:crosses val="autoZero"/>
        <c:auto val="1"/>
        <c:lblAlgn val="ctr"/>
        <c:lblOffset val="100"/>
        <c:noMultiLvlLbl val="0"/>
      </c:catAx>
      <c:valAx>
        <c:axId val="-7746692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774652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7030640806724408E-3"/>
          <c:y val="0.89787724726724294"/>
          <c:w val="0.98790657675499349"/>
          <c:h val="8.0934709684882075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25433568534177E-2"/>
          <c:y val="4.7774310216467705E-2"/>
          <c:w val="0.89962277953854863"/>
          <c:h val="0.82335103614633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'Q3.Veículo'!$C$3</c:f>
              <c:strCache>
                <c:ptCount val="1"/>
                <c:pt idx="0">
                  <c:v>(%) Veículos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'Q3.Veículo'!$A$4:$A$9</c:f>
              <c:strCache>
                <c:ptCount val="6"/>
                <c:pt idx="0">
                  <c:v>Jornal</c:v>
                </c:pt>
                <c:pt idx="1">
                  <c:v>TV</c:v>
                </c:pt>
                <c:pt idx="2">
                  <c:v>Internet</c:v>
                </c:pt>
                <c:pt idx="3">
                  <c:v>Rádio</c:v>
                </c:pt>
                <c:pt idx="4">
                  <c:v>Revista</c:v>
                </c:pt>
                <c:pt idx="5">
                  <c:v>Outro</c:v>
                </c:pt>
              </c:strCache>
            </c:strRef>
          </c:cat>
          <c:val>
            <c:numRef>
              <c:f>'Q3.Veículo'!$C$4:$C$9</c:f>
              <c:numCache>
                <c:formatCode>_-* #,##0.0_-;\-* #,##0.0_-;_-* "-"??_-;_-@_-</c:formatCode>
                <c:ptCount val="6"/>
                <c:pt idx="0">
                  <c:v>35.4</c:v>
                </c:pt>
                <c:pt idx="1">
                  <c:v>33.299999999999997</c:v>
                </c:pt>
                <c:pt idx="2">
                  <c:v>30.6</c:v>
                </c:pt>
                <c:pt idx="3">
                  <c:v>13.6</c:v>
                </c:pt>
                <c:pt idx="4">
                  <c:v>6.9</c:v>
                </c:pt>
                <c:pt idx="5">
                  <c:v>11.5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861851200"/>
        <c:axId val="-861850656"/>
      </c:barChart>
      <c:catAx>
        <c:axId val="-86185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861850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86185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86185120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2.590039370499814E-2"/>
          <c:w val="0.93181740068529428"/>
          <c:h val="0.8782838954097063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>
              <a:solidFill>
                <a:srgbClr val="4F81BD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'Q17. Reportagens'!$I$38:$I$47</c:f>
              <c:strCache>
                <c:ptCount val="10"/>
                <c:pt idx="0">
                  <c:v>Outros</c:v>
                </c:pt>
                <c:pt idx="1">
                  <c:v>Rio de Janeiro</c:v>
                </c:pt>
                <c:pt idx="2">
                  <c:v>Infraestrutura</c:v>
                </c:pt>
                <c:pt idx="3">
                  <c:v>Segurança</c:v>
                </c:pt>
                <c:pt idx="4">
                  <c:v>Economia</c:v>
                </c:pt>
                <c:pt idx="5">
                  <c:v>Temas sociais</c:v>
                </c:pt>
                <c:pt idx="6">
                  <c:v>Organização dos Jogos Olímpicos</c:v>
                </c:pt>
                <c:pt idx="7">
                  <c:v>Política</c:v>
                </c:pt>
                <c:pt idx="8">
                  <c:v>Cultura brasileira</c:v>
                </c:pt>
                <c:pt idx="9">
                  <c:v>Turismo</c:v>
                </c:pt>
              </c:strCache>
            </c:strRef>
          </c:cat>
          <c:val>
            <c:numRef>
              <c:f>'Q17. Reportagens'!$J$38:$J$47</c:f>
              <c:numCache>
                <c:formatCode>0.0</c:formatCode>
                <c:ptCount val="10"/>
                <c:pt idx="0">
                  <c:v>16.666666666666668</c:v>
                </c:pt>
                <c:pt idx="1">
                  <c:v>4.7619047619047619</c:v>
                </c:pt>
                <c:pt idx="2">
                  <c:v>7.1428571428571423</c:v>
                </c:pt>
                <c:pt idx="3">
                  <c:v>7.1428571428571441</c:v>
                </c:pt>
                <c:pt idx="4">
                  <c:v>9.5238095238095237</c:v>
                </c:pt>
                <c:pt idx="5">
                  <c:v>11.904761904761905</c:v>
                </c:pt>
                <c:pt idx="6">
                  <c:v>16.666666666666668</c:v>
                </c:pt>
                <c:pt idx="7">
                  <c:v>19.047619047619047</c:v>
                </c:pt>
                <c:pt idx="8">
                  <c:v>23.80952380952381</c:v>
                </c:pt>
                <c:pt idx="9">
                  <c:v>28.571428571428577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774674656"/>
        <c:axId val="-774649632"/>
      </c:barChart>
      <c:catAx>
        <c:axId val="-774674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774649632"/>
        <c:crosses val="autoZero"/>
        <c:auto val="1"/>
        <c:lblAlgn val="ctr"/>
        <c:lblOffset val="100"/>
        <c:noMultiLvlLbl val="0"/>
      </c:catAx>
      <c:valAx>
        <c:axId val="-774649632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7746746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1.7656393608190962E-2"/>
          <c:w val="0.93181740068529428"/>
          <c:h val="0.8825552964911649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  <a:ln>
              <a:solidFill>
                <a:srgbClr val="C0504D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'Q17. Reportagens'!$M$38:$M$47</c:f>
              <c:strCache>
                <c:ptCount val="10"/>
                <c:pt idx="0">
                  <c:v>Outros</c:v>
                </c:pt>
                <c:pt idx="1">
                  <c:v>Cultura brasileira</c:v>
                </c:pt>
                <c:pt idx="2">
                  <c:v>Infraestrutura</c:v>
                </c:pt>
                <c:pt idx="3">
                  <c:v>Temas sociais</c:v>
                </c:pt>
                <c:pt idx="4">
                  <c:v>Turismo</c:v>
                </c:pt>
                <c:pt idx="5">
                  <c:v>Vírus da Zika</c:v>
                </c:pt>
                <c:pt idx="6">
                  <c:v>Impactos ambientais</c:v>
                </c:pt>
                <c:pt idx="7">
                  <c:v>Economia</c:v>
                </c:pt>
                <c:pt idx="8">
                  <c:v>Violência</c:v>
                </c:pt>
                <c:pt idx="9">
                  <c:v>Política</c:v>
                </c:pt>
              </c:strCache>
            </c:strRef>
          </c:cat>
          <c:val>
            <c:numRef>
              <c:f>'Q17. Reportagens'!$N$38:$N$47</c:f>
              <c:numCache>
                <c:formatCode>0.0</c:formatCode>
                <c:ptCount val="10"/>
                <c:pt idx="0">
                  <c:v>16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12</c:v>
                </c:pt>
                <c:pt idx="7">
                  <c:v>16</c:v>
                </c:pt>
                <c:pt idx="8">
                  <c:v>40</c:v>
                </c:pt>
                <c:pt idx="9">
                  <c:v>56.000000000000007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774676832"/>
        <c:axId val="-774659424"/>
      </c:barChart>
      <c:catAx>
        <c:axId val="-774676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774659424"/>
        <c:crosses val="autoZero"/>
        <c:auto val="1"/>
        <c:lblAlgn val="ctr"/>
        <c:lblOffset val="100"/>
        <c:noMultiLvlLbl val="0"/>
      </c:catAx>
      <c:valAx>
        <c:axId val="-774659424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7746768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3.0611709580298154E-2"/>
          <c:w val="0.93181740068529428"/>
          <c:h val="0.8728348587580019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>
              <a:solidFill>
                <a:srgbClr val="4F81BD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'Q19. Reportagens'!$M$75:$M$83</c:f>
              <c:strCache>
                <c:ptCount val="9"/>
                <c:pt idx="0">
                  <c:v>Outros</c:v>
                </c:pt>
                <c:pt idx="1">
                  <c:v>Rio de Janeiro</c:v>
                </c:pt>
                <c:pt idx="2">
                  <c:v>Economia</c:v>
                </c:pt>
                <c:pt idx="3">
                  <c:v>Experiencia da viagem</c:v>
                </c:pt>
                <c:pt idx="4">
                  <c:v>Temas sociais</c:v>
                </c:pt>
                <c:pt idx="5">
                  <c:v>Política</c:v>
                </c:pt>
                <c:pt idx="6">
                  <c:v>Infraestrutura</c:v>
                </c:pt>
                <c:pt idx="7">
                  <c:v>Turismo</c:v>
                </c:pt>
                <c:pt idx="8">
                  <c:v>Cultura brasileira</c:v>
                </c:pt>
              </c:strCache>
            </c:strRef>
          </c:cat>
          <c:val>
            <c:numRef>
              <c:f>'Q19. Reportagens'!$N$75:$N$83</c:f>
              <c:numCache>
                <c:formatCode>0.0</c:formatCode>
                <c:ptCount val="9"/>
                <c:pt idx="0">
                  <c:v>27.777777777777782</c:v>
                </c:pt>
                <c:pt idx="1">
                  <c:v>5.5555555555555554</c:v>
                </c:pt>
                <c:pt idx="2">
                  <c:v>6.481481481481481</c:v>
                </c:pt>
                <c:pt idx="3">
                  <c:v>6.481481481481481</c:v>
                </c:pt>
                <c:pt idx="4">
                  <c:v>6.481481481481481</c:v>
                </c:pt>
                <c:pt idx="5">
                  <c:v>7.4074074074074066</c:v>
                </c:pt>
                <c:pt idx="6">
                  <c:v>12.037037037037036</c:v>
                </c:pt>
                <c:pt idx="7">
                  <c:v>36.111111111111107</c:v>
                </c:pt>
                <c:pt idx="8">
                  <c:v>37.962962962962962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774676288"/>
        <c:axId val="-774675744"/>
      </c:barChart>
      <c:catAx>
        <c:axId val="-774676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774675744"/>
        <c:crosses val="autoZero"/>
        <c:auto val="1"/>
        <c:lblAlgn val="ctr"/>
        <c:lblOffset val="100"/>
        <c:noMultiLvlLbl val="0"/>
      </c:catAx>
      <c:valAx>
        <c:axId val="-774675744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774676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0"/>
          <c:w val="0.93181740068529428"/>
          <c:h val="0.9035312143341344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  <a:ln>
              <a:solidFill>
                <a:srgbClr val="C0504D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'Q19. Reportagens'!$N$102:$N$105</c:f>
              <c:strCache>
                <c:ptCount val="4"/>
                <c:pt idx="0">
                  <c:v>Outros</c:v>
                </c:pt>
                <c:pt idx="1">
                  <c:v>Turismo</c:v>
                </c:pt>
                <c:pt idx="2">
                  <c:v>Violência</c:v>
                </c:pt>
                <c:pt idx="3">
                  <c:v>Política</c:v>
                </c:pt>
              </c:strCache>
            </c:strRef>
          </c:cat>
          <c:val>
            <c:numRef>
              <c:f>'Q19. Reportagens'!$O$102:$O$105</c:f>
              <c:numCache>
                <c:formatCode>0.0</c:formatCode>
                <c:ptCount val="4"/>
                <c:pt idx="0">
                  <c:v>76.92307692307692</c:v>
                </c:pt>
                <c:pt idx="1">
                  <c:v>23.076923076923077</c:v>
                </c:pt>
                <c:pt idx="2">
                  <c:v>23.076923076923077</c:v>
                </c:pt>
                <c:pt idx="3">
                  <c:v>38.461538461538467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774672480"/>
        <c:axId val="-774667584"/>
      </c:barChart>
      <c:catAx>
        <c:axId val="-77467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774667584"/>
        <c:crosses val="autoZero"/>
        <c:auto val="1"/>
        <c:lblAlgn val="ctr"/>
        <c:lblOffset val="100"/>
        <c:noMultiLvlLbl val="0"/>
      </c:catAx>
      <c:valAx>
        <c:axId val="-774667584"/>
        <c:scaling>
          <c:orientation val="minMax"/>
          <c:max val="9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7746724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2.5930835568630843E-2"/>
          <c:w val="0.93181740068529428"/>
          <c:h val="0.9113303913933835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>
              <a:solidFill>
                <a:srgbClr val="4F81BD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  <a:ln>
                <a:solidFill>
                  <a:srgbClr val="C0504D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C0504D"/>
              </a:solidFill>
              <a:ln>
                <a:solidFill>
                  <a:srgbClr val="C0504D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C0504D"/>
              </a:solidFill>
              <a:ln>
                <a:solidFill>
                  <a:srgbClr val="C0504D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C0504D"/>
              </a:solidFill>
              <a:ln>
                <a:solidFill>
                  <a:srgbClr val="C0504D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9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rgbClr val="C0504D"/>
              </a:solidFill>
              <a:ln>
                <a:solidFill>
                  <a:srgbClr val="C0504D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4"/>
            <c:invertIfNegative val="0"/>
            <c:bubble3D val="0"/>
          </c:dPt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'Q22.Imagem Antes'!$A$4:$A$17</c:f>
              <c:strCache>
                <c:ptCount val="14"/>
                <c:pt idx="0">
                  <c:v>Bom para turismo</c:v>
                </c:pt>
                <c:pt idx="1">
                  <c:v>Instabilidade política / corrupção</c:v>
                </c:pt>
                <c:pt idx="2">
                  <c:v>País do samba / boa música</c:v>
                </c:pt>
                <c:pt idx="3">
                  <c:v>Rio de Janeiro</c:v>
                </c:pt>
                <c:pt idx="4">
                  <c:v>País do carnaval / festas</c:v>
                </c:pt>
                <c:pt idx="5">
                  <c:v>Vírus da Zika</c:v>
                </c:pt>
                <c:pt idx="6">
                  <c:v>Bom clima</c:v>
                </c:pt>
                <c:pt idx="7">
                  <c:v>Problemas sociais</c:v>
                </c:pt>
                <c:pt idx="8">
                  <c:v>Desorganização</c:v>
                </c:pt>
                <c:pt idx="9">
                  <c:v>País do futebol / esportes</c:v>
                </c:pt>
                <c:pt idx="10">
                  <c:v>Boa imagem de forma geral</c:v>
                </c:pt>
                <c:pt idx="11">
                  <c:v>Belezas natutais / culturais</c:v>
                </c:pt>
                <c:pt idx="12">
                  <c:v>Povo alegre / hospitaleiro</c:v>
                </c:pt>
                <c:pt idx="13">
                  <c:v>Violência</c:v>
                </c:pt>
              </c:strCache>
            </c:strRef>
          </c:cat>
          <c:val>
            <c:numRef>
              <c:f>'Q22.Imagem Antes'!$D$4:$D$17</c:f>
              <c:numCache>
                <c:formatCode>0.0</c:formatCode>
                <c:ptCount val="14"/>
                <c:pt idx="0">
                  <c:v>4.1379310344827589</c:v>
                </c:pt>
                <c:pt idx="1">
                  <c:v>4.3678160919540225</c:v>
                </c:pt>
                <c:pt idx="2">
                  <c:v>5.0574712643678161</c:v>
                </c:pt>
                <c:pt idx="3">
                  <c:v>5.0574712643678161</c:v>
                </c:pt>
                <c:pt idx="4">
                  <c:v>5.5172413793103452</c:v>
                </c:pt>
                <c:pt idx="5">
                  <c:v>5.9770114942528734</c:v>
                </c:pt>
                <c:pt idx="6">
                  <c:v>6.2068965517241379</c:v>
                </c:pt>
                <c:pt idx="7">
                  <c:v>6.4367816091954024</c:v>
                </c:pt>
                <c:pt idx="8">
                  <c:v>6.666666666666667</c:v>
                </c:pt>
                <c:pt idx="9">
                  <c:v>8.7356321839080451</c:v>
                </c:pt>
                <c:pt idx="10">
                  <c:v>15.632183908045977</c:v>
                </c:pt>
                <c:pt idx="11">
                  <c:v>25.057471264367813</c:v>
                </c:pt>
                <c:pt idx="12">
                  <c:v>25.517241379310345</c:v>
                </c:pt>
                <c:pt idx="13">
                  <c:v>31.954022988505749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832719856"/>
        <c:axId val="-832726384"/>
      </c:barChart>
      <c:catAx>
        <c:axId val="-83271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832726384"/>
        <c:crosses val="autoZero"/>
        <c:auto val="1"/>
        <c:lblAlgn val="ctr"/>
        <c:lblOffset val="100"/>
        <c:noMultiLvlLbl val="0"/>
      </c:catAx>
      <c:valAx>
        <c:axId val="-832726384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050"/>
            </a:pPr>
            <a:endParaRPr lang="pt-BR"/>
          </a:p>
        </c:txPr>
        <c:crossAx val="-832719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2.3887386213126256E-2"/>
          <c:w val="0.93181740068529428"/>
          <c:h val="0.88701672187231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>
              <a:solidFill>
                <a:srgbClr val="4F81BD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  <a:ln>
                <a:solidFill>
                  <a:srgbClr val="C0504D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C0504D"/>
              </a:solidFill>
              <a:ln>
                <a:solidFill>
                  <a:srgbClr val="C0504D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C0504D"/>
              </a:solidFill>
              <a:ln>
                <a:solidFill>
                  <a:srgbClr val="C0504D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C0504D"/>
              </a:solidFill>
              <a:ln>
                <a:solidFill>
                  <a:srgbClr val="C0504D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9"/>
            <c:invertIfNegative val="0"/>
            <c:bubble3D val="0"/>
          </c:dPt>
          <c:dPt>
            <c:idx val="14"/>
            <c:invertIfNegative val="0"/>
            <c:bubble3D val="0"/>
          </c:dPt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'Q23. Imagem Depois'!$A$1:$A$10</c:f>
              <c:strCache>
                <c:ptCount val="10"/>
                <c:pt idx="0">
                  <c:v>Instabilidade econômica</c:v>
                </c:pt>
                <c:pt idx="1">
                  <c:v>Mídia sensacionalista</c:v>
                </c:pt>
                <c:pt idx="2">
                  <c:v>Rio de Janeiro</c:v>
                </c:pt>
                <c:pt idx="3">
                  <c:v>Instabilidade política / corrupção</c:v>
                </c:pt>
                <c:pt idx="4">
                  <c:v>Problemas sociais</c:v>
                </c:pt>
                <c:pt idx="5">
                  <c:v>Violência</c:v>
                </c:pt>
                <c:pt idx="6">
                  <c:v>País seguro</c:v>
                </c:pt>
                <c:pt idx="7">
                  <c:v>Belezas naturais / culturais</c:v>
                </c:pt>
                <c:pt idx="8">
                  <c:v>Boa imagem de forma geral</c:v>
                </c:pt>
                <c:pt idx="9">
                  <c:v>Povo alegre / hospitaleiro</c:v>
                </c:pt>
              </c:strCache>
            </c:strRef>
          </c:cat>
          <c:val>
            <c:numRef>
              <c:f>'Q23. Imagem Depois'!$D$1:$D$10</c:f>
              <c:numCache>
                <c:formatCode>0.0</c:formatCode>
                <c:ptCount val="10"/>
                <c:pt idx="0">
                  <c:v>2.7586206896551726</c:v>
                </c:pt>
                <c:pt idx="1">
                  <c:v>3.4482758620689653</c:v>
                </c:pt>
                <c:pt idx="2">
                  <c:v>3.4482758620689653</c:v>
                </c:pt>
                <c:pt idx="3">
                  <c:v>3.6781609195402298</c:v>
                </c:pt>
                <c:pt idx="4">
                  <c:v>4.1379310344827589</c:v>
                </c:pt>
                <c:pt idx="5">
                  <c:v>6.666666666666667</c:v>
                </c:pt>
                <c:pt idx="6">
                  <c:v>10.574712643678161</c:v>
                </c:pt>
                <c:pt idx="7">
                  <c:v>12.873563218390805</c:v>
                </c:pt>
                <c:pt idx="8">
                  <c:v>22.298850574712645</c:v>
                </c:pt>
                <c:pt idx="9">
                  <c:v>24.827586206896552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832704080"/>
        <c:axId val="-832705712"/>
      </c:barChart>
      <c:catAx>
        <c:axId val="-832704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832705712"/>
        <c:crosses val="autoZero"/>
        <c:auto val="1"/>
        <c:lblAlgn val="ctr"/>
        <c:lblOffset val="100"/>
        <c:noMultiLvlLbl val="0"/>
      </c:catAx>
      <c:valAx>
        <c:axId val="-832705712"/>
        <c:scaling>
          <c:orientation val="minMax"/>
          <c:max val="4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050"/>
            </a:pPr>
            <a:endParaRPr lang="pt-BR"/>
          </a:p>
        </c:txPr>
        <c:crossAx val="-8327040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052307623373422"/>
          <c:y val="7.5369759939423742E-2"/>
          <c:w val="0.69470819128604078"/>
          <c:h val="0.86217203925667141"/>
        </c:manualLayout>
      </c:layout>
      <c:pieChart>
        <c:varyColors val="1"/>
        <c:ser>
          <c:idx val="0"/>
          <c:order val="0"/>
          <c:explosion val="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47-4845-85C6-659014512A8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47-4845-85C6-659014512A8C}"/>
              </c:ext>
            </c:extLst>
          </c:dPt>
          <c:dLbls>
            <c:dLbl>
              <c:idx val="0"/>
              <c:layout>
                <c:manualLayout>
                  <c:x val="-0.23154198467744933"/>
                  <c:y val="-0.16765867719757777"/>
                </c:manualLayout>
              </c:layout>
              <c:tx>
                <c:rich>
                  <a:bodyPr/>
                  <a:lstStyle/>
                  <a:p>
                    <a:fld id="{4E92BD3A-FF61-4B45-ABAB-AF54583530D4}" type="CATEGORYNAME">
                      <a:rPr lang="en-US" sz="1400">
                        <a:solidFill>
                          <a:schemeClr val="bg1"/>
                        </a:solidFill>
                      </a:rPr>
                      <a:pPr/>
                      <a:t>[NOME DA CATEGORIA]</a:t>
                    </a:fld>
                    <a:r>
                      <a:rPr lang="en-US" sz="1400" baseline="0">
                        <a:solidFill>
                          <a:schemeClr val="bg1"/>
                        </a:solidFill>
                      </a:rPr>
                      <a:t>
</a:t>
                    </a:r>
                    <a:fld id="{19AF93CB-B988-48FC-93BD-87E6202C8418}" type="PERCENTAGE">
                      <a:rPr lang="en-US" sz="1400" baseline="0">
                        <a:solidFill>
                          <a:schemeClr val="bg1"/>
                        </a:solidFill>
                      </a:rPr>
                      <a:pPr/>
                      <a:t>[PORCENTAGEM]</a:t>
                    </a:fld>
                    <a:endParaRPr lang="en-US" sz="1400" baseline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0327243183151"/>
                      <c:h val="0.2724677934751781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3.162893822023926E-2"/>
                  <c:y val="2.2090121845441492E-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200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44223666802984"/>
                      <c:h val="0.25001647860849324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'Q21.Recomendação'!$A$4:$A$5</c:f>
              <c:strCache>
                <c:ptCount val="2"/>
                <c:pt idx="0">
                  <c:v>Sim, recomendaria</c:v>
                </c:pt>
                <c:pt idx="1">
                  <c:v>Não, não recomendaria</c:v>
                </c:pt>
              </c:strCache>
            </c:strRef>
          </c:cat>
          <c:val>
            <c:numRef>
              <c:f>'Q21.Recomendação'!$C$4:$C$5</c:f>
              <c:numCache>
                <c:formatCode>_-* #,##0.0_-;\-* #,##0.0_-;_-* "-"??_-;_-@_-</c:formatCode>
                <c:ptCount val="2"/>
                <c:pt idx="0">
                  <c:v>89.6</c:v>
                </c:pt>
                <c:pt idx="1">
                  <c:v>10.4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C47-4845-85C6-659014512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284242084011973"/>
          <c:y val="5.382448933013808E-2"/>
          <c:w val="0.62108004746588175"/>
          <c:h val="0.758460896724506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'Q25.Frases'!$S$24</c:f>
              <c:strCache>
                <c:ptCount val="1"/>
                <c:pt idx="0">
                  <c:v>Concorda totalmente</c:v>
                </c:pt>
              </c:strCache>
            </c:strRef>
          </c:tx>
          <c:spPr>
            <a:solidFill>
              <a:srgbClr val="69AA12"/>
            </a:solidFill>
            <a:ln>
              <a:solidFill>
                <a:srgbClr val="69AA1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'Q25.Frases'!$R$25:$R$30</c:f>
              <c:strCache>
                <c:ptCount val="6"/>
                <c:pt idx="0">
                  <c:v>Os turistas sentem-se seguros no Brasil</c:v>
                </c:pt>
                <c:pt idx="1">
                  <c:v>O Brasil é um país organizado</c:v>
                </c:pt>
                <c:pt idx="2">
                  <c:v>Os turistas se locomovem facilmente no Rio de Janeiro</c:v>
                </c:pt>
                <c:pt idx="3">
                  <c:v>Pessoas de diferentes origens, culturas e crenças vivem harmoniosamente no Brasil</c:v>
                </c:pt>
                <c:pt idx="4">
                  <c:v>O Brasil é um bom país para fazer turismo</c:v>
                </c:pt>
                <c:pt idx="5">
                  <c:v>Povo respeitoso e aberto aos estrangeiros</c:v>
                </c:pt>
              </c:strCache>
            </c:strRef>
          </c:cat>
          <c:val>
            <c:numRef>
              <c:f>'Q25.Frases'!$S$25:$S$30</c:f>
              <c:numCache>
                <c:formatCode>#,##0.0</c:formatCode>
                <c:ptCount val="6"/>
                <c:pt idx="0">
                  <c:v>12.655086848635236</c:v>
                </c:pt>
                <c:pt idx="1">
                  <c:v>13.942307692307693</c:v>
                </c:pt>
                <c:pt idx="2">
                  <c:v>29.441624365482234</c:v>
                </c:pt>
                <c:pt idx="3">
                  <c:v>48.767123287671232</c:v>
                </c:pt>
                <c:pt idx="4">
                  <c:v>63.855421686746979</c:v>
                </c:pt>
                <c:pt idx="5">
                  <c:v>68.88361045130641</c:v>
                </c:pt>
              </c:numCache>
            </c:numRef>
          </c:val>
        </c:ser>
        <c:ser>
          <c:idx val="1"/>
          <c:order val="1"/>
          <c:tx>
            <c:strRef>
              <c:f>'Q25.Frases'!$T$24</c:f>
              <c:strCache>
                <c:ptCount val="1"/>
                <c:pt idx="0">
                  <c:v>Concorda parcialmente 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69AA1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'Q25.Frases'!$R$25:$R$30</c:f>
              <c:strCache>
                <c:ptCount val="6"/>
                <c:pt idx="0">
                  <c:v>Os turistas sentem-se seguros no Brasil</c:v>
                </c:pt>
                <c:pt idx="1">
                  <c:v>O Brasil é um país organizado</c:v>
                </c:pt>
                <c:pt idx="2">
                  <c:v>Os turistas se locomovem facilmente no Rio de Janeiro</c:v>
                </c:pt>
                <c:pt idx="3">
                  <c:v>Pessoas de diferentes origens, culturas e crenças vivem harmoniosamente no Brasil</c:v>
                </c:pt>
                <c:pt idx="4">
                  <c:v>O Brasil é um bom país para fazer turismo</c:v>
                </c:pt>
                <c:pt idx="5">
                  <c:v>Povo respeitoso e aberto aos estrangeiros</c:v>
                </c:pt>
              </c:strCache>
            </c:strRef>
          </c:cat>
          <c:val>
            <c:numRef>
              <c:f>'Q25.Frases'!$T$25:$T$30</c:f>
              <c:numCache>
                <c:formatCode>#,##0.0</c:formatCode>
                <c:ptCount val="6"/>
                <c:pt idx="0">
                  <c:v>28.535980148883372</c:v>
                </c:pt>
                <c:pt idx="1">
                  <c:v>34.134615384615387</c:v>
                </c:pt>
                <c:pt idx="2">
                  <c:v>32.741116751269033</c:v>
                </c:pt>
                <c:pt idx="3">
                  <c:v>37.260273972602739</c:v>
                </c:pt>
                <c:pt idx="4">
                  <c:v>25.542168674698797</c:v>
                </c:pt>
                <c:pt idx="5">
                  <c:v>25.890736342042754</c:v>
                </c:pt>
              </c:numCache>
            </c:numRef>
          </c:val>
        </c:ser>
        <c:ser>
          <c:idx val="2"/>
          <c:order val="2"/>
          <c:tx>
            <c:strRef>
              <c:f>'Q25.Frases'!$U$24</c:f>
              <c:strCache>
                <c:ptCount val="1"/>
                <c:pt idx="0">
                  <c:v>Nem concorda, nem discorda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rgbClr val="FFFF99"/>
              </a:solidFill>
            </a:ln>
          </c:spPr>
          <c:invertIfNegative val="0"/>
          <c:dLbls>
            <c:dLbl>
              <c:idx val="0"/>
              <c:layout>
                <c:manualLayout>
                  <c:x val="-7.1979428619360882E-3"/>
                  <c:y val="2.24078511925139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'Q25.Frases'!$R$25:$R$30</c:f>
              <c:strCache>
                <c:ptCount val="6"/>
                <c:pt idx="0">
                  <c:v>Os turistas sentem-se seguros no Brasil</c:v>
                </c:pt>
                <c:pt idx="1">
                  <c:v>O Brasil é um país organizado</c:v>
                </c:pt>
                <c:pt idx="2">
                  <c:v>Os turistas se locomovem facilmente no Rio de Janeiro</c:v>
                </c:pt>
                <c:pt idx="3">
                  <c:v>Pessoas de diferentes origens, culturas e crenças vivem harmoniosamente no Brasil</c:v>
                </c:pt>
                <c:pt idx="4">
                  <c:v>O Brasil é um bom país para fazer turismo</c:v>
                </c:pt>
                <c:pt idx="5">
                  <c:v>Povo respeitoso e aberto aos estrangeiros</c:v>
                </c:pt>
              </c:strCache>
            </c:strRef>
          </c:cat>
          <c:val>
            <c:numRef>
              <c:f>'Q25.Frases'!$U$25:$U$30</c:f>
              <c:numCache>
                <c:formatCode>#,##0.0</c:formatCode>
                <c:ptCount val="6"/>
                <c:pt idx="0">
                  <c:v>18.858560794044664</c:v>
                </c:pt>
                <c:pt idx="1">
                  <c:v>13.701923076923078</c:v>
                </c:pt>
                <c:pt idx="2">
                  <c:v>10.913705583756345</c:v>
                </c:pt>
                <c:pt idx="3">
                  <c:v>8.493150684931507</c:v>
                </c:pt>
                <c:pt idx="4">
                  <c:v>5.3012048192771086</c:v>
                </c:pt>
                <c:pt idx="5">
                  <c:v>2.8503562945368173</c:v>
                </c:pt>
              </c:numCache>
            </c:numRef>
          </c:val>
        </c:ser>
        <c:ser>
          <c:idx val="3"/>
          <c:order val="3"/>
          <c:tx>
            <c:strRef>
              <c:f>'Q25.Frases'!$V$24</c:f>
              <c:strCache>
                <c:ptCount val="1"/>
                <c:pt idx="0">
                  <c:v>Discorda parcialmente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0535863230773039E-4"/>
                  <c:y val="-2.898550724637787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7312171003474474E-5"/>
                  <c:y val="-2.74951500627638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0481622936951308E-3"/>
                  <c:y val="-6.54017184687758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'Q25.Frases'!$R$25:$R$30</c:f>
              <c:strCache>
                <c:ptCount val="6"/>
                <c:pt idx="0">
                  <c:v>Os turistas sentem-se seguros no Brasil</c:v>
                </c:pt>
                <c:pt idx="1">
                  <c:v>O Brasil é um país organizado</c:v>
                </c:pt>
                <c:pt idx="2">
                  <c:v>Os turistas se locomovem facilmente no Rio de Janeiro</c:v>
                </c:pt>
                <c:pt idx="3">
                  <c:v>Pessoas de diferentes origens, culturas e crenças vivem harmoniosamente no Brasil</c:v>
                </c:pt>
                <c:pt idx="4">
                  <c:v>O Brasil é um bom país para fazer turismo</c:v>
                </c:pt>
                <c:pt idx="5">
                  <c:v>Povo respeitoso e aberto aos estrangeiros</c:v>
                </c:pt>
              </c:strCache>
            </c:strRef>
          </c:cat>
          <c:val>
            <c:numRef>
              <c:f>'Q25.Frases'!$V$25:$V$30</c:f>
              <c:numCache>
                <c:formatCode>#,##0.0</c:formatCode>
                <c:ptCount val="6"/>
                <c:pt idx="0">
                  <c:v>24.813895781637719</c:v>
                </c:pt>
                <c:pt idx="1">
                  <c:v>25.961538461538463</c:v>
                </c:pt>
                <c:pt idx="2">
                  <c:v>19.035532994923855</c:v>
                </c:pt>
                <c:pt idx="3">
                  <c:v>3.2876712328767121</c:v>
                </c:pt>
                <c:pt idx="4">
                  <c:v>4.8192771084337354</c:v>
                </c:pt>
                <c:pt idx="5">
                  <c:v>1.66270783847981</c:v>
                </c:pt>
              </c:numCache>
            </c:numRef>
          </c:val>
        </c:ser>
        <c:ser>
          <c:idx val="4"/>
          <c:order val="4"/>
          <c:tx>
            <c:strRef>
              <c:f>'Q25.Frases'!$W$24</c:f>
              <c:strCache>
                <c:ptCount val="1"/>
                <c:pt idx="0">
                  <c:v>Discorda totalmente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4.611878797221682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87283313109192E-3"/>
                  <c:y val="2.89855072463768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59897143096786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188812809844518E-2"/>
                  <c:y val="-3.70535204838525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004783670889095E-2"/>
                  <c:y val="3.27008592343879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25718897089292E-2"/>
                  <c:y val="-9.81025777031637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'Q25.Frases'!$R$25:$R$30</c:f>
              <c:strCache>
                <c:ptCount val="6"/>
                <c:pt idx="0">
                  <c:v>Os turistas sentem-se seguros no Brasil</c:v>
                </c:pt>
                <c:pt idx="1">
                  <c:v>O Brasil é um país organizado</c:v>
                </c:pt>
                <c:pt idx="2">
                  <c:v>Os turistas se locomovem facilmente no Rio de Janeiro</c:v>
                </c:pt>
                <c:pt idx="3">
                  <c:v>Pessoas de diferentes origens, culturas e crenças vivem harmoniosamente no Brasil</c:v>
                </c:pt>
                <c:pt idx="4">
                  <c:v>O Brasil é um bom país para fazer turismo</c:v>
                </c:pt>
                <c:pt idx="5">
                  <c:v>Povo respeitoso e aberto aos estrangeiros</c:v>
                </c:pt>
              </c:strCache>
            </c:strRef>
          </c:cat>
          <c:val>
            <c:numRef>
              <c:f>'Q25.Frases'!$W$25:$W$30</c:f>
              <c:numCache>
                <c:formatCode>#,##0.0</c:formatCode>
                <c:ptCount val="6"/>
                <c:pt idx="0">
                  <c:v>15.136476426799009</c:v>
                </c:pt>
                <c:pt idx="1">
                  <c:v>12.259615384615383</c:v>
                </c:pt>
                <c:pt idx="2">
                  <c:v>7.8680203045685282</c:v>
                </c:pt>
                <c:pt idx="3">
                  <c:v>2.1917808219178081</c:v>
                </c:pt>
                <c:pt idx="4">
                  <c:v>0.48192771084337355</c:v>
                </c:pt>
                <c:pt idx="5">
                  <c:v>0.71258907363420432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-832730736"/>
        <c:axId val="-832724208"/>
      </c:barChart>
      <c:catAx>
        <c:axId val="-832730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-832724208"/>
        <c:crosses val="autoZero"/>
        <c:auto val="1"/>
        <c:lblAlgn val="ctr"/>
        <c:lblOffset val="100"/>
        <c:noMultiLvlLbl val="0"/>
      </c:catAx>
      <c:valAx>
        <c:axId val="-832724208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-832730736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2.7206523716654964E-2"/>
          <c:y val="0.91617688006390507"/>
          <c:w val="0.95398455257228221"/>
          <c:h val="6.6431815588268855E-2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+mn-lt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172724134002668"/>
          <c:y val="5.3824391976624787E-2"/>
          <c:w val="0.50827281103818411"/>
          <c:h val="0.7578624717330281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'Q25.Frases'!$S$32</c:f>
              <c:strCache>
                <c:ptCount val="1"/>
                <c:pt idx="0">
                  <c:v>Concorda totalmente</c:v>
                </c:pt>
              </c:strCache>
            </c:strRef>
          </c:tx>
          <c:spPr>
            <a:solidFill>
              <a:srgbClr val="69AA12"/>
            </a:solidFill>
            <a:ln>
              <a:solidFill>
                <a:srgbClr val="69AA1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'Q25.Frases'!$R$33:$R$36</c:f>
              <c:strCache>
                <c:ptCount val="4"/>
                <c:pt idx="0">
                  <c:v>O Brasil foi capaz de organizar bem os Jogos Olímpicos</c:v>
                </c:pt>
                <c:pt idx="1">
                  <c:v>Os Jogos Oilímpicos beneficiaram o Brasil</c:v>
                </c:pt>
                <c:pt idx="2">
                  <c:v>Os Jogos Olímpicos transmitiram uma boa impressão do Brasil</c:v>
                </c:pt>
                <c:pt idx="3">
                  <c:v>Interesses por viagens ao país vai aumentar após as Olimpíadas</c:v>
                </c:pt>
              </c:strCache>
            </c:strRef>
          </c:cat>
          <c:val>
            <c:numRef>
              <c:f>'Q25.Frases'!$S$33:$S$36</c:f>
              <c:numCache>
                <c:formatCode>#,##0.0</c:formatCode>
                <c:ptCount val="4"/>
                <c:pt idx="0">
                  <c:v>41.809290953545229</c:v>
                </c:pt>
                <c:pt idx="1">
                  <c:v>46.949602122015918</c:v>
                </c:pt>
                <c:pt idx="2">
                  <c:v>48.184019370460049</c:v>
                </c:pt>
                <c:pt idx="3">
                  <c:v>51.724137931034484</c:v>
                </c:pt>
              </c:numCache>
            </c:numRef>
          </c:val>
        </c:ser>
        <c:ser>
          <c:idx val="1"/>
          <c:order val="1"/>
          <c:tx>
            <c:strRef>
              <c:f>'Q25.Frases'!$T$32</c:f>
              <c:strCache>
                <c:ptCount val="1"/>
                <c:pt idx="0">
                  <c:v>Concorda parcialmente 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69AA1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'Q25.Frases'!$R$33:$R$36</c:f>
              <c:strCache>
                <c:ptCount val="4"/>
                <c:pt idx="0">
                  <c:v>O Brasil foi capaz de organizar bem os Jogos Olímpicos</c:v>
                </c:pt>
                <c:pt idx="1">
                  <c:v>Os Jogos Oilímpicos beneficiaram o Brasil</c:v>
                </c:pt>
                <c:pt idx="2">
                  <c:v>Os Jogos Olímpicos transmitiram uma boa impressão do Brasil</c:v>
                </c:pt>
                <c:pt idx="3">
                  <c:v>Interesses por viagens ao país vai aumentar após as Olimpíadas</c:v>
                </c:pt>
              </c:strCache>
            </c:strRef>
          </c:cat>
          <c:val>
            <c:numRef>
              <c:f>'Q25.Frases'!$T$33:$T$36</c:f>
              <c:numCache>
                <c:formatCode>#,##0.0</c:formatCode>
                <c:ptCount val="4"/>
                <c:pt idx="0">
                  <c:v>35.941320293398533</c:v>
                </c:pt>
                <c:pt idx="1">
                  <c:v>25.198938992042443</c:v>
                </c:pt>
                <c:pt idx="2">
                  <c:v>34.624697336561745</c:v>
                </c:pt>
                <c:pt idx="3">
                  <c:v>26.354679802955665</c:v>
                </c:pt>
              </c:numCache>
            </c:numRef>
          </c:val>
        </c:ser>
        <c:ser>
          <c:idx val="2"/>
          <c:order val="2"/>
          <c:tx>
            <c:strRef>
              <c:f>'Q25.Frases'!$U$32</c:f>
              <c:strCache>
                <c:ptCount val="1"/>
                <c:pt idx="0">
                  <c:v>Nem concorda, nem discorda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rgbClr val="FFFF99"/>
              </a:solidFill>
            </a:ln>
          </c:spPr>
          <c:invertIfNegative val="0"/>
          <c:dLbls>
            <c:dLbl>
              <c:idx val="0"/>
              <c:layout>
                <c:manualLayout>
                  <c:x val="-7.1979428619360882E-3"/>
                  <c:y val="2.24078511925139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'Q25.Frases'!$R$33:$R$36</c:f>
              <c:strCache>
                <c:ptCount val="4"/>
                <c:pt idx="0">
                  <c:v>O Brasil foi capaz de organizar bem os Jogos Olímpicos</c:v>
                </c:pt>
                <c:pt idx="1">
                  <c:v>Os Jogos Oilímpicos beneficiaram o Brasil</c:v>
                </c:pt>
                <c:pt idx="2">
                  <c:v>Os Jogos Olímpicos transmitiram uma boa impressão do Brasil</c:v>
                </c:pt>
                <c:pt idx="3">
                  <c:v>Interesses por viagens ao país vai aumentar após as Olimpíadas</c:v>
                </c:pt>
              </c:strCache>
            </c:strRef>
          </c:cat>
          <c:val>
            <c:numRef>
              <c:f>'Q25.Frases'!$U$33:$U$36</c:f>
              <c:numCache>
                <c:formatCode>#,##0.0</c:formatCode>
                <c:ptCount val="4"/>
                <c:pt idx="0">
                  <c:v>11.735941320293399</c:v>
                </c:pt>
                <c:pt idx="1">
                  <c:v>13.527851458885943</c:v>
                </c:pt>
                <c:pt idx="2">
                  <c:v>7.7481840193704601</c:v>
                </c:pt>
                <c:pt idx="3">
                  <c:v>13.054187192118228</c:v>
                </c:pt>
              </c:numCache>
            </c:numRef>
          </c:val>
        </c:ser>
        <c:ser>
          <c:idx val="3"/>
          <c:order val="3"/>
          <c:tx>
            <c:strRef>
              <c:f>'Q25.Frases'!$V$32</c:f>
              <c:strCache>
                <c:ptCount val="1"/>
                <c:pt idx="0">
                  <c:v>Discorda parcialmente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0535863230773039E-4"/>
                  <c:y val="-2.898550724637787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7312171003474474E-5"/>
                  <c:y val="-2.74951500627638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'Q25.Frases'!$R$33:$R$36</c:f>
              <c:strCache>
                <c:ptCount val="4"/>
                <c:pt idx="0">
                  <c:v>O Brasil foi capaz de organizar bem os Jogos Olímpicos</c:v>
                </c:pt>
                <c:pt idx="1">
                  <c:v>Os Jogos Oilímpicos beneficiaram o Brasil</c:v>
                </c:pt>
                <c:pt idx="2">
                  <c:v>Os Jogos Olímpicos transmitiram uma boa impressão do Brasil</c:v>
                </c:pt>
                <c:pt idx="3">
                  <c:v>Interesses por viagens ao país vai aumentar após as Olimpíadas</c:v>
                </c:pt>
              </c:strCache>
            </c:strRef>
          </c:cat>
          <c:val>
            <c:numRef>
              <c:f>'Q25.Frases'!$V$33:$V$36</c:f>
              <c:numCache>
                <c:formatCode>#,##0.0</c:formatCode>
                <c:ptCount val="4"/>
                <c:pt idx="0">
                  <c:v>7.3349633251833746</c:v>
                </c:pt>
                <c:pt idx="1">
                  <c:v>10.344827586206897</c:v>
                </c:pt>
                <c:pt idx="2">
                  <c:v>8.7167070217917662</c:v>
                </c:pt>
                <c:pt idx="3">
                  <c:v>6.6502463054187197</c:v>
                </c:pt>
              </c:numCache>
            </c:numRef>
          </c:val>
        </c:ser>
        <c:ser>
          <c:idx val="4"/>
          <c:order val="4"/>
          <c:tx>
            <c:strRef>
              <c:f>'Q25.Frases'!$W$32</c:f>
              <c:strCache>
                <c:ptCount val="1"/>
                <c:pt idx="0">
                  <c:v>Discorda totalmente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4.611878797221682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87283313109192E-3"/>
                  <c:y val="2.89855072463768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59897143096786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188812809844518E-2"/>
                  <c:y val="-3.70535204838525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99657143656014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'Q25.Frases'!$R$33:$R$36</c:f>
              <c:strCache>
                <c:ptCount val="4"/>
                <c:pt idx="0">
                  <c:v>O Brasil foi capaz de organizar bem os Jogos Olímpicos</c:v>
                </c:pt>
                <c:pt idx="1">
                  <c:v>Os Jogos Oilímpicos beneficiaram o Brasil</c:v>
                </c:pt>
                <c:pt idx="2">
                  <c:v>Os Jogos Olímpicos transmitiram uma boa impressão do Brasil</c:v>
                </c:pt>
                <c:pt idx="3">
                  <c:v>Interesses por viagens ao país vai aumentar após as Olimpíadas</c:v>
                </c:pt>
              </c:strCache>
            </c:strRef>
          </c:cat>
          <c:val>
            <c:numRef>
              <c:f>'Q25.Frases'!$W$33:$W$36</c:f>
              <c:numCache>
                <c:formatCode>#,##0.0</c:formatCode>
                <c:ptCount val="4"/>
                <c:pt idx="0">
                  <c:v>3.1784841075794623</c:v>
                </c:pt>
                <c:pt idx="1">
                  <c:v>3.978779840848806</c:v>
                </c:pt>
                <c:pt idx="2">
                  <c:v>0.72639225181598066</c:v>
                </c:pt>
                <c:pt idx="3">
                  <c:v>2.2167487684729066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-832699728"/>
        <c:axId val="-832725840"/>
      </c:barChart>
      <c:catAx>
        <c:axId val="-832699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-832725840"/>
        <c:crosses val="autoZero"/>
        <c:auto val="1"/>
        <c:lblAlgn val="ctr"/>
        <c:lblOffset val="100"/>
        <c:noMultiLvlLbl val="0"/>
      </c:catAx>
      <c:valAx>
        <c:axId val="-832725840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-832699728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2.7206523716654964E-2"/>
          <c:y val="0.91617688006390507"/>
          <c:w val="0.95398455257228221"/>
          <c:h val="6.6431815588268855E-2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+mn-lt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337782850881622"/>
          <c:y val="5.2782023264619837E-2"/>
          <c:w val="0.55196390017880048"/>
          <c:h val="0.8658058055862804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'Q26.Infos'!$B$21:$B$31</c:f>
              <c:strCache>
                <c:ptCount val="11"/>
                <c:pt idx="0">
                  <c:v>Outros</c:v>
                </c:pt>
                <c:pt idx="1">
                  <c:v>Folders e brochuras</c:v>
                </c:pt>
                <c:pt idx="2">
                  <c:v>Feiras, eventos e congressos</c:v>
                </c:pt>
                <c:pt idx="3">
                  <c:v>Agência de Relações Públicas/Assessoria de Imprensa</c:v>
                </c:pt>
                <c:pt idx="4">
                  <c:v>Agência de viagens</c:v>
                </c:pt>
                <c:pt idx="5">
                  <c:v>Revistas especializadas</c:v>
                </c:pt>
                <c:pt idx="6">
                  <c:v>Local onde trabalha</c:v>
                </c:pt>
                <c:pt idx="7">
                  <c:v>Guias turísticos impressos</c:v>
                </c:pt>
                <c:pt idx="8">
                  <c:v>Já conhecia o destino</c:v>
                </c:pt>
                <c:pt idx="9">
                  <c:v>Amigos e parentes</c:v>
                </c:pt>
                <c:pt idx="10">
                  <c:v>Internet</c:v>
                </c:pt>
              </c:strCache>
            </c:strRef>
          </c:cat>
          <c:val>
            <c:numRef>
              <c:f>'Q26.Infos'!$D$21:$D$31</c:f>
              <c:numCache>
                <c:formatCode>#,##0.0</c:formatCode>
                <c:ptCount val="11"/>
                <c:pt idx="0">
                  <c:v>3.3816425120772946</c:v>
                </c:pt>
                <c:pt idx="1">
                  <c:v>1.2077294685990339</c:v>
                </c:pt>
                <c:pt idx="2">
                  <c:v>1.4492753623188406</c:v>
                </c:pt>
                <c:pt idx="3">
                  <c:v>2.1739130434782608</c:v>
                </c:pt>
                <c:pt idx="4">
                  <c:v>6.0386473429951693</c:v>
                </c:pt>
                <c:pt idx="5">
                  <c:v>11.111111111111111</c:v>
                </c:pt>
                <c:pt idx="6">
                  <c:v>13.043478260869565</c:v>
                </c:pt>
                <c:pt idx="7">
                  <c:v>18.115942028985508</c:v>
                </c:pt>
                <c:pt idx="8">
                  <c:v>18.357487922705314</c:v>
                </c:pt>
                <c:pt idx="9">
                  <c:v>37.922705314009661</c:v>
                </c:pt>
                <c:pt idx="10">
                  <c:v>90.579710144927532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832719312"/>
        <c:axId val="-832711152"/>
      </c:barChart>
      <c:catAx>
        <c:axId val="-83271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832711152"/>
        <c:crosses val="autoZero"/>
        <c:auto val="1"/>
        <c:lblAlgn val="ctr"/>
        <c:lblOffset val="100"/>
        <c:noMultiLvlLbl val="0"/>
      </c:catAx>
      <c:valAx>
        <c:axId val="-832711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83271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241557534357717E-2"/>
          <c:y val="6.6019804342638988E-2"/>
          <c:w val="0.91875844246564231"/>
          <c:h val="0.8507177284657598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'Q4.Editorias'!$B$24:$B$35</c:f>
              <c:strCache>
                <c:ptCount val="12"/>
                <c:pt idx="0">
                  <c:v>Outra</c:v>
                </c:pt>
                <c:pt idx="1">
                  <c:v>Moda</c:v>
                </c:pt>
                <c:pt idx="2">
                  <c:v>Tecnologia</c:v>
                </c:pt>
                <c:pt idx="3">
                  <c:v>Gastronomia</c:v>
                </c:pt>
                <c:pt idx="4">
                  <c:v>Internacional</c:v>
                </c:pt>
                <c:pt idx="5">
                  <c:v>Cotidiano, cidades</c:v>
                </c:pt>
                <c:pt idx="6">
                  <c:v>Cultura e entretenimento</c:v>
                </c:pt>
                <c:pt idx="7">
                  <c:v>Economia</c:v>
                </c:pt>
                <c:pt idx="8">
                  <c:v>Política</c:v>
                </c:pt>
                <c:pt idx="9">
                  <c:v>Turismo e viagens</c:v>
                </c:pt>
                <c:pt idx="10">
                  <c:v>Geral, não específico</c:v>
                </c:pt>
                <c:pt idx="11">
                  <c:v>Esporte</c:v>
                </c:pt>
              </c:strCache>
            </c:strRef>
          </c:cat>
          <c:val>
            <c:numRef>
              <c:f>'Q4.Editorias'!$D$24:$D$35</c:f>
              <c:numCache>
                <c:formatCode>#,##0.0</c:formatCode>
                <c:ptCount val="12"/>
                <c:pt idx="0">
                  <c:v>0.23094688221709006</c:v>
                </c:pt>
                <c:pt idx="1">
                  <c:v>0.23094688221709006</c:v>
                </c:pt>
                <c:pt idx="2">
                  <c:v>0.23094688221709006</c:v>
                </c:pt>
                <c:pt idx="3">
                  <c:v>0.69284064665127021</c:v>
                </c:pt>
                <c:pt idx="4">
                  <c:v>1.8475750577367205</c:v>
                </c:pt>
                <c:pt idx="5">
                  <c:v>2.7713625866050808</c:v>
                </c:pt>
                <c:pt idx="6">
                  <c:v>3.0023094688221708</c:v>
                </c:pt>
                <c:pt idx="7">
                  <c:v>4.1570438799076213</c:v>
                </c:pt>
                <c:pt idx="8">
                  <c:v>4.6189376443418011</c:v>
                </c:pt>
                <c:pt idx="9">
                  <c:v>6.4665127020785222</c:v>
                </c:pt>
                <c:pt idx="10">
                  <c:v>22.401847575057737</c:v>
                </c:pt>
                <c:pt idx="11">
                  <c:v>83.140877598152429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861844128"/>
        <c:axId val="-861852832"/>
      </c:barChart>
      <c:catAx>
        <c:axId val="-861844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861852832"/>
        <c:crosses val="autoZero"/>
        <c:auto val="1"/>
        <c:lblAlgn val="ctr"/>
        <c:lblOffset val="100"/>
        <c:noMultiLvlLbl val="0"/>
      </c:catAx>
      <c:valAx>
        <c:axId val="-861852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86184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241557534357717E-2"/>
          <c:y val="4.2851923296433295E-2"/>
          <c:w val="0.91875844246564231"/>
          <c:h val="0.863956505944156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'Q2.Residência'!$D$3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'Q2.Residência'!$A$19:$A$34</c:f>
              <c:strCache>
                <c:ptCount val="16"/>
                <c:pt idx="0">
                  <c:v>Outros</c:v>
                </c:pt>
                <c:pt idx="1">
                  <c:v>Itália</c:v>
                </c:pt>
                <c:pt idx="2">
                  <c:v>Venezuela</c:v>
                </c:pt>
                <c:pt idx="3">
                  <c:v>Austrália</c:v>
                </c:pt>
                <c:pt idx="4">
                  <c:v>França</c:v>
                </c:pt>
                <c:pt idx="5">
                  <c:v>Canadá</c:v>
                </c:pt>
                <c:pt idx="6">
                  <c:v>Rússia</c:v>
                </c:pt>
                <c:pt idx="7">
                  <c:v>México</c:v>
                </c:pt>
                <c:pt idx="8">
                  <c:v>Espanha</c:v>
                </c:pt>
                <c:pt idx="9">
                  <c:v>Inglaterra</c:v>
                </c:pt>
                <c:pt idx="10">
                  <c:v>Colômbia</c:v>
                </c:pt>
                <c:pt idx="11">
                  <c:v>Japão</c:v>
                </c:pt>
                <c:pt idx="12">
                  <c:v>Argentina</c:v>
                </c:pt>
                <c:pt idx="13">
                  <c:v>Alemanha</c:v>
                </c:pt>
                <c:pt idx="14">
                  <c:v>China</c:v>
                </c:pt>
                <c:pt idx="15">
                  <c:v>Estados Unidos</c:v>
                </c:pt>
              </c:strCache>
            </c:strRef>
          </c:cat>
          <c:val>
            <c:numRef>
              <c:f>'Q2.Residência'!$D$19:$D$34</c:f>
              <c:numCache>
                <c:formatCode>_-* #,##0.0_-;\-* #,##0.0_-;_-* "-"??_-;_-@_-</c:formatCode>
                <c:ptCount val="16"/>
                <c:pt idx="0">
                  <c:v>34.6</c:v>
                </c:pt>
                <c:pt idx="1">
                  <c:v>1.4</c:v>
                </c:pt>
                <c:pt idx="2">
                  <c:v>1.4</c:v>
                </c:pt>
                <c:pt idx="3">
                  <c:v>1.8</c:v>
                </c:pt>
                <c:pt idx="4">
                  <c:v>1.8</c:v>
                </c:pt>
                <c:pt idx="5">
                  <c:v>2.2999999999999998</c:v>
                </c:pt>
                <c:pt idx="6">
                  <c:v>2.5</c:v>
                </c:pt>
                <c:pt idx="7">
                  <c:v>3.7</c:v>
                </c:pt>
                <c:pt idx="8">
                  <c:v>4.5999999999999996</c:v>
                </c:pt>
                <c:pt idx="9">
                  <c:v>4.5999999999999996</c:v>
                </c:pt>
                <c:pt idx="10">
                  <c:v>5.0999999999999996</c:v>
                </c:pt>
                <c:pt idx="11">
                  <c:v>5.0999999999999996</c:v>
                </c:pt>
                <c:pt idx="12">
                  <c:v>5.3</c:v>
                </c:pt>
                <c:pt idx="13">
                  <c:v>5.5</c:v>
                </c:pt>
                <c:pt idx="14">
                  <c:v>7.4</c:v>
                </c:pt>
                <c:pt idx="15">
                  <c:v>12.9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832711696"/>
        <c:axId val="-832726928"/>
      </c:barChart>
      <c:catAx>
        <c:axId val="-832711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832726928"/>
        <c:crosses val="autoZero"/>
        <c:auto val="1"/>
        <c:lblAlgn val="ctr"/>
        <c:lblOffset val="100"/>
        <c:noMultiLvlLbl val="0"/>
      </c:catAx>
      <c:valAx>
        <c:axId val="-832726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83271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051499755604065"/>
          <c:y val="3.2251227212398016E-2"/>
          <c:w val="0.72510868351813862"/>
          <c:h val="0.90529055412421444"/>
        </c:manualLayout>
      </c:layout>
      <c:pieChart>
        <c:varyColors val="1"/>
        <c:ser>
          <c:idx val="0"/>
          <c:order val="0"/>
          <c:explosion val="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47-4845-85C6-659014512A8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47-4845-85C6-659014512A8C}"/>
              </c:ext>
            </c:extLst>
          </c:dPt>
          <c:dLbls>
            <c:dLbl>
              <c:idx val="0"/>
              <c:layout>
                <c:manualLayout>
                  <c:x val="-0.18438145287850005"/>
                  <c:y val="9.8830529438919831E-2"/>
                </c:manualLayout>
              </c:layout>
              <c:tx>
                <c:rich>
                  <a:bodyPr/>
                  <a:lstStyle/>
                  <a:p>
                    <a:fld id="{4E92BD3A-FF61-4B45-ABAB-AF54583530D4}" type="CATEGORYNAME">
                      <a:rPr lang="en-US" sz="1400">
                        <a:solidFill>
                          <a:schemeClr val="bg1"/>
                        </a:solidFill>
                      </a:rPr>
                      <a:pPr/>
                      <a:t>[NOME DA CATEGORIA]</a:t>
                    </a:fld>
                    <a:r>
                      <a:rPr lang="en-US" sz="1400" baseline="0">
                        <a:solidFill>
                          <a:schemeClr val="bg1"/>
                        </a:solidFill>
                      </a:rPr>
                      <a:t>
</a:t>
                    </a:r>
                    <a:fld id="{19AF93CB-B988-48FC-93BD-87E6202C8418}" type="PERCENTAGE">
                      <a:rPr lang="en-US" sz="1400" baseline="0">
                        <a:solidFill>
                          <a:schemeClr val="bg1"/>
                        </a:solidFill>
                      </a:rPr>
                      <a:pPr/>
                      <a:t>[PORCENTAGEM]</a:t>
                    </a:fld>
                    <a:endParaRPr lang="en-US" sz="1400" baseline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0327243183151"/>
                      <c:h val="0.2724677934751781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2962646424767277"/>
                  <c:y val="-0.2246236784569768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400">
                      <a:solidFill>
                        <a:sysClr val="windowText" lastClr="000000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44223666802984"/>
                      <c:h val="0.25001647860849324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'Q29.Gênero'!$A$4:$A$5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'Q29.Gênero'!$C$4:$C$5</c:f>
              <c:numCache>
                <c:formatCode>_-* #,##0.0_-;\-* #,##0.0_-;_-* "-"??_-;_-@_-</c:formatCode>
                <c:ptCount val="2"/>
                <c:pt idx="0">
                  <c:v>16.100000000000001</c:v>
                </c:pt>
                <c:pt idx="1">
                  <c:v>83.9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C47-4845-85C6-659014512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7.574758068381357E-2"/>
          <c:w val="0.93181740068529428"/>
          <c:h val="0.7172574256994339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'Q28.Idade'!$A$4:$A$10</c:f>
              <c:strCache>
                <c:ptCount val="7"/>
                <c:pt idx="0">
                  <c:v>De 18 a 21 anos</c:v>
                </c:pt>
                <c:pt idx="1">
                  <c:v>De 22 a 25 anos</c:v>
                </c:pt>
                <c:pt idx="2">
                  <c:v>De 26 a 34 anos</c:v>
                </c:pt>
                <c:pt idx="3">
                  <c:v>De 35 a 44 anos</c:v>
                </c:pt>
                <c:pt idx="4">
                  <c:v>De 45 a 54 anos</c:v>
                </c:pt>
                <c:pt idx="5">
                  <c:v>De 55 a 64 anos</c:v>
                </c:pt>
                <c:pt idx="6">
                  <c:v>Acima de 64 anos</c:v>
                </c:pt>
              </c:strCache>
            </c:strRef>
          </c:cat>
          <c:val>
            <c:numRef>
              <c:f>'Q28.Idade'!$D$4:$D$10</c:f>
              <c:numCache>
                <c:formatCode>_-* #,##0.0_-;\-* #,##0.0_-;_-* "-"??_-;_-@_-</c:formatCode>
                <c:ptCount val="7"/>
                <c:pt idx="0">
                  <c:v>1.8</c:v>
                </c:pt>
                <c:pt idx="1">
                  <c:v>5.3</c:v>
                </c:pt>
                <c:pt idx="2">
                  <c:v>25.6</c:v>
                </c:pt>
                <c:pt idx="3">
                  <c:v>34.5</c:v>
                </c:pt>
                <c:pt idx="4">
                  <c:v>20.3</c:v>
                </c:pt>
                <c:pt idx="5">
                  <c:v>10.1</c:v>
                </c:pt>
                <c:pt idx="6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832707888"/>
        <c:axId val="-832714416"/>
      </c:barChart>
      <c:catAx>
        <c:axId val="-83270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83271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83271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8327078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241557534357717E-2"/>
          <c:y val="2.3898526614984365E-2"/>
          <c:w val="0.91875844246564231"/>
          <c:h val="0.89283887178214383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'Q6.Veiculação países'!$Z$4:$Z$16</c:f>
              <c:strCache>
                <c:ptCount val="13"/>
                <c:pt idx="0">
                  <c:v>América Latina</c:v>
                </c:pt>
                <c:pt idx="1">
                  <c:v>Rússia</c:v>
                </c:pt>
                <c:pt idx="2">
                  <c:v>Canadá</c:v>
                </c:pt>
                <c:pt idx="3">
                  <c:v>Inglaterra</c:v>
                </c:pt>
                <c:pt idx="4">
                  <c:v>México</c:v>
                </c:pt>
                <c:pt idx="5">
                  <c:v>Espanha</c:v>
                </c:pt>
                <c:pt idx="6">
                  <c:v>Colômbia</c:v>
                </c:pt>
                <c:pt idx="7">
                  <c:v>Japão</c:v>
                </c:pt>
                <c:pt idx="8">
                  <c:v>Argentina</c:v>
                </c:pt>
                <c:pt idx="9">
                  <c:v>Alemanha</c:v>
                </c:pt>
                <c:pt idx="10">
                  <c:v>China</c:v>
                </c:pt>
                <c:pt idx="11">
                  <c:v>Estados Unidos</c:v>
                </c:pt>
                <c:pt idx="12">
                  <c:v>Global</c:v>
                </c:pt>
              </c:strCache>
            </c:strRef>
          </c:cat>
          <c:val>
            <c:numRef>
              <c:f>'Q6.Veiculação países'!$AB$4:$AB$16</c:f>
              <c:numCache>
                <c:formatCode>0.0</c:formatCode>
                <c:ptCount val="13"/>
                <c:pt idx="0">
                  <c:v>2.5287356321839081</c:v>
                </c:pt>
                <c:pt idx="1">
                  <c:v>2.5287356321839081</c:v>
                </c:pt>
                <c:pt idx="2">
                  <c:v>2.7586206896551726</c:v>
                </c:pt>
                <c:pt idx="3">
                  <c:v>3.2183908045977012</c:v>
                </c:pt>
                <c:pt idx="4">
                  <c:v>3.2183908045977012</c:v>
                </c:pt>
                <c:pt idx="5">
                  <c:v>4.8275862068965516</c:v>
                </c:pt>
                <c:pt idx="6">
                  <c:v>5.7471264367816088</c:v>
                </c:pt>
                <c:pt idx="7">
                  <c:v>5.7471264367816088</c:v>
                </c:pt>
                <c:pt idx="8">
                  <c:v>6.2068965517241379</c:v>
                </c:pt>
                <c:pt idx="9">
                  <c:v>6.8965517241379306</c:v>
                </c:pt>
                <c:pt idx="10">
                  <c:v>7.1264367816091951</c:v>
                </c:pt>
                <c:pt idx="11">
                  <c:v>13.333333333333334</c:v>
                </c:pt>
                <c:pt idx="12">
                  <c:v>15.402298850574713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824781440"/>
        <c:axId val="-824793408"/>
      </c:barChart>
      <c:catAx>
        <c:axId val="-82478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824793408"/>
        <c:crosses val="autoZero"/>
        <c:auto val="1"/>
        <c:lblAlgn val="ctr"/>
        <c:lblOffset val="100"/>
        <c:noMultiLvlLbl val="0"/>
      </c:catAx>
      <c:valAx>
        <c:axId val="-824793408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82478144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481909934418538"/>
          <c:y val="4.051753481599861E-2"/>
          <c:w val="0.57067206858061026"/>
          <c:h val="0.9594825742187687"/>
        </c:manualLayout>
      </c:layout>
      <c:pieChart>
        <c:varyColors val="1"/>
        <c:ser>
          <c:idx val="0"/>
          <c:order val="0"/>
          <c:explosion val="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47-4845-85C6-659014512A8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47-4845-85C6-659014512A8C}"/>
              </c:ext>
            </c:extLst>
          </c:dPt>
          <c:dLbls>
            <c:dLbl>
              <c:idx val="0"/>
              <c:layout>
                <c:manualLayout>
                  <c:x val="-0.28326080146881344"/>
                  <c:y val="-0.15172222547661654"/>
                </c:manualLayout>
              </c:layout>
              <c:tx>
                <c:rich>
                  <a:bodyPr/>
                  <a:lstStyle/>
                  <a:p>
                    <a:fld id="{4E92BD3A-FF61-4B45-ABAB-AF54583530D4}" type="CATEGORYNAME">
                      <a:rPr lang="pt-BR">
                        <a:solidFill>
                          <a:schemeClr val="bg1"/>
                        </a:solidFill>
                      </a:rPr>
                      <a:pPr/>
                      <a:t>[NOME DA CATEGORIA]</a:t>
                    </a:fld>
                    <a:r>
                      <a:rPr lang="pt-BR" baseline="0">
                        <a:solidFill>
                          <a:schemeClr val="bg1"/>
                        </a:solidFill>
                      </a:rPr>
                      <a:t>
</a:t>
                    </a:r>
                    <a:fld id="{19AF93CB-B988-48FC-93BD-87E6202C8418}" type="PERCENTAGE">
                      <a:rPr lang="pt-BR" baseline="0">
                        <a:solidFill>
                          <a:schemeClr val="bg1"/>
                        </a:solidFill>
                      </a:rPr>
                      <a:pPr/>
                      <a:t>[PORCENTAGEM]</a:t>
                    </a:fld>
                    <a:endParaRPr lang="pt-BR" baseline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97417241109636"/>
                      <c:h val="0.2756750734211597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7259823254047159E-2"/>
                  <c:y val="4.54379243635053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114422614991012"/>
                      <c:h val="0.27567507342115971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'Q7. Viagens internacionais'!$A$4:$A$5</c:f>
              <c:strCache>
                <c:ptCount val="2"/>
                <c:pt idx="0">
                  <c:v>Sim, cobriu outros eventos de grande porte </c:v>
                </c:pt>
                <c:pt idx="1">
                  <c:v>Não cobriu outros eventos de grande porte</c:v>
                </c:pt>
              </c:strCache>
            </c:strRef>
          </c:cat>
          <c:val>
            <c:numRef>
              <c:f>'Q7. Viagens internacionais'!$C$4:$C$5</c:f>
              <c:numCache>
                <c:formatCode>_-* #,##0.0_-;\-* #,##0.0_-;_-* "-"??_-;_-@_-</c:formatCode>
                <c:ptCount val="2"/>
                <c:pt idx="0">
                  <c:v>83.2</c:v>
                </c:pt>
                <c:pt idx="1">
                  <c:v>16.8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C47-4845-85C6-659014512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948405858078253"/>
          <c:y val="0"/>
          <c:w val="0.65750903042101849"/>
          <c:h val="0.94107982981418747"/>
        </c:manualLayout>
      </c:layout>
      <c:pieChart>
        <c:varyColors val="1"/>
        <c:ser>
          <c:idx val="0"/>
          <c:order val="0"/>
          <c:explosion val="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47-4845-85C6-659014512A8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47-4845-85C6-659014512A8C}"/>
              </c:ext>
            </c:extLst>
          </c:dPt>
          <c:dLbls>
            <c:dLbl>
              <c:idx val="0"/>
              <c:layout>
                <c:manualLayout>
                  <c:x val="-0.20359256448429078"/>
                  <c:y val="0.17467878570271111"/>
                </c:manualLayout>
              </c:layout>
              <c:tx>
                <c:rich>
                  <a:bodyPr/>
                  <a:lstStyle/>
                  <a:p>
                    <a:fld id="{4E92BD3A-FF61-4B45-ABAB-AF54583530D4}" type="CATEGORYNAME">
                      <a:rPr lang="pt-BR">
                        <a:solidFill>
                          <a:schemeClr val="bg1"/>
                        </a:solidFill>
                      </a:rPr>
                      <a:pPr/>
                      <a:t>[NOME DA CATEGORIA]</a:t>
                    </a:fld>
                    <a:r>
                      <a:rPr lang="pt-BR" baseline="0">
                        <a:solidFill>
                          <a:schemeClr val="bg1"/>
                        </a:solidFill>
                      </a:rPr>
                      <a:t>
</a:t>
                    </a:r>
                    <a:fld id="{19AF93CB-B988-48FC-93BD-87E6202C8418}" type="PERCENTAGE">
                      <a:rPr lang="pt-BR" baseline="0">
                        <a:solidFill>
                          <a:schemeClr val="bg1"/>
                        </a:solidFill>
                      </a:rPr>
                      <a:pPr/>
                      <a:t>[PORCENTAGEM]</a:t>
                    </a:fld>
                    <a:endParaRPr lang="pt-BR" baseline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6181682268930884"/>
                  <c:y val="-0.3328330801810325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4422703283948"/>
                      <c:h val="0.27647763151132282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'Q8. Primeira viagem ao BR'!$A$4:$A$5</c:f>
              <c:strCache>
                <c:ptCount val="2"/>
                <c:pt idx="0">
                  <c:v>Já conhecia o Brasil</c:v>
                </c:pt>
                <c:pt idx="1">
                  <c:v>Primeira viagem ao Brasil</c:v>
                </c:pt>
              </c:strCache>
            </c:strRef>
          </c:cat>
          <c:val>
            <c:numRef>
              <c:f>'Q8. Primeira viagem ao BR'!$C$4:$C$5</c:f>
              <c:numCache>
                <c:formatCode>_-* #,##0.0_-;\-* #,##0.0_-;_-* "-"??_-;_-@_-</c:formatCode>
                <c:ptCount val="2"/>
                <c:pt idx="0">
                  <c:v>30.3</c:v>
                </c:pt>
                <c:pt idx="1">
                  <c:v>69.7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C47-4845-85C6-659014512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4.8638407573272771E-2"/>
          <c:w val="0.93181740068529428"/>
          <c:h val="0.8593189272862112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>
              <a:solidFill>
                <a:srgbClr val="4F81BD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'Q9.Visitas BR'!$A$13:$A$16</c:f>
              <c:strCache>
                <c:ptCount val="4"/>
                <c:pt idx="0">
                  <c:v>Acima de 10 vezes</c:v>
                </c:pt>
                <c:pt idx="1">
                  <c:v>De 4 a 10 vezes</c:v>
                </c:pt>
                <c:pt idx="2">
                  <c:v>Terceira vez</c:v>
                </c:pt>
                <c:pt idx="3">
                  <c:v>Segunda vez</c:v>
                </c:pt>
              </c:strCache>
            </c:strRef>
          </c:cat>
          <c:val>
            <c:numRef>
              <c:f>'Q9.Visitas BR'!$D$13:$D$16</c:f>
              <c:numCache>
                <c:formatCode>0.0</c:formatCode>
                <c:ptCount val="4"/>
                <c:pt idx="0">
                  <c:v>0.4</c:v>
                </c:pt>
                <c:pt idx="1">
                  <c:v>6.1560150375939857</c:v>
                </c:pt>
                <c:pt idx="2">
                  <c:v>5.2440128098022836</c:v>
                </c:pt>
                <c:pt idx="3">
                  <c:v>18.468045112781954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860799536"/>
        <c:axId val="-860807696"/>
      </c:barChart>
      <c:catAx>
        <c:axId val="-860799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00"/>
            </a:pPr>
            <a:endParaRPr lang="pt-BR"/>
          </a:p>
        </c:txPr>
        <c:crossAx val="-860807696"/>
        <c:crosses val="autoZero"/>
        <c:auto val="1"/>
        <c:lblAlgn val="ctr"/>
        <c:lblOffset val="100"/>
        <c:noMultiLvlLbl val="0"/>
      </c:catAx>
      <c:valAx>
        <c:axId val="-860807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8607995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3312162401021E-2"/>
          <c:y val="6.0861617750782609E-2"/>
          <c:w val="0.95008037963875591"/>
          <c:h val="0.73214330191960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'Q10.Destinos'!$C$3</c:f>
              <c:strCache>
                <c:ptCount val="1"/>
                <c:pt idx="0">
                  <c:v>(%) Destinos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633722801785279E-3"/>
                  <c:y val="2.3965467792974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633722801785279E-3"/>
                  <c:y val="6.82730912899931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'Q10.Destinos'!$A$4:$A$14</c:f>
              <c:strCache>
                <c:ptCount val="11"/>
                <c:pt idx="0">
                  <c:v>São Paulo - SP</c:v>
                </c:pt>
                <c:pt idx="1">
                  <c:v>Manaus - AM</c:v>
                </c:pt>
                <c:pt idx="2">
                  <c:v>Salvador - BA</c:v>
                </c:pt>
                <c:pt idx="3">
                  <c:v>Brasília - DF</c:v>
                </c:pt>
                <c:pt idx="4">
                  <c:v>Foz do Iguaçu - PR</c:v>
                </c:pt>
                <c:pt idx="5">
                  <c:v>Belo Horizonte - MG</c:v>
                </c:pt>
                <c:pt idx="6">
                  <c:v>Angra dos Reis - RJ</c:v>
                </c:pt>
                <c:pt idx="7">
                  <c:v>Paraty - RJ</c:v>
                </c:pt>
                <c:pt idx="8">
                  <c:v>Petrópolis  - RJ</c:v>
                </c:pt>
                <c:pt idx="9">
                  <c:v>Porto Alegre - RS</c:v>
                </c:pt>
                <c:pt idx="10">
                  <c:v>Outros</c:v>
                </c:pt>
              </c:strCache>
            </c:strRef>
          </c:cat>
          <c:val>
            <c:numRef>
              <c:f>'Q10.Destinos'!$C$4:$C$14</c:f>
              <c:numCache>
                <c:formatCode>_-* #,##0.0_-;\-* #,##0.0_-;_-* "-"??_-;_-@_-</c:formatCode>
                <c:ptCount val="11"/>
                <c:pt idx="0">
                  <c:v>15.632183908045977</c:v>
                </c:pt>
                <c:pt idx="1">
                  <c:v>3.9080459770114944</c:v>
                </c:pt>
                <c:pt idx="2">
                  <c:v>2.7586206896551726</c:v>
                </c:pt>
                <c:pt idx="3">
                  <c:v>2.2988505747126435</c:v>
                </c:pt>
                <c:pt idx="4">
                  <c:v>2.2988505747126435</c:v>
                </c:pt>
                <c:pt idx="5">
                  <c:v>1.8390804597701149</c:v>
                </c:pt>
                <c:pt idx="6">
                  <c:v>1.3793103448275863</c:v>
                </c:pt>
                <c:pt idx="7">
                  <c:v>1.1494252873563218</c:v>
                </c:pt>
                <c:pt idx="8">
                  <c:v>1.1494252873563218</c:v>
                </c:pt>
                <c:pt idx="9">
                  <c:v>0.91954022988505746</c:v>
                </c:pt>
                <c:pt idx="10">
                  <c:v>6.666666666666667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774664320"/>
        <c:axId val="-774655072"/>
      </c:barChart>
      <c:catAx>
        <c:axId val="-77466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774655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77465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 sz="1200"/>
            </a:pPr>
            <a:endParaRPr lang="pt-BR"/>
          </a:p>
        </c:txPr>
        <c:crossAx val="-7746643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530856439979327E-2"/>
          <c:y val="7.574758068381357E-2"/>
          <c:w val="0.93181740068529428"/>
          <c:h val="0.8187067981875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'Q11. Pernoites'!$C$3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D9B-4310-8EEF-5154086D61A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D9B-4310-8EEF-5154086D61A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'Q11. Pernoites'!$A$4:$A$8</c:f>
              <c:strCache>
                <c:ptCount val="5"/>
                <c:pt idx="0">
                  <c:v>Até 10 pernoites</c:v>
                </c:pt>
                <c:pt idx="1">
                  <c:v>De 11 a 20 pernoites</c:v>
                </c:pt>
                <c:pt idx="2">
                  <c:v>De 21 a 30 pernoites</c:v>
                </c:pt>
                <c:pt idx="3">
                  <c:v>De 31 a 40 pernoites</c:v>
                </c:pt>
                <c:pt idx="4">
                  <c:v>Acima de 40 pernoites</c:v>
                </c:pt>
              </c:strCache>
            </c:strRef>
          </c:cat>
          <c:val>
            <c:numRef>
              <c:f>'Q11. Pernoites'!$C$4:$C$8</c:f>
              <c:numCache>
                <c:formatCode>_-* #,##0.0_-;\-* #,##0.0_-;_-* "-"??_-;_-@_-</c:formatCode>
                <c:ptCount val="5"/>
                <c:pt idx="0">
                  <c:v>5.0574712643678161</c:v>
                </c:pt>
                <c:pt idx="1">
                  <c:v>33.793103448275865</c:v>
                </c:pt>
                <c:pt idx="2">
                  <c:v>53.5632183908046</c:v>
                </c:pt>
                <c:pt idx="3">
                  <c:v>2.4</c:v>
                </c:pt>
                <c:pt idx="4">
                  <c:v>5.0574712643678161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D9B-4310-8EEF-5154086D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774664864"/>
        <c:axId val="-774663776"/>
      </c:barChart>
      <c:catAx>
        <c:axId val="-77466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050"/>
            </a:pPr>
            <a:endParaRPr lang="pt-BR"/>
          </a:p>
        </c:txPr>
        <c:crossAx val="-774663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77466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77466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0.24217</cdr:x>
      <cdr:y>0.92326</cdr:y>
    </cdr:from>
    <cdr:to>
      <cdr:x>0.33452</cdr:x>
      <cdr:y>1</cdr:y>
    </cdr:to>
    <cdr:sp macro="" textlink="">
      <cdr:nvSpPr>
        <cdr:cNvPr id="2" name="CaixaDeTexto 12"/>
        <cdr:cNvSpPr txBox="1"/>
      </cdr:nvSpPr>
      <cdr:spPr>
        <a:xfrm xmlns:a="http://schemas.openxmlformats.org/drawingml/2006/main">
          <a:off x="1132801" y="3147633"/>
          <a:ext cx="43197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pt-BR" sz="1100" dirty="0" smtClean="0">
              <a:solidFill>
                <a:schemeClr val="tx2"/>
              </a:solidFill>
            </a:rPr>
            <a:t>(%)</a:t>
          </a:r>
          <a:endParaRPr lang="pt-BR" sz="1100" dirty="0">
            <a:solidFill>
              <a:schemeClr val="tx2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0.08937</cdr:x>
      <cdr:y>0.92235</cdr:y>
    </cdr:from>
    <cdr:to>
      <cdr:x>0.1398</cdr:x>
      <cdr:y>0.99203</cdr:y>
    </cdr:to>
    <cdr:sp macro="" textlink="">
      <cdr:nvSpPr>
        <cdr:cNvPr id="2" name="CaixaDeTexto 12"/>
        <cdr:cNvSpPr txBox="1"/>
      </cdr:nvSpPr>
      <cdr:spPr>
        <a:xfrm xmlns:a="http://schemas.openxmlformats.org/drawingml/2006/main">
          <a:off x="765552" y="3462849"/>
          <a:ext cx="43197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1200" b="1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pt-BR" sz="1100" dirty="0" smtClean="0">
              <a:solidFill>
                <a:schemeClr val="tx2"/>
              </a:solidFill>
            </a:rPr>
            <a:t>(%)</a:t>
          </a:r>
          <a:endParaRPr lang="pt-BR" sz="1100" dirty="0">
            <a:solidFill>
              <a:schemeClr val="tx2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0.39443</cdr:x>
      <cdr:y>0.92022</cdr:y>
    </cdr:from>
    <cdr:to>
      <cdr:x>0.48052</cdr:x>
      <cdr:y>1</cdr:y>
    </cdr:to>
    <cdr:sp macro="" textlink="">
      <cdr:nvSpPr>
        <cdr:cNvPr id="3" name="CaixaDeTexto 12"/>
        <cdr:cNvSpPr txBox="1"/>
      </cdr:nvSpPr>
      <cdr:spPr>
        <a:xfrm xmlns:a="http://schemas.openxmlformats.org/drawingml/2006/main">
          <a:off x="1979129" y="3048582"/>
          <a:ext cx="43197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dirty="0" smtClean="0">
              <a:solidFill>
                <a:schemeClr val="tx2"/>
              </a:solidFill>
            </a:rPr>
            <a:t>(%)</a:t>
          </a:r>
          <a:endParaRPr lang="pt-BR" sz="1100" b="1" dirty="0">
            <a:solidFill>
              <a:schemeClr val="tx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3292" cy="4609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100" tIns="44049" rIns="88100" bIns="44049" numCol="1" anchor="t" anchorCtr="0" compatLnSpc="1">
            <a:prstTxWarp prst="textNoShape">
              <a:avLst/>
            </a:prstTxWarp>
          </a:bodyPr>
          <a:lstStyle>
            <a:lvl1pPr defTabSz="881483" eaLnBrk="0" hangingPunct="0"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pippo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8346" y="1"/>
            <a:ext cx="2923292" cy="4609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100" tIns="44049" rIns="88100" bIns="44049" numCol="1" anchor="t" anchorCtr="0" compatLnSpc="1">
            <a:prstTxWarp prst="textNoShape">
              <a:avLst/>
            </a:prstTxWarp>
          </a:bodyPr>
          <a:lstStyle>
            <a:lvl1pPr algn="r" defTabSz="881483" eaLnBrk="0" hangingPunct="0"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92766"/>
            <a:ext cx="2923292" cy="45937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100" tIns="44049" rIns="88100" bIns="44049" numCol="1" anchor="b" anchorCtr="0" compatLnSpc="1">
            <a:prstTxWarp prst="textNoShape">
              <a:avLst/>
            </a:prstTxWarp>
          </a:bodyPr>
          <a:lstStyle>
            <a:lvl1pPr defTabSz="881483" eaLnBrk="0" hangingPunct="0"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8346" y="9392766"/>
            <a:ext cx="2923292" cy="45937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100" tIns="44049" rIns="88100" bIns="44049" numCol="1" anchor="b" anchorCtr="0" compatLnSpc="1">
            <a:prstTxWarp prst="textNoShape">
              <a:avLst/>
            </a:prstTxWarp>
          </a:bodyPr>
          <a:lstStyle>
            <a:lvl1pPr algn="r" defTabSz="881483" eaLnBrk="0" hangingPunct="0"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2D25EAA-F9CD-4425-A424-63EFC139F013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81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02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1788"/>
            <a:ext cx="1588" cy="15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8400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0143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5221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3561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06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6105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486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85777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0257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84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4732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67209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21083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0905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936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5689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88058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57644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9326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71533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56837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630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993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8656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812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820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565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4751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218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840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DB54-3A99-4D16-B6DE-26700D35FB1B}" type="datetime1">
              <a:rPr lang="pt-BR" smtClean="0"/>
              <a:t>29/09/2016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370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04B-FC2C-4DDC-89CB-F45C1CC17018}" type="datetime1">
              <a:rPr lang="pt-BR" smtClean="0"/>
              <a:t>29/09/2016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56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7544" y="849486"/>
            <a:ext cx="8136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Textos</a:t>
            </a:r>
            <a:endParaRPr lang="pt-BR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 userDrawn="1"/>
        </p:nvSpPr>
        <p:spPr>
          <a:xfrm>
            <a:off x="401379" y="282714"/>
            <a:ext cx="82692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Títulos</a:t>
            </a:r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29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2908" y="2047996"/>
            <a:ext cx="6855090" cy="861774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grpSp>
        <p:nvGrpSpPr>
          <p:cNvPr id="5" name="Grupo 4"/>
          <p:cNvGrpSpPr/>
          <p:nvPr userDrawn="1"/>
        </p:nvGrpSpPr>
        <p:grpSpPr>
          <a:xfrm>
            <a:off x="1942397" y="0"/>
            <a:ext cx="6127222" cy="1102674"/>
            <a:chOff x="1983906" y="0"/>
            <a:chExt cx="6127222" cy="1102674"/>
          </a:xfrm>
        </p:grpSpPr>
        <p:pic>
          <p:nvPicPr>
            <p:cNvPr id="6" name="Imagem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906" y="198781"/>
              <a:ext cx="981076" cy="828000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371880" y="0"/>
              <a:ext cx="4739248" cy="1102674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2"/>
          <p:cNvSpPr>
            <a:spLocks noChangeArrowheads="1"/>
          </p:cNvSpPr>
          <p:nvPr userDrawn="1"/>
        </p:nvSpPr>
        <p:spPr bwMode="auto">
          <a:xfrm>
            <a:off x="142875" y="2235200"/>
            <a:ext cx="9101138" cy="23749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/>
            <a:endParaRPr lang="pt-BR"/>
          </a:p>
        </p:txBody>
      </p:sp>
      <p:sp>
        <p:nvSpPr>
          <p:cNvPr id="4" name="CaixaDeTexto 4"/>
          <p:cNvSpPr txBox="1">
            <a:spLocks noChangeArrowheads="1"/>
          </p:cNvSpPr>
          <p:nvPr userDrawn="1"/>
        </p:nvSpPr>
        <p:spPr bwMode="auto">
          <a:xfrm>
            <a:off x="9372600" y="2235200"/>
            <a:ext cx="395288" cy="23749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00"/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 userDrawn="1"/>
        </p:nvSpPr>
        <p:spPr bwMode="auto">
          <a:xfrm>
            <a:off x="60325" y="528638"/>
            <a:ext cx="5975350" cy="48736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18" y="268388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1320800"/>
            <a:ext cx="5943600" cy="40465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F2C1-6B79-415F-95FC-A634BE44FFF1}" type="datetime1">
              <a:rPr lang="pt-BR" smtClean="0"/>
              <a:t>29/09/2016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6575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2C0D-DEB9-4F7F-A6CD-6D5A81E4C8FA}" type="datetime1">
              <a:rPr lang="pt-BR" smtClean="0"/>
              <a:t>29/09/2016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96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7DBF-D66F-4857-A236-BE7E7050AC44}" type="datetime1">
              <a:rPr lang="pt-BR" smtClean="0"/>
              <a:t>29/09/2016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900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913E-572B-4F8D-96DE-89B31F0D0236}" type="datetime1">
              <a:rPr lang="pt-BR" smtClean="0"/>
              <a:t>29/09/2016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18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0A46-0A96-42B2-9B8A-00D210DAFB0B}" type="datetime1">
              <a:rPr lang="pt-BR" smtClean="0"/>
              <a:t>29/09/2016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B03-A050-47FC-A6EA-9B97F1F0006B}" type="datetime1">
              <a:rPr lang="pt-BR" smtClean="0"/>
              <a:t>29/09/2016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18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6923-A23F-45CF-86CE-346B373C73C9}" type="datetime1">
              <a:rPr lang="pt-BR" smtClean="0"/>
              <a:t>29/09/2016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91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C2-D979-4C54-983E-5AB34A238982}" type="datetime1">
              <a:rPr lang="pt-BR" smtClean="0"/>
              <a:t>29/09/2016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06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A4632-9D38-460F-BC9A-9512489DA780}" type="datetime1">
              <a:rPr lang="pt-BR" smtClean="0"/>
              <a:t>29/09/2016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10" descr="base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2464"/>
            <a:ext cx="9906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89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2" r:id="rId1"/>
    <p:sldLayoutId id="2147485173" r:id="rId2"/>
    <p:sldLayoutId id="2147485174" r:id="rId3"/>
    <p:sldLayoutId id="2147485175" r:id="rId4"/>
    <p:sldLayoutId id="2147485176" r:id="rId5"/>
    <p:sldLayoutId id="2147485177" r:id="rId6"/>
    <p:sldLayoutId id="2147485178" r:id="rId7"/>
    <p:sldLayoutId id="2147485179" r:id="rId8"/>
    <p:sldLayoutId id="2147485180" r:id="rId9"/>
    <p:sldLayoutId id="2147485181" r:id="rId10"/>
    <p:sldLayoutId id="2147485182" r:id="rId11"/>
    <p:sldLayoutId id="2147485183" r:id="rId12"/>
    <p:sldLayoutId id="2147485169" r:id="rId13"/>
    <p:sldLayoutId id="214748516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647048"/>
            <a:ext cx="9906000" cy="1489728"/>
          </a:xfrm>
        </p:spPr>
        <p:txBody>
          <a:bodyPr>
            <a:normAutofit/>
          </a:bodyPr>
          <a:lstStyle/>
          <a:p>
            <a:pPr marL="0" algn="ctr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003300"/>
                </a:solidFill>
                <a:latin typeface="Calibri" panose="020F0502020204030204" pitchFamily="34" charset="0"/>
              </a:rPr>
              <a:t>Pesquisa com a Imprensa Internacional </a:t>
            </a:r>
            <a:endParaRPr lang="pt-BR" sz="2800" b="1" dirty="0" smtClean="0">
              <a:solidFill>
                <a:srgbClr val="003300"/>
              </a:solidFill>
              <a:latin typeface="Calibri" panose="020F0502020204030204" pitchFamily="34" charset="0"/>
            </a:endParaRPr>
          </a:p>
          <a:p>
            <a:pPr marL="0" algn="ctr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003300"/>
                </a:solidFill>
                <a:latin typeface="Calibri" panose="020F0502020204030204" pitchFamily="34" charset="0"/>
              </a:rPr>
              <a:t>durante </a:t>
            </a:r>
            <a:r>
              <a:rPr lang="pt-BR" sz="2800" b="1" dirty="0">
                <a:solidFill>
                  <a:srgbClr val="003300"/>
                </a:solidFill>
                <a:latin typeface="Calibri" panose="020F0502020204030204" pitchFamily="34" charset="0"/>
              </a:rPr>
              <a:t>os Jogos Olímpicos Rio </a:t>
            </a:r>
            <a:r>
              <a:rPr lang="pt-BR" sz="2800" b="1" dirty="0" smtClean="0">
                <a:solidFill>
                  <a:srgbClr val="003300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" y="5409173"/>
            <a:ext cx="9906000" cy="30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dirty="0">
                <a:solidFill>
                  <a:srgbClr val="000000"/>
                </a:solidFill>
                <a:latin typeface="Calibri" panose="020F0502020204030204" pitchFamily="34" charset="0"/>
              </a:rPr>
              <a:t>Brasília, </a:t>
            </a:r>
            <a:r>
              <a:rPr lang="pt-B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Setembro de </a:t>
            </a:r>
            <a:r>
              <a:rPr lang="pt-BR" sz="1400" dirty="0">
                <a:solidFill>
                  <a:srgbClr val="000000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1" y="1987610"/>
            <a:ext cx="9906002" cy="140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 anchorCtr="1">
            <a:spAutoFit/>
          </a:bodyPr>
          <a:lstStyle/>
          <a:p>
            <a:pPr algn="ctr">
              <a:lnSpc>
                <a:spcPct val="97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400" dirty="0">
                <a:latin typeface="Calibri" panose="020F0502020204030204" pitchFamily="34" charset="0"/>
                <a:cs typeface="+mn-cs"/>
              </a:rPr>
              <a:t>	Estudo da Demanda Turística </a:t>
            </a:r>
            <a:r>
              <a:rPr lang="pt-BR" sz="4400" dirty="0" smtClean="0">
                <a:latin typeface="Calibri" panose="020F0502020204030204" pitchFamily="34" charset="0"/>
                <a:cs typeface="+mn-cs"/>
              </a:rPr>
              <a:t>Internacional no Brasil</a:t>
            </a:r>
            <a:endParaRPr lang="pt-BR" sz="4400" dirty="0"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3368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9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372601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Viagens ao Brasil como profissional de comunicação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494835"/>
              </p:ext>
            </p:extLst>
          </p:nvPr>
        </p:nvGraphicFramePr>
        <p:xfrm>
          <a:off x="-27296" y="2210941"/>
          <a:ext cx="4121624" cy="297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eta para a direita 11"/>
          <p:cNvSpPr/>
          <p:nvPr/>
        </p:nvSpPr>
        <p:spPr>
          <a:xfrm>
            <a:off x="3631766" y="2970674"/>
            <a:ext cx="925124" cy="28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897858" y="1937166"/>
            <a:ext cx="48718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Viagens ao Brasil como profissional de comunicação, incluindo esta viagem (%) </a:t>
            </a:r>
            <a:endParaRPr lang="pt-BR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69957" y="925882"/>
            <a:ext cx="8566083" cy="7432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Quase 70% dos entrevistados visitou pela primeira vez o Brasil como profissional de comunicação.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99561" y="5117195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graphicFrame>
        <p:nvGraphicFramePr>
          <p:cNvPr id="15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828614"/>
              </p:ext>
            </p:extLst>
          </p:nvPr>
        </p:nvGraphicFramePr>
        <p:xfrm>
          <a:off x="4662152" y="2198776"/>
          <a:ext cx="4988628" cy="3252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CaixaDeTexto 12"/>
          <p:cNvSpPr txBox="1"/>
          <p:nvPr/>
        </p:nvSpPr>
        <p:spPr>
          <a:xfrm>
            <a:off x="5223627" y="5189192"/>
            <a:ext cx="43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>
                <a:solidFill>
                  <a:schemeClr val="tx2"/>
                </a:solidFill>
              </a:rPr>
              <a:t>(%)</a:t>
            </a:r>
            <a:endParaRPr lang="pt-BR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125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Principais destinos visitados no país, além do Rio de Janeiro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10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79482" y="1064843"/>
            <a:ext cx="8566083" cy="833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Além do Rio de Janeiro, São Paulo (15,6%)  foi a cidade mais visitada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p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elos entrevistados durante essa viagem. </a:t>
            </a:r>
          </a:p>
        </p:txBody>
      </p:sp>
      <p:graphicFrame>
        <p:nvGraphicFramePr>
          <p:cNvPr id="9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74180"/>
              </p:ext>
            </p:extLst>
          </p:nvPr>
        </p:nvGraphicFramePr>
        <p:xfrm>
          <a:off x="1017431" y="2231164"/>
          <a:ext cx="8100811" cy="3304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900790" y="2031496"/>
            <a:ext cx="431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(%)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22483" y="5721122"/>
            <a:ext cx="6151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Nota: Resposta Múltipla</a:t>
            </a:r>
            <a:endParaRPr lang="pt-BR" sz="1100" b="0" dirty="0"/>
          </a:p>
        </p:txBody>
      </p:sp>
    </p:spTree>
    <p:extLst>
      <p:ext uri="{BB962C8B-B14F-4D97-AF65-F5344CB8AC3E}">
        <p14:creationId xmlns:p14="http://schemas.microsoft.com/office/powerpoint/2010/main" val="34527622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Pernoites no Brasil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11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263184" y="5088087"/>
            <a:ext cx="3371382" cy="5109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Média: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23 pernoites</a:t>
            </a:r>
          </a:p>
          <a:p>
            <a:pPr algn="ctr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Mediana: 21 pernoites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79482" y="927316"/>
            <a:ext cx="8566083" cy="833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Mais da metade dos profissionais de comunicação entrevistados pernoitaram entre 21 e 30 dias no país durante o evento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graphicFrame>
        <p:nvGraphicFramePr>
          <p:cNvPr id="13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938102"/>
              </p:ext>
            </p:extLst>
          </p:nvPr>
        </p:nvGraphicFramePr>
        <p:xfrm>
          <a:off x="1098054" y="2041139"/>
          <a:ext cx="7891401" cy="2970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1098054" y="1794047"/>
            <a:ext cx="431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(%)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893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idx="1"/>
          </p:nvPr>
        </p:nvSpPr>
        <p:spPr>
          <a:xfrm>
            <a:off x="819150" y="2635487"/>
            <a:ext cx="8335963" cy="687455"/>
          </a:xfrm>
        </p:spPr>
        <p:txBody>
          <a:bodyPr>
            <a:normAutofit lnSpcReduction="10000"/>
          </a:bodyPr>
          <a:lstStyle/>
          <a:p>
            <a:pPr marL="334963" indent="-334963" algn="ctr" eaLnBrk="1" hangingPunct="1">
              <a:spcBef>
                <a:spcPts val="6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4000" b="1" dirty="0" smtClean="0">
                <a:solidFill>
                  <a:srgbClr val="003300"/>
                </a:solidFill>
                <a:latin typeface="Calibri" panose="020F0502020204030204" pitchFamily="34" charset="0"/>
              </a:rPr>
              <a:t>Impressões e Avaliações</a:t>
            </a:r>
            <a:endParaRPr lang="pt-BR" sz="4000" b="1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12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552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425847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Impressões sobre os Jogos Olímpicos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13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79482" y="927316"/>
            <a:ext cx="8566083" cy="833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Mais da metade dos entrevistados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(51,5%)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tiveram suas expectativas superadas em relação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aos Jogos Olímpicos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no Brasil.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Cerca de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39%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avaliam que o evento estava dentro de suas expectativas e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8,8%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não tiveram suas expectativas atendidas.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9561" y="5549717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393292"/>
              </p:ext>
            </p:extLst>
          </p:nvPr>
        </p:nvGraphicFramePr>
        <p:xfrm>
          <a:off x="115660" y="1939701"/>
          <a:ext cx="9533307" cy="3487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70805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Picture 7"/>
          <p:cNvSpPr>
            <a:spLocks noChangeAspect="1" noChangeArrowheads="1"/>
          </p:cNvSpPr>
          <p:nvPr/>
        </p:nvSpPr>
        <p:spPr bwMode="auto">
          <a:xfrm>
            <a:off x="1624026" y="3612107"/>
            <a:ext cx="4960938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Principal ponto positivo e negativo da viagem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14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79482" y="968834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Hospitalidade e alegria dos brasileiros são considerados os pontos mais positivos da viagem na opinião dos entrevistos.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Por outro lado, problema com mobilidade urbana / trânsito (21,4%), falta de segurança (13,6%) e falta de organização dos Jogos Olímpicos se destacam entre os pontos considerados negativos.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62443" y="2004453"/>
            <a:ext cx="19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Ponto Positivo (%) </a:t>
            </a:r>
            <a:endParaRPr lang="pt-BR" sz="1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6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344772"/>
              </p:ext>
            </p:extLst>
          </p:nvPr>
        </p:nvGraphicFramePr>
        <p:xfrm>
          <a:off x="4858605" y="2276677"/>
          <a:ext cx="5017725" cy="327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tângulo 16"/>
          <p:cNvSpPr/>
          <p:nvPr/>
        </p:nvSpPr>
        <p:spPr>
          <a:xfrm>
            <a:off x="6467145" y="2004453"/>
            <a:ext cx="2072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Ponto Negativo (%) </a:t>
            </a:r>
            <a:endParaRPr lang="pt-BR" sz="1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713542"/>
              </p:ext>
            </p:extLst>
          </p:nvPr>
        </p:nvGraphicFramePr>
        <p:xfrm>
          <a:off x="110940" y="2263601"/>
          <a:ext cx="4458659" cy="327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CaixaDeTexto 12"/>
          <p:cNvSpPr txBox="1"/>
          <p:nvPr/>
        </p:nvSpPr>
        <p:spPr>
          <a:xfrm>
            <a:off x="1624026" y="5272364"/>
            <a:ext cx="431952" cy="26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b="1" dirty="0" smtClean="0">
                <a:solidFill>
                  <a:schemeClr val="tx2"/>
                </a:solidFill>
              </a:rPr>
              <a:t>(%)</a:t>
            </a:r>
            <a:endParaRPr lang="pt-BR" sz="11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055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Picture 7"/>
          <p:cNvSpPr>
            <a:spLocks noChangeAspect="1" noChangeArrowheads="1"/>
          </p:cNvSpPr>
          <p:nvPr/>
        </p:nvSpPr>
        <p:spPr bwMode="auto">
          <a:xfrm>
            <a:off x="495300" y="3352800"/>
            <a:ext cx="4960938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Avaliação da Infraestrutura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15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34473"/>
              </p:ext>
            </p:extLst>
          </p:nvPr>
        </p:nvGraphicFramePr>
        <p:xfrm>
          <a:off x="172809" y="1794875"/>
          <a:ext cx="9579430" cy="395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679482" y="87255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De um modo geral, todos os itens de infraestrutura foram bem avaliados pelos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entrevistados,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com destaque para os aeroportos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(94,2%), disponibilidade de voos (88,8%) e táxis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(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86,1%).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Os itens com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maiores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incidências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 avaliações negativas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foram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mobilidade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urbana (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34,5%) e sinalização (32,2%).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13218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Avaliação dos Serviços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16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339737"/>
              </p:ext>
            </p:extLst>
          </p:nvPr>
        </p:nvGraphicFramePr>
        <p:xfrm>
          <a:off x="172808" y="1836249"/>
          <a:ext cx="9579430" cy="391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679482" y="87255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Assim como na infraestrutura, todos os itens de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serviços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foram bem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avaliados de um modo geral,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com destaque para os atrativos turísticos (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99,1%), obtenção de visto (96,3%), diversão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noturna (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95,5%) e serviços de saúde (93,3%).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Os itens com maiores incidências negativas foram o atendimento em seu idioma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(39,2%),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material turístico em seu idioma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(28,0%) e serviços de câmbio ou bancários (25,4%).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13069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Avaliação dos Jogos Olímpicos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17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79482" y="87255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Os dados destacam a alta incidência de avaliações positivas relacionadas aos Jogos Olímpicos, com destaque para a festa de abertura (93,5%), funcionários e voluntários (92,6%) e a festa de encerramento (91,7%).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590395"/>
              </p:ext>
            </p:extLst>
          </p:nvPr>
        </p:nvGraphicFramePr>
        <p:xfrm>
          <a:off x="312434" y="1937982"/>
          <a:ext cx="9377476" cy="381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42903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Avaliação dos Preços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18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014039"/>
              </p:ext>
            </p:extLst>
          </p:nvPr>
        </p:nvGraphicFramePr>
        <p:xfrm>
          <a:off x="9525" y="1836249"/>
          <a:ext cx="9674680" cy="391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679482" y="87255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Os preços dos atrativos (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71,7%), da telefonia e acesso à internet (62,7%), das passagens aéreas no Brasil (54,1%) e da alimentação e bebidas (45,9%)  foram considerados adequados pela maioria dos entrevistados.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Por outro lado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, a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hospedagem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(51,7%) foi considerada cara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pela maior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parte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dos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entrevistados.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40803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Grp="1" noChangeArrowheads="1"/>
          </p:cNvSpPr>
          <p:nvPr>
            <p:ph idx="1"/>
          </p:nvPr>
        </p:nvSpPr>
        <p:spPr>
          <a:xfrm>
            <a:off x="428624" y="1068946"/>
            <a:ext cx="9096375" cy="4559122"/>
          </a:xfrm>
          <a:ln w="12700">
            <a:noFill/>
          </a:ln>
        </p:spPr>
        <p:txBody>
          <a:bodyPr>
            <a:normAutofit fontScale="62500" lnSpcReduction="20000"/>
          </a:bodyPr>
          <a:lstStyle/>
          <a:p>
            <a:pPr marL="265113" indent="-265113" algn="just">
              <a:spcBef>
                <a:spcPts val="1500"/>
              </a:spcBef>
              <a:spcAft>
                <a:spcPts val="1200"/>
              </a:spcAft>
              <a:buSzPct val="100000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400" b="1" dirty="0" smtClean="0">
                <a:latin typeface="Calibri" panose="020F0502020204030204" pitchFamily="34" charset="0"/>
              </a:rPr>
              <a:t>Investigar </a:t>
            </a:r>
            <a:r>
              <a:rPr lang="pt-BR" sz="2400" b="1" dirty="0">
                <a:latin typeface="Calibri" panose="020F0502020204030204" pitchFamily="34" charset="0"/>
              </a:rPr>
              <a:t>a imagem do Brasil junto aos profissionais de imprensa durante sua viagem ao Brasil nas Olimpíadas 2016;</a:t>
            </a:r>
          </a:p>
          <a:p>
            <a:pPr marL="265113" indent="-265113" algn="just">
              <a:spcBef>
                <a:spcPts val="1500"/>
              </a:spcBef>
              <a:spcAft>
                <a:spcPts val="1200"/>
              </a:spcAft>
              <a:buSzPct val="100000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400" b="1" dirty="0">
                <a:latin typeface="Calibri" panose="020F0502020204030204" pitchFamily="34" charset="0"/>
              </a:rPr>
              <a:t>Avaliar junto aos jornalistas quais são as maiores expectativas e percepções durante sua viagem ao Brasil;</a:t>
            </a:r>
          </a:p>
          <a:p>
            <a:pPr marL="265113" indent="-265113" algn="just">
              <a:spcBef>
                <a:spcPts val="1500"/>
              </a:spcBef>
              <a:spcAft>
                <a:spcPts val="1200"/>
              </a:spcAft>
              <a:buSzPct val="100000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400" b="1" dirty="0">
                <a:latin typeface="Calibri" panose="020F0502020204030204" pitchFamily="34" charset="0"/>
              </a:rPr>
              <a:t>Detectar a imagem que o Brasil deixou perante os jornalistas como realizador das Olimpíadas e comparar com a imagem anterior a cobertura dos Jogos;</a:t>
            </a:r>
          </a:p>
          <a:p>
            <a:pPr marL="265113" indent="-265113" algn="just">
              <a:spcBef>
                <a:spcPts val="1500"/>
              </a:spcBef>
              <a:spcAft>
                <a:spcPts val="1200"/>
              </a:spcAft>
              <a:buSzPct val="100000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400" b="1" dirty="0">
                <a:latin typeface="Calibri" panose="020F0502020204030204" pitchFamily="34" charset="0"/>
              </a:rPr>
              <a:t>Mensurar a avaliação de serviços de receptivo turístico, transporte aéreo e terrestre, telecomunicações, segurança pública etc.;</a:t>
            </a:r>
          </a:p>
          <a:p>
            <a:pPr marL="265113" indent="-265113" algn="just">
              <a:spcBef>
                <a:spcPts val="1500"/>
              </a:spcBef>
              <a:spcAft>
                <a:spcPts val="1200"/>
              </a:spcAft>
              <a:buSzPct val="100000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400" b="1" dirty="0">
                <a:latin typeface="Calibri" panose="020F0502020204030204" pitchFamily="34" charset="0"/>
              </a:rPr>
              <a:t>Mensurar avaliação de itens como preço de diárias hoteleiras, preço de alimentação e preço do transporte;</a:t>
            </a:r>
          </a:p>
          <a:p>
            <a:pPr marL="265113" indent="-265113" algn="just">
              <a:spcBef>
                <a:spcPts val="1500"/>
              </a:spcBef>
              <a:spcAft>
                <a:spcPts val="1200"/>
              </a:spcAft>
              <a:buSzPct val="100000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400" b="1" dirty="0">
                <a:latin typeface="Calibri" panose="020F0502020204030204" pitchFamily="34" charset="0"/>
              </a:rPr>
              <a:t>Investigar fontes de informação sobre o país;</a:t>
            </a:r>
          </a:p>
          <a:p>
            <a:pPr marL="265113" indent="-265113" algn="just">
              <a:spcBef>
                <a:spcPts val="1500"/>
              </a:spcBef>
              <a:spcAft>
                <a:spcPts val="1200"/>
              </a:spcAft>
              <a:buSzPct val="100000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400" b="1" dirty="0">
                <a:latin typeface="Calibri" panose="020F0502020204030204" pitchFamily="34" charset="0"/>
              </a:rPr>
              <a:t>Investigar intenção de realizar publicações sobre o </a:t>
            </a:r>
            <a:r>
              <a:rPr lang="pt-BR" sz="2400" b="1" dirty="0" smtClean="0">
                <a:latin typeface="Calibri" panose="020F0502020204030204" pitchFamily="34" charset="0"/>
              </a:rPr>
              <a:t>país.</a:t>
            </a:r>
            <a:endParaRPr 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65113" indent="-265113" algn="just">
              <a:spcBef>
                <a:spcPts val="1500"/>
              </a:spcBef>
              <a:buSzPct val="100000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endParaRPr lang="pt-BR" sz="2400" b="1" dirty="0">
              <a:latin typeface="Calibri" panose="020F050202020403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89645"/>
            <a:ext cx="9906000" cy="51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95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>
          <a:xfrm>
            <a:off x="1733550" y="2383249"/>
            <a:ext cx="6521450" cy="1276082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pt-BR" sz="4000" b="1" dirty="0" smtClean="0">
                <a:solidFill>
                  <a:srgbClr val="00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Reportagens e imagem do Brasil no exterior</a:t>
            </a:r>
            <a:endParaRPr lang="pt-BR" sz="4000" b="1" dirty="0">
              <a:solidFill>
                <a:srgbClr val="0033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19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Reportagem </a:t>
            </a: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</a:rPr>
              <a:t>ou análise sobre o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Brasil, </a:t>
            </a: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</a:rPr>
              <a:t>que não seja apenas sobre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esporte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9561" y="5117195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20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490538"/>
              </p:ext>
            </p:extLst>
          </p:nvPr>
        </p:nvGraphicFramePr>
        <p:xfrm>
          <a:off x="399560" y="2306472"/>
          <a:ext cx="4562963" cy="3081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tângulo 9"/>
          <p:cNvSpPr/>
          <p:nvPr/>
        </p:nvSpPr>
        <p:spPr>
          <a:xfrm>
            <a:off x="912112" y="1969205"/>
            <a:ext cx="33365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Publicadas nos últimos 12 meses (%) </a:t>
            </a:r>
            <a:endParaRPr lang="pt-BR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131797" y="2016055"/>
            <a:ext cx="22377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Futuras publicações (%) </a:t>
            </a:r>
            <a:endParaRPr lang="pt-BR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979130"/>
              </p:ext>
            </p:extLst>
          </p:nvPr>
        </p:nvGraphicFramePr>
        <p:xfrm>
          <a:off x="4962522" y="2443078"/>
          <a:ext cx="4448177" cy="301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tângulo 13"/>
          <p:cNvSpPr/>
          <p:nvPr/>
        </p:nvSpPr>
        <p:spPr>
          <a:xfrm>
            <a:off x="679482" y="924222"/>
            <a:ext cx="8566083" cy="7432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Mais de 72% dos entrevistados não publicou nenhuma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reportagem sobre o Brasil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que não seja sobre esporte nos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últimos 12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meses.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Cerca de 44% pretende fazer alguma reportagem sobre o Brasil no futuro que não seja sobre esporte.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28073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Reportagem </a:t>
            </a: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</a:rPr>
              <a:t>ou análise sobre o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Brasil, </a:t>
            </a: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</a:rPr>
              <a:t>que não seja apenas sobre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esporte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21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127945"/>
              </p:ext>
            </p:extLst>
          </p:nvPr>
        </p:nvGraphicFramePr>
        <p:xfrm>
          <a:off x="399560" y="1911690"/>
          <a:ext cx="9011139" cy="3596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79482" y="91027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Analisando os dados, pode-se sugerir que a experiência da viagem pelo Brasil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d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urante os Jogos Olímpicos incentivaram esses profissionais de comunicação a publicar reportagens ou análises positivas sobre o Brasil, que não seja apenas sobre esporte. 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6928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rgbClr val="000000"/>
                </a:solidFill>
                <a:latin typeface="+mj-lt"/>
              </a:rPr>
              <a:t>Principais temas </a:t>
            </a:r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de reportagens já publicadas sobre </a:t>
            </a:r>
            <a:r>
              <a:rPr lang="pt-BR" sz="2400" dirty="0">
                <a:solidFill>
                  <a:srgbClr val="000000"/>
                </a:solidFill>
                <a:latin typeface="+mj-lt"/>
              </a:rPr>
              <a:t>o </a:t>
            </a:r>
            <a:r>
              <a:rPr lang="pt-BR" sz="2400" dirty="0" smtClean="0">
                <a:solidFill>
                  <a:srgbClr val="000000"/>
                </a:solidFill>
                <a:latin typeface="+mj-lt"/>
              </a:rPr>
              <a:t>Brasil</a:t>
            </a:r>
            <a:endParaRPr lang="pt-BR" sz="2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22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79482" y="91027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Turismo e cultura brasileira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foram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os aspectos positivos mais abordados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pelos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jornalistas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em reportagens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já publicadas sobre o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Brasil.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Por outro lado, política e violência foram os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aspectos negativos mais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abordados.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189965" y="1912739"/>
            <a:ext cx="24169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Reportagens </a:t>
            </a:r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Positivas (%) </a:t>
            </a:r>
            <a:endParaRPr lang="pt-BR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548160" y="1915203"/>
            <a:ext cx="24997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Reportagens </a:t>
            </a:r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Negativas (%) </a:t>
            </a:r>
            <a:endParaRPr lang="pt-BR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239327"/>
              </p:ext>
            </p:extLst>
          </p:nvPr>
        </p:nvGraphicFramePr>
        <p:xfrm>
          <a:off x="146570" y="2263350"/>
          <a:ext cx="4786038" cy="3281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018068"/>
              </p:ext>
            </p:extLst>
          </p:nvPr>
        </p:nvGraphicFramePr>
        <p:xfrm>
          <a:off x="5029707" y="2253471"/>
          <a:ext cx="4382375" cy="327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CaixaDeTexto 12"/>
          <p:cNvSpPr txBox="1"/>
          <p:nvPr/>
        </p:nvSpPr>
        <p:spPr>
          <a:xfrm>
            <a:off x="1757986" y="5282816"/>
            <a:ext cx="43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>
                <a:solidFill>
                  <a:schemeClr val="tx2"/>
                </a:solidFill>
              </a:rPr>
              <a:t>(%)</a:t>
            </a:r>
            <a:endParaRPr lang="pt-BR" sz="1100" dirty="0">
              <a:solidFill>
                <a:schemeClr val="tx2"/>
              </a:solidFill>
            </a:endParaRPr>
          </a:p>
        </p:txBody>
      </p:sp>
      <p:sp>
        <p:nvSpPr>
          <p:cNvPr id="16" name="CaixaDeTexto 12"/>
          <p:cNvSpPr txBox="1"/>
          <p:nvPr/>
        </p:nvSpPr>
        <p:spPr>
          <a:xfrm>
            <a:off x="5688585" y="5282816"/>
            <a:ext cx="43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>
                <a:solidFill>
                  <a:schemeClr val="tx2"/>
                </a:solidFill>
              </a:rPr>
              <a:t>(%)</a:t>
            </a:r>
            <a:endParaRPr lang="pt-BR" sz="1100" dirty="0">
              <a:solidFill>
                <a:schemeClr val="tx2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22483" y="5590317"/>
            <a:ext cx="6151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Nota: Resposta Múltipla</a:t>
            </a:r>
            <a:endParaRPr lang="pt-BR" sz="1100" b="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32069" y="5428347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22482" y="5808507"/>
            <a:ext cx="934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Nota: </a:t>
            </a:r>
            <a:r>
              <a:rPr lang="pt-BR" sz="1100" b="0" dirty="0"/>
              <a:t>Amostra de </a:t>
            </a:r>
            <a:r>
              <a:rPr lang="pt-BR" sz="1100" b="0" dirty="0" smtClean="0"/>
              <a:t>42 </a:t>
            </a:r>
            <a:r>
              <a:rPr lang="pt-BR" sz="1100" b="0" dirty="0"/>
              <a:t>entrevistas no gráfico de publicações positivas e de </a:t>
            </a:r>
            <a:r>
              <a:rPr lang="pt-BR" sz="1100" b="0" dirty="0" smtClean="0"/>
              <a:t>25 </a:t>
            </a:r>
            <a:r>
              <a:rPr lang="pt-BR" sz="1100" b="0" dirty="0"/>
              <a:t>no gráfico de publicações negativas.</a:t>
            </a:r>
            <a:endParaRPr lang="pt-BR" sz="1100" b="0" dirty="0"/>
          </a:p>
        </p:txBody>
      </p:sp>
    </p:spTree>
    <p:extLst>
      <p:ext uri="{BB962C8B-B14F-4D97-AF65-F5344CB8AC3E}">
        <p14:creationId xmlns:p14="http://schemas.microsoft.com/office/powerpoint/2010/main" val="28402685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000000"/>
                </a:solidFill>
                <a:latin typeface="+mj-lt"/>
              </a:rPr>
              <a:t>Principais temas </a:t>
            </a: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de reportagens que serão publicadas sobre </a:t>
            </a:r>
            <a:r>
              <a:rPr lang="pt-BR" sz="2000" dirty="0">
                <a:solidFill>
                  <a:srgbClr val="000000"/>
                </a:solidFill>
                <a:latin typeface="+mj-lt"/>
              </a:rPr>
              <a:t>o </a:t>
            </a: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Brasil após a viagem</a:t>
            </a:r>
            <a:r>
              <a:rPr lang="pt-BR" sz="2000" dirty="0" smtClean="0">
                <a:solidFill>
                  <a:srgbClr val="003300"/>
                </a:solidFill>
                <a:latin typeface="+mj-lt"/>
              </a:rPr>
              <a:t> </a:t>
            </a:r>
            <a:endParaRPr lang="pt-BR" sz="20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23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79482" y="91027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chemeClr val="tx1"/>
                </a:solidFill>
                <a:latin typeface="Arial Narrow" panose="020B0606020202030204" pitchFamily="34" charset="0"/>
              </a:rPr>
              <a:t>C</a:t>
            </a:r>
            <a:r>
              <a:rPr lang="pt-BR" sz="14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ultura </a:t>
            </a:r>
            <a:r>
              <a:rPr lang="pt-BR" sz="1400" b="0" dirty="0">
                <a:solidFill>
                  <a:schemeClr val="tx1"/>
                </a:solidFill>
                <a:latin typeface="Arial Narrow" panose="020B0606020202030204" pitchFamily="34" charset="0"/>
              </a:rPr>
              <a:t>brasileira </a:t>
            </a:r>
            <a:r>
              <a:rPr lang="pt-BR" sz="14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 turismo serão </a:t>
            </a:r>
            <a:r>
              <a:rPr lang="pt-BR" sz="1400" b="0" dirty="0">
                <a:solidFill>
                  <a:schemeClr val="tx1"/>
                </a:solidFill>
                <a:latin typeface="Arial Narrow" panose="020B0606020202030204" pitchFamily="34" charset="0"/>
              </a:rPr>
              <a:t>os aspectos positivos mais abordados </a:t>
            </a:r>
            <a:r>
              <a:rPr lang="pt-BR" sz="14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pelos </a:t>
            </a:r>
            <a:r>
              <a:rPr lang="pt-BR" sz="1400" b="0" dirty="0">
                <a:solidFill>
                  <a:schemeClr val="tx1"/>
                </a:solidFill>
                <a:latin typeface="Arial Narrow" panose="020B0606020202030204" pitchFamily="34" charset="0"/>
              </a:rPr>
              <a:t>jornalistas sobre o </a:t>
            </a:r>
            <a:r>
              <a:rPr lang="pt-BR" sz="14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Brasil em reportagens futuras.</a:t>
            </a:r>
            <a:endParaRPr lang="pt-BR" sz="1400" b="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Política, violência e turismo serão os </a:t>
            </a:r>
            <a:r>
              <a:rPr lang="pt-BR" sz="1400" b="0" dirty="0">
                <a:solidFill>
                  <a:schemeClr val="tx1"/>
                </a:solidFill>
                <a:latin typeface="Arial Narrow" panose="020B0606020202030204" pitchFamily="34" charset="0"/>
              </a:rPr>
              <a:t>aspectos negativos mais </a:t>
            </a:r>
            <a:r>
              <a:rPr lang="pt-BR" sz="14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abordados.</a:t>
            </a:r>
            <a:endParaRPr lang="pt-BR" sz="1400" b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129575" y="1922708"/>
            <a:ext cx="20931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Reportagens Positivas </a:t>
            </a:r>
            <a:endParaRPr lang="pt-BR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584964" y="1922708"/>
            <a:ext cx="2175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Reportagens Negativas </a:t>
            </a:r>
            <a:endParaRPr lang="pt-BR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22483" y="5590317"/>
            <a:ext cx="6151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Nota: Resposta Múltipla</a:t>
            </a:r>
            <a:endParaRPr lang="pt-BR" sz="1100" b="0" dirty="0"/>
          </a:p>
        </p:txBody>
      </p:sp>
      <p:graphicFrame>
        <p:nvGraphicFramePr>
          <p:cNvPr id="18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388145"/>
              </p:ext>
            </p:extLst>
          </p:nvPr>
        </p:nvGraphicFramePr>
        <p:xfrm>
          <a:off x="399562" y="2199768"/>
          <a:ext cx="4301228" cy="3313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CaixaDeTexto 12"/>
          <p:cNvSpPr txBox="1"/>
          <p:nvPr/>
        </p:nvSpPr>
        <p:spPr>
          <a:xfrm>
            <a:off x="1345580" y="5252080"/>
            <a:ext cx="43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>
                <a:solidFill>
                  <a:schemeClr val="tx2"/>
                </a:solidFill>
              </a:rPr>
              <a:t>(%)</a:t>
            </a:r>
            <a:endParaRPr lang="pt-BR" sz="1100" dirty="0">
              <a:solidFill>
                <a:schemeClr val="tx2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32069" y="5428347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graphicFrame>
        <p:nvGraphicFramePr>
          <p:cNvPr id="24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044327"/>
              </p:ext>
            </p:extLst>
          </p:nvPr>
        </p:nvGraphicFramePr>
        <p:xfrm>
          <a:off x="5409126" y="2261262"/>
          <a:ext cx="3934171" cy="322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CaixaDeTexto 24"/>
          <p:cNvSpPr txBox="1"/>
          <p:nvPr/>
        </p:nvSpPr>
        <p:spPr>
          <a:xfrm>
            <a:off x="5573421" y="5252080"/>
            <a:ext cx="43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>
                <a:solidFill>
                  <a:schemeClr val="tx2"/>
                </a:solidFill>
              </a:rPr>
              <a:t>(%)</a:t>
            </a:r>
            <a:endParaRPr lang="pt-BR" sz="1100" dirty="0">
              <a:solidFill>
                <a:schemeClr val="tx2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22482" y="5808507"/>
            <a:ext cx="934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Nota: </a:t>
            </a:r>
            <a:r>
              <a:rPr lang="pt-BR" sz="1100" b="0" dirty="0"/>
              <a:t>Amostra de </a:t>
            </a:r>
            <a:r>
              <a:rPr lang="pt-BR" sz="1100" b="0" dirty="0" smtClean="0"/>
              <a:t>108 </a:t>
            </a:r>
            <a:r>
              <a:rPr lang="pt-BR" sz="1100" b="0" dirty="0"/>
              <a:t>entrevistas no gráfico de publicações positivas e de </a:t>
            </a:r>
            <a:r>
              <a:rPr lang="pt-BR" sz="1100" b="0" dirty="0" smtClean="0"/>
              <a:t>13 </a:t>
            </a:r>
            <a:r>
              <a:rPr lang="pt-BR" sz="1100" b="0" dirty="0"/>
              <a:t>no gráfico de publicações negativas.</a:t>
            </a:r>
            <a:endParaRPr lang="pt-BR" sz="1100" b="0" dirty="0"/>
          </a:p>
        </p:txBody>
      </p:sp>
    </p:spTree>
    <p:extLst>
      <p:ext uri="{BB962C8B-B14F-4D97-AF65-F5344CB8AC3E}">
        <p14:creationId xmlns:p14="http://schemas.microsoft.com/office/powerpoint/2010/main" val="3252028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Imagem do Brasil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24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79482" y="81691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Os dados sugerem que a viagem durante os Jogos Olímpicos melhorou a imagem do Brasil em relação à violência, com inclusive 10% dos entrevistados citando a impressão de um país seguro após a viagem.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 imagem positiva de um povo alegre/hospitaleiro e com belezas naturais/culturais foi mantida entre os entrevistados após a viagem.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79482" y="1838275"/>
            <a:ext cx="37284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ANTES da viagem para os Jogos Olímpicos</a:t>
            </a:r>
            <a:endParaRPr lang="pt-BR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238556" y="1815099"/>
            <a:ext cx="38025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DEPOIS da viagem para os Jogos Olímpicos</a:t>
            </a:r>
            <a:endParaRPr lang="pt-BR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771383" y="5415706"/>
            <a:ext cx="113823" cy="10772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5241643" y="5420299"/>
            <a:ext cx="113823" cy="1077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885207" y="5338762"/>
            <a:ext cx="12154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Imagem positiva</a:t>
            </a:r>
            <a:endParaRPr lang="pt-BR" sz="1100" b="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374646" y="5338762"/>
            <a:ext cx="14559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Imagem negativa</a:t>
            </a:r>
            <a:endParaRPr lang="pt-BR" sz="1100" b="0" dirty="0"/>
          </a:p>
        </p:txBody>
      </p:sp>
      <p:graphicFrame>
        <p:nvGraphicFramePr>
          <p:cNvPr id="24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294549"/>
              </p:ext>
            </p:extLst>
          </p:nvPr>
        </p:nvGraphicFramePr>
        <p:xfrm>
          <a:off x="167426" y="2157891"/>
          <a:ext cx="4530310" cy="3026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CaixaDeTexto 12"/>
          <p:cNvSpPr txBox="1"/>
          <p:nvPr/>
        </p:nvSpPr>
        <p:spPr>
          <a:xfrm>
            <a:off x="1693767" y="4941155"/>
            <a:ext cx="43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>
                <a:solidFill>
                  <a:schemeClr val="tx2"/>
                </a:solidFill>
              </a:rPr>
              <a:t>(%)</a:t>
            </a:r>
            <a:endParaRPr lang="pt-BR" sz="1100" dirty="0">
              <a:solidFill>
                <a:schemeClr val="tx2"/>
              </a:solidFill>
            </a:endParaRPr>
          </a:p>
        </p:txBody>
      </p:sp>
      <p:graphicFrame>
        <p:nvGraphicFramePr>
          <p:cNvPr id="26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40252"/>
              </p:ext>
            </p:extLst>
          </p:nvPr>
        </p:nvGraphicFramePr>
        <p:xfrm>
          <a:off x="4697736" y="2083973"/>
          <a:ext cx="4929653" cy="3134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CaixaDeTexto 12"/>
          <p:cNvSpPr txBox="1"/>
          <p:nvPr/>
        </p:nvSpPr>
        <p:spPr>
          <a:xfrm>
            <a:off x="6284785" y="4976702"/>
            <a:ext cx="43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>
                <a:solidFill>
                  <a:schemeClr val="tx2"/>
                </a:solidFill>
              </a:rPr>
              <a:t>(%)</a:t>
            </a:r>
            <a:endParaRPr lang="pt-BR" sz="1100" dirty="0">
              <a:solidFill>
                <a:schemeClr val="tx2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22483" y="5721122"/>
            <a:ext cx="6151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Nota: Resposta Múltipla</a:t>
            </a:r>
            <a:endParaRPr lang="pt-BR" sz="1100" b="0" dirty="0"/>
          </a:p>
        </p:txBody>
      </p:sp>
    </p:spTree>
    <p:extLst>
      <p:ext uri="{BB962C8B-B14F-4D97-AF65-F5344CB8AC3E}">
        <p14:creationId xmlns:p14="http://schemas.microsoft.com/office/powerpoint/2010/main" val="27604423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384389"/>
            <a:ext cx="4375150" cy="4741777"/>
          </a:xfrm>
        </p:spPr>
        <p:txBody>
          <a:bodyPr>
            <a:normAutofit fontScale="92500"/>
          </a:bodyPr>
          <a:lstStyle/>
          <a:p>
            <a:r>
              <a:rPr lang="pt-BR" sz="1600" i="1" dirty="0" smtClean="0"/>
              <a:t>“</a:t>
            </a:r>
            <a:r>
              <a:rPr lang="pt-BR" sz="1400" i="1" dirty="0" smtClean="0"/>
              <a:t>Achava </a:t>
            </a:r>
            <a:r>
              <a:rPr lang="pt-BR" sz="1400" i="1" dirty="0"/>
              <a:t>que seria um país muito tumultuado e </a:t>
            </a:r>
            <a:r>
              <a:rPr lang="pt-BR" sz="1400" i="1" dirty="0" smtClean="0"/>
              <a:t>barulhento”. </a:t>
            </a:r>
          </a:p>
          <a:p>
            <a:pPr marL="0" indent="0">
              <a:buNone/>
            </a:pPr>
            <a:endParaRPr lang="pt-BR" sz="1400" i="1" dirty="0" smtClean="0"/>
          </a:p>
          <a:p>
            <a:r>
              <a:rPr lang="pt-BR" sz="1400" i="1" dirty="0" smtClean="0"/>
              <a:t>“Bonito</a:t>
            </a:r>
            <a:r>
              <a:rPr lang="pt-BR" sz="1400" i="1" dirty="0"/>
              <a:t>, </a:t>
            </a:r>
            <a:r>
              <a:rPr lang="pt-BR" sz="1400" i="1" dirty="0" smtClean="0"/>
              <a:t>colorido, com </a:t>
            </a:r>
            <a:r>
              <a:rPr lang="pt-BR" sz="1400" i="1" dirty="0"/>
              <a:t>muitos problemas </a:t>
            </a:r>
            <a:r>
              <a:rPr lang="pt-BR" sz="1400" i="1" dirty="0" smtClean="0"/>
              <a:t>sociais”.</a:t>
            </a:r>
          </a:p>
          <a:p>
            <a:pPr marL="0" indent="0">
              <a:buNone/>
            </a:pPr>
            <a:endParaRPr lang="pt-BR" sz="1400" i="1" dirty="0" smtClean="0"/>
          </a:p>
          <a:p>
            <a:r>
              <a:rPr lang="pt-BR" sz="1400" i="1" dirty="0" smtClean="0"/>
              <a:t>“De </a:t>
            </a:r>
            <a:r>
              <a:rPr lang="pt-BR" sz="1400" i="1" dirty="0"/>
              <a:t>um </a:t>
            </a:r>
            <a:r>
              <a:rPr lang="pt-BR" sz="1400" i="1" dirty="0" smtClean="0"/>
              <a:t>país </a:t>
            </a:r>
            <a:r>
              <a:rPr lang="pt-BR" sz="1400" i="1" dirty="0"/>
              <a:t>muito bonito, pessoas amigáveis, mas ouviu muito </a:t>
            </a:r>
            <a:r>
              <a:rPr lang="pt-BR" sz="1400" i="1" dirty="0" smtClean="0"/>
              <a:t>sobre </a:t>
            </a:r>
            <a:r>
              <a:rPr lang="pt-BR" sz="1400" i="1" dirty="0" err="1"/>
              <a:t>zika</a:t>
            </a:r>
            <a:r>
              <a:rPr lang="pt-BR" sz="1400" i="1" dirty="0"/>
              <a:t>, </a:t>
            </a:r>
            <a:r>
              <a:rPr lang="pt-BR" sz="1400" i="1" dirty="0" smtClean="0"/>
              <a:t>problemas </a:t>
            </a:r>
            <a:r>
              <a:rPr lang="pt-BR" sz="1400" i="1" dirty="0"/>
              <a:t>econômicos e sobre o impeachment. </a:t>
            </a:r>
            <a:r>
              <a:rPr lang="pt-BR" sz="1400" i="1" dirty="0" smtClean="0"/>
              <a:t>Tinha muita insegurança </a:t>
            </a:r>
            <a:r>
              <a:rPr lang="pt-BR" sz="1400" i="1" dirty="0"/>
              <a:t>por </a:t>
            </a:r>
            <a:r>
              <a:rPr lang="pt-BR" sz="1400" i="1" dirty="0" smtClean="0"/>
              <a:t>isso”.</a:t>
            </a:r>
          </a:p>
          <a:p>
            <a:endParaRPr lang="pt-BR" sz="1400" i="1" dirty="0"/>
          </a:p>
          <a:p>
            <a:r>
              <a:rPr lang="pt-BR" sz="1400" i="1" dirty="0" smtClean="0"/>
              <a:t>“País </a:t>
            </a:r>
            <a:r>
              <a:rPr lang="pt-BR" sz="1400" i="1" dirty="0"/>
              <a:t>festivo com muitos contrastes sociais entre ricos e pobres e país </a:t>
            </a:r>
            <a:r>
              <a:rPr lang="pt-BR" sz="1400" i="1" dirty="0" smtClean="0"/>
              <a:t>violento”.</a:t>
            </a:r>
          </a:p>
          <a:p>
            <a:pPr marL="0" indent="0">
              <a:buNone/>
            </a:pPr>
            <a:endParaRPr lang="pt-BR" sz="1400" i="1" dirty="0" smtClean="0"/>
          </a:p>
          <a:p>
            <a:r>
              <a:rPr lang="pt-BR" sz="1400" i="1" dirty="0" smtClean="0"/>
              <a:t>“Pessoas </a:t>
            </a:r>
            <a:r>
              <a:rPr lang="pt-BR" sz="1400" i="1" dirty="0"/>
              <a:t>legais e gentis, mas com uma segurança pública ruim. </a:t>
            </a:r>
            <a:r>
              <a:rPr lang="pt-BR" sz="1400" i="1" dirty="0" smtClean="0"/>
              <a:t>País </a:t>
            </a:r>
            <a:r>
              <a:rPr lang="pt-BR" sz="1400" i="1" dirty="0"/>
              <a:t>lindo mas </a:t>
            </a:r>
            <a:r>
              <a:rPr lang="pt-BR" sz="1400" i="1" dirty="0" smtClean="0"/>
              <a:t>perigoso”.</a:t>
            </a:r>
          </a:p>
          <a:p>
            <a:endParaRPr lang="pt-BR" sz="1400" i="1" dirty="0"/>
          </a:p>
          <a:p>
            <a:r>
              <a:rPr lang="pt-BR" sz="1400" i="1" dirty="0" smtClean="0"/>
              <a:t>“Rio </a:t>
            </a:r>
            <a:r>
              <a:rPr lang="pt-BR" sz="1400" i="1" dirty="0"/>
              <a:t>de </a:t>
            </a:r>
            <a:r>
              <a:rPr lang="pt-BR" sz="1400" i="1" dirty="0" smtClean="0"/>
              <a:t>Janeiro</a:t>
            </a:r>
            <a:r>
              <a:rPr lang="pt-BR" sz="1400" i="1" dirty="0"/>
              <a:t>, cidade bonita, divertida, muito </a:t>
            </a:r>
            <a:r>
              <a:rPr lang="pt-BR" sz="1400" i="1" dirty="0" smtClean="0"/>
              <a:t>boa”.</a:t>
            </a:r>
          </a:p>
          <a:p>
            <a:endParaRPr lang="pt-BR" sz="1400" i="1" dirty="0"/>
          </a:p>
          <a:p>
            <a:r>
              <a:rPr lang="pt-BR" sz="1400" i="1" dirty="0" smtClean="0"/>
              <a:t>“Um </a:t>
            </a:r>
            <a:r>
              <a:rPr lang="pt-BR" sz="1400" i="1" dirty="0"/>
              <a:t>país alegre, samba, carnaval, pessoas com </a:t>
            </a:r>
            <a:r>
              <a:rPr lang="pt-BR" sz="1400" i="1" dirty="0" smtClean="0"/>
              <a:t>paixão”.</a:t>
            </a:r>
            <a:endParaRPr lang="pt-BR" sz="1400" i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384389"/>
            <a:ext cx="4375150" cy="4741777"/>
          </a:xfrm>
        </p:spPr>
        <p:txBody>
          <a:bodyPr>
            <a:normAutofit fontScale="92500"/>
          </a:bodyPr>
          <a:lstStyle/>
          <a:p>
            <a:r>
              <a:rPr lang="pt-BR" sz="1400" i="1" dirty="0"/>
              <a:t>“De um país alegre e de pessoas receptivas</a:t>
            </a:r>
            <a:r>
              <a:rPr lang="pt-BR" sz="1400" i="1" dirty="0" smtClean="0"/>
              <a:t>”.</a:t>
            </a:r>
          </a:p>
          <a:p>
            <a:endParaRPr lang="pt-BR" sz="1400" i="1" dirty="0"/>
          </a:p>
          <a:p>
            <a:r>
              <a:rPr lang="pt-BR" sz="1400" i="1" dirty="0"/>
              <a:t>“Esses problemas não são verdade, todos os países tem seus problemas e o </a:t>
            </a:r>
            <a:r>
              <a:rPr lang="pt-BR" sz="1400" i="1" dirty="0" smtClean="0"/>
              <a:t>Brasil </a:t>
            </a:r>
            <a:r>
              <a:rPr lang="pt-BR" sz="1400" i="1" dirty="0"/>
              <a:t>está lidando com os </a:t>
            </a:r>
            <a:r>
              <a:rPr lang="pt-BR" sz="1400" i="1" dirty="0" smtClean="0"/>
              <a:t>seus </a:t>
            </a:r>
            <a:r>
              <a:rPr lang="pt-BR" sz="1400" i="1" dirty="0"/>
              <a:t>problemas muito </a:t>
            </a:r>
            <a:r>
              <a:rPr lang="pt-BR" sz="1400" i="1" dirty="0" smtClean="0"/>
              <a:t>bem”.</a:t>
            </a:r>
          </a:p>
          <a:p>
            <a:endParaRPr lang="pt-BR" sz="1400" i="1" dirty="0"/>
          </a:p>
          <a:p>
            <a:r>
              <a:rPr lang="pt-BR" sz="1400" i="1" dirty="0" smtClean="0"/>
              <a:t>“Mais </a:t>
            </a:r>
            <a:r>
              <a:rPr lang="pt-BR" sz="1400" i="1" dirty="0"/>
              <a:t>seguro do que esperava e pessoas </a:t>
            </a:r>
            <a:r>
              <a:rPr lang="pt-BR" sz="1400" i="1" dirty="0" smtClean="0"/>
              <a:t>simpáticas”.</a:t>
            </a:r>
          </a:p>
          <a:p>
            <a:endParaRPr lang="pt-BR" sz="1400" i="1" dirty="0"/>
          </a:p>
          <a:p>
            <a:r>
              <a:rPr lang="pt-BR" sz="1400" i="1" dirty="0" smtClean="0"/>
              <a:t>“País </a:t>
            </a:r>
            <a:r>
              <a:rPr lang="pt-BR" sz="1400" i="1" dirty="0"/>
              <a:t>bonito, com pessoas muito </a:t>
            </a:r>
            <a:r>
              <a:rPr lang="pt-BR" sz="1400" i="1" dirty="0" smtClean="0"/>
              <a:t>simpáticas”.</a:t>
            </a:r>
          </a:p>
          <a:p>
            <a:endParaRPr lang="pt-BR" sz="1400" i="1" dirty="0"/>
          </a:p>
          <a:p>
            <a:r>
              <a:rPr lang="pt-BR" sz="1400" i="1" dirty="0" smtClean="0"/>
              <a:t>“País </a:t>
            </a:r>
            <a:r>
              <a:rPr lang="pt-BR" sz="1400" i="1" dirty="0"/>
              <a:t>muito bonito, pessoas gentis, segurança não é um grande problema e a vida é muito </a:t>
            </a:r>
            <a:r>
              <a:rPr lang="pt-BR" sz="1400" i="1" dirty="0" smtClean="0"/>
              <a:t>boa”.</a:t>
            </a:r>
          </a:p>
          <a:p>
            <a:endParaRPr lang="pt-BR" sz="1400" i="1" dirty="0"/>
          </a:p>
          <a:p>
            <a:r>
              <a:rPr lang="pt-BR" sz="1400" i="1" dirty="0" smtClean="0"/>
              <a:t>“Pessoas </a:t>
            </a:r>
            <a:r>
              <a:rPr lang="pt-BR" sz="1400" i="1" dirty="0"/>
              <a:t>realmente boas e gentis, mais fácil de viver do que imaginava, </a:t>
            </a:r>
            <a:r>
              <a:rPr lang="pt-BR" sz="1400" i="1" dirty="0" smtClean="0"/>
              <a:t>segurança </a:t>
            </a:r>
            <a:r>
              <a:rPr lang="pt-BR" sz="1400" i="1" dirty="0"/>
              <a:t>não é tão </a:t>
            </a:r>
            <a:r>
              <a:rPr lang="pt-BR" sz="1400" i="1" dirty="0" smtClean="0"/>
              <a:t>assustadora”.</a:t>
            </a:r>
          </a:p>
          <a:p>
            <a:endParaRPr lang="pt-BR" sz="1400" i="1" dirty="0"/>
          </a:p>
          <a:p>
            <a:r>
              <a:rPr lang="pt-BR" sz="1400" i="1" dirty="0" smtClean="0"/>
              <a:t>“</a:t>
            </a:r>
            <a:r>
              <a:rPr lang="pt-BR" sz="1400" i="1" dirty="0"/>
              <a:t>T</a:t>
            </a:r>
            <a:r>
              <a:rPr lang="pt-BR" sz="1400" i="1" dirty="0" smtClean="0"/>
              <a:t>riste </a:t>
            </a:r>
            <a:r>
              <a:rPr lang="pt-BR" sz="1400" i="1" dirty="0"/>
              <a:t>sobre a política e a </a:t>
            </a:r>
            <a:r>
              <a:rPr lang="pt-BR" sz="1400" i="1" dirty="0" smtClean="0"/>
              <a:t>economia”.</a:t>
            </a:r>
            <a:endParaRPr lang="pt-BR" sz="1400" i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25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Imagem do Brasil </a:t>
            </a:r>
            <a:r>
              <a:rPr lang="pt-BR" sz="2300" smtClean="0">
                <a:solidFill>
                  <a:srgbClr val="003300"/>
                </a:solidFill>
                <a:latin typeface="Calibri" panose="020F0502020204030204" pitchFamily="34" charset="0"/>
              </a:rPr>
              <a:t>– Respostas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selecionadas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63342" y="938507"/>
            <a:ext cx="38390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ANTES da viagem para os Jogos Olímpicos</a:t>
            </a:r>
            <a:endParaRPr lang="pt-BR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266531" y="938507"/>
            <a:ext cx="3913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DEPOIS da viagem para os Jogos </a:t>
            </a:r>
            <a:r>
              <a:rPr lang="pt-BR" sz="1600" smtClean="0">
                <a:solidFill>
                  <a:schemeClr val="accent1"/>
                </a:solidFill>
                <a:latin typeface="Calibri" panose="020F0502020204030204" pitchFamily="34" charset="0"/>
              </a:rPr>
              <a:t>Olímpicos </a:t>
            </a:r>
            <a:endParaRPr lang="pt-BR" sz="16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8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Recomendação do Brasil a amigos, familiares ou ao público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26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439771"/>
              </p:ext>
            </p:extLst>
          </p:nvPr>
        </p:nvGraphicFramePr>
        <p:xfrm>
          <a:off x="2697477" y="1776470"/>
          <a:ext cx="4530092" cy="375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tângulo 12"/>
          <p:cNvSpPr/>
          <p:nvPr/>
        </p:nvSpPr>
        <p:spPr>
          <a:xfrm>
            <a:off x="679482" y="924222"/>
            <a:ext cx="8566083" cy="7432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Cerca de 90% dos entrevistados recomendam uma viagem ao Brasil a amigos, familiares ou ao seu público.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23835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>
          <a:xfrm>
            <a:off x="1733550" y="2315010"/>
            <a:ext cx="6521450" cy="1276082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pt-BR" sz="4000" b="1" dirty="0" smtClean="0">
                <a:solidFill>
                  <a:srgbClr val="00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Sobre o Brasil e os Jogos Olímpicos</a:t>
            </a:r>
            <a:endParaRPr lang="pt-BR" sz="4000" b="1" dirty="0">
              <a:solidFill>
                <a:srgbClr val="0033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27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Picture 7"/>
          <p:cNvSpPr>
            <a:spLocks noChangeAspect="1" noChangeArrowheads="1"/>
          </p:cNvSpPr>
          <p:nvPr/>
        </p:nvSpPr>
        <p:spPr bwMode="auto">
          <a:xfrm>
            <a:off x="495300" y="3352800"/>
            <a:ext cx="4960938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Sobre o Brasil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28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79482" y="81691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A análise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dos resultados mostra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que eles consideram o Brasil um bom lugar para se fazer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turismo.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Os brasileiros são vistos como respeitosos e hospitaleiros, além de lidarem bem com as diferenças culturais.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No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entanto, a segurança e a organização ainda deixam a desejar para uma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parcela significativa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desses entrevistados.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886608"/>
              </p:ext>
            </p:extLst>
          </p:nvPr>
        </p:nvGraphicFramePr>
        <p:xfrm>
          <a:off x="349875" y="1760101"/>
          <a:ext cx="9167611" cy="388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6684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idx="1"/>
          </p:nvPr>
        </p:nvSpPr>
        <p:spPr>
          <a:xfrm>
            <a:off x="398462" y="1004663"/>
            <a:ext cx="9109075" cy="4696050"/>
          </a:xfrm>
          <a:ln w="12700">
            <a:noFill/>
          </a:ln>
        </p:spPr>
        <p:txBody>
          <a:bodyPr>
            <a:noAutofit/>
          </a:bodyPr>
          <a:lstStyle/>
          <a:p>
            <a:pPr marL="541338" lvl="1" indent="-176213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 smtClean="0">
                <a:latin typeface="Calibri" panose="020F0502020204030204" pitchFamily="34" charset="0"/>
              </a:rPr>
              <a:t>Método </a:t>
            </a:r>
            <a:r>
              <a:rPr lang="pt-BR" sz="2200" dirty="0">
                <a:latin typeface="Calibri" panose="020F0502020204030204" pitchFamily="34" charset="0"/>
              </a:rPr>
              <a:t>de Coleta: entrevistas diretas com membros da imprensa através de </a:t>
            </a:r>
            <a:r>
              <a:rPr lang="pt-BR" sz="2200" dirty="0" smtClean="0">
                <a:latin typeface="Calibri" panose="020F0502020204030204" pitchFamily="34" charset="0"/>
              </a:rPr>
              <a:t>formulário estruturado, </a:t>
            </a:r>
            <a:r>
              <a:rPr lang="pt-BR" sz="2200" dirty="0">
                <a:latin typeface="Calibri" panose="020F0502020204030204" pitchFamily="34" charset="0"/>
              </a:rPr>
              <a:t>conforme os padrões metodológicos internacionais, aplicados por entrevistadores da FIPE devidamente treinados</a:t>
            </a:r>
            <a:r>
              <a:rPr lang="pt-BR" sz="2200" dirty="0" smtClean="0">
                <a:latin typeface="Calibri" panose="020F0502020204030204" pitchFamily="34" charset="0"/>
              </a:rPr>
              <a:t>.</a:t>
            </a:r>
          </a:p>
          <a:p>
            <a:pPr marL="541338" lvl="1" indent="-176213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 smtClean="0">
                <a:latin typeface="Calibri" panose="020F0502020204030204" pitchFamily="34" charset="0"/>
              </a:rPr>
              <a:t>Período </a:t>
            </a:r>
            <a:r>
              <a:rPr lang="pt-BR" sz="2200" dirty="0">
                <a:latin typeface="Calibri" panose="020F0502020204030204" pitchFamily="34" charset="0"/>
              </a:rPr>
              <a:t>de Pesquisa: 6 a 23 de Agosto de 2016  (18 dias</a:t>
            </a:r>
            <a:r>
              <a:rPr lang="pt-BR" sz="2200" dirty="0" smtClean="0">
                <a:latin typeface="Calibri" panose="020F0502020204030204" pitchFamily="34" charset="0"/>
              </a:rPr>
              <a:t>).</a:t>
            </a:r>
          </a:p>
          <a:p>
            <a:pPr marL="541338" lvl="1" indent="-176213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 smtClean="0">
                <a:latin typeface="Calibri" panose="020F0502020204030204" pitchFamily="34" charset="0"/>
              </a:rPr>
              <a:t>Local </a:t>
            </a:r>
            <a:r>
              <a:rPr lang="pt-BR" sz="2200" dirty="0">
                <a:latin typeface="Calibri" panose="020F0502020204030204" pitchFamily="34" charset="0"/>
              </a:rPr>
              <a:t>de Pesquisa: Rio de Janeiro, cidade-sede dos Jogos Olímpicos de 2016</a:t>
            </a:r>
            <a:r>
              <a:rPr lang="pt-BR" sz="2200" dirty="0" smtClean="0">
                <a:latin typeface="Calibri" panose="020F0502020204030204" pitchFamily="34" charset="0"/>
              </a:rPr>
              <a:t>.</a:t>
            </a:r>
          </a:p>
          <a:p>
            <a:pPr marL="541338" lvl="1" indent="-176213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 smtClean="0">
                <a:latin typeface="Calibri" panose="020F0502020204030204" pitchFamily="34" charset="0"/>
              </a:rPr>
              <a:t>Amostra: 435 entrevistas.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89645"/>
            <a:ext cx="9906000" cy="51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 smtClean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Metodologia</a:t>
            </a:r>
            <a:endParaRPr lang="pt-BR" sz="2800" dirty="0">
              <a:solidFill>
                <a:srgbClr val="0033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653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Sobre Jogos Olímpicos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29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79482" y="81691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Para grande parte dos entrevistados, os Jogos Olímpicos beneficiaram o Brasil tanto em relação à sua imagem quanto para aumentar o turismo no país. 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235846"/>
              </p:ext>
            </p:extLst>
          </p:nvPr>
        </p:nvGraphicFramePr>
        <p:xfrm>
          <a:off x="246584" y="1739235"/>
          <a:ext cx="9164116" cy="3914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0116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Picture 7"/>
          <p:cNvSpPr>
            <a:spLocks noChangeAspect="1" noChangeArrowheads="1"/>
          </p:cNvSpPr>
          <p:nvPr/>
        </p:nvSpPr>
        <p:spPr bwMode="auto">
          <a:xfrm>
            <a:off x="495300" y="3352800"/>
            <a:ext cx="4960938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Onde buscou informações sobre o Brasil, antes da viagem 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30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207589"/>
              </p:ext>
            </p:extLst>
          </p:nvPr>
        </p:nvGraphicFramePr>
        <p:xfrm>
          <a:off x="495300" y="1739234"/>
          <a:ext cx="8571566" cy="379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79482" y="816913"/>
            <a:ext cx="8566083" cy="92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Antes da viagem,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as principais fontes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de informação sobre o Brasil foram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internet (90,6%) e amigos e parentes (37,9%)</a:t>
            </a:r>
            <a:r>
              <a:rPr lang="pt-BR" sz="1400" b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</a:t>
            </a:r>
            <a:endParaRPr lang="pt-BR" sz="1400" b="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aixaDeTexto 12"/>
          <p:cNvSpPr txBox="1"/>
          <p:nvPr/>
        </p:nvSpPr>
        <p:spPr>
          <a:xfrm>
            <a:off x="3616548" y="5262460"/>
            <a:ext cx="431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 smtClean="0">
                <a:solidFill>
                  <a:schemeClr val="tx2"/>
                </a:solidFill>
              </a:rPr>
              <a:t>(%)</a:t>
            </a:r>
            <a:endParaRPr lang="pt-BR" sz="1200" dirty="0">
              <a:solidFill>
                <a:schemeClr val="tx2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2483" y="5721122"/>
            <a:ext cx="6151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Nota: Resposta Múltipla</a:t>
            </a:r>
            <a:endParaRPr lang="pt-BR" sz="1100" b="0" dirty="0"/>
          </a:p>
        </p:txBody>
      </p:sp>
    </p:spTree>
    <p:extLst>
      <p:ext uri="{BB962C8B-B14F-4D97-AF65-F5344CB8AC3E}">
        <p14:creationId xmlns:p14="http://schemas.microsoft.com/office/powerpoint/2010/main" val="8326510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>
          <a:xfrm>
            <a:off x="1733550" y="2884868"/>
            <a:ext cx="6521450" cy="760926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pt-BR" sz="4000" b="1" dirty="0" smtClean="0">
                <a:solidFill>
                  <a:srgbClr val="00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Perfil do entrevistado</a:t>
            </a:r>
            <a:endParaRPr lang="pt-BR" sz="4000" b="1" dirty="0">
              <a:solidFill>
                <a:srgbClr val="0033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31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País de residência do entrevistado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32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8498" y="875191"/>
            <a:ext cx="8566083" cy="658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A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maior</a:t>
            </a:r>
            <a:r>
              <a:rPr lang="en-US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 parte dos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profissionais</a:t>
            </a:r>
            <a:r>
              <a:rPr lang="en-US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 de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imprensa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entrevistados residem nos Estados Unidos (12,9%), seguido por China (7,4%), Alemanha (5,5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%), Argentina (5,3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%), Japão (5,1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%) e Colômbia (5,1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%).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8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140082"/>
              </p:ext>
            </p:extLst>
          </p:nvPr>
        </p:nvGraphicFramePr>
        <p:xfrm>
          <a:off x="618187" y="1641550"/>
          <a:ext cx="8792514" cy="410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1242594" y="5396932"/>
            <a:ext cx="431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 smtClean="0">
                <a:solidFill>
                  <a:schemeClr val="tx2"/>
                </a:solidFill>
              </a:rPr>
              <a:t>(%)</a:t>
            </a:r>
            <a:endParaRPr lang="pt-BR" sz="1400" dirty="0">
              <a:solidFill>
                <a:schemeClr val="tx2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86469" y="5750875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89615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Perfil do entrevistado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33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979365" y="1740865"/>
            <a:ext cx="941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Gênero </a:t>
            </a:r>
            <a:endParaRPr lang="pt-BR" sz="1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0443746"/>
              </p:ext>
            </p:extLst>
          </p:nvPr>
        </p:nvGraphicFramePr>
        <p:xfrm>
          <a:off x="361220" y="2104401"/>
          <a:ext cx="3874240" cy="3296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tângulo 11"/>
          <p:cNvSpPr/>
          <p:nvPr/>
        </p:nvSpPr>
        <p:spPr>
          <a:xfrm>
            <a:off x="708498" y="875191"/>
            <a:ext cx="8566083" cy="658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Predominância de entrevistados do sexo masculino, com idade média de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43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anos.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95300" y="5702742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graphicFrame>
        <p:nvGraphicFramePr>
          <p:cNvPr id="19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027153"/>
              </p:ext>
            </p:extLst>
          </p:nvPr>
        </p:nvGraphicFramePr>
        <p:xfrm>
          <a:off x="4443211" y="1938855"/>
          <a:ext cx="5096308" cy="3061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CaixaDeTexto 12"/>
          <p:cNvSpPr txBox="1"/>
          <p:nvPr/>
        </p:nvSpPr>
        <p:spPr>
          <a:xfrm>
            <a:off x="4358752" y="1808050"/>
            <a:ext cx="43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>
                <a:solidFill>
                  <a:schemeClr val="tx2"/>
                </a:solidFill>
              </a:rPr>
              <a:t>(%)</a:t>
            </a:r>
            <a:endParaRPr lang="pt-BR" sz="1100" dirty="0">
              <a:solidFill>
                <a:schemeClr val="tx2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413609" y="4871686"/>
            <a:ext cx="3371382" cy="5109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Média: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43 anos</a:t>
            </a:r>
          </a:p>
          <a:p>
            <a:pPr algn="ctr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Mediana: 43 anos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6408789" y="1715621"/>
            <a:ext cx="1381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Faixa Etária </a:t>
            </a:r>
            <a:endParaRPr lang="pt-BR" sz="1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943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idx="1"/>
          </p:nvPr>
        </p:nvSpPr>
        <p:spPr>
          <a:xfrm>
            <a:off x="819150" y="2294293"/>
            <a:ext cx="8335963" cy="1349659"/>
          </a:xfrm>
        </p:spPr>
        <p:txBody>
          <a:bodyPr>
            <a:normAutofit/>
          </a:bodyPr>
          <a:lstStyle/>
          <a:p>
            <a:pPr marL="334963" indent="-334963" algn="ctr" eaLnBrk="1" hangingPunct="1">
              <a:spcBef>
                <a:spcPts val="6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4000" b="1" dirty="0" smtClean="0">
                <a:solidFill>
                  <a:srgbClr val="003300"/>
                </a:solidFill>
                <a:latin typeface="Calibri" panose="020F0502020204030204" pitchFamily="34" charset="0"/>
              </a:rPr>
              <a:t>Cobertura dos Jogos Olímpicos pela mídia internacional</a:t>
            </a:r>
            <a:endParaRPr lang="pt-BR" sz="4000" b="1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21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Picture 7"/>
          <p:cNvSpPr>
            <a:spLocks noChangeAspect="1" noChangeArrowheads="1"/>
          </p:cNvSpPr>
          <p:nvPr/>
        </p:nvSpPr>
        <p:spPr bwMode="auto">
          <a:xfrm>
            <a:off x="495300" y="3352800"/>
            <a:ext cx="4960938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Função </a:t>
            </a: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</a:rPr>
              <a:t>na cobertura dos Jogos RIO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16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4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859301"/>
              </p:ext>
            </p:extLst>
          </p:nvPr>
        </p:nvGraphicFramePr>
        <p:xfrm>
          <a:off x="390524" y="2399898"/>
          <a:ext cx="9143998" cy="334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79482" y="1064842"/>
            <a:ext cx="8566083" cy="9550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Mais da metade dos profissionais de imprensa entrevistados são repórteres (52,6%), com uma incidência significativa também de redatores (15,4%) e fotógrafos (12,0%).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95300" y="2071384"/>
            <a:ext cx="431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(%)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27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Picture 7"/>
          <p:cNvSpPr>
            <a:spLocks noChangeAspect="1" noChangeArrowheads="1"/>
          </p:cNvSpPr>
          <p:nvPr/>
        </p:nvSpPr>
        <p:spPr bwMode="auto">
          <a:xfrm>
            <a:off x="495300" y="3352800"/>
            <a:ext cx="4960938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Veículo de comunicação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5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941140"/>
              </p:ext>
            </p:extLst>
          </p:nvPr>
        </p:nvGraphicFramePr>
        <p:xfrm>
          <a:off x="399561" y="2481325"/>
          <a:ext cx="4301006" cy="3008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1532526" y="1253329"/>
            <a:ext cx="23830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dirty="0">
                <a:solidFill>
                  <a:schemeClr val="accent1"/>
                </a:solidFill>
                <a:latin typeface="Calibri" panose="020F0502020204030204" pitchFamily="34" charset="0"/>
              </a:rPr>
              <a:t>Veículo de </a:t>
            </a:r>
            <a:r>
              <a:rPr lang="pt-BR" sz="1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comunicação* </a:t>
            </a:r>
            <a:r>
              <a:rPr lang="pt-BR" sz="1400" dirty="0">
                <a:solidFill>
                  <a:schemeClr val="accent1"/>
                </a:solidFill>
                <a:latin typeface="Calibri" panose="020F0502020204030204" pitchFamily="34" charset="0"/>
              </a:rPr>
              <a:t>(%)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2483" y="5721122"/>
            <a:ext cx="6151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Nota: Resposta Múltipla</a:t>
            </a:r>
            <a:endParaRPr lang="pt-BR" sz="1100" b="0" dirty="0"/>
          </a:p>
        </p:txBody>
      </p:sp>
      <p:sp>
        <p:nvSpPr>
          <p:cNvPr id="11" name="Retângulo 10"/>
          <p:cNvSpPr/>
          <p:nvPr/>
        </p:nvSpPr>
        <p:spPr>
          <a:xfrm>
            <a:off x="6543781" y="1304611"/>
            <a:ext cx="22377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Editorias que trabalha* </a:t>
            </a:r>
            <a:r>
              <a:rPr lang="pt-BR" sz="1400" dirty="0">
                <a:solidFill>
                  <a:schemeClr val="accent1"/>
                </a:solidFill>
                <a:latin typeface="Calibri" panose="020F0502020204030204" pitchFamily="34" charset="0"/>
              </a:rPr>
              <a:t>(%) </a:t>
            </a:r>
          </a:p>
        </p:txBody>
      </p:sp>
      <p:graphicFrame>
        <p:nvGraphicFramePr>
          <p:cNvPr id="12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732831"/>
              </p:ext>
            </p:extLst>
          </p:nvPr>
        </p:nvGraphicFramePr>
        <p:xfrm>
          <a:off x="4796306" y="2126825"/>
          <a:ext cx="4677717" cy="3409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tângulo 13"/>
          <p:cNvSpPr/>
          <p:nvPr/>
        </p:nvSpPr>
        <p:spPr>
          <a:xfrm>
            <a:off x="679482" y="838049"/>
            <a:ext cx="8566083" cy="9437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A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maior parte dos entrevistados trabalham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em jornais (35,4%), TV (33,3%) e mídias digitais (30,6%).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Dentro do veículo de comunicação, destacam publicações nas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editorias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de Esporte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(83,1%) e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n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otícias </a:t>
            </a:r>
            <a:r>
              <a:rPr lang="pt-BR" sz="1400" b="0" dirty="0">
                <a:solidFill>
                  <a:srgbClr val="000000"/>
                </a:solidFill>
                <a:latin typeface="Arial Narrow" panose="020B0606020202030204" pitchFamily="34" charset="0"/>
              </a:rPr>
              <a:t>em geral </a:t>
            </a:r>
            <a:r>
              <a:rPr lang="pt-BR" sz="14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(22,4%).</a:t>
            </a:r>
            <a:endParaRPr lang="pt-BR" sz="14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8702" y="2253560"/>
            <a:ext cx="4319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solidFill>
                  <a:schemeClr val="tx2"/>
                </a:solidFill>
              </a:rPr>
              <a:t>(%)</a:t>
            </a:r>
            <a:endParaRPr lang="pt-BR" sz="1100" dirty="0">
              <a:solidFill>
                <a:schemeClr val="tx2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80405" y="1850020"/>
            <a:ext cx="3343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Tipo de veículo de comunicação </a:t>
            </a:r>
            <a:endParaRPr lang="pt-BR" sz="1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153980" y="1862167"/>
            <a:ext cx="1017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Editorias</a:t>
            </a:r>
            <a:endParaRPr lang="pt-BR" sz="1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61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Picture 7"/>
          <p:cNvSpPr>
            <a:spLocks noChangeAspect="1" noChangeArrowheads="1"/>
          </p:cNvSpPr>
          <p:nvPr/>
        </p:nvSpPr>
        <p:spPr bwMode="auto">
          <a:xfrm>
            <a:off x="495300" y="3352800"/>
            <a:ext cx="4960938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Abrangência geográfica das notícias que serão veiculadas sobre o Brasil  </a:t>
            </a:r>
            <a:endParaRPr lang="pt-BR" sz="23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6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79482" y="926150"/>
            <a:ext cx="8566083" cy="8530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As notícias </a:t>
            </a:r>
            <a:r>
              <a:rPr lang="pt-BR" sz="1400" b="0" dirty="0">
                <a:solidFill>
                  <a:schemeClr val="tx1"/>
                </a:solidFill>
                <a:latin typeface="Arial Narrow" panose="020B0606020202030204" pitchFamily="34" charset="0"/>
              </a:rPr>
              <a:t>que serão veiculada sobre o Brasil por esses </a:t>
            </a:r>
            <a:r>
              <a:rPr lang="pt-BR" sz="14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profissionais tiveram </a:t>
            </a:r>
            <a:r>
              <a:rPr lang="pt-BR" sz="1400" b="0" dirty="0">
                <a:solidFill>
                  <a:schemeClr val="tx1"/>
                </a:solidFill>
                <a:latin typeface="Arial Narrow" panose="020B0606020202030204" pitchFamily="34" charset="0"/>
              </a:rPr>
              <a:t>grande abrangência no mundo.</a:t>
            </a:r>
          </a:p>
        </p:txBody>
      </p:sp>
      <p:graphicFrame>
        <p:nvGraphicFramePr>
          <p:cNvPr id="15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714867"/>
              </p:ext>
            </p:extLst>
          </p:nvPr>
        </p:nvGraphicFramePr>
        <p:xfrm>
          <a:off x="679482" y="1874216"/>
          <a:ext cx="8566083" cy="375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22483" y="5721122"/>
            <a:ext cx="6151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0" dirty="0" smtClean="0"/>
              <a:t>Nota: Resposta Múltipla</a:t>
            </a:r>
            <a:endParaRPr lang="pt-BR" sz="1100" b="0" dirty="0"/>
          </a:p>
        </p:txBody>
      </p:sp>
    </p:spTree>
    <p:extLst>
      <p:ext uri="{BB962C8B-B14F-4D97-AF65-F5344CB8AC3E}">
        <p14:creationId xmlns:p14="http://schemas.microsoft.com/office/powerpoint/2010/main" val="2111362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idx="1"/>
          </p:nvPr>
        </p:nvSpPr>
        <p:spPr>
          <a:xfrm>
            <a:off x="819150" y="2089577"/>
            <a:ext cx="8335963" cy="1445194"/>
          </a:xfrm>
        </p:spPr>
        <p:txBody>
          <a:bodyPr>
            <a:normAutofit/>
          </a:bodyPr>
          <a:lstStyle/>
          <a:p>
            <a:pPr marL="334963" indent="-334963" algn="ctr" eaLnBrk="1" hangingPunct="1">
              <a:spcBef>
                <a:spcPts val="6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4000" b="1" dirty="0" smtClean="0">
                <a:solidFill>
                  <a:srgbClr val="003300"/>
                </a:solidFill>
                <a:latin typeface="Calibri" panose="020F0502020204030204" pitchFamily="34" charset="0"/>
              </a:rPr>
              <a:t>Viagens internacionais como profissional de comunicação</a:t>
            </a:r>
            <a:endParaRPr lang="pt-BR" sz="4000" b="1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25" y="384903"/>
            <a:ext cx="990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Participação em eventos esportivos de grande porte em viagens internacionais nos últimos 5 anos</a:t>
            </a:r>
            <a:endParaRPr lang="pt-BR" sz="20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8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090487"/>
              </p:ext>
            </p:extLst>
          </p:nvPr>
        </p:nvGraphicFramePr>
        <p:xfrm>
          <a:off x="2429301" y="2156719"/>
          <a:ext cx="4925881" cy="3175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679482" y="1209342"/>
            <a:ext cx="8566083" cy="7432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Mais de 83% dos entrevistados já havia participado de outros eventos esportivos de grande porte nos últimos 5 anos.</a:t>
            </a:r>
            <a:endParaRPr lang="pt-BR" sz="1400" b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9561" y="5536069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</a:t>
            </a:r>
            <a:r>
              <a:rPr lang="pt-BR" sz="800" b="0" dirty="0" smtClean="0">
                <a:latin typeface="+mn-lt"/>
              </a:rPr>
              <a:t>FIPE</a:t>
            </a:r>
            <a:endParaRPr lang="pt-BR" sz="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50778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46886</TotalTime>
  <Words>1811</Words>
  <Application>Microsoft Office PowerPoint</Application>
  <PresentationFormat>Papel A4 (210 x 297 mm)</PresentationFormat>
  <Paragraphs>248</Paragraphs>
  <Slides>34</Slides>
  <Notes>30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0" baseType="lpstr">
      <vt:lpstr>Arial</vt:lpstr>
      <vt:lpstr>Arial Narrow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vp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TCU Legados para Megaeventos</dc:title>
  <dc:creator>Rodrigo Barreto</dc:creator>
  <cp:lastModifiedBy>Kelly Kajihara</cp:lastModifiedBy>
  <cp:revision>2564</cp:revision>
  <cp:lastPrinted>2016-07-14T22:00:06Z</cp:lastPrinted>
  <dcterms:created xsi:type="dcterms:W3CDTF">2010-04-28T22:47:48Z</dcterms:created>
  <dcterms:modified xsi:type="dcterms:W3CDTF">2016-09-29T19:16:00Z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Template</vt:lpwstr>
  </property>
  <property fmtid="{D5CDD505-2E9C-101B-9397-08002B2CF9AE}" pid="3" name="SUBTITLE">
    <vt:lpwstr/>
  </property>
  <property fmtid="{D5CDD505-2E9C-101B-9397-08002B2CF9AE}" pid="4" name="author">
    <vt:lpwstr>.</vt:lpwstr>
  </property>
  <property fmtid="{D5CDD505-2E9C-101B-9397-08002B2CF9AE}" pid="5" name="CLIENT">
    <vt:lpwstr>.</vt:lpwstr>
  </property>
  <property fmtid="{D5CDD505-2E9C-101B-9397-08002B2CF9AE}" pid="6" name="CHARGE">
    <vt:lpwstr>.</vt:lpwstr>
  </property>
  <property fmtid="{D5CDD505-2E9C-101B-9397-08002B2CF9AE}" pid="7" name="CODICEDOC">
    <vt:lpwstr>.</vt:lpwstr>
  </property>
  <property fmtid="{D5CDD505-2E9C-101B-9397-08002B2CF9AE}" pid="8" name="NOTES">
    <vt:lpwstr/>
  </property>
  <property fmtid="{D5CDD505-2E9C-101B-9397-08002B2CF9AE}" pid="9" name="INDCAT">
    <vt:lpwstr>N.D.</vt:lpwstr>
  </property>
  <property fmtid="{D5CDD505-2E9C-101B-9397-08002B2CF9AE}" pid="10" name="INDSUBCAT1">
    <vt:lpwstr>N.D.</vt:lpwstr>
  </property>
  <property fmtid="{D5CDD505-2E9C-101B-9397-08002B2CF9AE}" pid="11" name="INDSUBCAT2">
    <vt:lpwstr>N.D.</vt:lpwstr>
  </property>
  <property fmtid="{D5CDD505-2E9C-101B-9397-08002B2CF9AE}" pid="12" name="FUNCTCAT">
    <vt:lpwstr>N.D.</vt:lpwstr>
  </property>
  <property fmtid="{D5CDD505-2E9C-101B-9397-08002B2CF9AE}" pid="13" name="FUNCTSUBCAT">
    <vt:lpwstr>N.D.</vt:lpwstr>
  </property>
  <property fmtid="{D5CDD505-2E9C-101B-9397-08002B2CF9AE}" pid="14" name="CONTINENT">
    <vt:lpwstr>N.D.</vt:lpwstr>
  </property>
  <property fmtid="{D5CDD505-2E9C-101B-9397-08002B2CF9AE}" pid="15" name="COUNTRY">
    <vt:lpwstr>N.D.</vt:lpwstr>
  </property>
  <property fmtid="{D5CDD505-2E9C-101B-9397-08002B2CF9AE}" pid="16" name="REVNUMBER">
    <vt:lpwstr/>
  </property>
  <property fmtid="{D5CDD505-2E9C-101B-9397-08002B2CF9AE}" pid="17" name="FILENAME">
    <vt:lpwstr>Format Value Partners ENG_NEW FORMAT V5 senza commenti.ppt</vt:lpwstr>
  </property>
  <property fmtid="{D5CDD505-2E9C-101B-9397-08002B2CF9AE}" pid="18" name="TYPE">
    <vt:bool>false</vt:bool>
  </property>
  <property fmtid="{D5CDD505-2E9C-101B-9397-08002B2CF9AE}" pid="19" name="NUMEROREV">
    <vt:lpwstr/>
  </property>
  <property fmtid="{D5CDD505-2E9C-101B-9397-08002B2CF9AE}" pid="20" name="DOCDATE">
    <vt:lpwstr>08/10/28</vt:lpwstr>
  </property>
  <property fmtid="{D5CDD505-2E9C-101B-9397-08002B2CF9AE}" pid="21" name="VERSION">
    <vt:lpwstr/>
  </property>
  <property fmtid="{D5CDD505-2E9C-101B-9397-08002B2CF9AE}" pid="22" name="NOMEFILE">
    <vt:lpwstr>Template Value Partners English</vt:lpwstr>
  </property>
  <property fmtid="{D5CDD505-2E9C-101B-9397-08002B2CF9AE}" pid="23" name="REV">
    <vt:lpwstr/>
  </property>
  <property fmtid="{D5CDD505-2E9C-101B-9397-08002B2CF9AE}" pid="24" name="EXCODICE">
    <vt:lpwstr/>
  </property>
  <property fmtid="{D5CDD505-2E9C-101B-9397-08002B2CF9AE}" pid="25" name="PRESDATE">
    <vt:lpwstr>08/10/28</vt:lpwstr>
  </property>
  <property fmtid="{D5CDD505-2E9C-101B-9397-08002B2CF9AE}" pid="26" name="AUTO">
    <vt:lpwstr>0</vt:lpwstr>
  </property>
  <property fmtid="{D5CDD505-2E9C-101B-9397-08002B2CF9AE}" pid="27" name="ISTFIN">
    <vt:lpwstr>0</vt:lpwstr>
  </property>
  <property fmtid="{D5CDD505-2E9C-101B-9397-08002B2CF9AE}" pid="28" name="ASSICURAZIONI">
    <vt:lpwstr>0</vt:lpwstr>
  </property>
  <property fmtid="{D5CDD505-2E9C-101B-9397-08002B2CF9AE}" pid="29" name="BENI">
    <vt:lpwstr>0</vt:lpwstr>
  </property>
  <property fmtid="{D5CDD505-2E9C-101B-9397-08002B2CF9AE}" pid="30" name="ENERGIA">
    <vt:lpwstr>0</vt:lpwstr>
  </property>
  <property fmtid="{D5CDD505-2E9C-101B-9397-08002B2CF9AE}" pid="31" name="TELCO">
    <vt:lpwstr>0</vt:lpwstr>
  </property>
  <property fmtid="{D5CDD505-2E9C-101B-9397-08002B2CF9AE}" pid="32" name="LOGISTICA">
    <vt:lpwstr>0</vt:lpwstr>
  </property>
  <property fmtid="{D5CDD505-2E9C-101B-9397-08002B2CF9AE}" pid="33" name="PUBBLICAZIONI">
    <vt:lpwstr>0</vt:lpwstr>
  </property>
  <property fmtid="{D5CDD505-2E9C-101B-9397-08002B2CF9AE}" pid="34" name="IMMOBILIARE">
    <vt:lpwstr>0</vt:lpwstr>
  </property>
  <property fmtid="{D5CDD505-2E9C-101B-9397-08002B2CF9AE}" pid="35" name="ELETTRONICA">
    <vt:lpwstr>0</vt:lpwstr>
  </property>
  <property fmtid="{D5CDD505-2E9C-101B-9397-08002B2CF9AE}" pid="36" name="ALTRAAREA">
    <vt:lpwstr>0</vt:lpwstr>
  </property>
  <property fmtid="{D5CDD505-2E9C-101B-9397-08002B2CF9AE}" pid="37" name="STRATEGIA">
    <vt:lpwstr>0</vt:lpwstr>
  </property>
  <property fmtid="{D5CDD505-2E9C-101B-9397-08002B2CF9AE}" pid="38" name="HR">
    <vt:lpwstr>0</vt:lpwstr>
  </property>
  <property fmtid="{D5CDD505-2E9C-101B-9397-08002B2CF9AE}" pid="39" name="RD">
    <vt:lpwstr>0</vt:lpwstr>
  </property>
  <property fmtid="{D5CDD505-2E9C-101B-9397-08002B2CF9AE}" pid="40" name="PROCUREMENT">
    <vt:lpwstr>0</vt:lpwstr>
  </property>
  <property fmtid="{D5CDD505-2E9C-101B-9397-08002B2CF9AE}" pid="41" name="SUPPLYCHAIN">
    <vt:lpwstr>0</vt:lpwstr>
  </property>
  <property fmtid="{D5CDD505-2E9C-101B-9397-08002B2CF9AE}" pid="42" name="MAN">
    <vt:lpwstr>0</vt:lpwstr>
  </property>
  <property fmtid="{D5CDD505-2E9C-101B-9397-08002B2CF9AE}" pid="43" name="MARKETING">
    <vt:lpwstr>0</vt:lpwstr>
  </property>
  <property fmtid="{D5CDD505-2E9C-101B-9397-08002B2CF9AE}" pid="44" name="CHANNEL">
    <vt:lpwstr>0</vt:lpwstr>
  </property>
  <property fmtid="{D5CDD505-2E9C-101B-9397-08002B2CF9AE}" pid="45" name="VENDITA">
    <vt:lpwstr>0</vt:lpwstr>
  </property>
  <property fmtid="{D5CDD505-2E9C-101B-9397-08002B2CF9AE}" pid="46" name="BPR">
    <vt:lpwstr>0</vt:lpwstr>
  </property>
  <property fmtid="{D5CDD505-2E9C-101B-9397-08002B2CF9AE}" pid="47" name="VALORE">
    <vt:lpwstr>0</vt:lpwstr>
  </property>
  <property fmtid="{D5CDD505-2E9C-101B-9397-08002B2CF9AE}" pid="48" name="CORPORATE">
    <vt:lpwstr>0</vt:lpwstr>
  </property>
  <property fmtid="{D5CDD505-2E9C-101B-9397-08002B2CF9AE}" pid="49" name="IT">
    <vt:lpwstr>0</vt:lpwstr>
  </property>
  <property fmtid="{D5CDD505-2E9C-101B-9397-08002B2CF9AE}" pid="50" name="SOCIAL">
    <vt:lpwstr>0</vt:lpwstr>
  </property>
  <property fmtid="{D5CDD505-2E9C-101B-9397-08002B2CF9AE}" pid="51" name="ADMIN">
    <vt:lpwstr>0</vt:lpwstr>
  </property>
  <property fmtid="{D5CDD505-2E9C-101B-9397-08002B2CF9AE}" pid="52" name="COMM">
    <vt:lpwstr>0</vt:lpwstr>
  </property>
  <property fmtid="{D5CDD505-2E9C-101B-9397-08002B2CF9AE}" pid="53" name="ALTRAFUNZIONE">
    <vt:lpwstr>0</vt:lpwstr>
  </property>
  <property fmtid="{D5CDD505-2E9C-101B-9397-08002B2CF9AE}" pid="54" name="ENGINE">
    <vt:lpwstr>0</vt:lpwstr>
  </property>
  <property fmtid="{D5CDD505-2E9C-101B-9397-08002B2CF9AE}" pid="55" name="HEALTH">
    <vt:lpwstr>0</vt:lpwstr>
  </property>
  <property fmtid="{D5CDD505-2E9C-101B-9397-08002B2CF9AE}" pid="56" name="ITS">
    <vt:lpwstr>0</vt:lpwstr>
  </property>
  <property fmtid="{D5CDD505-2E9C-101B-9397-08002B2CF9AE}" pid="57" name="MEC">
    <vt:lpwstr>0</vt:lpwstr>
  </property>
  <property fmtid="{D5CDD505-2E9C-101B-9397-08002B2CF9AE}" pid="58" name="RETAIL">
    <vt:lpwstr>0</vt:lpwstr>
  </property>
  <property fmtid="{D5CDD505-2E9C-101B-9397-08002B2CF9AE}" pid="59" name="TEXTILE">
    <vt:lpwstr>0</vt:lpwstr>
  </property>
  <property fmtid="{D5CDD505-2E9C-101B-9397-08002B2CF9AE}" pid="60" name="WIRES">
    <vt:lpwstr>0</vt:lpwstr>
  </property>
</Properties>
</file>