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413" r:id="rId2"/>
    <p:sldId id="414" r:id="rId3"/>
    <p:sldId id="256" r:id="rId4"/>
    <p:sldId id="385" r:id="rId5"/>
    <p:sldId id="386" r:id="rId6"/>
    <p:sldId id="412" r:id="rId7"/>
    <p:sldId id="387" r:id="rId8"/>
    <p:sldId id="388" r:id="rId9"/>
    <p:sldId id="389" r:id="rId10"/>
    <p:sldId id="391" r:id="rId11"/>
    <p:sldId id="390" r:id="rId12"/>
    <p:sldId id="392" r:id="rId13"/>
    <p:sldId id="393" r:id="rId14"/>
    <p:sldId id="394" r:id="rId15"/>
    <p:sldId id="396" r:id="rId16"/>
    <p:sldId id="397" r:id="rId17"/>
    <p:sldId id="398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9" r:id="rId27"/>
    <p:sldId id="408" r:id="rId28"/>
    <p:sldId id="410" r:id="rId29"/>
    <p:sldId id="41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Vieira de Souza" initials="VVdS" lastIdx="2" clrIdx="0">
    <p:extLst>
      <p:ext uri="{19B8F6BF-5375-455C-9EA6-DF929625EA0E}">
        <p15:presenceInfo xmlns:p15="http://schemas.microsoft.com/office/powerpoint/2012/main" userId="S-1-5-21-2321219463-4261475146-1807988925-6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7212-60BF-47D4-8370-48ACA285386F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343C-1EA8-4840-8C7C-0341C3E7D9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9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7EA51D-A261-49F2-AD1E-7D6C4EE5F1F8}"/>
              </a:ext>
            </a:extLst>
          </p:cNvPr>
          <p:cNvSpPr/>
          <p:nvPr/>
        </p:nvSpPr>
        <p:spPr>
          <a:xfrm>
            <a:off x="-129309" y="-157018"/>
            <a:ext cx="9365673" cy="1339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395487-9850-454E-961A-94EBE399D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18"/>
            <a:ext cx="9144000" cy="49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BFADD0EF-182B-471B-A5F4-A513BD54D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554A9B9-FB9C-4211-ABE7-694E5C26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74" y="2223043"/>
            <a:ext cx="5840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DOCUMENTOS PÚBLICOS E INFORMAÇÕES PRIVADAS</a:t>
            </a:r>
          </a:p>
        </p:txBody>
      </p:sp>
      <p:sp>
        <p:nvSpPr>
          <p:cNvPr id="4" name="Retângulo 4">
            <a:extLst>
              <a:ext uri="{FF2B5EF4-FFF2-40B4-BE49-F238E27FC236}">
                <a16:creationId xmlns:a16="http://schemas.microsoft.com/office/drawing/2014/main" id="{4D55A965-D3D6-4F40-A7A8-6F808C49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250" y="3333862"/>
            <a:ext cx="6121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000" i="1" dirty="0">
                <a:solidFill>
                  <a:schemeClr val="bg1"/>
                </a:solidFill>
                <a:latin typeface="Calibri" pitchFamily="34" charset="0"/>
              </a:rPr>
              <a:t>Lei 12.527/2011</a:t>
            </a:r>
          </a:p>
          <a:p>
            <a:r>
              <a:rPr lang="pt-BR" altLang="pt-BR" sz="2000" i="1" dirty="0">
                <a:solidFill>
                  <a:schemeClr val="bg1"/>
                </a:solidFill>
                <a:latin typeface="Calibri" pitchFamily="34" charset="0"/>
              </a:rPr>
              <a:t>Art. 7º</a:t>
            </a:r>
          </a:p>
          <a:p>
            <a:r>
              <a:rPr lang="pt-BR" altLang="pt-BR" sz="2000" i="1" dirty="0">
                <a:solidFill>
                  <a:schemeClr val="bg1"/>
                </a:solidFill>
                <a:latin typeface="Calibri" pitchFamily="34" charset="0"/>
              </a:rPr>
              <a:t>§ 2</a:t>
            </a:r>
            <a:r>
              <a:rPr lang="pt-BR" altLang="pt-BR" sz="2000" i="1" u="sng" baseline="30000" dirty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pt-BR" altLang="pt-BR" sz="2000" i="1" dirty="0">
                <a:solidFill>
                  <a:schemeClr val="bg1"/>
                </a:solidFill>
                <a:latin typeface="Calibri" pitchFamily="34" charset="0"/>
              </a:rPr>
              <a:t>  Quando não for autorizado acesso integral à informação por ser ela parcialmente sigilosa, é assegurado o acesso à parte não sigilosa por meio de certidão, extrato ou cópia com ocultação da parte sob sigilo. </a:t>
            </a:r>
          </a:p>
        </p:txBody>
      </p:sp>
    </p:spTree>
    <p:extLst>
      <p:ext uri="{BB962C8B-B14F-4D97-AF65-F5344CB8AC3E}">
        <p14:creationId xmlns:p14="http://schemas.microsoft.com/office/powerpoint/2010/main" val="19970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4199EBD7-4119-4D2D-AB95-88071D6DE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/>
          <a:stretch/>
        </p:blipFill>
        <p:spPr>
          <a:xfrm>
            <a:off x="-29028" y="2177144"/>
            <a:ext cx="9234021" cy="423091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4E77FB09-413F-40FD-B629-79887AD52F0F}"/>
              </a:ext>
            </a:extLst>
          </p:cNvPr>
          <p:cNvSpPr/>
          <p:nvPr/>
        </p:nvSpPr>
        <p:spPr>
          <a:xfrm>
            <a:off x="2012868" y="4207825"/>
            <a:ext cx="6843220" cy="195520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893F9D0-8195-42F0-B9D7-D5FA3B2C9F34}"/>
              </a:ext>
            </a:extLst>
          </p:cNvPr>
          <p:cNvSpPr/>
          <p:nvPr/>
        </p:nvSpPr>
        <p:spPr>
          <a:xfrm>
            <a:off x="2012868" y="2326201"/>
            <a:ext cx="6843222" cy="188162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0CDF8B-257E-4A8B-AE81-4ABE7DBD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42" y="1470453"/>
            <a:ext cx="5113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SISTEMA DE EXCEÇÕES À PUBLICIDADE</a:t>
            </a:r>
          </a:p>
        </p:txBody>
      </p:sp>
    </p:spTree>
    <p:extLst>
      <p:ext uri="{BB962C8B-B14F-4D97-AF65-F5344CB8AC3E}">
        <p14:creationId xmlns:p14="http://schemas.microsoft.com/office/powerpoint/2010/main" val="2910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id="{46B8741F-E5C7-4179-B8CB-7358B8A98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CCD9D49-428F-4FA4-B53A-C24FA87F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862217"/>
            <a:ext cx="691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INFORMAÇÃO PRIVADA</a:t>
            </a:r>
          </a:p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pt-BR" altLang="pt-BR" sz="2400" b="1" dirty="0" err="1">
                <a:solidFill>
                  <a:schemeClr val="bg1"/>
                </a:solidFill>
                <a:latin typeface="Calibri" pitchFamily="34" charset="0"/>
              </a:rPr>
              <a:t>arts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. 22 e 31 da LAI)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13DEB5-C335-4E03-8419-19901BDD3E81}"/>
              </a:ext>
            </a:extLst>
          </p:cNvPr>
          <p:cNvSpPr txBox="1"/>
          <p:nvPr/>
        </p:nvSpPr>
        <p:spPr>
          <a:xfrm>
            <a:off x="1597458" y="3215671"/>
            <a:ext cx="6262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Informação Pessoal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Sigilos com fundamento nos direitos de personalidade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Sigilos com fundamento nos direitos de propriedade</a:t>
            </a:r>
          </a:p>
        </p:txBody>
      </p:sp>
    </p:spTree>
    <p:extLst>
      <p:ext uri="{BB962C8B-B14F-4D97-AF65-F5344CB8AC3E}">
        <p14:creationId xmlns:p14="http://schemas.microsoft.com/office/powerpoint/2010/main" val="37009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E2F84F51-E5C5-450E-B172-72A89B597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7D6D05-FEA1-4EEE-ADA7-A378A194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01" y="2885725"/>
            <a:ext cx="34559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bg1"/>
                </a:solidFill>
                <a:latin typeface="Calibri" pitchFamily="34" charset="0"/>
              </a:rPr>
              <a:t>Definir se uma informação é ou não pessoal não se apresenta como um desafio, basta que atentemos para a questão da </a:t>
            </a:r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titularidade</a:t>
            </a:r>
            <a:r>
              <a:rPr lang="pt-BR" altLang="pt-BR" sz="1600" dirty="0">
                <a:solidFill>
                  <a:schemeClr val="bg1"/>
                </a:solidFill>
                <a:latin typeface="Calibri" pitchFamily="34" charset="0"/>
              </a:rPr>
              <a:t> da informação, como fica claro na LAI: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B9E7CB-78EC-41EF-BBDF-44CA9E1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85" y="4207174"/>
            <a:ext cx="2808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i="1" dirty="0">
                <a:solidFill>
                  <a:schemeClr val="bg1"/>
                </a:solidFill>
                <a:latin typeface="Calibri" pitchFamily="34" charset="0"/>
              </a:rPr>
              <a:t>IV - informação pessoal: aquela relacionada à pessoa natural identificada ou identificável;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B95993-0FF7-46E3-AD78-083B4164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505" y="2883735"/>
            <a:ext cx="331152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Contudo, </a:t>
            </a:r>
            <a:r>
              <a:rPr lang="pt-BR" altLang="pt-BR" sz="1600" dirty="0">
                <a:solidFill>
                  <a:schemeClr val="bg1"/>
                </a:solidFill>
                <a:latin typeface="Calibri" pitchFamily="34" charset="0"/>
              </a:rPr>
              <a:t>nem toda informação pessoal deverá estar sujeita à restrição de acesso. O art. 31 da Lei de Acesso à informação, ao regulamentar o acesso às informações pessoais, impôs deveres de salvaguarda à Administração apenas quando as informações pessoais digam respeito  à </a:t>
            </a:r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intimidade, vida privada, honra e imagem</a:t>
            </a:r>
            <a:r>
              <a:rPr lang="pt-BR" altLang="pt-BR" sz="1600" dirty="0">
                <a:solidFill>
                  <a:schemeClr val="bg1"/>
                </a:solidFill>
                <a:latin typeface="Calibri" pitchFamily="34" charset="0"/>
              </a:rPr>
              <a:t>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4C5930-06EF-4BD1-9BE0-A203699E61CD}"/>
              </a:ext>
            </a:extLst>
          </p:cNvPr>
          <p:cNvCxnSpPr/>
          <p:nvPr/>
        </p:nvCxnSpPr>
        <p:spPr>
          <a:xfrm>
            <a:off x="969203" y="2943338"/>
            <a:ext cx="0" cy="1903197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A06AAAB-D07D-457A-9288-F759D16ACE2E}"/>
              </a:ext>
            </a:extLst>
          </p:cNvPr>
          <p:cNvCxnSpPr/>
          <p:nvPr/>
        </p:nvCxnSpPr>
        <p:spPr>
          <a:xfrm>
            <a:off x="4841604" y="2960982"/>
            <a:ext cx="0" cy="1903197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7CC65F8B-48C0-4C16-88EF-AE25A907FDC6}"/>
              </a:ext>
            </a:extLst>
          </p:cNvPr>
          <p:cNvSpPr/>
          <p:nvPr/>
        </p:nvSpPr>
        <p:spPr>
          <a:xfrm>
            <a:off x="2084750" y="5528623"/>
            <a:ext cx="4966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Constituição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Art. 5º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- são invioláveis a </a:t>
            </a: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intimidade, a vida privada, a honra e a imagem 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das pessoas [...]</a:t>
            </a:r>
            <a:endParaRPr lang="es-CR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DE0AFD-7943-4629-9D7C-D726BB82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03" y="1998975"/>
            <a:ext cx="268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INFORMAÇÃO PESSOAL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06EB484-497D-4610-B5E4-DFB5607322AF}"/>
              </a:ext>
            </a:extLst>
          </p:cNvPr>
          <p:cNvCxnSpPr>
            <a:cxnSpLocks/>
          </p:cNvCxnSpPr>
          <p:nvPr/>
        </p:nvCxnSpPr>
        <p:spPr>
          <a:xfrm>
            <a:off x="6206837" y="5528623"/>
            <a:ext cx="1" cy="431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46E99447-ADAE-432D-BFD0-0013B5E4F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A25AB04-3F63-46DF-8009-4CB426A7EF64}"/>
              </a:ext>
            </a:extLst>
          </p:cNvPr>
          <p:cNvSpPr/>
          <p:nvPr/>
        </p:nvSpPr>
        <p:spPr>
          <a:xfrm>
            <a:off x="2959799" y="2695675"/>
            <a:ext cx="3240360" cy="315164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69696FA-752C-4E57-87CD-EB701969C24A}"/>
              </a:ext>
            </a:extLst>
          </p:cNvPr>
          <p:cNvSpPr/>
          <p:nvPr/>
        </p:nvSpPr>
        <p:spPr>
          <a:xfrm>
            <a:off x="3319839" y="3334008"/>
            <a:ext cx="2520280" cy="252028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4965EA2-ED7A-4661-BF52-E41073C3BFFE}"/>
              </a:ext>
            </a:extLst>
          </p:cNvPr>
          <p:cNvSpPr/>
          <p:nvPr/>
        </p:nvSpPr>
        <p:spPr>
          <a:xfrm>
            <a:off x="4210603" y="4251543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8A354072-7B8D-4ED3-9E59-F8841884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868" y="2883333"/>
            <a:ext cx="8851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bg1"/>
                </a:solidFill>
                <a:latin typeface="Arial Narrow" pitchFamily="34" charset="0"/>
              </a:rPr>
              <a:t>PESSOAL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DBF6C2D1-4B21-434A-B2FE-12AC14FB1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046" y="3589836"/>
            <a:ext cx="1693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itchFamily="34" charset="0"/>
              </a:rPr>
              <a:t>Informação relativa à </a:t>
            </a:r>
          </a:p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itchFamily="34" charset="0"/>
              </a:rPr>
              <a:t>Intimidade, vida privada, honra e imagem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B5BEC7BD-144E-4CEF-9A54-73F91DBA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989" y="4630872"/>
            <a:ext cx="10541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itchFamily="34" charset="0"/>
              </a:rPr>
              <a:t>Sigilos legais com </a:t>
            </a:r>
          </a:p>
          <a:p>
            <a:pPr algn="ctr"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itchFamily="34" charset="0"/>
              </a:rPr>
              <a:t>fundamento art. 5º, X da CF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CA0C9A8-FE9C-422C-9206-3645BB0E440D}"/>
              </a:ext>
            </a:extLst>
          </p:cNvPr>
          <p:cNvCxnSpPr>
            <a:stCxn id="4" idx="0"/>
          </p:cNvCxnSpPr>
          <p:nvPr/>
        </p:nvCxnSpPr>
        <p:spPr>
          <a:xfrm>
            <a:off x="4579979" y="2695675"/>
            <a:ext cx="3611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92A641A-56DE-493F-9B7D-9EF7485FBF6B}"/>
              </a:ext>
            </a:extLst>
          </p:cNvPr>
          <p:cNvSpPr txBox="1"/>
          <p:nvPr/>
        </p:nvSpPr>
        <p:spPr>
          <a:xfrm>
            <a:off x="6300720" y="2714055"/>
            <a:ext cx="193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identificada ou identificável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8528BF4-5316-4F10-AC69-C7E72DAA2726}"/>
              </a:ext>
            </a:extLst>
          </p:cNvPr>
          <p:cNvCxnSpPr/>
          <p:nvPr/>
        </p:nvCxnSpPr>
        <p:spPr>
          <a:xfrm>
            <a:off x="4579978" y="3321129"/>
            <a:ext cx="3611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BE14A1-2870-4FF0-AC10-145253FA703E}"/>
              </a:ext>
            </a:extLst>
          </p:cNvPr>
          <p:cNvSpPr txBox="1"/>
          <p:nvPr/>
        </p:nvSpPr>
        <p:spPr>
          <a:xfrm>
            <a:off x="6298572" y="3381606"/>
            <a:ext cx="193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Art. 5º, X da CF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Art. 31 da LAI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2BC36F6-18C8-4DF0-8990-8A5A00EA809C}"/>
              </a:ext>
            </a:extLst>
          </p:cNvPr>
          <p:cNvCxnSpPr/>
          <p:nvPr/>
        </p:nvCxnSpPr>
        <p:spPr>
          <a:xfrm>
            <a:off x="5043047" y="4251543"/>
            <a:ext cx="3148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F193675-603B-4B93-A369-3924577A3962}"/>
              </a:ext>
            </a:extLst>
          </p:cNvPr>
          <p:cNvSpPr txBox="1"/>
          <p:nvPr/>
        </p:nvSpPr>
        <p:spPr>
          <a:xfrm>
            <a:off x="6298572" y="4363295"/>
            <a:ext cx="1937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Sigilo Fiscal, Bancário,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de dados </a:t>
            </a:r>
            <a:r>
              <a:rPr lang="pt-BR" sz="1600" dirty="0" err="1">
                <a:solidFill>
                  <a:schemeClr val="bg1"/>
                </a:solidFill>
              </a:rPr>
              <a:t>etc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A1917E7-B180-4E8F-BF9C-8F3F1E2FA9C8}"/>
              </a:ext>
            </a:extLst>
          </p:cNvPr>
          <p:cNvSpPr/>
          <p:nvPr/>
        </p:nvSpPr>
        <p:spPr>
          <a:xfrm>
            <a:off x="3435102" y="4478669"/>
            <a:ext cx="728775" cy="72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!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0391066-518D-4C75-A1CF-9EA9AE96AF8C}"/>
              </a:ext>
            </a:extLst>
          </p:cNvPr>
          <p:cNvCxnSpPr/>
          <p:nvPr/>
        </p:nvCxnSpPr>
        <p:spPr>
          <a:xfrm>
            <a:off x="641125" y="4491921"/>
            <a:ext cx="3148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7557D79-97A6-4A25-9A06-94C0B8DFEF75}"/>
              </a:ext>
            </a:extLst>
          </p:cNvPr>
          <p:cNvSpPr txBox="1"/>
          <p:nvPr/>
        </p:nvSpPr>
        <p:spPr>
          <a:xfrm>
            <a:off x="576982" y="4535279"/>
            <a:ext cx="193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Dados sensíveis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47CBBAF-F178-4BCF-BEDE-3160F3A1A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03" y="1998975"/>
            <a:ext cx="268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INFORMAÇÃO PESSOAL</a:t>
            </a:r>
          </a:p>
        </p:txBody>
      </p:sp>
    </p:spTree>
    <p:extLst>
      <p:ext uri="{BB962C8B-B14F-4D97-AF65-F5344CB8AC3E}">
        <p14:creationId xmlns:p14="http://schemas.microsoft.com/office/powerpoint/2010/main" val="19650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1237F5D2-BB36-4119-A7A6-A538336D3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8A67C4F-7B73-4891-B02F-86EC4ABD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03" y="1998975"/>
            <a:ext cx="268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INFORMAÇÃO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34FB69-A9AC-4DF4-866F-72F45523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93" y="2361131"/>
            <a:ext cx="2929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1"/>
                </a:solidFill>
                <a:latin typeface="Arial Narrow" pitchFamily="34" charset="0"/>
              </a:rPr>
              <a:t>Regra geral da Lei 12.527/2011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0BEA45-5013-4565-9621-F5663E60C2A7}"/>
              </a:ext>
            </a:extLst>
          </p:cNvPr>
          <p:cNvSpPr txBox="1"/>
          <p:nvPr/>
        </p:nvSpPr>
        <p:spPr>
          <a:xfrm>
            <a:off x="969203" y="2786999"/>
            <a:ext cx="7980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Art. 31.  O tratamento das informações pessoais deve ser feito de forma transparente e com respeito à intimidade, vida privada, honra e imagem das pessoas, bem como às liberdades e garantias individuais. </a:t>
            </a:r>
          </a:p>
          <a:p>
            <a:r>
              <a:rPr lang="pt-BR" dirty="0">
                <a:solidFill>
                  <a:schemeClr val="bg1"/>
                </a:solidFill>
              </a:rPr>
              <a:t>§ 1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  As informações pessoais, a que se refere este artigo, relativas à intimidade, vida privada, honra e imagem: 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I - terão seu acesso restrito, independentemente de classificação de sigilo e pelo </a:t>
            </a:r>
            <a:r>
              <a:rPr lang="pt-BR" b="1" dirty="0">
                <a:solidFill>
                  <a:schemeClr val="bg1"/>
                </a:solidFill>
              </a:rPr>
              <a:t>prazo máximo de 100 (cem) anos </a:t>
            </a:r>
            <a:r>
              <a:rPr lang="pt-BR" dirty="0">
                <a:solidFill>
                  <a:schemeClr val="bg1"/>
                </a:solidFill>
              </a:rPr>
              <a:t>a contar da sua data de produção, a agentes públicos legalmente autorizados e à pessoa a que elas se referirem; e 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II - poderão ter autorizada sua divulgação ou acesso por terceiros diante de previsão legal ou consentimento expresso da pessoa a que elas se referirem. 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9D855096-5026-44CF-83A0-F2BE6E0C5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E07600-6171-4878-9538-3E147B8A4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03" y="1998975"/>
            <a:ext cx="268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INFORMAÇÃO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69C1AF-A2E2-4450-80A5-CD885E57B913}"/>
              </a:ext>
            </a:extLst>
          </p:cNvPr>
          <p:cNvSpPr txBox="1"/>
          <p:nvPr/>
        </p:nvSpPr>
        <p:spPr>
          <a:xfrm>
            <a:off x="969203" y="2799195"/>
            <a:ext cx="77288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Previsão legal;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Autorização expressa do titular;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Prevenção e diagnóstico médico, quando a pessoa estiver física ou legalmente incapaz, adstrito ao tratamento médico;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Realização de estatísticas e pesquisas científicas de evidente interesse público ou geral, previsto em lei, mediante </a:t>
            </a:r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desidentificação</a:t>
            </a: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 (ou seja, deixa de ser pessoalizada);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Necessária ao cumprimento de ordem judicial;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Defesa de direitos humanos;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Proteção do interesse público geral e preponderante.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677817-A08A-4527-AA40-122476E96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03" y="2399085"/>
            <a:ext cx="4996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0070C0"/>
                </a:solidFill>
                <a:latin typeface="Arial Narrow" pitchFamily="34" charset="0"/>
              </a:rPr>
              <a:t>Exceções à regra geral de acesso exclusivo ao titular</a:t>
            </a:r>
          </a:p>
        </p:txBody>
      </p:sp>
    </p:spTree>
    <p:extLst>
      <p:ext uri="{BB962C8B-B14F-4D97-AF65-F5344CB8AC3E}">
        <p14:creationId xmlns:p14="http://schemas.microsoft.com/office/powerpoint/2010/main" val="9514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29327E3F-3D75-48EB-8FE9-D839ADF40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3BE544-225A-4307-9BBF-CA2F0075D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55" y="1973661"/>
            <a:ext cx="6072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SIGILOS DERIVADOS DOS DIREITOS DE PERSONALIDADE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912F53-2671-4140-AD2B-4FF2E7A0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54" y="2848052"/>
            <a:ext cx="76993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FISCAL (Lei 5.172/1966). </a:t>
            </a:r>
            <a:endParaRPr lang="pt-BR" altLang="pt-BR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pt-BR" altLang="pt-BR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BANCÁRIO (Lei Complementar 105/2001). </a:t>
            </a:r>
            <a:endParaRPr lang="pt-BR" altLang="pt-BR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pt-BR" altLang="pt-BR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DE INFORMAÇÕES PRESTADAS AO IBGE (Lei 5.534/1968).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DD88E3-2F31-46B6-91A0-7291E394CAF4}"/>
              </a:ext>
            </a:extLst>
          </p:cNvPr>
          <p:cNvSpPr/>
          <p:nvPr/>
        </p:nvSpPr>
        <p:spPr>
          <a:xfrm>
            <a:off x="547254" y="4645772"/>
            <a:ext cx="8049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COMERCIAL LATO SENSU no CÓDIGO CIVIL. (</a:t>
            </a:r>
            <a:r>
              <a:rPr lang="pt-BR" altLang="pt-BR" sz="1600" b="1" dirty="0" err="1">
                <a:solidFill>
                  <a:schemeClr val="bg1"/>
                </a:solidFill>
                <a:latin typeface="Calibri" pitchFamily="34" charset="0"/>
              </a:rPr>
              <a:t>arts</a:t>
            </a:r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. 1.190 e 1191)</a:t>
            </a:r>
            <a:endParaRPr lang="pt-BR" altLang="pt-B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B5064393-B8CE-49EB-AE11-7015B6B0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54" y="5171283"/>
            <a:ext cx="804949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COMERCIAL DE EMPRESAS DE ECONOMIA MISTA. (art. 155 § 1º, Lei 6.404/1976)</a:t>
            </a:r>
          </a:p>
          <a:p>
            <a:pPr algn="just"/>
            <a:endParaRPr lang="pt-BR" altLang="pt-BR" sz="14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altLang="pt-BR" sz="1600" b="1" dirty="0">
                <a:solidFill>
                  <a:schemeClr val="bg1"/>
                </a:solidFill>
                <a:latin typeface="Calibri" pitchFamily="34" charset="0"/>
              </a:rPr>
              <a:t>SIGILO EMPRESARIAL (art. 169 da Lei 11.101/2005)</a:t>
            </a:r>
            <a:endParaRPr lang="pt-BR" altLang="pt-BR" sz="14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BCD92B1A-93C7-43AF-80AC-CDE8C43AD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14AB79-2356-4AF9-AA52-1A545D60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55" y="1973661"/>
            <a:ext cx="6072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SIGILOS DERIVADOS DOS DIREITOS DE PERSONALIDADE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FE9CCC-BC64-4F37-89DC-FD7711EDF990}"/>
              </a:ext>
            </a:extLst>
          </p:cNvPr>
          <p:cNvSpPr txBox="1"/>
          <p:nvPr/>
        </p:nvSpPr>
        <p:spPr>
          <a:xfrm>
            <a:off x="654955" y="2835098"/>
            <a:ext cx="78278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§ 1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 A divulgação de informações de empresas públicas, sociedade de economia mista e demais entidades controladas pela União que atuem em regime de concorrência, [...], estará submetida às normas pertinentes da Comissão de Valores Mobiliários, a fim de assegurar sua competitividade, governança corporativa e, quando houver, os interesses de acionistas minoritários.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§ 2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  Não se sujeitam ao disposto neste Decreto as informações relativas à </a:t>
            </a:r>
            <a:r>
              <a:rPr lang="pt-BR" b="1" dirty="0">
                <a:solidFill>
                  <a:schemeClr val="bg1"/>
                </a:solidFill>
              </a:rPr>
              <a:t>atividade empresarial de pessoas físicas ou jurídicas de direito privado </a:t>
            </a:r>
            <a:r>
              <a:rPr lang="pt-BR" dirty="0">
                <a:solidFill>
                  <a:schemeClr val="bg1"/>
                </a:solidFill>
              </a:rPr>
              <a:t>obtidas pelo Banco Central do Brasil, pelas agências reguladoras ou por outros órgãos ou entidades </a:t>
            </a:r>
            <a:r>
              <a:rPr lang="pt-BR" b="1" dirty="0">
                <a:solidFill>
                  <a:schemeClr val="bg1"/>
                </a:solidFill>
              </a:rPr>
              <a:t>no exercício de atividade de controle, regulação e supervisão da atividade econômica cuja divulgação possa representar vantagem competitiva a outros agentes econômicos.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8A0378-2F59-486A-81B7-95899FBB1862}"/>
              </a:ext>
            </a:extLst>
          </p:cNvPr>
          <p:cNvSpPr txBox="1"/>
          <p:nvPr/>
        </p:nvSpPr>
        <p:spPr>
          <a:xfrm>
            <a:off x="654955" y="2465766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Art. 5º do Decreto 7.724/2012</a:t>
            </a:r>
          </a:p>
        </p:txBody>
      </p:sp>
    </p:spTree>
    <p:extLst>
      <p:ext uri="{BB962C8B-B14F-4D97-AF65-F5344CB8AC3E}">
        <p14:creationId xmlns:p14="http://schemas.microsoft.com/office/powerpoint/2010/main" val="8197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9B6FFD9D-1205-4245-ACB1-46A20279F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3E7617-5586-4E7C-80D6-882BAA3D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55" y="1973661"/>
            <a:ext cx="5798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SIGILOS DERIVADOS DOS DIREITOS DE PROPRIEDADE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6037349-E7C4-4BFF-AB69-5A3198F6B663}"/>
              </a:ext>
            </a:extLst>
          </p:cNvPr>
          <p:cNvSpPr txBox="1">
            <a:spLocks/>
          </p:cNvSpPr>
          <p:nvPr/>
        </p:nvSpPr>
        <p:spPr>
          <a:xfrm>
            <a:off x="654955" y="2362588"/>
            <a:ext cx="7521575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pt-BR" sz="2400" b="1" kern="0" dirty="0">
                <a:solidFill>
                  <a:srgbClr val="0070C0"/>
                </a:solidFill>
                <a:latin typeface="Calibri" pitchFamily="34" charset="0"/>
              </a:rPr>
              <a:t>Informação de natureza patrimonial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0C6341E-DF95-484D-AE78-7690F1AFEC32}"/>
              </a:ext>
            </a:extLst>
          </p:cNvPr>
          <p:cNvSpPr txBox="1">
            <a:spLocks/>
          </p:cNvSpPr>
          <p:nvPr/>
        </p:nvSpPr>
        <p:spPr>
          <a:xfrm>
            <a:off x="654955" y="2817273"/>
            <a:ext cx="7200900" cy="103187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1800" kern="0" dirty="0">
                <a:solidFill>
                  <a:schemeClr val="bg1"/>
                </a:solidFill>
                <a:latin typeface="Calibri" pitchFamily="34" charset="0"/>
              </a:rPr>
              <a:t>A restrição de acesso à informação que constitua propriedade de pessoa natural ou moral não decorre de sigilo legal específico, mas dos direitos de propriedade do sujeito sobre a informação solicitada. Nesse caso, há de se ponderar entre os direitos fundamentais de acesso à informação (5º, XXXIII) e de propriedade (5º, </a:t>
            </a:r>
            <a:r>
              <a:rPr lang="pt-BR" sz="1800" i="1" kern="0" dirty="0">
                <a:solidFill>
                  <a:schemeClr val="bg1"/>
                </a:solidFill>
                <a:latin typeface="Calibri" pitchFamily="34" charset="0"/>
              </a:rPr>
              <a:t>caput</a:t>
            </a:r>
            <a:r>
              <a:rPr lang="pt-BR" sz="1800" kern="0" dirty="0">
                <a:solidFill>
                  <a:schemeClr val="bg1"/>
                </a:solidFill>
                <a:latin typeface="Calibri" pitchFamily="34" charset="0"/>
              </a:rPr>
              <a:t>, XXII):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24E227-2EB7-4EB2-9860-A963594AAC06}"/>
              </a:ext>
            </a:extLst>
          </p:cNvPr>
          <p:cNvSpPr txBox="1"/>
          <p:nvPr/>
        </p:nvSpPr>
        <p:spPr>
          <a:xfrm>
            <a:off x="3212142" y="4594033"/>
            <a:ext cx="1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PROPRIEDADE INTELECTUAL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206EC1-AF3F-4FB4-839F-B3939FA9B678}"/>
              </a:ext>
            </a:extLst>
          </p:cNvPr>
          <p:cNvSpPr txBox="1"/>
          <p:nvPr/>
        </p:nvSpPr>
        <p:spPr>
          <a:xfrm>
            <a:off x="5603915" y="5615916"/>
            <a:ext cx="230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SEGREDO INDUSTRIAL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8AE587-31CF-42D8-9977-937E1C14B078}"/>
              </a:ext>
            </a:extLst>
          </p:cNvPr>
          <p:cNvSpPr txBox="1"/>
          <p:nvPr/>
        </p:nvSpPr>
        <p:spPr>
          <a:xfrm>
            <a:off x="894068" y="5662083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 AUTORAL</a:t>
            </a:r>
          </a:p>
          <a:p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CR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</a:t>
            </a:r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sem</a:t>
            </a:r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propriedade</a:t>
            </a:r>
            <a:r>
              <a:rPr lang="es-C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CE09EBB-7527-4AED-8151-6AB4CBE9D119}"/>
              </a:ext>
            </a:extLst>
          </p:cNvPr>
          <p:cNvCxnSpPr/>
          <p:nvPr/>
        </p:nvCxnSpPr>
        <p:spPr>
          <a:xfrm flipH="1">
            <a:off x="2549236" y="5168908"/>
            <a:ext cx="662906" cy="38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054F24E-8030-4A39-8935-F655299E09E1}"/>
              </a:ext>
            </a:extLst>
          </p:cNvPr>
          <p:cNvCxnSpPr/>
          <p:nvPr/>
        </p:nvCxnSpPr>
        <p:spPr>
          <a:xfrm>
            <a:off x="5047542" y="5160191"/>
            <a:ext cx="556373" cy="45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7EA51D-A261-49F2-AD1E-7D6C4EE5F1F8}"/>
              </a:ext>
            </a:extLst>
          </p:cNvPr>
          <p:cNvSpPr/>
          <p:nvPr/>
        </p:nvSpPr>
        <p:spPr>
          <a:xfrm>
            <a:off x="-129309" y="-157018"/>
            <a:ext cx="9365673" cy="1339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Image result for illustration graphic design desktop">
            <a:extLst>
              <a:ext uri="{FF2B5EF4-FFF2-40B4-BE49-F238E27FC236}">
                <a16:creationId xmlns:a16="http://schemas.microsoft.com/office/drawing/2014/main" id="{8FA5CCD2-184F-4DEE-BB2E-D6DC3D25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757" y="-157018"/>
            <a:ext cx="11224029" cy="70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AEBF37-E8BD-47A9-A4EA-A8FBB451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6"/>
          <a:stretch/>
        </p:blipFill>
        <p:spPr>
          <a:xfrm>
            <a:off x="1093995" y="794327"/>
            <a:ext cx="6766150" cy="35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AD03867E-5638-4046-BE16-27EE0922B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48A6F08-486D-4C36-BB85-5F95EBF1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748910"/>
            <a:ext cx="6911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EXCEÇÕES À PUBLICIDADE DO PROCESSO</a:t>
            </a:r>
          </a:p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pt-BR" altLang="pt-BR" sz="2400" b="1" dirty="0" err="1">
                <a:solidFill>
                  <a:schemeClr val="bg1"/>
                </a:solidFill>
                <a:latin typeface="Calibri" pitchFamily="34" charset="0"/>
              </a:rPr>
              <a:t>arts</a:t>
            </a:r>
            <a:r>
              <a:rPr lang="pt-BR" altLang="pt-BR" sz="2400" b="1" dirty="0">
                <a:solidFill>
                  <a:schemeClr val="bg1"/>
                </a:solidFill>
                <a:latin typeface="Calibri" pitchFamily="34" charset="0"/>
              </a:rPr>
              <a:t>. 7º, § 3º e 22 da LAI)</a:t>
            </a:r>
          </a:p>
          <a:p>
            <a:pPr algn="ctr" eaLnBrk="1" hangingPunct="1"/>
            <a:endParaRPr lang="pt-BR" alt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84C68A25-BA7C-4B7E-9A47-C72B1A2D2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39EA51-3787-4A19-A872-051765A4AA7A}"/>
              </a:ext>
            </a:extLst>
          </p:cNvPr>
          <p:cNvSpPr/>
          <p:nvPr/>
        </p:nvSpPr>
        <p:spPr>
          <a:xfrm>
            <a:off x="678872" y="2200008"/>
            <a:ext cx="7439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SIGILOS DE PROCESSOS E PROCEDIMENTOS (Leis 8.112/1991, 3.689/1941, 5.869/1973 dentre outros). </a:t>
            </a:r>
          </a:p>
          <a:p>
            <a:endParaRPr lang="pt-BR" alt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Visam a garantir a lisura e eficácia de processos e procedimentos, contribuindo à manutenção da segurança jurídica das relações, uma vez que impedem a propagação de meras expectativas de direito ou de fato decorrentes da sua publicidade. </a:t>
            </a:r>
          </a:p>
          <a:p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Apresentam: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componente de interesse público (segurança jurídica)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Componente de interesse privado (defesa da intimidade, honra e imagem dos envolvidos nos processos e procedimentos).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Após concluído o processo, a este deverá ser dado publicidade, mantendo-se a restrição de acesso tão-só à informação que diga respeito à intimidade das partes (art. 31 da Lei de Acesso) ou outra hipótese de sigilo existente.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371B4D83-4AAA-456E-ADA9-04EC1C5FE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80FB6A2-5086-4648-B730-A44F6BE8AE0F}"/>
              </a:ext>
            </a:extLst>
          </p:cNvPr>
          <p:cNvSpPr/>
          <p:nvPr/>
        </p:nvSpPr>
        <p:spPr>
          <a:xfrm>
            <a:off x="678873" y="2200008"/>
            <a:ext cx="620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SIGILOS DE PROCESSOS E PROCEDIMENTOS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de seta reta 6">
            <a:extLst>
              <a:ext uri="{FF2B5EF4-FFF2-40B4-BE49-F238E27FC236}">
                <a16:creationId xmlns:a16="http://schemas.microsoft.com/office/drawing/2014/main" id="{635A76B3-01FA-4B56-95FA-BDD866711034}"/>
              </a:ext>
            </a:extLst>
          </p:cNvPr>
          <p:cNvCxnSpPr/>
          <p:nvPr/>
        </p:nvCxnSpPr>
        <p:spPr>
          <a:xfrm>
            <a:off x="737610" y="4145420"/>
            <a:ext cx="7610475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7">
            <a:extLst>
              <a:ext uri="{FF2B5EF4-FFF2-40B4-BE49-F238E27FC236}">
                <a16:creationId xmlns:a16="http://schemas.microsoft.com/office/drawing/2014/main" id="{47111833-1DEC-4788-B555-FD5E96BFBC21}"/>
              </a:ext>
            </a:extLst>
          </p:cNvPr>
          <p:cNvCxnSpPr/>
          <p:nvPr/>
        </p:nvCxnSpPr>
        <p:spPr>
          <a:xfrm>
            <a:off x="739198" y="4000957"/>
            <a:ext cx="425926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08BB1C4-C66D-4BB8-AB47-A19466102569}"/>
              </a:ext>
            </a:extLst>
          </p:cNvPr>
          <p:cNvCxnSpPr/>
          <p:nvPr/>
        </p:nvCxnSpPr>
        <p:spPr>
          <a:xfrm>
            <a:off x="4998460" y="3712032"/>
            <a:ext cx="0" cy="649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14B9D28-13E9-4178-A3BB-528871C19CE7}"/>
              </a:ext>
            </a:extLst>
          </p:cNvPr>
          <p:cNvCxnSpPr/>
          <p:nvPr/>
        </p:nvCxnSpPr>
        <p:spPr>
          <a:xfrm>
            <a:off x="739198" y="3712032"/>
            <a:ext cx="0" cy="649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10">
            <a:extLst>
              <a:ext uri="{FF2B5EF4-FFF2-40B4-BE49-F238E27FC236}">
                <a16:creationId xmlns:a16="http://schemas.microsoft.com/office/drawing/2014/main" id="{A9417C2F-92C4-4B97-B572-8C4E5A15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535" y="4599881"/>
            <a:ext cx="1931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Calibri" pitchFamily="34" charset="0"/>
              </a:rPr>
              <a:t>CONCLUSÃO DO PROCESSO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D6BC3725-56C6-4092-810B-F2A7B00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4600457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Calibri" pitchFamily="34" charset="0"/>
              </a:rPr>
              <a:t>SIGILOS E RESTRIÇÕES DE ACESSOS DERIVADOS DE DIREITOS FUNDAMENTAIS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B547B192-80FB-4BE0-AA29-FF89CA8C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3351809"/>
            <a:ext cx="446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Calibri" pitchFamily="34" charset="0"/>
              </a:rPr>
              <a:t>RESTRIÇÃO À INFORMAÇÃO DE PROCEDIMENTOS: INTERESSE DA SOCIEDADE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164717C-1A37-4DC4-939C-48FAED16DD21}"/>
              </a:ext>
            </a:extLst>
          </p:cNvPr>
          <p:cNvCxnSpPr/>
          <p:nvPr/>
        </p:nvCxnSpPr>
        <p:spPr>
          <a:xfrm>
            <a:off x="8365548" y="3750132"/>
            <a:ext cx="0" cy="611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7A48C14E-20CD-43FC-A7F3-A03F0108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787568C-E99A-4B28-8009-FDCE1851A59A}"/>
              </a:ext>
            </a:extLst>
          </p:cNvPr>
          <p:cNvSpPr/>
          <p:nvPr/>
        </p:nvSpPr>
        <p:spPr>
          <a:xfrm>
            <a:off x="678873" y="2200008"/>
            <a:ext cx="620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SIGILOS DE PROCESSOS E PROCEDIMENTOS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8CFDD4-C6C8-4EB1-BF2E-CCB69599EAE9}"/>
              </a:ext>
            </a:extLst>
          </p:cNvPr>
          <p:cNvSpPr txBox="1"/>
          <p:nvPr/>
        </p:nvSpPr>
        <p:spPr>
          <a:xfrm>
            <a:off x="678873" y="3054251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Art. 7º, §3º da LAI: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31888E-EB5E-4676-8A08-61A5828B09CA}"/>
              </a:ext>
            </a:extLst>
          </p:cNvPr>
          <p:cNvSpPr txBox="1"/>
          <p:nvPr/>
        </p:nvSpPr>
        <p:spPr>
          <a:xfrm>
            <a:off x="678873" y="3423583"/>
            <a:ext cx="755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§ 3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  O direito de acesso aos documentos ou às informações neles contidas utilizados como fundamento da tomada de decisão e do ato administrativo será assegurado com a edição do ato decisório respectivo.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CD3C8B-8A64-466C-9FBE-D67DB7AE1B50}"/>
              </a:ext>
            </a:extLst>
          </p:cNvPr>
          <p:cNvSpPr txBox="1"/>
          <p:nvPr/>
        </p:nvSpPr>
        <p:spPr>
          <a:xfrm>
            <a:off x="678873" y="5001493"/>
            <a:ext cx="602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Justifica-se a leitura restritiva quando a divulgação:</a:t>
            </a:r>
          </a:p>
          <a:p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Gerar disseminação de expectativas equivocadas;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Frustrar a finalidade do processo.</a:t>
            </a:r>
          </a:p>
        </p:txBody>
      </p:sp>
    </p:spTree>
    <p:extLst>
      <p:ext uri="{BB962C8B-B14F-4D97-AF65-F5344CB8AC3E}">
        <p14:creationId xmlns:p14="http://schemas.microsoft.com/office/powerpoint/2010/main" val="32914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F9182C99-9A26-4158-870A-E8E646721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A8EAD76-312C-4354-9C3E-71BCD843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56" y="2527235"/>
            <a:ext cx="691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INFORMAÇÃO PÚBLICA</a:t>
            </a:r>
          </a:p>
          <a:p>
            <a:pPr algn="ctr" eaLnBrk="1" hangingPunct="1"/>
            <a:r>
              <a:rPr lang="pt-BR" altLang="pt-B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(art. 23 da LAI)</a:t>
            </a:r>
          </a:p>
        </p:txBody>
      </p:sp>
    </p:spTree>
    <p:extLst>
      <p:ext uri="{BB962C8B-B14F-4D97-AF65-F5344CB8AC3E}">
        <p14:creationId xmlns:p14="http://schemas.microsoft.com/office/powerpoint/2010/main" val="2772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FED8A152-D14A-43B6-BEDC-FECA59B5D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F51A808-FA07-48F5-99DB-A660699E3C7E}"/>
              </a:ext>
            </a:extLst>
          </p:cNvPr>
          <p:cNvSpPr txBox="1"/>
          <p:nvPr/>
        </p:nvSpPr>
        <p:spPr>
          <a:xfrm>
            <a:off x="1319371" y="3149656"/>
            <a:ext cx="6497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Rol taxativo de hipóteses;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Prazos definidos em lei a contar de sua produção;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Graus de sigilo e competências para a classificação;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Ato decisório formal de classificação;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Obrigações de salvaguarda;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Obrigações de transparência  e controle do ato.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B97CE9-07DB-4BDE-AF00-31E9352E9276}"/>
              </a:ext>
            </a:extLst>
          </p:cNvPr>
          <p:cNvSpPr txBox="1"/>
          <p:nvPr/>
        </p:nvSpPr>
        <p:spPr>
          <a:xfrm>
            <a:off x="462923" y="1916985"/>
            <a:ext cx="346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INFORMAÇÕES CLASSIFICADAS</a:t>
            </a:r>
          </a:p>
        </p:txBody>
      </p:sp>
    </p:spTree>
    <p:extLst>
      <p:ext uri="{BB962C8B-B14F-4D97-AF65-F5344CB8AC3E}">
        <p14:creationId xmlns:p14="http://schemas.microsoft.com/office/powerpoint/2010/main" val="755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9D9155F1-255F-4F50-9EC0-555462795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832793A-7780-46E6-AB58-3D69B9234538}"/>
              </a:ext>
            </a:extLst>
          </p:cNvPr>
          <p:cNvSpPr txBox="1"/>
          <p:nvPr/>
        </p:nvSpPr>
        <p:spPr>
          <a:xfrm>
            <a:off x="462923" y="1916985"/>
            <a:ext cx="346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INFORMAÇÕES CLASSIFICADAS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9FB856-85B6-4B91-B0CB-510736D9AAF2}"/>
              </a:ext>
            </a:extLst>
          </p:cNvPr>
          <p:cNvSpPr txBox="1"/>
          <p:nvPr/>
        </p:nvSpPr>
        <p:spPr>
          <a:xfrm>
            <a:off x="462923" y="2317095"/>
            <a:ext cx="169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Rol taxativo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0E2D47-EB05-440A-B8E9-CC444B8ACF79}"/>
              </a:ext>
            </a:extLst>
          </p:cNvPr>
          <p:cNvSpPr txBox="1"/>
          <p:nvPr/>
        </p:nvSpPr>
        <p:spPr>
          <a:xfrm>
            <a:off x="462923" y="2526645"/>
            <a:ext cx="84725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I - pôr em risco a defesa e a soberania nacionais ou a integridade do território nacional;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II - prejudicar ou pôr em risco a condução de negociações ou as relações internacionais do País, ou as que tenham sido fornecidas em caráter sigiloso por outros Estados e organismos internacionais;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III - pôr em risco a vida, a segurança ou a saúde da população;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IV - oferecer elevado risco à estabilidade financeira, econômica ou monetária do País;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V - prejudicar ou causar risco a planos ou operações estratégicos das Forças Armadas;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VI - prejudicar ou causar risco a projetos de pesquisa e desenvolvimento científico ou tecnológico, assim como a sistemas, bens, instalações ou áreas de interesse estratégico nacional;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VII - pôr em risco a segurança de instituições ou de altas autoridades nacionais ou estrangeiras e seus familiares; ou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VIII - comprometer atividades de inteligência, bem como de investigação ou fiscalização em andamento, relacionadas com a prevenção ou repressão de infrações. 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Art. 24.</a:t>
            </a:r>
          </a:p>
          <a:p>
            <a:r>
              <a:rPr lang="pt-BR" sz="1600" dirty="0">
                <a:solidFill>
                  <a:schemeClr val="bg1"/>
                </a:solidFill>
              </a:rPr>
              <a:t>§ 2</a:t>
            </a:r>
            <a:r>
              <a:rPr lang="pt-BR" sz="1600" u="sng" baseline="30000" dirty="0">
                <a:solidFill>
                  <a:schemeClr val="bg1"/>
                </a:solidFill>
              </a:rPr>
              <a:t>o</a:t>
            </a:r>
            <a:r>
              <a:rPr lang="pt-BR" sz="1600" dirty="0">
                <a:solidFill>
                  <a:schemeClr val="bg1"/>
                </a:solidFill>
              </a:rPr>
              <a:t>  As informações que puderem colocar em risco a segurança do Presidente e Vice-Presidente da República e respectivos cônjuges e filhos(as) [...].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arcosgl\Downloads\fundo1.jpg">
            <a:extLst>
              <a:ext uri="{FF2B5EF4-FFF2-40B4-BE49-F238E27FC236}">
                <a16:creationId xmlns:a16="http://schemas.microsoft.com/office/drawing/2014/main" id="{B797E82A-10C4-4044-A441-18BCD143D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3">
            <a:extLst>
              <a:ext uri="{FF2B5EF4-FFF2-40B4-BE49-F238E27FC236}">
                <a16:creationId xmlns:a16="http://schemas.microsoft.com/office/drawing/2014/main" id="{48B36532-3BE1-4C0D-BAFA-7156F17519E4}"/>
              </a:ext>
            </a:extLst>
          </p:cNvPr>
          <p:cNvSpPr/>
          <p:nvPr/>
        </p:nvSpPr>
        <p:spPr>
          <a:xfrm>
            <a:off x="468313" y="3814607"/>
            <a:ext cx="1727200" cy="6477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latin typeface="Calibri" pitchFamily="34" charset="0"/>
              </a:rPr>
              <a:t>PRODUÇÃO DA INFO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F952CB2-2F3C-46CC-B94E-3C1222AB12D7}"/>
              </a:ext>
            </a:extLst>
          </p:cNvPr>
          <p:cNvCxnSpPr>
            <a:stCxn id="2" idx="3"/>
          </p:cNvCxnSpPr>
          <p:nvPr/>
        </p:nvCxnSpPr>
        <p:spPr>
          <a:xfrm>
            <a:off x="2195513" y="4138457"/>
            <a:ext cx="554513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6">
            <a:extLst>
              <a:ext uri="{FF2B5EF4-FFF2-40B4-BE49-F238E27FC236}">
                <a16:creationId xmlns:a16="http://schemas.microsoft.com/office/drawing/2014/main" id="{E4E74EB5-4302-4D57-873D-5233FDE3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132" y="2552659"/>
            <a:ext cx="181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DEC. 7.724/2012</a:t>
            </a:r>
          </a:p>
          <a:p>
            <a:pPr eaLnBrk="1" hangingPunct="1"/>
            <a:r>
              <a:rPr lang="pt-BR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TEMPORALIDADE</a:t>
            </a: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ABB0F156-9B6E-48AD-84B9-E6B07021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34516"/>
            <a:ext cx="175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DEC. 7.845/2012</a:t>
            </a:r>
          </a:p>
          <a:p>
            <a:pPr eaLnBrk="1" hangingPunct="1"/>
            <a:r>
              <a:rPr lang="pt-BR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SALVAGUARDAS</a:t>
            </a:r>
          </a:p>
        </p:txBody>
      </p:sp>
      <p:cxnSp>
        <p:nvCxnSpPr>
          <p:cNvPr id="6" name="Conector de seta reta 9">
            <a:extLst>
              <a:ext uri="{FF2B5EF4-FFF2-40B4-BE49-F238E27FC236}">
                <a16:creationId xmlns:a16="http://schemas.microsoft.com/office/drawing/2014/main" id="{26C1F944-63FC-4AA9-9F9C-A0777472BDB1}"/>
              </a:ext>
            </a:extLst>
          </p:cNvPr>
          <p:cNvCxnSpPr>
            <a:cxnSpLocks/>
          </p:cNvCxnSpPr>
          <p:nvPr/>
        </p:nvCxnSpPr>
        <p:spPr>
          <a:xfrm flipV="1">
            <a:off x="3726109" y="2850997"/>
            <a:ext cx="4014541" cy="23081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10">
            <a:extLst>
              <a:ext uri="{FF2B5EF4-FFF2-40B4-BE49-F238E27FC236}">
                <a16:creationId xmlns:a16="http://schemas.microsoft.com/office/drawing/2014/main" id="{06AE24C9-83E0-4509-9202-79AF2C6FA887}"/>
              </a:ext>
            </a:extLst>
          </p:cNvPr>
          <p:cNvCxnSpPr/>
          <p:nvPr/>
        </p:nvCxnSpPr>
        <p:spPr>
          <a:xfrm>
            <a:off x="3359150" y="5352894"/>
            <a:ext cx="4373563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E0E513F-1254-4E2F-84B4-8F35E0E93B5F}"/>
              </a:ext>
            </a:extLst>
          </p:cNvPr>
          <p:cNvCxnSpPr/>
          <p:nvPr/>
        </p:nvCxnSpPr>
        <p:spPr>
          <a:xfrm>
            <a:off x="3635375" y="3897157"/>
            <a:ext cx="0" cy="4921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B1C3E03-41EB-4FBD-AA3E-F720BE5EDF36}"/>
              </a:ext>
            </a:extLst>
          </p:cNvPr>
          <p:cNvCxnSpPr/>
          <p:nvPr/>
        </p:nvCxnSpPr>
        <p:spPr>
          <a:xfrm>
            <a:off x="5651500" y="3597119"/>
            <a:ext cx="0" cy="10810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234C99A-99CA-49A7-92C9-5C1A93E29597}"/>
              </a:ext>
            </a:extLst>
          </p:cNvPr>
          <p:cNvCxnSpPr/>
          <p:nvPr/>
        </p:nvCxnSpPr>
        <p:spPr>
          <a:xfrm>
            <a:off x="7596188" y="3309782"/>
            <a:ext cx="0" cy="15652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24">
            <a:extLst>
              <a:ext uri="{FF2B5EF4-FFF2-40B4-BE49-F238E27FC236}">
                <a16:creationId xmlns:a16="http://schemas.microsoft.com/office/drawing/2014/main" id="{DDA3EE0E-9A35-444F-BCA1-E7D646D3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099" y="3816947"/>
            <a:ext cx="1449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RESERVADO</a:t>
            </a:r>
          </a:p>
        </p:txBody>
      </p:sp>
      <p:sp>
        <p:nvSpPr>
          <p:cNvPr id="12" name="CaixaDeTexto 25">
            <a:extLst>
              <a:ext uri="{FF2B5EF4-FFF2-40B4-BE49-F238E27FC236}">
                <a16:creationId xmlns:a16="http://schemas.microsoft.com/office/drawing/2014/main" id="{689B7545-E0E0-4DA7-B987-039BE3A5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395" y="3816947"/>
            <a:ext cx="11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SECRETO</a:t>
            </a:r>
          </a:p>
        </p:txBody>
      </p:sp>
      <p:sp>
        <p:nvSpPr>
          <p:cNvPr id="13" name="CaixaDeTexto 26">
            <a:extLst>
              <a:ext uri="{FF2B5EF4-FFF2-40B4-BE49-F238E27FC236}">
                <a16:creationId xmlns:a16="http://schemas.microsoft.com/office/drawing/2014/main" id="{9CCF1E07-4F2C-465F-9BAC-D0473DD9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788" y="3816947"/>
            <a:ext cx="196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accent1">
                    <a:lumMod val="20000"/>
                    <a:lumOff val="80000"/>
                  </a:schemeClr>
                </a:solidFill>
              </a:rPr>
              <a:t>ULTRASSECRETO</a:t>
            </a:r>
          </a:p>
        </p:txBody>
      </p:sp>
      <p:sp>
        <p:nvSpPr>
          <p:cNvPr id="14" name="CaixaDeTexto 35">
            <a:extLst>
              <a:ext uri="{FF2B5EF4-FFF2-40B4-BE49-F238E27FC236}">
                <a16:creationId xmlns:a16="http://schemas.microsoft.com/office/drawing/2014/main" id="{8B84C666-F064-417F-AC7E-F1186D76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842" y="353153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5" name="CaixaDeTexto 36">
            <a:extLst>
              <a:ext uri="{FF2B5EF4-FFF2-40B4-BE49-F238E27FC236}">
                <a16:creationId xmlns:a16="http://schemas.microsoft.com/office/drawing/2014/main" id="{BB41FE2B-0471-4F97-9255-0C7B5EB1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512" y="322656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</a:p>
        </p:txBody>
      </p:sp>
      <p:sp>
        <p:nvSpPr>
          <p:cNvPr id="16" name="CaixaDeTexto 37">
            <a:extLst>
              <a:ext uri="{FF2B5EF4-FFF2-40B4-BE49-F238E27FC236}">
                <a16:creationId xmlns:a16="http://schemas.microsoft.com/office/drawing/2014/main" id="{8CD72259-ABA8-4669-9C2A-483EDD079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295894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accent1">
                    <a:lumMod val="20000"/>
                    <a:lumOff val="80000"/>
                  </a:schemeClr>
                </a:solidFill>
              </a:rPr>
              <a:t>25</a:t>
            </a:r>
          </a:p>
        </p:txBody>
      </p:sp>
      <p:sp>
        <p:nvSpPr>
          <p:cNvPr id="17" name="CaixaDeTexto 38">
            <a:extLst>
              <a:ext uri="{FF2B5EF4-FFF2-40B4-BE49-F238E27FC236}">
                <a16:creationId xmlns:a16="http://schemas.microsoft.com/office/drawing/2014/main" id="{3EEA98C9-FEFD-44A4-B88E-533803D6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22" y="3247560"/>
            <a:ext cx="1104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PRORROGÁVEL POR IGUAL PERÍODO PELA CMRI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0F45440-05F7-4BED-999B-DDD388B2437F}"/>
              </a:ext>
            </a:extLst>
          </p:cNvPr>
          <p:cNvSpPr txBox="1"/>
          <p:nvPr/>
        </p:nvSpPr>
        <p:spPr>
          <a:xfrm>
            <a:off x="3644900" y="5557682"/>
            <a:ext cx="36718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AMPLIAÇÃO DA MEDIDAS DE SALVAGUARDA NOS POSTOS DE CONTROLE E PROCEDIMENTOS DE TRATAMENTO DE INFORMAÇÃO</a:t>
            </a:r>
            <a:endParaRPr lang="pt-BR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CEAE83-B409-4FAD-9680-3FE80B99870E}"/>
              </a:ext>
            </a:extLst>
          </p:cNvPr>
          <p:cNvSpPr txBox="1"/>
          <p:nvPr/>
        </p:nvSpPr>
        <p:spPr>
          <a:xfrm>
            <a:off x="462923" y="1916985"/>
            <a:ext cx="346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INFORMAÇÕES CLASSIFICADAS</a:t>
            </a:r>
          </a:p>
        </p:txBody>
      </p:sp>
    </p:spTree>
    <p:extLst>
      <p:ext uri="{BB962C8B-B14F-4D97-AF65-F5344CB8AC3E}">
        <p14:creationId xmlns:p14="http://schemas.microsoft.com/office/powerpoint/2010/main" val="21784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C30871EB-5E88-4D07-8133-C6E700430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DFD912-DC14-44B2-97CF-51E1C6696C87}"/>
              </a:ext>
            </a:extLst>
          </p:cNvPr>
          <p:cNvSpPr txBox="1"/>
          <p:nvPr/>
        </p:nvSpPr>
        <p:spPr>
          <a:xfrm>
            <a:off x="462923" y="1916985"/>
            <a:ext cx="346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INFORMAÇÕES CLASSIFICADAS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6C864C-6E71-4524-BEE5-74862E120BA3}"/>
              </a:ext>
            </a:extLst>
          </p:cNvPr>
          <p:cNvSpPr txBox="1"/>
          <p:nvPr/>
        </p:nvSpPr>
        <p:spPr>
          <a:xfrm>
            <a:off x="462923" y="2317095"/>
            <a:ext cx="7591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Sem Termo de Classificação de Informações – TCI, não há classificação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68DAF3-9C56-49B3-887C-171F6A859D66}"/>
              </a:ext>
            </a:extLst>
          </p:cNvPr>
          <p:cNvSpPr txBox="1"/>
          <p:nvPr/>
        </p:nvSpPr>
        <p:spPr>
          <a:xfrm>
            <a:off x="240631" y="2919664"/>
            <a:ext cx="7363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A classificação de informação é ato decisório discricionário e formal, que observa o interesse do Estado e da sociedade, nos termos do inciso XXXIII do art. 5º da Constituição Federal, e incide sobre o registro da </a:t>
            </a:r>
            <a:r>
              <a:rPr lang="pt-BR" altLang="pt-BR" i="1" dirty="0">
                <a:solidFill>
                  <a:schemeClr val="bg1"/>
                </a:solidFill>
                <a:latin typeface="Calibri" pitchFamily="34" charset="0"/>
              </a:rPr>
              <a:t>informação presente </a:t>
            </a:r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que indexar, esteja ela em meio físico, digital ou em outro suporte identificável. </a:t>
            </a:r>
          </a:p>
          <a:p>
            <a:pPr lvl="1"/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Portanto, </a:t>
            </a:r>
          </a:p>
          <a:p>
            <a:pPr lvl="1"/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a classificação deve recair sobre informação em suporte com </a:t>
            </a:r>
            <a:r>
              <a:rPr lang="pt-BR" altLang="pt-BR" i="1" dirty="0">
                <a:solidFill>
                  <a:schemeClr val="bg1"/>
                </a:solidFill>
                <a:latin typeface="Calibri" pitchFamily="34" charset="0"/>
              </a:rPr>
              <a:t>registro identificado por meio de Número Único de Protocolo</a:t>
            </a:r>
            <a:r>
              <a:rPr lang="pt-BR" altLang="pt-BR" dirty="0">
                <a:solidFill>
                  <a:schemeClr val="bg1"/>
                </a:solidFill>
                <a:latin typeface="Calibri" pitchFamily="34" charset="0"/>
              </a:rPr>
              <a:t>, em atenção à Portaria nº 3/2003/SLTI/MP ou norma superveniente, não sendo passível de classificação a informação em espécie.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62C9E273-8741-4839-BBF0-3D1E75362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B45695F-2650-4EE7-9A25-0FDF20BEC386}"/>
              </a:ext>
            </a:extLst>
          </p:cNvPr>
          <p:cNvSpPr txBox="1"/>
          <p:nvPr/>
        </p:nvSpPr>
        <p:spPr>
          <a:xfrm>
            <a:off x="3641558" y="3545305"/>
            <a:ext cx="156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5955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480063A-3D14-4B35-AB10-0DF1696E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54" y="-31854"/>
            <a:ext cx="9335845" cy="688985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44D8318-D8D1-43AC-88AF-9C5FDFF875AC}"/>
              </a:ext>
            </a:extLst>
          </p:cNvPr>
          <p:cNvSpPr/>
          <p:nvPr/>
        </p:nvSpPr>
        <p:spPr>
          <a:xfrm>
            <a:off x="308344" y="1999480"/>
            <a:ext cx="5273749" cy="34555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8234FA-F8D7-4AC4-A765-81A753022ADD}"/>
              </a:ext>
            </a:extLst>
          </p:cNvPr>
          <p:cNvSpPr txBox="1"/>
          <p:nvPr/>
        </p:nvSpPr>
        <p:spPr>
          <a:xfrm>
            <a:off x="554182" y="2526942"/>
            <a:ext cx="438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bg1"/>
                </a:solidFill>
              </a:rPr>
              <a:t>RESTRIÇÃO DE ACESSO A INFORMAÇÕES NO AMBITO DA ADMINISTRAÇÃO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F0B130-DC35-483B-8BEB-01A9C1819338}"/>
              </a:ext>
            </a:extLst>
          </p:cNvPr>
          <p:cNvSpPr txBox="1"/>
          <p:nvPr/>
        </p:nvSpPr>
        <p:spPr>
          <a:xfrm>
            <a:off x="3697157" y="3655811"/>
            <a:ext cx="129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Visão Geral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5431A6-93A7-4703-917C-74BB0A866DB7}"/>
              </a:ext>
            </a:extLst>
          </p:cNvPr>
          <p:cNvSpPr txBox="1"/>
          <p:nvPr/>
        </p:nvSpPr>
        <p:spPr>
          <a:xfrm>
            <a:off x="2631723" y="3967784"/>
            <a:ext cx="23102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i="1" dirty="0">
                <a:solidFill>
                  <a:schemeClr val="bg1"/>
                </a:solidFill>
              </a:rPr>
              <a:t>Marcos Lindenmayer</a:t>
            </a:r>
          </a:p>
          <a:p>
            <a:pPr algn="r"/>
            <a:r>
              <a:rPr lang="pt-BR" sz="1600" i="1" dirty="0">
                <a:solidFill>
                  <a:schemeClr val="bg1"/>
                </a:solidFill>
              </a:rPr>
              <a:t>Chefe de Gabinete</a:t>
            </a:r>
          </a:p>
          <a:p>
            <a:pPr algn="r"/>
            <a:r>
              <a:rPr lang="pt-BR" sz="1600" i="1" dirty="0" err="1">
                <a:solidFill>
                  <a:schemeClr val="bg1"/>
                </a:solidFill>
              </a:rPr>
              <a:t>Ouvidoria-Geral</a:t>
            </a:r>
            <a:r>
              <a:rPr lang="pt-BR" sz="1600" i="1" dirty="0">
                <a:solidFill>
                  <a:schemeClr val="bg1"/>
                </a:solidFill>
              </a:rPr>
              <a:t> da União</a:t>
            </a:r>
          </a:p>
        </p:txBody>
      </p:sp>
    </p:spTree>
    <p:extLst>
      <p:ext uri="{BB962C8B-B14F-4D97-AF65-F5344CB8AC3E}">
        <p14:creationId xmlns:p14="http://schemas.microsoft.com/office/powerpoint/2010/main" val="27183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F89AF23B-CDC0-421B-8453-6903391F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C536C44-6525-42C1-9DA1-E6CD5C889896}"/>
              </a:ext>
            </a:extLst>
          </p:cNvPr>
          <p:cNvSpPr txBox="1"/>
          <p:nvPr/>
        </p:nvSpPr>
        <p:spPr>
          <a:xfrm>
            <a:off x="1373058" y="5499263"/>
            <a:ext cx="64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PRINCÍPIO DA MÁXIMA DIVULGAÇÃO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4A4421-B012-4027-B1F9-8B349D3D3987}"/>
              </a:ext>
            </a:extLst>
          </p:cNvPr>
          <p:cNvSpPr txBox="1"/>
          <p:nvPr/>
        </p:nvSpPr>
        <p:spPr>
          <a:xfrm>
            <a:off x="1373058" y="2025506"/>
            <a:ext cx="6849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</a:rPr>
              <a:t>Lei 12527/2011</a:t>
            </a:r>
          </a:p>
          <a:p>
            <a:r>
              <a:rPr lang="pt-BR" sz="2000" i="1" dirty="0">
                <a:solidFill>
                  <a:schemeClr val="bg1"/>
                </a:solidFill>
              </a:rPr>
              <a:t>Art. 3</a:t>
            </a:r>
            <a:r>
              <a:rPr lang="pt-BR" sz="2000" i="1" u="sng" baseline="30000" dirty="0">
                <a:solidFill>
                  <a:schemeClr val="bg1"/>
                </a:solidFill>
              </a:rPr>
              <a:t>o</a:t>
            </a:r>
            <a:r>
              <a:rPr lang="pt-BR" sz="2000" i="1" dirty="0">
                <a:solidFill>
                  <a:schemeClr val="bg1"/>
                </a:solidFill>
              </a:rPr>
              <a:t>  Os procedimentos previstos nesta Lei destinam-se a assegurar o direito fundamental de acesso à informação e devem ser executados em conformidade com os princípios básicos da administração pública e com as seguintes diretrizes:</a:t>
            </a:r>
          </a:p>
          <a:p>
            <a:r>
              <a:rPr lang="pt-BR" sz="2000" i="1" dirty="0">
                <a:solidFill>
                  <a:schemeClr val="bg1"/>
                </a:solidFill>
              </a:rPr>
              <a:t> </a:t>
            </a:r>
          </a:p>
          <a:p>
            <a:r>
              <a:rPr lang="pt-BR" sz="2000" b="1" i="1" dirty="0">
                <a:solidFill>
                  <a:schemeClr val="bg1"/>
                </a:solidFill>
              </a:rPr>
              <a:t>I - observância da publicidade como preceito geral e do sigilo como exceção; </a:t>
            </a:r>
          </a:p>
          <a:p>
            <a:r>
              <a:rPr lang="pt-BR" sz="2000" i="1" dirty="0">
                <a:solidFill>
                  <a:schemeClr val="bg1"/>
                </a:solidFill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38910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B5A9FEEC-DE91-4CDE-8E3B-83B766FF1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51E8B51-8D70-48B7-AFE7-DF950CEDB6D7}"/>
              </a:ext>
            </a:extLst>
          </p:cNvPr>
          <p:cNvSpPr txBox="1"/>
          <p:nvPr/>
        </p:nvSpPr>
        <p:spPr>
          <a:xfrm>
            <a:off x="609600" y="1953491"/>
            <a:ext cx="414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RESTRIÇÕES DE ACESSO NA HISTÓRIA</a:t>
            </a:r>
          </a:p>
        </p:txBody>
      </p:sp>
      <p:pic>
        <p:nvPicPr>
          <p:cNvPr id="4" name="Picture 2" descr="http://www.flagsinternational.com/media/catalog/product/cache/1/image/9df78eab33525d08d6e5fb8d27136e95/f/r/france4.jpg">
            <a:extLst>
              <a:ext uri="{FF2B5EF4-FFF2-40B4-BE49-F238E27FC236}">
                <a16:creationId xmlns:a16="http://schemas.microsoft.com/office/drawing/2014/main" id="{61E26CAF-0864-42B7-A936-F246AB5E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14" y="6137417"/>
            <a:ext cx="700291" cy="7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12">
            <a:extLst>
              <a:ext uri="{FF2B5EF4-FFF2-40B4-BE49-F238E27FC236}">
                <a16:creationId xmlns:a16="http://schemas.microsoft.com/office/drawing/2014/main" id="{193021B5-F2DF-4F49-A3F2-6062CBBF21BE}"/>
              </a:ext>
            </a:extLst>
          </p:cNvPr>
          <p:cNvCxnSpPr/>
          <p:nvPr/>
        </p:nvCxnSpPr>
        <p:spPr>
          <a:xfrm>
            <a:off x="1100138" y="5431550"/>
            <a:ext cx="646444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15">
            <a:extLst>
              <a:ext uri="{FF2B5EF4-FFF2-40B4-BE49-F238E27FC236}">
                <a16:creationId xmlns:a16="http://schemas.microsoft.com/office/drawing/2014/main" id="{371C13B1-8E6B-46AC-91EC-ED63136AFCBE}"/>
              </a:ext>
            </a:extLst>
          </p:cNvPr>
          <p:cNvCxnSpPr/>
          <p:nvPr/>
        </p:nvCxnSpPr>
        <p:spPr>
          <a:xfrm flipV="1">
            <a:off x="1259632" y="2614753"/>
            <a:ext cx="0" cy="296919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90DC8EA-41B8-414A-AD43-215244F86716}"/>
              </a:ext>
            </a:extLst>
          </p:cNvPr>
          <p:cNvCxnSpPr/>
          <p:nvPr/>
        </p:nvCxnSpPr>
        <p:spPr>
          <a:xfrm>
            <a:off x="4365966" y="2839262"/>
            <a:ext cx="0" cy="2815873"/>
          </a:xfrm>
          <a:prstGeom prst="line">
            <a:avLst/>
          </a:prstGeom>
          <a:ln w="1905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E0D30F-074B-4FF9-95E8-D41DBC584720}"/>
              </a:ext>
            </a:extLst>
          </p:cNvPr>
          <p:cNvSpPr txBox="1"/>
          <p:nvPr/>
        </p:nvSpPr>
        <p:spPr>
          <a:xfrm>
            <a:off x="4131756" y="56828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1789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65890E-1B6C-4EE9-87A1-3F944B84B6F9}"/>
              </a:ext>
            </a:extLst>
          </p:cNvPr>
          <p:cNvSpPr txBox="1"/>
          <p:nvPr/>
        </p:nvSpPr>
        <p:spPr>
          <a:xfrm rot="16200000">
            <a:off x="-594262" y="3907736"/>
            <a:ext cx="2816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NÍVEL DE RESTRIÇÃO DE ACESSO A ARQUIVOS PÚBLICOS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B5B1A13-831C-4272-9AB5-CFDC7C154F87}"/>
              </a:ext>
            </a:extLst>
          </p:cNvPr>
          <p:cNvCxnSpPr/>
          <p:nvPr/>
        </p:nvCxnSpPr>
        <p:spPr>
          <a:xfrm>
            <a:off x="7306379" y="2839262"/>
            <a:ext cx="1925" cy="2843288"/>
          </a:xfrm>
          <a:prstGeom prst="line">
            <a:avLst/>
          </a:prstGeom>
          <a:ln w="1905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0E0903-C600-4E3C-8945-B46B859C7FCD}"/>
              </a:ext>
            </a:extLst>
          </p:cNvPr>
          <p:cNvSpPr txBox="1"/>
          <p:nvPr/>
        </p:nvSpPr>
        <p:spPr>
          <a:xfrm>
            <a:off x="7065727" y="5710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E262CB-67D3-4EF7-8E37-4CE891499108}"/>
              </a:ext>
            </a:extLst>
          </p:cNvPr>
          <p:cNvSpPr txBox="1"/>
          <p:nvPr/>
        </p:nvSpPr>
        <p:spPr>
          <a:xfrm>
            <a:off x="7564582" y="3837216"/>
            <a:ext cx="154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RESTRIÇÕES DE NATUREZA PRIVADA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DEB065-43F0-4891-A78F-0C5CF3DE9E64}"/>
              </a:ext>
            </a:extLst>
          </p:cNvPr>
          <p:cNvSpPr txBox="1"/>
          <p:nvPr/>
        </p:nvSpPr>
        <p:spPr>
          <a:xfrm>
            <a:off x="7574705" y="4990098"/>
            <a:ext cx="132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RESTRIÇÕES DE NATUREZA PÚBLICA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C4DB914-3069-49A2-B41C-1F89ABC161DB}"/>
              </a:ext>
            </a:extLst>
          </p:cNvPr>
          <p:cNvCxnSpPr/>
          <p:nvPr/>
        </p:nvCxnSpPr>
        <p:spPr>
          <a:xfrm>
            <a:off x="1547664" y="3271310"/>
            <a:ext cx="258409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59EE6EE-14E6-4D68-AA40-3C3417C5BD65}"/>
              </a:ext>
            </a:extLst>
          </p:cNvPr>
          <p:cNvCxnSpPr/>
          <p:nvPr/>
        </p:nvCxnSpPr>
        <p:spPr>
          <a:xfrm>
            <a:off x="4131756" y="3271310"/>
            <a:ext cx="357115" cy="208812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4AE7B8E-CF49-4CD0-BB60-22797596ED5E}"/>
              </a:ext>
            </a:extLst>
          </p:cNvPr>
          <p:cNvCxnSpPr/>
          <p:nvPr/>
        </p:nvCxnSpPr>
        <p:spPr>
          <a:xfrm flipV="1">
            <a:off x="4488871" y="5174764"/>
            <a:ext cx="2387385" cy="1846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E939C13-FA77-413A-A55F-DF777AE361A3}"/>
              </a:ext>
            </a:extLst>
          </p:cNvPr>
          <p:cNvCxnSpPr/>
          <p:nvPr/>
        </p:nvCxnSpPr>
        <p:spPr>
          <a:xfrm>
            <a:off x="6876256" y="5174764"/>
            <a:ext cx="438898" cy="6033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C98B4-3891-468D-BCA0-DE1D2F180DC0}"/>
              </a:ext>
            </a:extLst>
          </p:cNvPr>
          <p:cNvCxnSpPr/>
          <p:nvPr/>
        </p:nvCxnSpPr>
        <p:spPr>
          <a:xfrm>
            <a:off x="5004048" y="4247198"/>
            <a:ext cx="1984470" cy="33656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4B5D0E7-3A3D-4692-AC2E-DF4829D23BC0}"/>
              </a:ext>
            </a:extLst>
          </p:cNvPr>
          <p:cNvCxnSpPr/>
          <p:nvPr/>
        </p:nvCxnSpPr>
        <p:spPr>
          <a:xfrm flipV="1">
            <a:off x="7315154" y="5235099"/>
            <a:ext cx="219449" cy="1145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FF4C85D-2D25-4FA5-B1E9-6967F8C69DE5}"/>
              </a:ext>
            </a:extLst>
          </p:cNvPr>
          <p:cNvCxnSpPr/>
          <p:nvPr/>
        </p:nvCxnSpPr>
        <p:spPr>
          <a:xfrm>
            <a:off x="7048176" y="4280854"/>
            <a:ext cx="376702" cy="79913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1FB02F0-9D49-4ABF-B2BF-B47834C085D8}"/>
              </a:ext>
            </a:extLst>
          </p:cNvPr>
          <p:cNvCxnSpPr/>
          <p:nvPr/>
        </p:nvCxnSpPr>
        <p:spPr>
          <a:xfrm>
            <a:off x="1576114" y="3271316"/>
            <a:ext cx="2555642" cy="0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C4E30587-240A-41E7-812C-EC86DF07D7DF}"/>
              </a:ext>
            </a:extLst>
          </p:cNvPr>
          <p:cNvCxnSpPr/>
          <p:nvPr/>
        </p:nvCxnSpPr>
        <p:spPr>
          <a:xfrm>
            <a:off x="4131756" y="3271310"/>
            <a:ext cx="200604" cy="1142870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9D17000-83BC-4AB7-90FE-D8CBEBC248E1}"/>
              </a:ext>
            </a:extLst>
          </p:cNvPr>
          <p:cNvCxnSpPr/>
          <p:nvPr/>
        </p:nvCxnSpPr>
        <p:spPr>
          <a:xfrm flipV="1">
            <a:off x="4131756" y="4260906"/>
            <a:ext cx="800284" cy="306548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35B9C96-B818-49E9-AEB0-859F017DF744}"/>
              </a:ext>
            </a:extLst>
          </p:cNvPr>
          <p:cNvCxnSpPr/>
          <p:nvPr/>
        </p:nvCxnSpPr>
        <p:spPr>
          <a:xfrm>
            <a:off x="1507562" y="3066327"/>
            <a:ext cx="6027041" cy="0"/>
          </a:xfrm>
          <a:prstGeom prst="line">
            <a:avLst/>
          </a:prstGeom>
          <a:ln w="22225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B5A9FEEC-DE91-4CDE-8E3B-83B766FF1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51E8B51-8D70-48B7-AFE7-DF950CEDB6D7}"/>
              </a:ext>
            </a:extLst>
          </p:cNvPr>
          <p:cNvSpPr txBox="1"/>
          <p:nvPr/>
        </p:nvSpPr>
        <p:spPr>
          <a:xfrm>
            <a:off x="609600" y="1953491"/>
            <a:ext cx="414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RESTRIÇÕES DE ACESSO NA HISTÓRIA</a:t>
            </a:r>
          </a:p>
        </p:txBody>
      </p:sp>
      <p:pic>
        <p:nvPicPr>
          <p:cNvPr id="4" name="Picture 2" descr="http://www.flagsinternational.com/media/catalog/product/cache/1/image/9df78eab33525d08d6e5fb8d27136e95/f/r/france4.jpg">
            <a:extLst>
              <a:ext uri="{FF2B5EF4-FFF2-40B4-BE49-F238E27FC236}">
                <a16:creationId xmlns:a16="http://schemas.microsoft.com/office/drawing/2014/main" id="{61E26CAF-0864-42B7-A936-F246AB5E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14" y="6137417"/>
            <a:ext cx="700291" cy="7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12">
            <a:extLst>
              <a:ext uri="{FF2B5EF4-FFF2-40B4-BE49-F238E27FC236}">
                <a16:creationId xmlns:a16="http://schemas.microsoft.com/office/drawing/2014/main" id="{193021B5-F2DF-4F49-A3F2-6062CBBF21BE}"/>
              </a:ext>
            </a:extLst>
          </p:cNvPr>
          <p:cNvCxnSpPr/>
          <p:nvPr/>
        </p:nvCxnSpPr>
        <p:spPr>
          <a:xfrm>
            <a:off x="1100138" y="5431550"/>
            <a:ext cx="646444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15">
            <a:extLst>
              <a:ext uri="{FF2B5EF4-FFF2-40B4-BE49-F238E27FC236}">
                <a16:creationId xmlns:a16="http://schemas.microsoft.com/office/drawing/2014/main" id="{371C13B1-8E6B-46AC-91EC-ED63136AFCBE}"/>
              </a:ext>
            </a:extLst>
          </p:cNvPr>
          <p:cNvCxnSpPr/>
          <p:nvPr/>
        </p:nvCxnSpPr>
        <p:spPr>
          <a:xfrm flipV="1">
            <a:off x="1259632" y="2614753"/>
            <a:ext cx="0" cy="296919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90DC8EA-41B8-414A-AD43-215244F86716}"/>
              </a:ext>
            </a:extLst>
          </p:cNvPr>
          <p:cNvCxnSpPr/>
          <p:nvPr/>
        </p:nvCxnSpPr>
        <p:spPr>
          <a:xfrm>
            <a:off x="4365966" y="2839262"/>
            <a:ext cx="0" cy="2815873"/>
          </a:xfrm>
          <a:prstGeom prst="line">
            <a:avLst/>
          </a:prstGeom>
          <a:ln w="1905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E0D30F-074B-4FF9-95E8-D41DBC584720}"/>
              </a:ext>
            </a:extLst>
          </p:cNvPr>
          <p:cNvSpPr txBox="1"/>
          <p:nvPr/>
        </p:nvSpPr>
        <p:spPr>
          <a:xfrm>
            <a:off x="4131756" y="56828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1789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65890E-1B6C-4EE9-87A1-3F944B84B6F9}"/>
              </a:ext>
            </a:extLst>
          </p:cNvPr>
          <p:cNvSpPr txBox="1"/>
          <p:nvPr/>
        </p:nvSpPr>
        <p:spPr>
          <a:xfrm rot="16200000">
            <a:off x="-594262" y="3907736"/>
            <a:ext cx="2816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NÍVEL DE RESTRIÇÃO DE ACESSO A ARQUIVOS PÚBLICOS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B5B1A13-831C-4272-9AB5-CFDC7C154F87}"/>
              </a:ext>
            </a:extLst>
          </p:cNvPr>
          <p:cNvCxnSpPr/>
          <p:nvPr/>
        </p:nvCxnSpPr>
        <p:spPr>
          <a:xfrm>
            <a:off x="7306379" y="2839262"/>
            <a:ext cx="1925" cy="2843288"/>
          </a:xfrm>
          <a:prstGeom prst="line">
            <a:avLst/>
          </a:prstGeom>
          <a:ln w="1905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0E0903-C600-4E3C-8945-B46B859C7FCD}"/>
              </a:ext>
            </a:extLst>
          </p:cNvPr>
          <p:cNvSpPr txBox="1"/>
          <p:nvPr/>
        </p:nvSpPr>
        <p:spPr>
          <a:xfrm>
            <a:off x="7065727" y="5710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E262CB-67D3-4EF7-8E37-4CE891499108}"/>
              </a:ext>
            </a:extLst>
          </p:cNvPr>
          <p:cNvSpPr txBox="1"/>
          <p:nvPr/>
        </p:nvSpPr>
        <p:spPr>
          <a:xfrm>
            <a:off x="7564582" y="3837216"/>
            <a:ext cx="154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RESTRIÇÕES DE NATUREZA PRIVADA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C98B4-3891-468D-BCA0-DE1D2F180DC0}"/>
              </a:ext>
            </a:extLst>
          </p:cNvPr>
          <p:cNvCxnSpPr/>
          <p:nvPr/>
        </p:nvCxnSpPr>
        <p:spPr>
          <a:xfrm>
            <a:off x="5004048" y="4247198"/>
            <a:ext cx="1984470" cy="33656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FF4C85D-2D25-4FA5-B1E9-6967F8C69DE5}"/>
              </a:ext>
            </a:extLst>
          </p:cNvPr>
          <p:cNvCxnSpPr/>
          <p:nvPr/>
        </p:nvCxnSpPr>
        <p:spPr>
          <a:xfrm>
            <a:off x="7048176" y="4280854"/>
            <a:ext cx="376702" cy="79913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1FB02F0-9D49-4ABF-B2BF-B47834C085D8}"/>
              </a:ext>
            </a:extLst>
          </p:cNvPr>
          <p:cNvCxnSpPr/>
          <p:nvPr/>
        </p:nvCxnSpPr>
        <p:spPr>
          <a:xfrm>
            <a:off x="1576114" y="3281949"/>
            <a:ext cx="2555642" cy="0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C4E30587-240A-41E7-812C-EC86DF07D7DF}"/>
              </a:ext>
            </a:extLst>
          </p:cNvPr>
          <p:cNvCxnSpPr/>
          <p:nvPr/>
        </p:nvCxnSpPr>
        <p:spPr>
          <a:xfrm>
            <a:off x="4131756" y="3271310"/>
            <a:ext cx="200604" cy="1142870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9D17000-83BC-4AB7-90FE-D8CBEBC248E1}"/>
              </a:ext>
            </a:extLst>
          </p:cNvPr>
          <p:cNvCxnSpPr/>
          <p:nvPr/>
        </p:nvCxnSpPr>
        <p:spPr>
          <a:xfrm flipV="1">
            <a:off x="4131756" y="4260906"/>
            <a:ext cx="800284" cy="306548"/>
          </a:xfrm>
          <a:prstGeom prst="line">
            <a:avLst/>
          </a:prstGeom>
          <a:ln w="3492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35B9C96-B818-49E9-AEB0-859F017DF744}"/>
              </a:ext>
            </a:extLst>
          </p:cNvPr>
          <p:cNvCxnSpPr/>
          <p:nvPr/>
        </p:nvCxnSpPr>
        <p:spPr>
          <a:xfrm>
            <a:off x="1507562" y="3066327"/>
            <a:ext cx="6027041" cy="0"/>
          </a:xfrm>
          <a:prstGeom prst="line">
            <a:avLst/>
          </a:prstGeom>
          <a:ln w="22225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3D117F4C-C795-47BD-A8FA-DF3321B4F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F05A7E-FD09-4353-B7B9-5AB84DA73C55}"/>
              </a:ext>
            </a:extLst>
          </p:cNvPr>
          <p:cNvSpPr txBox="1"/>
          <p:nvPr/>
        </p:nvSpPr>
        <p:spPr>
          <a:xfrm>
            <a:off x="3048186" y="3050258"/>
            <a:ext cx="333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Direitos</a:t>
            </a:r>
            <a:r>
              <a:rPr lang="es-CR" sz="16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civis</a:t>
            </a:r>
            <a:r>
              <a:rPr lang="es-CR" sz="16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políticos e </a:t>
            </a:r>
            <a:r>
              <a:rPr lang="es-CR" sz="16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sociais</a:t>
            </a:r>
            <a:endParaRPr lang="es-CR" sz="16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2D352D-E4C1-4137-893C-FCA728183A49}"/>
              </a:ext>
            </a:extLst>
          </p:cNvPr>
          <p:cNvSpPr txBox="1"/>
          <p:nvPr/>
        </p:nvSpPr>
        <p:spPr>
          <a:xfrm>
            <a:off x="609600" y="1953491"/>
            <a:ext cx="7232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DIMENSÕES DA CIDADANIA SOB A PERSPECTIVA DA INFORMAÇÃO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8198B9-D4A7-44DB-9E3A-3BB7C1A55908}"/>
              </a:ext>
            </a:extLst>
          </p:cNvPr>
          <p:cNvSpPr txBox="1"/>
          <p:nvPr/>
        </p:nvSpPr>
        <p:spPr>
          <a:xfrm>
            <a:off x="332510" y="3573015"/>
            <a:ext cx="386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Assimetrias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informacionais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como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expressão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humano de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autodeterminação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personalidade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propriedade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etc…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AB95EA-362D-40DA-8AED-A34D246C52FC}"/>
              </a:ext>
            </a:extLst>
          </p:cNvPr>
          <p:cNvSpPr txBox="1"/>
          <p:nvPr/>
        </p:nvSpPr>
        <p:spPr>
          <a:xfrm>
            <a:off x="4948109" y="3598300"/>
            <a:ext cx="377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Assimetrias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informacionais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como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expressão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relação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poder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estabelecida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entre Estado e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indivíduo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segredo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Estado, </a:t>
            </a:r>
            <a:r>
              <a:rPr lang="es-CR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razões</a:t>
            </a:r>
            <a:r>
              <a:rPr lang="es-C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Estado…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0F0D55E-2F3A-42C6-AC8C-85055D87E1F4}"/>
              </a:ext>
            </a:extLst>
          </p:cNvPr>
          <p:cNvSpPr txBox="1"/>
          <p:nvPr/>
        </p:nvSpPr>
        <p:spPr>
          <a:xfrm>
            <a:off x="1211271" y="4767535"/>
            <a:ext cx="293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NECESSÁRIA AO ESTADO DEMOCRÁTICO DE DIREITO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492B41-44B2-4B7B-BB03-8962A60C623A}"/>
              </a:ext>
            </a:extLst>
          </p:cNvPr>
          <p:cNvSpPr txBox="1"/>
          <p:nvPr/>
        </p:nvSpPr>
        <p:spPr>
          <a:xfrm>
            <a:off x="4948109" y="4767535"/>
            <a:ext cx="293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INDESEJÁVEL NO ESTADO DEMOCRÁTICO DE DIREITO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C3B2C14-BE6B-492C-AC7F-81DEB80F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3250455" y="2908560"/>
            <a:ext cx="1277031" cy="64931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FDA291B-F40D-43F9-8B88-8F54F52EE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4455745" y="2955747"/>
            <a:ext cx="808013" cy="577304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9B50C5D-01EC-4297-9D7A-B361065A2B75}"/>
              </a:ext>
            </a:extLst>
          </p:cNvPr>
          <p:cNvCxnSpPr/>
          <p:nvPr/>
        </p:nvCxnSpPr>
        <p:spPr>
          <a:xfrm>
            <a:off x="4455745" y="3506114"/>
            <a:ext cx="0" cy="17736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4359FB0F-3894-4762-9729-64DB3C0A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BF475B0-12A9-43D8-B510-8E528CF8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74" y="2223043"/>
            <a:ext cx="279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CONCEITOS RELEVANTES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A72F0C-8206-469C-95C5-154AD9632A4F}"/>
              </a:ext>
            </a:extLst>
          </p:cNvPr>
          <p:cNvSpPr/>
          <p:nvPr/>
        </p:nvSpPr>
        <p:spPr>
          <a:xfrm>
            <a:off x="874833" y="3540371"/>
            <a:ext cx="6929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Informação.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Dados, processados ou não, que podem ser utilizados para produção e transmissão de conhecimento, contidos em qualquer meio, suporte ou formato (Lei 12.527/2011, art. 4º, I);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FC8AE3-E4EF-4CDA-A686-CDA171C3C2E3}"/>
              </a:ext>
            </a:extLst>
          </p:cNvPr>
          <p:cNvSpPr txBox="1"/>
          <p:nvPr/>
        </p:nvSpPr>
        <p:spPr>
          <a:xfrm>
            <a:off x="876346" y="4517462"/>
            <a:ext cx="6927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Documento.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Unidade de registro de informações, qualquer que seja o suporte ou formato (Lei 12.527/2011, art. 4º, II);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FD81E84-A3C3-4F11-B8FB-7830FC0BE346}"/>
              </a:ext>
            </a:extLst>
          </p:cNvPr>
          <p:cNvCxnSpPr>
            <a:cxnSpLocks/>
          </p:cNvCxnSpPr>
          <p:nvPr/>
        </p:nvCxnSpPr>
        <p:spPr>
          <a:xfrm flipH="1">
            <a:off x="862774" y="3540371"/>
            <a:ext cx="15779" cy="1777310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>
            <a:extLst>
              <a:ext uri="{FF2B5EF4-FFF2-40B4-BE49-F238E27FC236}">
                <a16:creationId xmlns:a16="http://schemas.microsoft.com/office/drawing/2014/main" id="{4F6068F9-44A9-4C64-B8E4-2DCF95A8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-132895" y="1512334"/>
            <a:ext cx="9401586" cy="5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A37C2A3-D6A8-4350-B187-3CDF499A962D}"/>
              </a:ext>
            </a:extLst>
          </p:cNvPr>
          <p:cNvSpPr/>
          <p:nvPr/>
        </p:nvSpPr>
        <p:spPr>
          <a:xfrm>
            <a:off x="4636677" y="2962386"/>
            <a:ext cx="43470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Documento público 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(1) Do ponto de vista da </a:t>
            </a:r>
            <a:r>
              <a:rPr lang="pt-B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acumulação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documento de arquivo público . (2) Do ponto de vista da </a:t>
            </a:r>
            <a:r>
              <a:rPr lang="pt-B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propriedade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documento pertencente ao poder público. (3) Do ponto de vista da </a:t>
            </a:r>
            <a:r>
              <a:rPr lang="pt-B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produção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documento emanado do poder público. (ARQUIVO NACIONAL (BRASIL). Dicionário brasileiro de terminologia </a:t>
            </a:r>
            <a:r>
              <a:rPr lang="pt-BR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arquivística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Rio de Janeiro: Arquivo Nacional, 2005)</a:t>
            </a:r>
          </a:p>
          <a:p>
            <a:endParaRPr lang="pt-BR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Documento privado. 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Documento de Arquivo privado (Arquivo(1) entidade coletiva de direito privado, família ou pessoa). (Idem)</a:t>
            </a:r>
            <a:endParaRPr lang="es-CR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2D0D03-2393-44C2-8E42-F02D17C19E8F}"/>
              </a:ext>
            </a:extLst>
          </p:cNvPr>
          <p:cNvSpPr txBox="1"/>
          <p:nvPr/>
        </p:nvSpPr>
        <p:spPr>
          <a:xfrm>
            <a:off x="329859" y="2867723"/>
            <a:ext cx="39031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 pública.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 produzida pela Administração Pública, no exercício de suas atribuições, submetida ao regime jurídico público. A natureza pública da informação é condicionada, de um lado, pela titularidade do dado e, de outro, pela garantia da legitimidade das ações do Estado.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7FF0DC-2247-448B-B5C1-CB3A54CBE4A3}"/>
              </a:ext>
            </a:extLst>
          </p:cNvPr>
          <p:cNvSpPr txBox="1"/>
          <p:nvPr/>
        </p:nvSpPr>
        <p:spPr>
          <a:xfrm>
            <a:off x="329859" y="4961776"/>
            <a:ext cx="4165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 privada.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 de titularidade de pessoa física ou jurídica de direito privado, independentemente de quem a produza ou custodie, e submetida ao regime jurídico privado.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9E497D-0100-4D20-829D-530A3EC54BF8}"/>
              </a:ext>
            </a:extLst>
          </p:cNvPr>
          <p:cNvSpPr txBox="1"/>
          <p:nvPr/>
        </p:nvSpPr>
        <p:spPr>
          <a:xfrm>
            <a:off x="329859" y="2515580"/>
            <a:ext cx="360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>
                <a:solidFill>
                  <a:schemeClr val="accent4">
                    <a:lumMod val="75000"/>
                  </a:schemeClr>
                </a:solidFill>
              </a:rPr>
              <a:t>CRITÉRIO RELEVANTE: ASSUNTO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D49BE7-E6C2-42A6-A450-83758DE2C076}"/>
              </a:ext>
            </a:extLst>
          </p:cNvPr>
          <p:cNvSpPr txBox="1"/>
          <p:nvPr/>
        </p:nvSpPr>
        <p:spPr>
          <a:xfrm>
            <a:off x="4636677" y="2515580"/>
            <a:ext cx="42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>
                <a:solidFill>
                  <a:schemeClr val="accent4">
                    <a:lumMod val="75000"/>
                  </a:schemeClr>
                </a:solidFill>
              </a:rPr>
              <a:t>CRITÉRIO RELEVANTE: ORIGEM/LOCAL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C1245D4-CF1E-4E6B-8241-4F5B2C28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32" y="1792411"/>
            <a:ext cx="279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CONCEITOS RELEVANTES</a:t>
            </a:r>
          </a:p>
        </p:txBody>
      </p:sp>
    </p:spTree>
    <p:extLst>
      <p:ext uri="{BB962C8B-B14F-4D97-AF65-F5344CB8AC3E}">
        <p14:creationId xmlns:p14="http://schemas.microsoft.com/office/powerpoint/2010/main" val="35592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3467</TotalTime>
  <Words>1323</Words>
  <Application>Microsoft Office PowerPoint</Application>
  <PresentationFormat>Apresentação na tela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JOÃO TELES</cp:lastModifiedBy>
  <cp:revision>84</cp:revision>
  <dcterms:created xsi:type="dcterms:W3CDTF">2016-09-14T18:22:07Z</dcterms:created>
  <dcterms:modified xsi:type="dcterms:W3CDTF">2018-09-13T02:39:13Z</dcterms:modified>
</cp:coreProperties>
</file>