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0" r:id="rId2"/>
    <p:sldId id="503" r:id="rId3"/>
    <p:sldId id="504" r:id="rId4"/>
    <p:sldId id="492" r:id="rId5"/>
    <p:sldId id="499" r:id="rId6"/>
    <p:sldId id="498" r:id="rId7"/>
    <p:sldId id="493" r:id="rId8"/>
    <p:sldId id="502" r:id="rId9"/>
    <p:sldId id="517" r:id="rId10"/>
    <p:sldId id="518" r:id="rId11"/>
    <p:sldId id="519" r:id="rId12"/>
    <p:sldId id="520" r:id="rId13"/>
    <p:sldId id="491" r:id="rId14"/>
    <p:sldId id="516" r:id="rId15"/>
    <p:sldId id="514" r:id="rId16"/>
    <p:sldId id="505" r:id="rId17"/>
    <p:sldId id="506" r:id="rId18"/>
    <p:sldId id="507" r:id="rId19"/>
    <p:sldId id="510" r:id="rId20"/>
    <p:sldId id="508" r:id="rId21"/>
    <p:sldId id="509" r:id="rId22"/>
    <p:sldId id="469" r:id="rId23"/>
    <p:sldId id="472" r:id="rId24"/>
    <p:sldId id="475" r:id="rId25"/>
    <p:sldId id="474" r:id="rId26"/>
    <p:sldId id="521" r:id="rId2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Moreira Mota" initials="I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ABB59"/>
    <a:srgbClr val="FFFFCC"/>
    <a:srgbClr val="FFFF99"/>
    <a:srgbClr val="B1DED2"/>
    <a:srgbClr val="A6CE38"/>
    <a:srgbClr val="0000FF"/>
    <a:srgbClr val="FF0000"/>
    <a:srgbClr val="4F81BD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1" autoAdjust="0"/>
  </p:normalViewPr>
  <p:slideViewPr>
    <p:cSldViewPr>
      <p:cViewPr>
        <p:scale>
          <a:sx n="100" d="100"/>
          <a:sy n="100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D3773-894B-4562-88AA-832B315C4136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6C0A5C-C7E9-497E-B291-924735AFE7B5}">
      <dgm:prSet phldrT="[Texto]"/>
      <dgm:spPr>
        <a:noFill/>
        <a:ln w="57150">
          <a:solidFill>
            <a:schemeClr val="tx2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pt-BR" dirty="0" smtClean="0"/>
            <a:t>Riscos Socioambientais</a:t>
          </a:r>
          <a:endParaRPr lang="en-GB" noProof="0" dirty="0"/>
        </a:p>
      </dgm:t>
    </dgm:pt>
    <dgm:pt modelId="{0844941F-2E8E-4DE0-9CC0-509DA7AA758A}" type="parTrans" cxnId="{E48DB558-F56B-47F0-A712-D69371E9BBFB}">
      <dgm:prSet/>
      <dgm:spPr/>
      <dgm:t>
        <a:bodyPr/>
        <a:lstStyle/>
        <a:p>
          <a:endParaRPr lang="pt-BR"/>
        </a:p>
      </dgm:t>
    </dgm:pt>
    <dgm:pt modelId="{AE444467-BBD6-43C6-B7F4-B926A7D9B2D5}" type="sibTrans" cxnId="{E48DB558-F56B-47F0-A712-D69371E9BBFB}">
      <dgm:prSet/>
      <dgm:spPr/>
      <dgm:t>
        <a:bodyPr/>
        <a:lstStyle/>
        <a:p>
          <a:endParaRPr lang="pt-BR"/>
        </a:p>
      </dgm:t>
    </dgm:pt>
    <dgm:pt modelId="{9FFD0713-DE5E-4C2D-BD30-2DF63ABF8555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pt-PT" sz="1600" dirty="0" smtClean="0"/>
            <a:t>Aquisição de 100% da capacidade operacional da ferrovia</a:t>
          </a:r>
          <a:endParaRPr lang="en-GB" sz="1600" noProof="0" dirty="0"/>
        </a:p>
      </dgm:t>
    </dgm:pt>
    <dgm:pt modelId="{B5517B46-AADD-4DCD-95EB-BDF3E68CA04F}" type="parTrans" cxnId="{C8F46E4F-6DE1-4BA2-87B9-26D82A661F27}">
      <dgm:prSet/>
      <dgm:spPr/>
      <dgm:t>
        <a:bodyPr/>
        <a:lstStyle/>
        <a:p>
          <a:endParaRPr lang="pt-BR"/>
        </a:p>
      </dgm:t>
    </dgm:pt>
    <dgm:pt modelId="{4881B828-D128-43BE-B3BD-C8C95B4076EB}" type="sibTrans" cxnId="{C8F46E4F-6DE1-4BA2-87B9-26D82A661F27}">
      <dgm:prSet/>
      <dgm:spPr/>
      <dgm:t>
        <a:bodyPr/>
        <a:lstStyle/>
        <a:p>
          <a:endParaRPr lang="pt-BR"/>
        </a:p>
      </dgm:t>
    </dgm:pt>
    <dgm:pt modelId="{7E0A6449-BF13-4495-BC09-56B9FF70B47F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600" noProof="0" dirty="0" smtClean="0"/>
            <a:t>Capitalização da VALEC </a:t>
          </a:r>
          <a:r>
            <a:rPr lang="en-GB" sz="1600" noProof="0" dirty="0" err="1" smtClean="0"/>
            <a:t>em</a:t>
          </a:r>
          <a:r>
            <a:rPr lang="en-GB" sz="1600" noProof="0" dirty="0" smtClean="0"/>
            <a:t> US$ 6,5 billhões*</a:t>
          </a:r>
          <a:endParaRPr lang="en-GB" sz="1300" noProof="0" dirty="0"/>
        </a:p>
      </dgm:t>
    </dgm:pt>
    <dgm:pt modelId="{C4D1EF58-7788-4239-9409-5FE023A3BFA6}" type="parTrans" cxnId="{633A3455-5E1F-405A-9D74-F3C8484FD509}">
      <dgm:prSet/>
      <dgm:spPr/>
      <dgm:t>
        <a:bodyPr/>
        <a:lstStyle/>
        <a:p>
          <a:endParaRPr lang="pt-BR"/>
        </a:p>
      </dgm:t>
    </dgm:pt>
    <dgm:pt modelId="{B7B51FF4-A2E2-492E-8D33-996CA7884BAD}" type="sibTrans" cxnId="{633A3455-5E1F-405A-9D74-F3C8484FD509}">
      <dgm:prSet/>
      <dgm:spPr/>
      <dgm:t>
        <a:bodyPr/>
        <a:lstStyle/>
        <a:p>
          <a:endParaRPr lang="pt-BR"/>
        </a:p>
      </dgm:t>
    </dgm:pt>
    <dgm:pt modelId="{7E8FC601-DFA7-4172-8C3D-EBF2D66EBB01}">
      <dgm:prSet phldrT="[Texto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pt-PT" sz="1600" dirty="0" smtClean="0"/>
            <a:t>Os custos ambientais e encargos limitados a valores pré-estabelecidos nos contratos de concessão</a:t>
          </a:r>
          <a:endParaRPr lang="en-GB" sz="1600" noProof="0" dirty="0"/>
        </a:p>
      </dgm:t>
    </dgm:pt>
    <dgm:pt modelId="{58A44928-43B1-41A6-B6AF-4BA44083B297}" type="parTrans" cxnId="{30B2B254-B753-4C0B-8ED9-EEE951679073}">
      <dgm:prSet/>
      <dgm:spPr/>
      <dgm:t>
        <a:bodyPr/>
        <a:lstStyle/>
        <a:p>
          <a:endParaRPr lang="pt-BR"/>
        </a:p>
      </dgm:t>
    </dgm:pt>
    <dgm:pt modelId="{0B1A14A6-D65E-4C5B-9461-F9A2676110CA}" type="sibTrans" cxnId="{30B2B254-B753-4C0B-8ED9-EEE951679073}">
      <dgm:prSet/>
      <dgm:spPr/>
      <dgm:t>
        <a:bodyPr/>
        <a:lstStyle/>
        <a:p>
          <a:endParaRPr lang="pt-BR"/>
        </a:p>
      </dgm:t>
    </dgm:pt>
    <dgm:pt modelId="{286D575B-A72C-4978-8576-D0972AF7F7B6}">
      <dgm:prSet phldrT="[Texto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pt-PT" sz="1600" dirty="0" smtClean="0"/>
            <a:t>Encargos de desapropriação e custos limitados a valores pré-estabelecidos nos contratos de concessão</a:t>
          </a:r>
          <a:endParaRPr lang="en-GB" sz="1600" noProof="0" dirty="0"/>
        </a:p>
      </dgm:t>
    </dgm:pt>
    <dgm:pt modelId="{172FDE80-DC5B-43AB-825F-85318E95364D}" type="sibTrans" cxnId="{9F973B52-1E36-42E4-A746-B63544FB2785}">
      <dgm:prSet/>
      <dgm:spPr/>
      <dgm:t>
        <a:bodyPr/>
        <a:lstStyle/>
        <a:p>
          <a:endParaRPr lang="pt-BR"/>
        </a:p>
      </dgm:t>
    </dgm:pt>
    <dgm:pt modelId="{1929DD30-9D69-41DD-A1F3-E5FB1F8067B3}" type="parTrans" cxnId="{9F973B52-1E36-42E4-A746-B63544FB2785}">
      <dgm:prSet/>
      <dgm:spPr/>
      <dgm:t>
        <a:bodyPr/>
        <a:lstStyle/>
        <a:p>
          <a:endParaRPr lang="pt-BR"/>
        </a:p>
      </dgm:t>
    </dgm:pt>
    <dgm:pt modelId="{5EBCF796-5602-4229-803A-32EAA7D0CB06}">
      <dgm:prSet phldrT="[Texto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pt-PT" sz="1600" dirty="0" smtClean="0"/>
            <a:t>EPL ** será encarregada de iniciar licenciamento pré-construção</a:t>
          </a:r>
          <a:endParaRPr lang="en-GB" sz="1600" noProof="0" dirty="0"/>
        </a:p>
      </dgm:t>
    </dgm:pt>
    <dgm:pt modelId="{B02293D6-3141-412F-A8EA-E27C783746DF}" type="parTrans" cxnId="{76FBE8FF-480A-43D7-A34C-F93BCD1BE1E1}">
      <dgm:prSet/>
      <dgm:spPr/>
      <dgm:t>
        <a:bodyPr/>
        <a:lstStyle/>
        <a:p>
          <a:endParaRPr lang="pt-BR"/>
        </a:p>
      </dgm:t>
    </dgm:pt>
    <dgm:pt modelId="{B949D7D3-BC98-4AF0-A38B-3E8805C4F728}" type="sibTrans" cxnId="{76FBE8FF-480A-43D7-A34C-F93BCD1BE1E1}">
      <dgm:prSet/>
      <dgm:spPr/>
      <dgm:t>
        <a:bodyPr/>
        <a:lstStyle/>
        <a:p>
          <a:endParaRPr lang="pt-BR"/>
        </a:p>
      </dgm:t>
    </dgm:pt>
    <dgm:pt modelId="{7FEA86E8-2324-4836-90EE-FBFA6FC2A019}">
      <dgm:prSet phldrT="[Texto]"/>
      <dgm:spPr>
        <a:noFill/>
        <a:ln w="57150">
          <a:solidFill>
            <a:schemeClr val="tx2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n-GB" noProof="0" dirty="0" smtClean="0"/>
            <a:t>Riscos de Desapropriação</a:t>
          </a:r>
          <a:endParaRPr lang="en-GB" noProof="0" dirty="0"/>
        </a:p>
      </dgm:t>
    </dgm:pt>
    <dgm:pt modelId="{7A5D001B-E810-4324-B7EF-5AB9589A3065}" type="sibTrans" cxnId="{E49B6765-993A-4AF5-AF7C-85E932ACCD26}">
      <dgm:prSet/>
      <dgm:spPr/>
      <dgm:t>
        <a:bodyPr/>
        <a:lstStyle/>
        <a:p>
          <a:endParaRPr lang="pt-BR"/>
        </a:p>
      </dgm:t>
    </dgm:pt>
    <dgm:pt modelId="{86F1AD4F-A7BC-4FA2-8805-BA6DB943EEF1}" type="parTrans" cxnId="{E49B6765-993A-4AF5-AF7C-85E932ACCD26}">
      <dgm:prSet/>
      <dgm:spPr/>
      <dgm:t>
        <a:bodyPr/>
        <a:lstStyle/>
        <a:p>
          <a:endParaRPr lang="pt-BR"/>
        </a:p>
      </dgm:t>
    </dgm:pt>
    <dgm:pt modelId="{EF60A143-42D2-4B3C-B479-091DAB637FA9}">
      <dgm:prSet phldrT="[Texto]"/>
      <dgm:spPr>
        <a:noFill/>
        <a:ln w="57150">
          <a:solidFill>
            <a:schemeClr val="tx2"/>
          </a:solidFill>
        </a:ln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n-GB" noProof="0" dirty="0" smtClean="0"/>
            <a:t>Risco de Demanda</a:t>
          </a:r>
          <a:endParaRPr lang="en-GB" noProof="0" dirty="0"/>
        </a:p>
      </dgm:t>
    </dgm:pt>
    <dgm:pt modelId="{A4905EE1-2331-4039-AFE9-5D6512398E0E}" type="sibTrans" cxnId="{D24E238C-8211-457E-82EE-E7F035E815D8}">
      <dgm:prSet/>
      <dgm:spPr/>
      <dgm:t>
        <a:bodyPr/>
        <a:lstStyle/>
        <a:p>
          <a:endParaRPr lang="pt-BR"/>
        </a:p>
      </dgm:t>
    </dgm:pt>
    <dgm:pt modelId="{B1948A61-643E-4E4A-ABCF-37F33A4343E3}" type="parTrans" cxnId="{D24E238C-8211-457E-82EE-E7F035E815D8}">
      <dgm:prSet/>
      <dgm:spPr/>
      <dgm:t>
        <a:bodyPr/>
        <a:lstStyle/>
        <a:p>
          <a:endParaRPr lang="pt-BR"/>
        </a:p>
      </dgm:t>
    </dgm:pt>
    <dgm:pt modelId="{A76FAE5E-2BCA-47E8-843E-64A75E4A8BD0}" type="pres">
      <dgm:prSet presAssocID="{BA1D3773-894B-4562-88AA-832B315C41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154A06-5389-4886-918A-487655965CF5}" type="pres">
      <dgm:prSet presAssocID="{EF60A143-42D2-4B3C-B479-091DAB637FA9}" presName="compNode" presStyleCnt="0"/>
      <dgm:spPr/>
      <dgm:t>
        <a:bodyPr/>
        <a:lstStyle/>
        <a:p>
          <a:endParaRPr lang="pt-BR"/>
        </a:p>
      </dgm:t>
    </dgm:pt>
    <dgm:pt modelId="{DC3E57F4-DC33-4944-8550-E7B7431D391E}" type="pres">
      <dgm:prSet presAssocID="{EF60A143-42D2-4B3C-B479-091DAB637FA9}" presName="aNode" presStyleLbl="bgShp" presStyleIdx="0" presStyleCnt="3" custLinFactNeighborX="2564" custLinFactNeighborY="-11442"/>
      <dgm:spPr/>
      <dgm:t>
        <a:bodyPr/>
        <a:lstStyle/>
        <a:p>
          <a:endParaRPr lang="pt-BR"/>
        </a:p>
      </dgm:t>
    </dgm:pt>
    <dgm:pt modelId="{6DFBFF31-5070-4706-8EBB-EE465C017475}" type="pres">
      <dgm:prSet presAssocID="{EF60A143-42D2-4B3C-B479-091DAB637FA9}" presName="textNode" presStyleLbl="bgShp" presStyleIdx="0" presStyleCnt="3"/>
      <dgm:spPr/>
      <dgm:t>
        <a:bodyPr/>
        <a:lstStyle/>
        <a:p>
          <a:endParaRPr lang="pt-BR"/>
        </a:p>
      </dgm:t>
    </dgm:pt>
    <dgm:pt modelId="{DBB000CD-3D90-4257-92F1-8670449562B2}" type="pres">
      <dgm:prSet presAssocID="{EF60A143-42D2-4B3C-B479-091DAB637FA9}" presName="compChildNode" presStyleCnt="0"/>
      <dgm:spPr/>
      <dgm:t>
        <a:bodyPr/>
        <a:lstStyle/>
        <a:p>
          <a:endParaRPr lang="pt-BR"/>
        </a:p>
      </dgm:t>
    </dgm:pt>
    <dgm:pt modelId="{1EF533B1-1DB6-474A-AA38-62264082280F}" type="pres">
      <dgm:prSet presAssocID="{EF60A143-42D2-4B3C-B479-091DAB637FA9}" presName="theInnerList" presStyleCnt="0"/>
      <dgm:spPr/>
      <dgm:t>
        <a:bodyPr/>
        <a:lstStyle/>
        <a:p>
          <a:endParaRPr lang="pt-BR"/>
        </a:p>
      </dgm:t>
    </dgm:pt>
    <dgm:pt modelId="{EE22B25E-8B7E-4D6C-A2ED-700550B382E1}" type="pres">
      <dgm:prSet presAssocID="{9FFD0713-DE5E-4C2D-BD30-2DF63ABF855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D4312-050D-4750-AC7C-74A234D93DF4}" type="pres">
      <dgm:prSet presAssocID="{9FFD0713-DE5E-4C2D-BD30-2DF63ABF8555}" presName="aSpace2" presStyleCnt="0"/>
      <dgm:spPr/>
      <dgm:t>
        <a:bodyPr/>
        <a:lstStyle/>
        <a:p>
          <a:endParaRPr lang="pt-BR"/>
        </a:p>
      </dgm:t>
    </dgm:pt>
    <dgm:pt modelId="{E115DF0D-B1E0-4843-81E6-6350DC442FDB}" type="pres">
      <dgm:prSet presAssocID="{7E0A6449-BF13-4495-BC09-56B9FF70B47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80CC1-D0B3-4ADC-B140-E2379C8708C4}" type="pres">
      <dgm:prSet presAssocID="{EF60A143-42D2-4B3C-B479-091DAB637FA9}" presName="aSpace" presStyleCnt="0"/>
      <dgm:spPr/>
      <dgm:t>
        <a:bodyPr/>
        <a:lstStyle/>
        <a:p>
          <a:endParaRPr lang="pt-BR"/>
        </a:p>
      </dgm:t>
    </dgm:pt>
    <dgm:pt modelId="{BEFA6BBF-7886-4AFC-A212-9ADC3DF8E296}" type="pres">
      <dgm:prSet presAssocID="{646C0A5C-C7E9-497E-B291-924735AFE7B5}" presName="compNode" presStyleCnt="0"/>
      <dgm:spPr/>
      <dgm:t>
        <a:bodyPr/>
        <a:lstStyle/>
        <a:p>
          <a:endParaRPr lang="pt-BR"/>
        </a:p>
      </dgm:t>
    </dgm:pt>
    <dgm:pt modelId="{1EF49244-B035-4BBE-B627-8ADCA1FAECC9}" type="pres">
      <dgm:prSet presAssocID="{646C0A5C-C7E9-497E-B291-924735AFE7B5}" presName="aNode" presStyleLbl="bgShp" presStyleIdx="1" presStyleCnt="3"/>
      <dgm:spPr/>
      <dgm:t>
        <a:bodyPr/>
        <a:lstStyle/>
        <a:p>
          <a:endParaRPr lang="pt-BR"/>
        </a:p>
      </dgm:t>
    </dgm:pt>
    <dgm:pt modelId="{CE9100A9-204D-4AAB-995E-A33198A9A521}" type="pres">
      <dgm:prSet presAssocID="{646C0A5C-C7E9-497E-B291-924735AFE7B5}" presName="textNode" presStyleLbl="bgShp" presStyleIdx="1" presStyleCnt="3"/>
      <dgm:spPr/>
      <dgm:t>
        <a:bodyPr/>
        <a:lstStyle/>
        <a:p>
          <a:endParaRPr lang="pt-BR"/>
        </a:p>
      </dgm:t>
    </dgm:pt>
    <dgm:pt modelId="{C5112996-93B6-4469-A932-029C86833E64}" type="pres">
      <dgm:prSet presAssocID="{646C0A5C-C7E9-497E-B291-924735AFE7B5}" presName="compChildNode" presStyleCnt="0"/>
      <dgm:spPr/>
      <dgm:t>
        <a:bodyPr/>
        <a:lstStyle/>
        <a:p>
          <a:endParaRPr lang="pt-BR"/>
        </a:p>
      </dgm:t>
    </dgm:pt>
    <dgm:pt modelId="{80E551E5-2EDE-49B6-BA49-C81DC7F52AD7}" type="pres">
      <dgm:prSet presAssocID="{646C0A5C-C7E9-497E-B291-924735AFE7B5}" presName="theInnerList" presStyleCnt="0"/>
      <dgm:spPr/>
      <dgm:t>
        <a:bodyPr/>
        <a:lstStyle/>
        <a:p>
          <a:endParaRPr lang="pt-BR"/>
        </a:p>
      </dgm:t>
    </dgm:pt>
    <dgm:pt modelId="{1A544030-DB49-43FD-B74F-F1420D6EB6F4}" type="pres">
      <dgm:prSet presAssocID="{7E8FC601-DFA7-4172-8C3D-EBF2D66EBB0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5437C4-9590-49B2-A4FB-A452A258514A}" type="pres">
      <dgm:prSet presAssocID="{7E8FC601-DFA7-4172-8C3D-EBF2D66EBB01}" presName="aSpace2" presStyleCnt="0"/>
      <dgm:spPr/>
      <dgm:t>
        <a:bodyPr/>
        <a:lstStyle/>
        <a:p>
          <a:endParaRPr lang="pt-BR"/>
        </a:p>
      </dgm:t>
    </dgm:pt>
    <dgm:pt modelId="{41C28AF4-0E4F-4D82-9622-6E6E24C1C78F}" type="pres">
      <dgm:prSet presAssocID="{5EBCF796-5602-4229-803A-32EAA7D0CB06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80D10A-DA12-4A3B-9AE2-C433DA57C0B2}" type="pres">
      <dgm:prSet presAssocID="{646C0A5C-C7E9-497E-B291-924735AFE7B5}" presName="aSpace" presStyleCnt="0"/>
      <dgm:spPr/>
      <dgm:t>
        <a:bodyPr/>
        <a:lstStyle/>
        <a:p>
          <a:endParaRPr lang="pt-BR"/>
        </a:p>
      </dgm:t>
    </dgm:pt>
    <dgm:pt modelId="{B2C7A7C9-E488-4FE7-9CA9-F5AFB1DB30E5}" type="pres">
      <dgm:prSet presAssocID="{7FEA86E8-2324-4836-90EE-FBFA6FC2A019}" presName="compNode" presStyleCnt="0"/>
      <dgm:spPr/>
      <dgm:t>
        <a:bodyPr/>
        <a:lstStyle/>
        <a:p>
          <a:endParaRPr lang="pt-BR"/>
        </a:p>
      </dgm:t>
    </dgm:pt>
    <dgm:pt modelId="{A3BD49DE-A56B-4196-936B-D15CB7E42B05}" type="pres">
      <dgm:prSet presAssocID="{7FEA86E8-2324-4836-90EE-FBFA6FC2A019}" presName="aNode" presStyleLbl="bgShp" presStyleIdx="2" presStyleCnt="3"/>
      <dgm:spPr/>
      <dgm:t>
        <a:bodyPr/>
        <a:lstStyle/>
        <a:p>
          <a:endParaRPr lang="pt-BR"/>
        </a:p>
      </dgm:t>
    </dgm:pt>
    <dgm:pt modelId="{379D0DA3-AC69-483A-A749-BDEB8E08683D}" type="pres">
      <dgm:prSet presAssocID="{7FEA86E8-2324-4836-90EE-FBFA6FC2A019}" presName="textNode" presStyleLbl="bgShp" presStyleIdx="2" presStyleCnt="3"/>
      <dgm:spPr/>
      <dgm:t>
        <a:bodyPr/>
        <a:lstStyle/>
        <a:p>
          <a:endParaRPr lang="pt-BR"/>
        </a:p>
      </dgm:t>
    </dgm:pt>
    <dgm:pt modelId="{E2FD4EB0-4424-4C05-B8BF-D02A69205B99}" type="pres">
      <dgm:prSet presAssocID="{7FEA86E8-2324-4836-90EE-FBFA6FC2A019}" presName="compChildNode" presStyleCnt="0"/>
      <dgm:spPr/>
      <dgm:t>
        <a:bodyPr/>
        <a:lstStyle/>
        <a:p>
          <a:endParaRPr lang="pt-BR"/>
        </a:p>
      </dgm:t>
    </dgm:pt>
    <dgm:pt modelId="{3765B2EA-0AD7-4283-89CE-1E8F0792C57C}" type="pres">
      <dgm:prSet presAssocID="{7FEA86E8-2324-4836-90EE-FBFA6FC2A019}" presName="theInnerList" presStyleCnt="0"/>
      <dgm:spPr/>
      <dgm:t>
        <a:bodyPr/>
        <a:lstStyle/>
        <a:p>
          <a:endParaRPr lang="pt-BR"/>
        </a:p>
      </dgm:t>
    </dgm:pt>
    <dgm:pt modelId="{E4A9A41D-1B86-47C6-9320-05925869286E}" type="pres">
      <dgm:prSet presAssocID="{286D575B-A72C-4978-8576-D0972AF7F7B6}" presName="childNode" presStyleLbl="node1" presStyleIdx="4" presStyleCnt="5" custScaleY="128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B2B254-B753-4C0B-8ED9-EEE951679073}" srcId="{646C0A5C-C7E9-497E-B291-924735AFE7B5}" destId="{7E8FC601-DFA7-4172-8C3D-EBF2D66EBB01}" srcOrd="0" destOrd="0" parTransId="{58A44928-43B1-41A6-B6AF-4BA44083B297}" sibTransId="{0B1A14A6-D65E-4C5B-9461-F9A2676110CA}"/>
    <dgm:cxn modelId="{633A3455-5E1F-405A-9D74-F3C8484FD509}" srcId="{EF60A143-42D2-4B3C-B479-091DAB637FA9}" destId="{7E0A6449-BF13-4495-BC09-56B9FF70B47F}" srcOrd="1" destOrd="0" parTransId="{C4D1EF58-7788-4239-9409-5FE023A3BFA6}" sibTransId="{B7B51FF4-A2E2-492E-8D33-996CA7884BAD}"/>
    <dgm:cxn modelId="{E48DB558-F56B-47F0-A712-D69371E9BBFB}" srcId="{BA1D3773-894B-4562-88AA-832B315C4136}" destId="{646C0A5C-C7E9-497E-B291-924735AFE7B5}" srcOrd="1" destOrd="0" parTransId="{0844941F-2E8E-4DE0-9CC0-509DA7AA758A}" sibTransId="{AE444467-BBD6-43C6-B7F4-B926A7D9B2D5}"/>
    <dgm:cxn modelId="{16AA8556-1A39-488E-993A-ADFA323866EB}" type="presOf" srcId="{7FEA86E8-2324-4836-90EE-FBFA6FC2A019}" destId="{A3BD49DE-A56B-4196-936B-D15CB7E42B05}" srcOrd="0" destOrd="0" presId="urn:microsoft.com/office/officeart/2005/8/layout/lProcess2"/>
    <dgm:cxn modelId="{27028768-958B-4C0F-B182-46D83438ACC1}" type="presOf" srcId="{BA1D3773-894B-4562-88AA-832B315C4136}" destId="{A76FAE5E-2BCA-47E8-843E-64A75E4A8BD0}" srcOrd="0" destOrd="0" presId="urn:microsoft.com/office/officeart/2005/8/layout/lProcess2"/>
    <dgm:cxn modelId="{0058D93F-D196-4EEC-98C7-940CE9498F9B}" type="presOf" srcId="{7E0A6449-BF13-4495-BC09-56B9FF70B47F}" destId="{E115DF0D-B1E0-4843-81E6-6350DC442FDB}" srcOrd="0" destOrd="0" presId="urn:microsoft.com/office/officeart/2005/8/layout/lProcess2"/>
    <dgm:cxn modelId="{259FC176-D693-4BC3-82A7-A0EC780F4592}" type="presOf" srcId="{EF60A143-42D2-4B3C-B479-091DAB637FA9}" destId="{6DFBFF31-5070-4706-8EBB-EE465C017475}" srcOrd="1" destOrd="0" presId="urn:microsoft.com/office/officeart/2005/8/layout/lProcess2"/>
    <dgm:cxn modelId="{9BF4DE70-DF94-4DF0-B03A-DF6FEB940FA9}" type="presOf" srcId="{286D575B-A72C-4978-8576-D0972AF7F7B6}" destId="{E4A9A41D-1B86-47C6-9320-05925869286E}" srcOrd="0" destOrd="0" presId="urn:microsoft.com/office/officeart/2005/8/layout/lProcess2"/>
    <dgm:cxn modelId="{9F973B52-1E36-42E4-A746-B63544FB2785}" srcId="{7FEA86E8-2324-4836-90EE-FBFA6FC2A019}" destId="{286D575B-A72C-4978-8576-D0972AF7F7B6}" srcOrd="0" destOrd="0" parTransId="{1929DD30-9D69-41DD-A1F3-E5FB1F8067B3}" sibTransId="{172FDE80-DC5B-43AB-825F-85318E95364D}"/>
    <dgm:cxn modelId="{432B5303-FD75-4CF7-A17F-1ABF3E9C8199}" type="presOf" srcId="{7FEA86E8-2324-4836-90EE-FBFA6FC2A019}" destId="{379D0DA3-AC69-483A-A749-BDEB8E08683D}" srcOrd="1" destOrd="0" presId="urn:microsoft.com/office/officeart/2005/8/layout/lProcess2"/>
    <dgm:cxn modelId="{1C398DD5-5D51-428F-9AD2-A683C8A9C9B2}" type="presOf" srcId="{9FFD0713-DE5E-4C2D-BD30-2DF63ABF8555}" destId="{EE22B25E-8B7E-4D6C-A2ED-700550B382E1}" srcOrd="0" destOrd="0" presId="urn:microsoft.com/office/officeart/2005/8/layout/lProcess2"/>
    <dgm:cxn modelId="{B5A8443F-3706-45BD-96AA-F36237FB3070}" type="presOf" srcId="{646C0A5C-C7E9-497E-B291-924735AFE7B5}" destId="{1EF49244-B035-4BBE-B627-8ADCA1FAECC9}" srcOrd="0" destOrd="0" presId="urn:microsoft.com/office/officeart/2005/8/layout/lProcess2"/>
    <dgm:cxn modelId="{C8F46E4F-6DE1-4BA2-87B9-26D82A661F27}" srcId="{EF60A143-42D2-4B3C-B479-091DAB637FA9}" destId="{9FFD0713-DE5E-4C2D-BD30-2DF63ABF8555}" srcOrd="0" destOrd="0" parTransId="{B5517B46-AADD-4DCD-95EB-BDF3E68CA04F}" sibTransId="{4881B828-D128-43BE-B3BD-C8C95B4076EB}"/>
    <dgm:cxn modelId="{FDF38C5A-6C9B-422F-A9A4-663F3D761995}" type="presOf" srcId="{646C0A5C-C7E9-497E-B291-924735AFE7B5}" destId="{CE9100A9-204D-4AAB-995E-A33198A9A521}" srcOrd="1" destOrd="0" presId="urn:microsoft.com/office/officeart/2005/8/layout/lProcess2"/>
    <dgm:cxn modelId="{D24E238C-8211-457E-82EE-E7F035E815D8}" srcId="{BA1D3773-894B-4562-88AA-832B315C4136}" destId="{EF60A143-42D2-4B3C-B479-091DAB637FA9}" srcOrd="0" destOrd="0" parTransId="{B1948A61-643E-4E4A-ABCF-37F33A4343E3}" sibTransId="{A4905EE1-2331-4039-AFE9-5D6512398E0E}"/>
    <dgm:cxn modelId="{76FBE8FF-480A-43D7-A34C-F93BCD1BE1E1}" srcId="{646C0A5C-C7E9-497E-B291-924735AFE7B5}" destId="{5EBCF796-5602-4229-803A-32EAA7D0CB06}" srcOrd="1" destOrd="0" parTransId="{B02293D6-3141-412F-A8EA-E27C783746DF}" sibTransId="{B949D7D3-BC98-4AF0-A38B-3E8805C4F728}"/>
    <dgm:cxn modelId="{4E30967E-C90A-4EC3-906C-FAD166ED0893}" type="presOf" srcId="{5EBCF796-5602-4229-803A-32EAA7D0CB06}" destId="{41C28AF4-0E4F-4D82-9622-6E6E24C1C78F}" srcOrd="0" destOrd="0" presId="urn:microsoft.com/office/officeart/2005/8/layout/lProcess2"/>
    <dgm:cxn modelId="{E49B6765-993A-4AF5-AF7C-85E932ACCD26}" srcId="{BA1D3773-894B-4562-88AA-832B315C4136}" destId="{7FEA86E8-2324-4836-90EE-FBFA6FC2A019}" srcOrd="2" destOrd="0" parTransId="{86F1AD4F-A7BC-4FA2-8805-BA6DB943EEF1}" sibTransId="{7A5D001B-E810-4324-B7EF-5AB9589A3065}"/>
    <dgm:cxn modelId="{98175116-25FF-441A-B32B-F8CB7AF05A49}" type="presOf" srcId="{EF60A143-42D2-4B3C-B479-091DAB637FA9}" destId="{DC3E57F4-DC33-4944-8550-E7B7431D391E}" srcOrd="0" destOrd="0" presId="urn:microsoft.com/office/officeart/2005/8/layout/lProcess2"/>
    <dgm:cxn modelId="{1F368219-C83B-4E2C-BC0D-AF641D065F3B}" type="presOf" srcId="{7E8FC601-DFA7-4172-8C3D-EBF2D66EBB01}" destId="{1A544030-DB49-43FD-B74F-F1420D6EB6F4}" srcOrd="0" destOrd="0" presId="urn:microsoft.com/office/officeart/2005/8/layout/lProcess2"/>
    <dgm:cxn modelId="{58E18AD7-9B44-4AD9-BBC1-8CC7F82522BE}" type="presParOf" srcId="{A76FAE5E-2BCA-47E8-843E-64A75E4A8BD0}" destId="{0A154A06-5389-4886-918A-487655965CF5}" srcOrd="0" destOrd="0" presId="urn:microsoft.com/office/officeart/2005/8/layout/lProcess2"/>
    <dgm:cxn modelId="{3854A60B-E01C-4208-AE3F-C235CD71CC3B}" type="presParOf" srcId="{0A154A06-5389-4886-918A-487655965CF5}" destId="{DC3E57F4-DC33-4944-8550-E7B7431D391E}" srcOrd="0" destOrd="0" presId="urn:microsoft.com/office/officeart/2005/8/layout/lProcess2"/>
    <dgm:cxn modelId="{41EBE754-EE78-4D55-97FE-B73A3CFEFD8F}" type="presParOf" srcId="{0A154A06-5389-4886-918A-487655965CF5}" destId="{6DFBFF31-5070-4706-8EBB-EE465C017475}" srcOrd="1" destOrd="0" presId="urn:microsoft.com/office/officeart/2005/8/layout/lProcess2"/>
    <dgm:cxn modelId="{849124D7-30F5-4A5D-83FF-4C2F4C33C3A3}" type="presParOf" srcId="{0A154A06-5389-4886-918A-487655965CF5}" destId="{DBB000CD-3D90-4257-92F1-8670449562B2}" srcOrd="2" destOrd="0" presId="urn:microsoft.com/office/officeart/2005/8/layout/lProcess2"/>
    <dgm:cxn modelId="{EDACD115-119D-4694-B014-87DCD00E3CBE}" type="presParOf" srcId="{DBB000CD-3D90-4257-92F1-8670449562B2}" destId="{1EF533B1-1DB6-474A-AA38-62264082280F}" srcOrd="0" destOrd="0" presId="urn:microsoft.com/office/officeart/2005/8/layout/lProcess2"/>
    <dgm:cxn modelId="{AB090D98-284F-4789-9C62-DF6FE3559119}" type="presParOf" srcId="{1EF533B1-1DB6-474A-AA38-62264082280F}" destId="{EE22B25E-8B7E-4D6C-A2ED-700550B382E1}" srcOrd="0" destOrd="0" presId="urn:microsoft.com/office/officeart/2005/8/layout/lProcess2"/>
    <dgm:cxn modelId="{F685A48A-1A03-46FD-B3EB-7BB995D30527}" type="presParOf" srcId="{1EF533B1-1DB6-474A-AA38-62264082280F}" destId="{F22D4312-050D-4750-AC7C-74A234D93DF4}" srcOrd="1" destOrd="0" presId="urn:microsoft.com/office/officeart/2005/8/layout/lProcess2"/>
    <dgm:cxn modelId="{20C3DAC7-90FB-4301-821C-793621223B6E}" type="presParOf" srcId="{1EF533B1-1DB6-474A-AA38-62264082280F}" destId="{E115DF0D-B1E0-4843-81E6-6350DC442FDB}" srcOrd="2" destOrd="0" presId="urn:microsoft.com/office/officeart/2005/8/layout/lProcess2"/>
    <dgm:cxn modelId="{DA4190ED-DC5B-4366-BF6A-506260182A90}" type="presParOf" srcId="{A76FAE5E-2BCA-47E8-843E-64A75E4A8BD0}" destId="{01D80CC1-D0B3-4ADC-B140-E2379C8708C4}" srcOrd="1" destOrd="0" presId="urn:microsoft.com/office/officeart/2005/8/layout/lProcess2"/>
    <dgm:cxn modelId="{71EBDA71-153F-447A-BA42-5EA3353DCED0}" type="presParOf" srcId="{A76FAE5E-2BCA-47E8-843E-64A75E4A8BD0}" destId="{BEFA6BBF-7886-4AFC-A212-9ADC3DF8E296}" srcOrd="2" destOrd="0" presId="urn:microsoft.com/office/officeart/2005/8/layout/lProcess2"/>
    <dgm:cxn modelId="{044EED54-A68E-459D-8EFC-01C1B0C1CD5C}" type="presParOf" srcId="{BEFA6BBF-7886-4AFC-A212-9ADC3DF8E296}" destId="{1EF49244-B035-4BBE-B627-8ADCA1FAECC9}" srcOrd="0" destOrd="0" presId="urn:microsoft.com/office/officeart/2005/8/layout/lProcess2"/>
    <dgm:cxn modelId="{52ADAA5F-0A9E-41AF-BD7A-3446738C1636}" type="presParOf" srcId="{BEFA6BBF-7886-4AFC-A212-9ADC3DF8E296}" destId="{CE9100A9-204D-4AAB-995E-A33198A9A521}" srcOrd="1" destOrd="0" presId="urn:microsoft.com/office/officeart/2005/8/layout/lProcess2"/>
    <dgm:cxn modelId="{B2AF5632-58F9-414C-A9CD-9C5524569940}" type="presParOf" srcId="{BEFA6BBF-7886-4AFC-A212-9ADC3DF8E296}" destId="{C5112996-93B6-4469-A932-029C86833E64}" srcOrd="2" destOrd="0" presId="urn:microsoft.com/office/officeart/2005/8/layout/lProcess2"/>
    <dgm:cxn modelId="{8612E95D-50B1-436F-AEE5-A4FB06311D51}" type="presParOf" srcId="{C5112996-93B6-4469-A932-029C86833E64}" destId="{80E551E5-2EDE-49B6-BA49-C81DC7F52AD7}" srcOrd="0" destOrd="0" presId="urn:microsoft.com/office/officeart/2005/8/layout/lProcess2"/>
    <dgm:cxn modelId="{F28312B0-4AC5-4805-BCF4-943A5C99C80A}" type="presParOf" srcId="{80E551E5-2EDE-49B6-BA49-C81DC7F52AD7}" destId="{1A544030-DB49-43FD-B74F-F1420D6EB6F4}" srcOrd="0" destOrd="0" presId="urn:microsoft.com/office/officeart/2005/8/layout/lProcess2"/>
    <dgm:cxn modelId="{60E7E36E-91B1-4E2E-8C42-BB66954E9895}" type="presParOf" srcId="{80E551E5-2EDE-49B6-BA49-C81DC7F52AD7}" destId="{CD5437C4-9590-49B2-A4FB-A452A258514A}" srcOrd="1" destOrd="0" presId="urn:microsoft.com/office/officeart/2005/8/layout/lProcess2"/>
    <dgm:cxn modelId="{DEE14B4B-67B0-4169-8477-D7B0ADF9E5AC}" type="presParOf" srcId="{80E551E5-2EDE-49B6-BA49-C81DC7F52AD7}" destId="{41C28AF4-0E4F-4D82-9622-6E6E24C1C78F}" srcOrd="2" destOrd="0" presId="urn:microsoft.com/office/officeart/2005/8/layout/lProcess2"/>
    <dgm:cxn modelId="{57507F35-BEE6-4F37-B980-DAAE082AC99D}" type="presParOf" srcId="{A76FAE5E-2BCA-47E8-843E-64A75E4A8BD0}" destId="{2580D10A-DA12-4A3B-9AE2-C433DA57C0B2}" srcOrd="3" destOrd="0" presId="urn:microsoft.com/office/officeart/2005/8/layout/lProcess2"/>
    <dgm:cxn modelId="{0845152C-6345-45DD-B5B9-43616125F670}" type="presParOf" srcId="{A76FAE5E-2BCA-47E8-843E-64A75E4A8BD0}" destId="{B2C7A7C9-E488-4FE7-9CA9-F5AFB1DB30E5}" srcOrd="4" destOrd="0" presId="urn:microsoft.com/office/officeart/2005/8/layout/lProcess2"/>
    <dgm:cxn modelId="{AD816CF3-BB1E-417E-B41C-447F3BA5DCCA}" type="presParOf" srcId="{B2C7A7C9-E488-4FE7-9CA9-F5AFB1DB30E5}" destId="{A3BD49DE-A56B-4196-936B-D15CB7E42B05}" srcOrd="0" destOrd="0" presId="urn:microsoft.com/office/officeart/2005/8/layout/lProcess2"/>
    <dgm:cxn modelId="{79349D45-7B3D-44DB-955E-F3C1605BB4F5}" type="presParOf" srcId="{B2C7A7C9-E488-4FE7-9CA9-F5AFB1DB30E5}" destId="{379D0DA3-AC69-483A-A749-BDEB8E08683D}" srcOrd="1" destOrd="0" presId="urn:microsoft.com/office/officeart/2005/8/layout/lProcess2"/>
    <dgm:cxn modelId="{D57321FE-4040-45C4-ACD3-C09411360491}" type="presParOf" srcId="{B2C7A7C9-E488-4FE7-9CA9-F5AFB1DB30E5}" destId="{E2FD4EB0-4424-4C05-B8BF-D02A69205B99}" srcOrd="2" destOrd="0" presId="urn:microsoft.com/office/officeart/2005/8/layout/lProcess2"/>
    <dgm:cxn modelId="{375F53C2-7382-4A1C-9F27-B1BB8625363C}" type="presParOf" srcId="{E2FD4EB0-4424-4C05-B8BF-D02A69205B99}" destId="{3765B2EA-0AD7-4283-89CE-1E8F0792C57C}" srcOrd="0" destOrd="0" presId="urn:microsoft.com/office/officeart/2005/8/layout/lProcess2"/>
    <dgm:cxn modelId="{BADEE588-4799-45A8-A109-E18C64C001C9}" type="presParOf" srcId="{3765B2EA-0AD7-4283-89CE-1E8F0792C57C}" destId="{E4A9A41D-1B86-47C6-9320-05925869286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D3773-894B-4562-88AA-832B315C4136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60A143-42D2-4B3C-B479-091DAB637FA9}">
      <dgm:prSet phldrT="[Texto]"/>
      <dgm:spPr>
        <a:noFill/>
        <a:ln w="57150">
          <a:solidFill>
            <a:schemeClr val="tx2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pt-PT" dirty="0" smtClean="0"/>
            <a:t>Financiamento de longo prazo pelo </a:t>
          </a:r>
          <a:br>
            <a:rPr lang="pt-PT" dirty="0" smtClean="0"/>
          </a:br>
          <a:r>
            <a:rPr lang="pt-PT" dirty="0" smtClean="0"/>
            <a:t>BNDES (e outros)</a:t>
          </a:r>
          <a:endParaRPr lang="en-GB" noProof="0" dirty="0"/>
        </a:p>
      </dgm:t>
    </dgm:pt>
    <dgm:pt modelId="{B1948A61-643E-4E4A-ABCF-37F33A4343E3}" type="parTrans" cxnId="{D24E238C-8211-457E-82EE-E7F035E815D8}">
      <dgm:prSet/>
      <dgm:spPr/>
      <dgm:t>
        <a:bodyPr/>
        <a:lstStyle/>
        <a:p>
          <a:endParaRPr lang="pt-BR"/>
        </a:p>
      </dgm:t>
    </dgm:pt>
    <dgm:pt modelId="{A4905EE1-2331-4039-AFE9-5D6512398E0E}" type="sibTrans" cxnId="{D24E238C-8211-457E-82EE-E7F035E815D8}">
      <dgm:prSet/>
      <dgm:spPr/>
      <dgm:t>
        <a:bodyPr/>
        <a:lstStyle/>
        <a:p>
          <a:endParaRPr lang="pt-BR"/>
        </a:p>
      </dgm:t>
    </dgm:pt>
    <dgm:pt modelId="{646C0A5C-C7E9-497E-B291-924735AFE7B5}">
      <dgm:prSet phldrT="[Texto]"/>
      <dgm:spPr>
        <a:noFill/>
        <a:ln w="57150">
          <a:solidFill>
            <a:schemeClr val="tx2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n-GB" noProof="0" dirty="0" smtClean="0"/>
            <a:t>Antecipação de Receita durante o período de construção</a:t>
          </a:r>
          <a:endParaRPr lang="en-GB" noProof="0" dirty="0"/>
        </a:p>
      </dgm:t>
    </dgm:pt>
    <dgm:pt modelId="{0844941F-2E8E-4DE0-9CC0-509DA7AA758A}" type="parTrans" cxnId="{E48DB558-F56B-47F0-A712-D69371E9BBFB}">
      <dgm:prSet/>
      <dgm:spPr/>
      <dgm:t>
        <a:bodyPr/>
        <a:lstStyle/>
        <a:p>
          <a:endParaRPr lang="pt-BR"/>
        </a:p>
      </dgm:t>
    </dgm:pt>
    <dgm:pt modelId="{AE444467-BBD6-43C6-B7F4-B926A7D9B2D5}" type="sibTrans" cxnId="{E48DB558-F56B-47F0-A712-D69371E9BBFB}">
      <dgm:prSet/>
      <dgm:spPr/>
      <dgm:t>
        <a:bodyPr/>
        <a:lstStyle/>
        <a:p>
          <a:endParaRPr lang="pt-BR"/>
        </a:p>
      </dgm:t>
    </dgm:pt>
    <dgm:pt modelId="{9FFD0713-DE5E-4C2D-BD30-2DF63ABF8555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600" noProof="0" dirty="0" err="1" smtClean="0"/>
            <a:t>Até</a:t>
          </a:r>
          <a:r>
            <a:rPr lang="en-GB" sz="1600" noProof="0" dirty="0" smtClean="0"/>
            <a:t> 70% do investimento</a:t>
          </a:r>
          <a:endParaRPr lang="en-GB" sz="1600" noProof="0" dirty="0"/>
        </a:p>
      </dgm:t>
    </dgm:pt>
    <dgm:pt modelId="{B5517B46-AADD-4DCD-95EB-BDF3E68CA04F}" type="parTrans" cxnId="{C8F46E4F-6DE1-4BA2-87B9-26D82A661F27}">
      <dgm:prSet/>
      <dgm:spPr/>
      <dgm:t>
        <a:bodyPr/>
        <a:lstStyle/>
        <a:p>
          <a:endParaRPr lang="pt-BR"/>
        </a:p>
      </dgm:t>
    </dgm:pt>
    <dgm:pt modelId="{4881B828-D128-43BE-B3BD-C8C95B4076EB}" type="sibTrans" cxnId="{C8F46E4F-6DE1-4BA2-87B9-26D82A661F27}">
      <dgm:prSet/>
      <dgm:spPr/>
      <dgm:t>
        <a:bodyPr/>
        <a:lstStyle/>
        <a:p>
          <a:endParaRPr lang="pt-BR"/>
        </a:p>
      </dgm:t>
    </dgm:pt>
    <dgm:pt modelId="{7E0A6449-BF13-4495-BC09-56B9FF70B47F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600" noProof="0" dirty="0" smtClean="0"/>
            <a:t>TJLP* +  </a:t>
          </a:r>
          <a:r>
            <a:rPr lang="en-GB" sz="1600" noProof="0" dirty="0" err="1" smtClean="0"/>
            <a:t>até</a:t>
          </a:r>
          <a:r>
            <a:rPr lang="en-GB" sz="1600" noProof="0" dirty="0" smtClean="0"/>
            <a:t> 2,0% a.a.</a:t>
          </a:r>
        </a:p>
      </dgm:t>
    </dgm:pt>
    <dgm:pt modelId="{C4D1EF58-7788-4239-9409-5FE023A3BFA6}" type="parTrans" cxnId="{633A3455-5E1F-405A-9D74-F3C8484FD509}">
      <dgm:prSet/>
      <dgm:spPr/>
      <dgm:t>
        <a:bodyPr/>
        <a:lstStyle/>
        <a:p>
          <a:endParaRPr lang="pt-BR"/>
        </a:p>
      </dgm:t>
    </dgm:pt>
    <dgm:pt modelId="{B7B51FF4-A2E2-492E-8D33-996CA7884BAD}" type="sibTrans" cxnId="{633A3455-5E1F-405A-9D74-F3C8484FD509}">
      <dgm:prSet/>
      <dgm:spPr/>
      <dgm:t>
        <a:bodyPr/>
        <a:lstStyle/>
        <a:p>
          <a:endParaRPr lang="pt-BR"/>
        </a:p>
      </dgm:t>
    </dgm:pt>
    <dgm:pt modelId="{7E8FC601-DFA7-4172-8C3D-EBF2D66EBB01}">
      <dgm:prSet phldrT="[Texto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pt-PT" sz="1600" dirty="0" smtClean="0"/>
            <a:t>Antecipação de 15% da receita sobre a disponibilidade da capacidade operacional</a:t>
          </a:r>
          <a:endParaRPr lang="en-GB" sz="1600" noProof="0" dirty="0">
            <a:solidFill>
              <a:srgbClr val="FF0000"/>
            </a:solidFill>
          </a:endParaRPr>
        </a:p>
      </dgm:t>
    </dgm:pt>
    <dgm:pt modelId="{58A44928-43B1-41A6-B6AF-4BA44083B297}" type="parTrans" cxnId="{30B2B254-B753-4C0B-8ED9-EEE951679073}">
      <dgm:prSet/>
      <dgm:spPr/>
      <dgm:t>
        <a:bodyPr/>
        <a:lstStyle/>
        <a:p>
          <a:endParaRPr lang="pt-BR"/>
        </a:p>
      </dgm:t>
    </dgm:pt>
    <dgm:pt modelId="{0B1A14A6-D65E-4C5B-9461-F9A2676110CA}" type="sibTrans" cxnId="{30B2B254-B753-4C0B-8ED9-EEE951679073}">
      <dgm:prSet/>
      <dgm:spPr/>
      <dgm:t>
        <a:bodyPr/>
        <a:lstStyle/>
        <a:p>
          <a:endParaRPr lang="pt-BR"/>
        </a:p>
      </dgm:t>
    </dgm:pt>
    <dgm:pt modelId="{5729435F-F1AD-47FD-84E5-871504396B3C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600" noProof="0" dirty="0" smtClean="0"/>
            <a:t>Amortização: 30 anos</a:t>
          </a:r>
        </a:p>
      </dgm:t>
    </dgm:pt>
    <dgm:pt modelId="{240A3C68-8B11-49D0-8161-7C40AA8F3FA5}" type="parTrans" cxnId="{637EE4FB-F2C7-4DFA-9326-F87B75D635C3}">
      <dgm:prSet/>
      <dgm:spPr/>
      <dgm:t>
        <a:bodyPr/>
        <a:lstStyle/>
        <a:p>
          <a:endParaRPr lang="pt-BR"/>
        </a:p>
      </dgm:t>
    </dgm:pt>
    <dgm:pt modelId="{00A363A9-031D-41A0-9923-E36FB52AEAE3}" type="sibTrans" cxnId="{637EE4FB-F2C7-4DFA-9326-F87B75D635C3}">
      <dgm:prSet/>
      <dgm:spPr/>
      <dgm:t>
        <a:bodyPr/>
        <a:lstStyle/>
        <a:p>
          <a:endParaRPr lang="pt-BR"/>
        </a:p>
      </dgm:t>
    </dgm:pt>
    <dgm:pt modelId="{A077F688-A83E-4327-B4B4-15D097EA5AE6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600" noProof="0" dirty="0" smtClean="0"/>
            <a:t>Carência: 5 anos</a:t>
          </a:r>
        </a:p>
      </dgm:t>
    </dgm:pt>
    <dgm:pt modelId="{A5F80386-D936-462C-8387-BBDBE5CA84DC}" type="parTrans" cxnId="{3C80EAED-1D4C-4F9C-9B14-79DFB94CE058}">
      <dgm:prSet/>
      <dgm:spPr/>
      <dgm:t>
        <a:bodyPr/>
        <a:lstStyle/>
        <a:p>
          <a:endParaRPr lang="pt-BR"/>
        </a:p>
      </dgm:t>
    </dgm:pt>
    <dgm:pt modelId="{FFA71C43-D437-4811-AEF6-E9AE9E17DD2D}" type="sibTrans" cxnId="{3C80EAED-1D4C-4F9C-9B14-79DFB94CE058}">
      <dgm:prSet/>
      <dgm:spPr/>
      <dgm:t>
        <a:bodyPr/>
        <a:lstStyle/>
        <a:p>
          <a:endParaRPr lang="pt-BR"/>
        </a:p>
      </dgm:t>
    </dgm:pt>
    <dgm:pt modelId="{DF62DEB3-DED9-4EC1-929A-F16C953009C1}">
      <dgm:prSet phldrT="[Texto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pt-PT" sz="1600" dirty="0" smtClean="0"/>
            <a:t>Pagamentos trimestrais a partir do 2º ano de contrato</a:t>
          </a:r>
          <a:endParaRPr lang="en-GB" sz="1600" noProof="0" dirty="0"/>
        </a:p>
      </dgm:t>
    </dgm:pt>
    <dgm:pt modelId="{AF340408-D7F3-4DE4-B6E9-28298E7C2A2A}" type="parTrans" cxnId="{DE16FBD5-3B41-4C3F-B575-71C13D25ECA8}">
      <dgm:prSet/>
      <dgm:spPr/>
      <dgm:t>
        <a:bodyPr/>
        <a:lstStyle/>
        <a:p>
          <a:endParaRPr lang="pt-BR"/>
        </a:p>
      </dgm:t>
    </dgm:pt>
    <dgm:pt modelId="{7A6F5069-8001-4EC2-BA66-132E15DFF3BA}" type="sibTrans" cxnId="{DE16FBD5-3B41-4C3F-B575-71C13D25ECA8}">
      <dgm:prSet/>
      <dgm:spPr/>
      <dgm:t>
        <a:bodyPr/>
        <a:lstStyle/>
        <a:p>
          <a:endParaRPr lang="pt-BR"/>
        </a:p>
      </dgm:t>
    </dgm:pt>
    <dgm:pt modelId="{6615C1DA-19DF-405E-9A6F-0773545AA2CE}">
      <dgm:prSet phldrT="[Texto]" custT="1"/>
      <dgm:spPr>
        <a:noFill/>
        <a:ln w="57150">
          <a:solidFill>
            <a:schemeClr val="tx2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n-GB" sz="2300" b="0" noProof="0" dirty="0" err="1" smtClean="0"/>
            <a:t>Apoio</a:t>
          </a:r>
          <a:r>
            <a:rPr lang="en-GB" sz="2300" b="0" noProof="0" dirty="0" smtClean="0"/>
            <a:t> </a:t>
          </a:r>
          <a:r>
            <a:rPr lang="en-GB" sz="2300" b="0" noProof="0" dirty="0" err="1" smtClean="0"/>
            <a:t>ao</a:t>
          </a:r>
          <a:r>
            <a:rPr lang="en-GB" sz="2300" b="0" noProof="0" dirty="0" smtClean="0"/>
            <a:t> Equity **</a:t>
          </a:r>
        </a:p>
      </dgm:t>
    </dgm:pt>
    <dgm:pt modelId="{01834FC7-AC1B-4885-8162-5DCF827D987F}" type="parTrans" cxnId="{860426C9-D9A4-4584-9480-69D751127560}">
      <dgm:prSet/>
      <dgm:spPr/>
      <dgm:t>
        <a:bodyPr/>
        <a:lstStyle/>
        <a:p>
          <a:endParaRPr lang="pt-BR"/>
        </a:p>
      </dgm:t>
    </dgm:pt>
    <dgm:pt modelId="{8B206BC5-4AA7-4953-8FE7-63625A30A5E0}" type="sibTrans" cxnId="{860426C9-D9A4-4584-9480-69D751127560}">
      <dgm:prSet/>
      <dgm:spPr/>
      <dgm:t>
        <a:bodyPr/>
        <a:lstStyle/>
        <a:p>
          <a:endParaRPr lang="pt-BR"/>
        </a:p>
      </dgm:t>
    </dgm:pt>
    <dgm:pt modelId="{73143C1B-A1EB-4BB8-9FE8-C9F6A3B25197}">
      <dgm:prSet phldrT="[Texto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600" noProof="0" dirty="0" smtClean="0"/>
            <a:t>Suporte aos Acionistas por Bancos públicos  e fundos de pensão </a:t>
          </a:r>
        </a:p>
        <a:p>
          <a:r>
            <a:rPr lang="en-GB" sz="1600" noProof="0" dirty="0" smtClean="0"/>
            <a:t>(CEF, BB Investimento, BNDESPAR, FUNCEF, PETROS)</a:t>
          </a:r>
          <a:endParaRPr lang="pt-BR" sz="1600" dirty="0"/>
        </a:p>
      </dgm:t>
    </dgm:pt>
    <dgm:pt modelId="{B9415229-785F-469D-A921-49AC3318609E}" type="parTrans" cxnId="{5B41CC2A-7478-40B2-95E4-6B3D9A39188A}">
      <dgm:prSet/>
      <dgm:spPr/>
      <dgm:t>
        <a:bodyPr/>
        <a:lstStyle/>
        <a:p>
          <a:endParaRPr lang="pt-BR"/>
        </a:p>
      </dgm:t>
    </dgm:pt>
    <dgm:pt modelId="{B8134D8E-EEEF-4EE1-82E7-4BF7F708ABA6}" type="sibTrans" cxnId="{5B41CC2A-7478-40B2-95E4-6B3D9A39188A}">
      <dgm:prSet/>
      <dgm:spPr/>
      <dgm:t>
        <a:bodyPr/>
        <a:lstStyle/>
        <a:p>
          <a:endParaRPr lang="pt-BR"/>
        </a:p>
      </dgm:t>
    </dgm:pt>
    <dgm:pt modelId="{A76FAE5E-2BCA-47E8-843E-64A75E4A8BD0}" type="pres">
      <dgm:prSet presAssocID="{BA1D3773-894B-4562-88AA-832B315C41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154A06-5389-4886-918A-487655965CF5}" type="pres">
      <dgm:prSet presAssocID="{EF60A143-42D2-4B3C-B479-091DAB637FA9}" presName="compNode" presStyleCnt="0"/>
      <dgm:spPr/>
    </dgm:pt>
    <dgm:pt modelId="{DC3E57F4-DC33-4944-8550-E7B7431D391E}" type="pres">
      <dgm:prSet presAssocID="{EF60A143-42D2-4B3C-B479-091DAB637FA9}" presName="aNode" presStyleLbl="bgShp" presStyleIdx="0" presStyleCnt="3"/>
      <dgm:spPr/>
      <dgm:t>
        <a:bodyPr/>
        <a:lstStyle/>
        <a:p>
          <a:endParaRPr lang="pt-BR"/>
        </a:p>
      </dgm:t>
    </dgm:pt>
    <dgm:pt modelId="{6DFBFF31-5070-4706-8EBB-EE465C017475}" type="pres">
      <dgm:prSet presAssocID="{EF60A143-42D2-4B3C-B479-091DAB637FA9}" presName="textNode" presStyleLbl="bgShp" presStyleIdx="0" presStyleCnt="3"/>
      <dgm:spPr/>
      <dgm:t>
        <a:bodyPr/>
        <a:lstStyle/>
        <a:p>
          <a:endParaRPr lang="pt-BR"/>
        </a:p>
      </dgm:t>
    </dgm:pt>
    <dgm:pt modelId="{DBB000CD-3D90-4257-92F1-8670449562B2}" type="pres">
      <dgm:prSet presAssocID="{EF60A143-42D2-4B3C-B479-091DAB637FA9}" presName="compChildNode" presStyleCnt="0"/>
      <dgm:spPr/>
    </dgm:pt>
    <dgm:pt modelId="{1EF533B1-1DB6-474A-AA38-62264082280F}" type="pres">
      <dgm:prSet presAssocID="{EF60A143-42D2-4B3C-B479-091DAB637FA9}" presName="theInnerList" presStyleCnt="0"/>
      <dgm:spPr/>
    </dgm:pt>
    <dgm:pt modelId="{EE22B25E-8B7E-4D6C-A2ED-700550B382E1}" type="pres">
      <dgm:prSet presAssocID="{9FFD0713-DE5E-4C2D-BD30-2DF63ABF855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D4312-050D-4750-AC7C-74A234D93DF4}" type="pres">
      <dgm:prSet presAssocID="{9FFD0713-DE5E-4C2D-BD30-2DF63ABF8555}" presName="aSpace2" presStyleCnt="0"/>
      <dgm:spPr/>
    </dgm:pt>
    <dgm:pt modelId="{E115DF0D-B1E0-4843-81E6-6350DC442FDB}" type="pres">
      <dgm:prSet presAssocID="{7E0A6449-BF13-4495-BC09-56B9FF70B47F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D885E-32C2-489E-B12C-1B28460683F2}" type="pres">
      <dgm:prSet presAssocID="{7E0A6449-BF13-4495-BC09-56B9FF70B47F}" presName="aSpace2" presStyleCnt="0"/>
      <dgm:spPr/>
    </dgm:pt>
    <dgm:pt modelId="{E568E0CE-7299-452D-BAA9-1F48D168305D}" type="pres">
      <dgm:prSet presAssocID="{5729435F-F1AD-47FD-84E5-871504396B3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9BB937-4C0D-4321-9DA5-67E544EEADAA}" type="pres">
      <dgm:prSet presAssocID="{5729435F-F1AD-47FD-84E5-871504396B3C}" presName="aSpace2" presStyleCnt="0"/>
      <dgm:spPr/>
    </dgm:pt>
    <dgm:pt modelId="{34C56E74-0F82-471D-A15D-A76AECFA832C}" type="pres">
      <dgm:prSet presAssocID="{A077F688-A83E-4327-B4B4-15D097EA5AE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80CC1-D0B3-4ADC-B140-E2379C8708C4}" type="pres">
      <dgm:prSet presAssocID="{EF60A143-42D2-4B3C-B479-091DAB637FA9}" presName="aSpace" presStyleCnt="0"/>
      <dgm:spPr/>
    </dgm:pt>
    <dgm:pt modelId="{BEFA6BBF-7886-4AFC-A212-9ADC3DF8E296}" type="pres">
      <dgm:prSet presAssocID="{646C0A5C-C7E9-497E-B291-924735AFE7B5}" presName="compNode" presStyleCnt="0"/>
      <dgm:spPr/>
    </dgm:pt>
    <dgm:pt modelId="{1EF49244-B035-4BBE-B627-8ADCA1FAECC9}" type="pres">
      <dgm:prSet presAssocID="{646C0A5C-C7E9-497E-B291-924735AFE7B5}" presName="aNode" presStyleLbl="bgShp" presStyleIdx="1" presStyleCnt="3"/>
      <dgm:spPr/>
      <dgm:t>
        <a:bodyPr/>
        <a:lstStyle/>
        <a:p>
          <a:endParaRPr lang="pt-BR"/>
        </a:p>
      </dgm:t>
    </dgm:pt>
    <dgm:pt modelId="{CE9100A9-204D-4AAB-995E-A33198A9A521}" type="pres">
      <dgm:prSet presAssocID="{646C0A5C-C7E9-497E-B291-924735AFE7B5}" presName="textNode" presStyleLbl="bgShp" presStyleIdx="1" presStyleCnt="3"/>
      <dgm:spPr/>
      <dgm:t>
        <a:bodyPr/>
        <a:lstStyle/>
        <a:p>
          <a:endParaRPr lang="pt-BR"/>
        </a:p>
      </dgm:t>
    </dgm:pt>
    <dgm:pt modelId="{C5112996-93B6-4469-A932-029C86833E64}" type="pres">
      <dgm:prSet presAssocID="{646C0A5C-C7E9-497E-B291-924735AFE7B5}" presName="compChildNode" presStyleCnt="0"/>
      <dgm:spPr/>
    </dgm:pt>
    <dgm:pt modelId="{80E551E5-2EDE-49B6-BA49-C81DC7F52AD7}" type="pres">
      <dgm:prSet presAssocID="{646C0A5C-C7E9-497E-B291-924735AFE7B5}" presName="theInnerList" presStyleCnt="0"/>
      <dgm:spPr/>
    </dgm:pt>
    <dgm:pt modelId="{1A544030-DB49-43FD-B74F-F1420D6EB6F4}" type="pres">
      <dgm:prSet presAssocID="{7E8FC601-DFA7-4172-8C3D-EBF2D66EBB01}" presName="childNode" presStyleLbl="node1" presStyleIdx="4" presStyleCnt="7" custLinFactNeighborY="-153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70A9D-C31A-4949-A2D1-FD01BA0329EE}" type="pres">
      <dgm:prSet presAssocID="{7E8FC601-DFA7-4172-8C3D-EBF2D66EBB01}" presName="aSpace2" presStyleCnt="0"/>
      <dgm:spPr/>
    </dgm:pt>
    <dgm:pt modelId="{D648EF08-F114-4841-A523-6E41D13E1850}" type="pres">
      <dgm:prSet presAssocID="{DF62DEB3-DED9-4EC1-929A-F16C953009C1}" presName="childNode" presStyleLbl="node1" presStyleIdx="5" presStyleCnt="7" custScaleY="44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F3ACAB-C610-4839-81AA-AF4821B73F86}" type="pres">
      <dgm:prSet presAssocID="{646C0A5C-C7E9-497E-B291-924735AFE7B5}" presName="aSpace" presStyleCnt="0"/>
      <dgm:spPr/>
    </dgm:pt>
    <dgm:pt modelId="{6D0A09F6-4C8B-48D5-935C-344643E5BDB2}" type="pres">
      <dgm:prSet presAssocID="{6615C1DA-19DF-405E-9A6F-0773545AA2CE}" presName="compNode" presStyleCnt="0"/>
      <dgm:spPr/>
    </dgm:pt>
    <dgm:pt modelId="{C74FA80D-E175-4493-A54B-A0331CF61C8B}" type="pres">
      <dgm:prSet presAssocID="{6615C1DA-19DF-405E-9A6F-0773545AA2CE}" presName="aNode" presStyleLbl="bgShp" presStyleIdx="2" presStyleCnt="3"/>
      <dgm:spPr/>
      <dgm:t>
        <a:bodyPr/>
        <a:lstStyle/>
        <a:p>
          <a:endParaRPr lang="pt-BR"/>
        </a:p>
      </dgm:t>
    </dgm:pt>
    <dgm:pt modelId="{9047ADC9-5955-4E27-9258-6B5D9FF448F0}" type="pres">
      <dgm:prSet presAssocID="{6615C1DA-19DF-405E-9A6F-0773545AA2CE}" presName="textNode" presStyleLbl="bgShp" presStyleIdx="2" presStyleCnt="3"/>
      <dgm:spPr/>
      <dgm:t>
        <a:bodyPr/>
        <a:lstStyle/>
        <a:p>
          <a:endParaRPr lang="pt-BR"/>
        </a:p>
      </dgm:t>
    </dgm:pt>
    <dgm:pt modelId="{6C74F901-9D9A-4C98-ADDD-2F9346950DED}" type="pres">
      <dgm:prSet presAssocID="{6615C1DA-19DF-405E-9A6F-0773545AA2CE}" presName="compChildNode" presStyleCnt="0"/>
      <dgm:spPr/>
    </dgm:pt>
    <dgm:pt modelId="{3E08A2EB-3757-4CBB-8A8D-784B875D36A3}" type="pres">
      <dgm:prSet presAssocID="{6615C1DA-19DF-405E-9A6F-0773545AA2CE}" presName="theInnerList" presStyleCnt="0"/>
      <dgm:spPr/>
    </dgm:pt>
    <dgm:pt modelId="{1BE889D9-28AC-4100-AE08-31D4FBF13A57}" type="pres">
      <dgm:prSet presAssocID="{73143C1B-A1EB-4BB8-9FE8-C9F6A3B25197}" presName="childNode" presStyleLbl="node1" presStyleIdx="6" presStyleCnt="7" custLinFactNeighborY="-10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B2B254-B753-4C0B-8ED9-EEE951679073}" srcId="{646C0A5C-C7E9-497E-B291-924735AFE7B5}" destId="{7E8FC601-DFA7-4172-8C3D-EBF2D66EBB01}" srcOrd="0" destOrd="0" parTransId="{58A44928-43B1-41A6-B6AF-4BA44083B297}" sibTransId="{0B1A14A6-D65E-4C5B-9461-F9A2676110CA}"/>
    <dgm:cxn modelId="{633A3455-5E1F-405A-9D74-F3C8484FD509}" srcId="{EF60A143-42D2-4B3C-B479-091DAB637FA9}" destId="{7E0A6449-BF13-4495-BC09-56B9FF70B47F}" srcOrd="1" destOrd="0" parTransId="{C4D1EF58-7788-4239-9409-5FE023A3BFA6}" sibTransId="{B7B51FF4-A2E2-492E-8D33-996CA7884BAD}"/>
    <dgm:cxn modelId="{978EECA1-644F-4C40-B986-3080ABA8DDAD}" type="presOf" srcId="{646C0A5C-C7E9-497E-B291-924735AFE7B5}" destId="{1EF49244-B035-4BBE-B627-8ADCA1FAECC9}" srcOrd="0" destOrd="0" presId="urn:microsoft.com/office/officeart/2005/8/layout/lProcess2"/>
    <dgm:cxn modelId="{E48DB558-F56B-47F0-A712-D69371E9BBFB}" srcId="{BA1D3773-894B-4562-88AA-832B315C4136}" destId="{646C0A5C-C7E9-497E-B291-924735AFE7B5}" srcOrd="1" destOrd="0" parTransId="{0844941F-2E8E-4DE0-9CC0-509DA7AA758A}" sibTransId="{AE444467-BBD6-43C6-B7F4-B926A7D9B2D5}"/>
    <dgm:cxn modelId="{5C3A7773-902D-4BFB-BE83-DE09E4FB15FC}" type="presOf" srcId="{7E0A6449-BF13-4495-BC09-56B9FF70B47F}" destId="{E115DF0D-B1E0-4843-81E6-6350DC442FDB}" srcOrd="0" destOrd="0" presId="urn:microsoft.com/office/officeart/2005/8/layout/lProcess2"/>
    <dgm:cxn modelId="{74F6AAE9-FD54-4178-87C7-8AE58919BED9}" type="presOf" srcId="{EF60A143-42D2-4B3C-B479-091DAB637FA9}" destId="{6DFBFF31-5070-4706-8EBB-EE465C017475}" srcOrd="1" destOrd="0" presId="urn:microsoft.com/office/officeart/2005/8/layout/lProcess2"/>
    <dgm:cxn modelId="{DD093D17-E5E0-4BC5-B53F-A14CCA49097D}" type="presOf" srcId="{6615C1DA-19DF-405E-9A6F-0773545AA2CE}" destId="{9047ADC9-5955-4E27-9258-6B5D9FF448F0}" srcOrd="1" destOrd="0" presId="urn:microsoft.com/office/officeart/2005/8/layout/lProcess2"/>
    <dgm:cxn modelId="{FE780799-90D7-4096-9E20-71D42D90C73E}" type="presOf" srcId="{7E8FC601-DFA7-4172-8C3D-EBF2D66EBB01}" destId="{1A544030-DB49-43FD-B74F-F1420D6EB6F4}" srcOrd="0" destOrd="0" presId="urn:microsoft.com/office/officeart/2005/8/layout/lProcess2"/>
    <dgm:cxn modelId="{B2DD6A16-1219-428A-A19F-3AF0DF8E67C0}" type="presOf" srcId="{646C0A5C-C7E9-497E-B291-924735AFE7B5}" destId="{CE9100A9-204D-4AAB-995E-A33198A9A521}" srcOrd="1" destOrd="0" presId="urn:microsoft.com/office/officeart/2005/8/layout/lProcess2"/>
    <dgm:cxn modelId="{740C5DD1-7D4E-44D9-83D9-6A65A885F8EA}" type="presOf" srcId="{9FFD0713-DE5E-4C2D-BD30-2DF63ABF8555}" destId="{EE22B25E-8B7E-4D6C-A2ED-700550B382E1}" srcOrd="0" destOrd="0" presId="urn:microsoft.com/office/officeart/2005/8/layout/lProcess2"/>
    <dgm:cxn modelId="{52E1358A-A86D-4FA8-8E48-1C53644D5CB6}" type="presOf" srcId="{EF60A143-42D2-4B3C-B479-091DAB637FA9}" destId="{DC3E57F4-DC33-4944-8550-E7B7431D391E}" srcOrd="0" destOrd="0" presId="urn:microsoft.com/office/officeart/2005/8/layout/lProcess2"/>
    <dgm:cxn modelId="{E3AC8B5E-BE20-4AD0-929A-A05B910F4F9C}" type="presOf" srcId="{DF62DEB3-DED9-4EC1-929A-F16C953009C1}" destId="{D648EF08-F114-4841-A523-6E41D13E1850}" srcOrd="0" destOrd="0" presId="urn:microsoft.com/office/officeart/2005/8/layout/lProcess2"/>
    <dgm:cxn modelId="{BB6D923F-5896-4164-B24B-741EDB4262C8}" type="presOf" srcId="{BA1D3773-894B-4562-88AA-832B315C4136}" destId="{A76FAE5E-2BCA-47E8-843E-64A75E4A8BD0}" srcOrd="0" destOrd="0" presId="urn:microsoft.com/office/officeart/2005/8/layout/lProcess2"/>
    <dgm:cxn modelId="{637EE4FB-F2C7-4DFA-9326-F87B75D635C3}" srcId="{EF60A143-42D2-4B3C-B479-091DAB637FA9}" destId="{5729435F-F1AD-47FD-84E5-871504396B3C}" srcOrd="2" destOrd="0" parTransId="{240A3C68-8B11-49D0-8161-7C40AA8F3FA5}" sibTransId="{00A363A9-031D-41A0-9923-E36FB52AEAE3}"/>
    <dgm:cxn modelId="{C8F46E4F-6DE1-4BA2-87B9-26D82A661F27}" srcId="{EF60A143-42D2-4B3C-B479-091DAB637FA9}" destId="{9FFD0713-DE5E-4C2D-BD30-2DF63ABF8555}" srcOrd="0" destOrd="0" parTransId="{B5517B46-AADD-4DCD-95EB-BDF3E68CA04F}" sibTransId="{4881B828-D128-43BE-B3BD-C8C95B4076EB}"/>
    <dgm:cxn modelId="{5B41CC2A-7478-40B2-95E4-6B3D9A39188A}" srcId="{6615C1DA-19DF-405E-9A6F-0773545AA2CE}" destId="{73143C1B-A1EB-4BB8-9FE8-C9F6A3B25197}" srcOrd="0" destOrd="0" parTransId="{B9415229-785F-469D-A921-49AC3318609E}" sibTransId="{B8134D8E-EEEF-4EE1-82E7-4BF7F708ABA6}"/>
    <dgm:cxn modelId="{DE16FBD5-3B41-4C3F-B575-71C13D25ECA8}" srcId="{646C0A5C-C7E9-497E-B291-924735AFE7B5}" destId="{DF62DEB3-DED9-4EC1-929A-F16C953009C1}" srcOrd="1" destOrd="0" parTransId="{AF340408-D7F3-4DE4-B6E9-28298E7C2A2A}" sibTransId="{7A6F5069-8001-4EC2-BA66-132E15DFF3BA}"/>
    <dgm:cxn modelId="{557F5E87-98B0-4A2B-87A4-34F81772F8C9}" type="presOf" srcId="{73143C1B-A1EB-4BB8-9FE8-C9F6A3B25197}" destId="{1BE889D9-28AC-4100-AE08-31D4FBF13A57}" srcOrd="0" destOrd="0" presId="urn:microsoft.com/office/officeart/2005/8/layout/lProcess2"/>
    <dgm:cxn modelId="{BBADA781-466B-463B-BD2C-FB53E5FABA98}" type="presOf" srcId="{6615C1DA-19DF-405E-9A6F-0773545AA2CE}" destId="{C74FA80D-E175-4493-A54B-A0331CF61C8B}" srcOrd="0" destOrd="0" presId="urn:microsoft.com/office/officeart/2005/8/layout/lProcess2"/>
    <dgm:cxn modelId="{D24E238C-8211-457E-82EE-E7F035E815D8}" srcId="{BA1D3773-894B-4562-88AA-832B315C4136}" destId="{EF60A143-42D2-4B3C-B479-091DAB637FA9}" srcOrd="0" destOrd="0" parTransId="{B1948A61-643E-4E4A-ABCF-37F33A4343E3}" sibTransId="{A4905EE1-2331-4039-AFE9-5D6512398E0E}"/>
    <dgm:cxn modelId="{3C80EAED-1D4C-4F9C-9B14-79DFB94CE058}" srcId="{EF60A143-42D2-4B3C-B479-091DAB637FA9}" destId="{A077F688-A83E-4327-B4B4-15D097EA5AE6}" srcOrd="3" destOrd="0" parTransId="{A5F80386-D936-462C-8387-BBDBE5CA84DC}" sibTransId="{FFA71C43-D437-4811-AEF6-E9AE9E17DD2D}"/>
    <dgm:cxn modelId="{29F23A45-A215-43F1-B42A-407B935C9708}" type="presOf" srcId="{5729435F-F1AD-47FD-84E5-871504396B3C}" destId="{E568E0CE-7299-452D-BAA9-1F48D168305D}" srcOrd="0" destOrd="0" presId="urn:microsoft.com/office/officeart/2005/8/layout/lProcess2"/>
    <dgm:cxn modelId="{482CDC0E-2DC4-4534-92E1-A566C888A97C}" type="presOf" srcId="{A077F688-A83E-4327-B4B4-15D097EA5AE6}" destId="{34C56E74-0F82-471D-A15D-A76AECFA832C}" srcOrd="0" destOrd="0" presId="urn:microsoft.com/office/officeart/2005/8/layout/lProcess2"/>
    <dgm:cxn modelId="{860426C9-D9A4-4584-9480-69D751127560}" srcId="{BA1D3773-894B-4562-88AA-832B315C4136}" destId="{6615C1DA-19DF-405E-9A6F-0773545AA2CE}" srcOrd="2" destOrd="0" parTransId="{01834FC7-AC1B-4885-8162-5DCF827D987F}" sibTransId="{8B206BC5-4AA7-4953-8FE7-63625A30A5E0}"/>
    <dgm:cxn modelId="{2E69D97A-8B4F-41FB-B113-6CFC840533BC}" type="presParOf" srcId="{A76FAE5E-2BCA-47E8-843E-64A75E4A8BD0}" destId="{0A154A06-5389-4886-918A-487655965CF5}" srcOrd="0" destOrd="0" presId="urn:microsoft.com/office/officeart/2005/8/layout/lProcess2"/>
    <dgm:cxn modelId="{C55EF459-790C-4EDF-9810-4A54EB89282C}" type="presParOf" srcId="{0A154A06-5389-4886-918A-487655965CF5}" destId="{DC3E57F4-DC33-4944-8550-E7B7431D391E}" srcOrd="0" destOrd="0" presId="urn:microsoft.com/office/officeart/2005/8/layout/lProcess2"/>
    <dgm:cxn modelId="{850B27D0-88E4-4386-A706-FA581C4A737D}" type="presParOf" srcId="{0A154A06-5389-4886-918A-487655965CF5}" destId="{6DFBFF31-5070-4706-8EBB-EE465C017475}" srcOrd="1" destOrd="0" presId="urn:microsoft.com/office/officeart/2005/8/layout/lProcess2"/>
    <dgm:cxn modelId="{07177340-1FEC-4CB1-B116-4EFB955E3E98}" type="presParOf" srcId="{0A154A06-5389-4886-918A-487655965CF5}" destId="{DBB000CD-3D90-4257-92F1-8670449562B2}" srcOrd="2" destOrd="0" presId="urn:microsoft.com/office/officeart/2005/8/layout/lProcess2"/>
    <dgm:cxn modelId="{3C9E8B05-5A52-4548-BD94-400C63E24E5B}" type="presParOf" srcId="{DBB000CD-3D90-4257-92F1-8670449562B2}" destId="{1EF533B1-1DB6-474A-AA38-62264082280F}" srcOrd="0" destOrd="0" presId="urn:microsoft.com/office/officeart/2005/8/layout/lProcess2"/>
    <dgm:cxn modelId="{C83C5D1A-E172-464D-86A4-005CA7A38BE3}" type="presParOf" srcId="{1EF533B1-1DB6-474A-AA38-62264082280F}" destId="{EE22B25E-8B7E-4D6C-A2ED-700550B382E1}" srcOrd="0" destOrd="0" presId="urn:microsoft.com/office/officeart/2005/8/layout/lProcess2"/>
    <dgm:cxn modelId="{1ED78456-2EB9-4E7A-8118-0A85881839BA}" type="presParOf" srcId="{1EF533B1-1DB6-474A-AA38-62264082280F}" destId="{F22D4312-050D-4750-AC7C-74A234D93DF4}" srcOrd="1" destOrd="0" presId="urn:microsoft.com/office/officeart/2005/8/layout/lProcess2"/>
    <dgm:cxn modelId="{0E3B91E8-8F35-4120-9DB6-19BD854C6C16}" type="presParOf" srcId="{1EF533B1-1DB6-474A-AA38-62264082280F}" destId="{E115DF0D-B1E0-4843-81E6-6350DC442FDB}" srcOrd="2" destOrd="0" presId="urn:microsoft.com/office/officeart/2005/8/layout/lProcess2"/>
    <dgm:cxn modelId="{9B7FFC85-85FC-41FE-AD3F-86B017273A30}" type="presParOf" srcId="{1EF533B1-1DB6-474A-AA38-62264082280F}" destId="{38DD885E-32C2-489E-B12C-1B28460683F2}" srcOrd="3" destOrd="0" presId="urn:microsoft.com/office/officeart/2005/8/layout/lProcess2"/>
    <dgm:cxn modelId="{0051FE94-3081-47D7-B7C4-75F9EA812888}" type="presParOf" srcId="{1EF533B1-1DB6-474A-AA38-62264082280F}" destId="{E568E0CE-7299-452D-BAA9-1F48D168305D}" srcOrd="4" destOrd="0" presId="urn:microsoft.com/office/officeart/2005/8/layout/lProcess2"/>
    <dgm:cxn modelId="{BBF9C6AC-4FCA-4F11-A08D-F004E25DF0A3}" type="presParOf" srcId="{1EF533B1-1DB6-474A-AA38-62264082280F}" destId="{569BB937-4C0D-4321-9DA5-67E544EEADAA}" srcOrd="5" destOrd="0" presId="urn:microsoft.com/office/officeart/2005/8/layout/lProcess2"/>
    <dgm:cxn modelId="{89B3CEB6-71ED-4A1D-A954-E6745690A302}" type="presParOf" srcId="{1EF533B1-1DB6-474A-AA38-62264082280F}" destId="{34C56E74-0F82-471D-A15D-A76AECFA832C}" srcOrd="6" destOrd="0" presId="urn:microsoft.com/office/officeart/2005/8/layout/lProcess2"/>
    <dgm:cxn modelId="{92AEDF41-FD30-4E68-9BB6-3C4600654FFD}" type="presParOf" srcId="{A76FAE5E-2BCA-47E8-843E-64A75E4A8BD0}" destId="{01D80CC1-D0B3-4ADC-B140-E2379C8708C4}" srcOrd="1" destOrd="0" presId="urn:microsoft.com/office/officeart/2005/8/layout/lProcess2"/>
    <dgm:cxn modelId="{170BC16A-9FD7-4213-8674-36B5B5D1A052}" type="presParOf" srcId="{A76FAE5E-2BCA-47E8-843E-64A75E4A8BD0}" destId="{BEFA6BBF-7886-4AFC-A212-9ADC3DF8E296}" srcOrd="2" destOrd="0" presId="urn:microsoft.com/office/officeart/2005/8/layout/lProcess2"/>
    <dgm:cxn modelId="{876ACFB3-60C4-40E8-B373-FE1B1DD67842}" type="presParOf" srcId="{BEFA6BBF-7886-4AFC-A212-9ADC3DF8E296}" destId="{1EF49244-B035-4BBE-B627-8ADCA1FAECC9}" srcOrd="0" destOrd="0" presId="urn:microsoft.com/office/officeart/2005/8/layout/lProcess2"/>
    <dgm:cxn modelId="{F4181AFE-F19F-496C-8CA3-4B7FE68CA885}" type="presParOf" srcId="{BEFA6BBF-7886-4AFC-A212-9ADC3DF8E296}" destId="{CE9100A9-204D-4AAB-995E-A33198A9A521}" srcOrd="1" destOrd="0" presId="urn:microsoft.com/office/officeart/2005/8/layout/lProcess2"/>
    <dgm:cxn modelId="{8E393595-BE11-4B98-BA36-57A0734BB2C7}" type="presParOf" srcId="{BEFA6BBF-7886-4AFC-A212-9ADC3DF8E296}" destId="{C5112996-93B6-4469-A932-029C86833E64}" srcOrd="2" destOrd="0" presId="urn:microsoft.com/office/officeart/2005/8/layout/lProcess2"/>
    <dgm:cxn modelId="{3973205C-A4E4-49A5-91E2-D35207A0F1AC}" type="presParOf" srcId="{C5112996-93B6-4469-A932-029C86833E64}" destId="{80E551E5-2EDE-49B6-BA49-C81DC7F52AD7}" srcOrd="0" destOrd="0" presId="urn:microsoft.com/office/officeart/2005/8/layout/lProcess2"/>
    <dgm:cxn modelId="{6303E3B1-0DFA-49A4-AE35-2D2A00108C1B}" type="presParOf" srcId="{80E551E5-2EDE-49B6-BA49-C81DC7F52AD7}" destId="{1A544030-DB49-43FD-B74F-F1420D6EB6F4}" srcOrd="0" destOrd="0" presId="urn:microsoft.com/office/officeart/2005/8/layout/lProcess2"/>
    <dgm:cxn modelId="{3BAB8652-751A-43BE-B949-5F7529ABB409}" type="presParOf" srcId="{80E551E5-2EDE-49B6-BA49-C81DC7F52AD7}" destId="{0CB70A9D-C31A-4949-A2D1-FD01BA0329EE}" srcOrd="1" destOrd="0" presId="urn:microsoft.com/office/officeart/2005/8/layout/lProcess2"/>
    <dgm:cxn modelId="{2D8D7ED4-0D97-4B74-9057-D27D580C00C1}" type="presParOf" srcId="{80E551E5-2EDE-49B6-BA49-C81DC7F52AD7}" destId="{D648EF08-F114-4841-A523-6E41D13E1850}" srcOrd="2" destOrd="0" presId="urn:microsoft.com/office/officeart/2005/8/layout/lProcess2"/>
    <dgm:cxn modelId="{ADAB6DA1-9EA4-4DCF-BF19-20A3F9335A3F}" type="presParOf" srcId="{A76FAE5E-2BCA-47E8-843E-64A75E4A8BD0}" destId="{5CF3ACAB-C610-4839-81AA-AF4821B73F86}" srcOrd="3" destOrd="0" presId="urn:microsoft.com/office/officeart/2005/8/layout/lProcess2"/>
    <dgm:cxn modelId="{5ED3049C-36C0-497B-8288-0B3CDB668AC8}" type="presParOf" srcId="{A76FAE5E-2BCA-47E8-843E-64A75E4A8BD0}" destId="{6D0A09F6-4C8B-48D5-935C-344643E5BDB2}" srcOrd="4" destOrd="0" presId="urn:microsoft.com/office/officeart/2005/8/layout/lProcess2"/>
    <dgm:cxn modelId="{028E8732-5595-4AB2-9DB4-A60DFA3B8F10}" type="presParOf" srcId="{6D0A09F6-4C8B-48D5-935C-344643E5BDB2}" destId="{C74FA80D-E175-4493-A54B-A0331CF61C8B}" srcOrd="0" destOrd="0" presId="urn:microsoft.com/office/officeart/2005/8/layout/lProcess2"/>
    <dgm:cxn modelId="{89DF349A-B8C7-4E77-AE3E-BE69E3228503}" type="presParOf" srcId="{6D0A09F6-4C8B-48D5-935C-344643E5BDB2}" destId="{9047ADC9-5955-4E27-9258-6B5D9FF448F0}" srcOrd="1" destOrd="0" presId="urn:microsoft.com/office/officeart/2005/8/layout/lProcess2"/>
    <dgm:cxn modelId="{BAD13D59-4A0E-4AF2-8D89-6042DF9C6625}" type="presParOf" srcId="{6D0A09F6-4C8B-48D5-935C-344643E5BDB2}" destId="{6C74F901-9D9A-4C98-ADDD-2F9346950DED}" srcOrd="2" destOrd="0" presId="urn:microsoft.com/office/officeart/2005/8/layout/lProcess2"/>
    <dgm:cxn modelId="{6204EFA3-5EFB-433C-A28E-7CC0AFB65809}" type="presParOf" srcId="{6C74F901-9D9A-4C98-ADDD-2F9346950DED}" destId="{3E08A2EB-3757-4CBB-8A8D-784B875D36A3}" srcOrd="0" destOrd="0" presId="urn:microsoft.com/office/officeart/2005/8/layout/lProcess2"/>
    <dgm:cxn modelId="{DE5DACE8-A739-4DF0-8300-FC0279796643}" type="presParOf" srcId="{3E08A2EB-3757-4CBB-8A8D-784B875D36A3}" destId="{1BE889D9-28AC-4100-AE08-31D4FBF13A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D5B2-33B3-4C77-930F-748ECEFA1AAB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9090E-A4D3-4FF4-B568-AD37110BD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7557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B750A-410C-4757-9941-DD7D6E084CA8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072F8-EBD4-414F-8DBD-0FAB67BD9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7898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370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370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370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370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BBC7685-4EF7-43DA-BCF9-147D7561D400}" type="slidenum">
              <a:rPr lang="pt-BR" sz="1200">
                <a:latin typeface="Calibri" pitchFamily="34" charset="0"/>
              </a:rPr>
              <a:pPr algn="r"/>
              <a:t>15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AFC8-5934-4664-B784-63B67D2D29B9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22332" y="6492875"/>
            <a:ext cx="683568" cy="365125"/>
          </a:xfrm>
          <a:prstGeom prst="rect">
            <a:avLst/>
          </a:prstGeom>
        </p:spPr>
        <p:txBody>
          <a:bodyPr/>
          <a:lstStyle/>
          <a:p>
            <a:fld id="{2E090AD5-D890-4D72-923A-5E7B586F64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0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agem5.png"/>
          <p:cNvPicPr>
            <a:picLocks noChangeAspect="1"/>
          </p:cNvPicPr>
          <p:nvPr/>
        </p:nvPicPr>
        <p:blipFill>
          <a:blip r:embed="rId14" cstate="screen"/>
          <a:srcRect l="671" t="6158" r="6456" b="19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Espaço Reservado para Número de Slide 1"/>
          <p:cNvSpPr txBox="1">
            <a:spLocks noGrp="1"/>
          </p:cNvSpPr>
          <p:nvPr/>
        </p:nvSpPr>
        <p:spPr bwMode="auto">
          <a:xfrm>
            <a:off x="8565893" y="6288871"/>
            <a:ext cx="504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7336FDB9-19E8-491B-91BF-0B6D9ABEA79E}" type="slidenum">
              <a:rPr lang="pt-BR" sz="1100">
                <a:solidFill>
                  <a:srgbClr val="898989"/>
                </a:solidFill>
                <a:latin typeface="Calibri" pitchFamily="34" charset="0"/>
              </a:rPr>
              <a:pPr algn="r" eaLnBrk="0" hangingPunct="0"/>
              <a:t>‹nº›</a:t>
            </a:fld>
            <a:endParaRPr lang="pt-BR" sz="11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5400000">
            <a:off x="8208681" y="4904120"/>
            <a:ext cx="166744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050" dirty="0">
                <a:solidFill>
                  <a:schemeClr val="tx2">
                    <a:lumMod val="75000"/>
                  </a:schemeClr>
                </a:solidFill>
              </a:rPr>
              <a:t>Ministério </a:t>
            </a:r>
            <a:r>
              <a:rPr lang="pt-BR" sz="1050" dirty="0" smtClean="0">
                <a:solidFill>
                  <a:schemeClr val="tx2">
                    <a:lumMod val="75000"/>
                  </a:schemeClr>
                </a:solidFill>
              </a:rPr>
              <a:t>dos </a:t>
            </a:r>
            <a:r>
              <a:rPr lang="pt-BR" sz="1050" b="1" dirty="0" smtClean="0">
                <a:solidFill>
                  <a:schemeClr val="tx2">
                    <a:lumMod val="75000"/>
                  </a:schemeClr>
                </a:solidFill>
              </a:rPr>
              <a:t>Transportes</a:t>
            </a:r>
            <a:endParaRPr lang="pt-BR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hlinkClick r:id="rId15" action="ppaction://hlinksldjump"/>
          </p:cNvPr>
          <p:cNvSpPr/>
          <p:nvPr/>
        </p:nvSpPr>
        <p:spPr>
          <a:xfrm rot="2700000">
            <a:off x="8682359" y="6286376"/>
            <a:ext cx="489496" cy="4894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ilferrovias.antt.gov.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3etapaconcessoes.antt.gov.br/index.php/content/view/2291/Cartas_de_Apoio_ao_Equit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4221088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dirty="0" smtClean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Seminário Empresarial Brasil-China</a:t>
            </a:r>
            <a:endParaRPr lang="pt-BR" sz="3200" b="1" dirty="0" smtClean="0">
              <a:solidFill>
                <a:schemeClr val="tx2">
                  <a:lumMod val="60000"/>
                  <a:lumOff val="4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Open Sans" pitchFamily="34" charset="0"/>
                <a:cs typeface="Open Sans" pitchFamily="34" charset="0"/>
              </a:rPr>
              <a:t>Investimentos em Infraestrutura Ferroviária</a:t>
            </a:r>
          </a:p>
          <a:p>
            <a:pPr>
              <a:spcBef>
                <a:spcPct val="0"/>
              </a:spcBef>
              <a:defRPr/>
            </a:pPr>
            <a:endParaRPr lang="pt-BR" sz="2000" b="1" dirty="0" smtClean="0">
              <a:solidFill>
                <a:schemeClr val="tx2"/>
              </a:solidFill>
              <a:ea typeface="Open Sans" pitchFamily="34" charset="0"/>
              <a:cs typeface="Open Sans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t-BR" sz="2000" b="1" dirty="0" smtClean="0">
              <a:solidFill>
                <a:schemeClr val="tx2"/>
              </a:solidFill>
              <a:ea typeface="Open Sans" pitchFamily="34" charset="0"/>
              <a:cs typeface="Open Sans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t-BR" sz="2000" b="1" dirty="0" smtClean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Paulo Sérgio Passos</a:t>
            </a:r>
          </a:p>
          <a:p>
            <a:pPr>
              <a:spcBef>
                <a:spcPct val="0"/>
              </a:spcBef>
              <a:defRPr/>
            </a:pPr>
            <a:r>
              <a:rPr lang="pt-BR" sz="2000" dirty="0" smtClean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Ministro de Estado dos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20614" y="650559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Brasília, 16.07.2014</a:t>
            </a:r>
            <a:endParaRPr lang="pt-BR" sz="1400" dirty="0"/>
          </a:p>
        </p:txBody>
      </p:sp>
      <p:sp>
        <p:nvSpPr>
          <p:cNvPr id="2" name="Rectangle 1"/>
          <p:cNvSpPr/>
          <p:nvPr/>
        </p:nvSpPr>
        <p:spPr>
          <a:xfrm>
            <a:off x="101402" y="620688"/>
            <a:ext cx="276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Ministério dos Transportes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824889"/>
            <a:ext cx="6025439" cy="60079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824400"/>
            <a:ext cx="6025439" cy="6005379"/>
          </a:xfrm>
          <a:prstGeom prst="rect">
            <a:avLst/>
          </a:prstGeom>
          <a:effectLst/>
        </p:spPr>
      </p:pic>
      <p:sp>
        <p:nvSpPr>
          <p:cNvPr id="24" name="CaixaDeTexto 23"/>
          <p:cNvSpPr txBox="1"/>
          <p:nvPr/>
        </p:nvSpPr>
        <p:spPr>
          <a:xfrm>
            <a:off x="10886" y="146529"/>
            <a:ext cx="28992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Obras Ferroviárias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8855" y="6299200"/>
            <a:ext cx="2363412" cy="439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491940" y="6377910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Projetos em andamento</a:t>
            </a:r>
          </a:p>
        </p:txBody>
      </p:sp>
      <p:cxnSp>
        <p:nvCxnSpPr>
          <p:cNvPr id="65" name="Conector reto 64"/>
          <p:cNvCxnSpPr/>
          <p:nvPr/>
        </p:nvCxnSpPr>
        <p:spPr>
          <a:xfrm>
            <a:off x="203908" y="6519845"/>
            <a:ext cx="28803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60"/>
          <p:cNvGrpSpPr/>
          <p:nvPr/>
        </p:nvGrpSpPr>
        <p:grpSpPr>
          <a:xfrm>
            <a:off x="4968875" y="2223912"/>
            <a:ext cx="2723216" cy="2567163"/>
            <a:chOff x="4968875" y="2223912"/>
            <a:chExt cx="2723216" cy="2567163"/>
          </a:xfrm>
        </p:grpSpPr>
        <p:sp>
          <p:nvSpPr>
            <p:cNvPr id="123" name="Elipse 122"/>
            <p:cNvSpPr/>
            <p:nvPr/>
          </p:nvSpPr>
          <p:spPr>
            <a:xfrm>
              <a:off x="7385050" y="2714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5" name="Elipse 124"/>
            <p:cNvSpPr/>
            <p:nvPr/>
          </p:nvSpPr>
          <p:spPr>
            <a:xfrm>
              <a:off x="5861050" y="3530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6" name="Elipse 125"/>
            <p:cNvSpPr/>
            <p:nvPr/>
          </p:nvSpPr>
          <p:spPr>
            <a:xfrm>
              <a:off x="6689725" y="4057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7" name="Elipse 126"/>
            <p:cNvSpPr/>
            <p:nvPr/>
          </p:nvSpPr>
          <p:spPr>
            <a:xfrm>
              <a:off x="4968875" y="4733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9" name="Elipse 128"/>
            <p:cNvSpPr/>
            <p:nvPr/>
          </p:nvSpPr>
          <p:spPr>
            <a:xfrm>
              <a:off x="6165850" y="3873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4" name="Elipse 133"/>
            <p:cNvSpPr/>
            <p:nvPr/>
          </p:nvSpPr>
          <p:spPr>
            <a:xfrm>
              <a:off x="5207000" y="3832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9" name="Elipse 138"/>
            <p:cNvSpPr/>
            <p:nvPr/>
          </p:nvSpPr>
          <p:spPr>
            <a:xfrm>
              <a:off x="5149850" y="4114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4" name="Elipse 143"/>
            <p:cNvSpPr/>
            <p:nvPr/>
          </p:nvSpPr>
          <p:spPr>
            <a:xfrm>
              <a:off x="6838950" y="23177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5" name="Elipse 144"/>
            <p:cNvSpPr/>
            <p:nvPr/>
          </p:nvSpPr>
          <p:spPr>
            <a:xfrm>
              <a:off x="6057900" y="2946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64" name="CaixaDeTexto 163"/>
            <p:cNvSpPr txBox="1"/>
            <p:nvPr/>
          </p:nvSpPr>
          <p:spPr>
            <a:xfrm>
              <a:off x="5842353" y="2984148"/>
              <a:ext cx="2532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Eliseu</a:t>
              </a:r>
              <a:endParaRPr lang="en-US" sz="600" dirty="0" smtClean="0"/>
            </a:p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Martins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CaixaDeTexto 165"/>
            <p:cNvSpPr txBox="1"/>
            <p:nvPr/>
          </p:nvSpPr>
          <p:spPr>
            <a:xfrm>
              <a:off x="6873875" y="2223912"/>
              <a:ext cx="24045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Pecém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7445093" y="2670176"/>
              <a:ext cx="18114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Natal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CaixaDeTexto 168"/>
            <p:cNvSpPr txBox="1"/>
            <p:nvPr/>
          </p:nvSpPr>
          <p:spPr>
            <a:xfrm>
              <a:off x="6758728" y="4017639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Ilh</a:t>
              </a:r>
              <a:r>
                <a:rPr lang="en-US" sz="600" dirty="0" err="1" smtClean="0"/>
                <a:t>éus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CaixaDeTexto 169"/>
            <p:cNvSpPr txBox="1"/>
            <p:nvPr/>
          </p:nvSpPr>
          <p:spPr>
            <a:xfrm>
              <a:off x="5776313" y="38533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Guanambi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CaixaDeTexto 170"/>
            <p:cNvSpPr txBox="1"/>
            <p:nvPr/>
          </p:nvSpPr>
          <p:spPr>
            <a:xfrm>
              <a:off x="5252508" y="3873495"/>
              <a:ext cx="684036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Campinorte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CaixaDeTexto 171"/>
            <p:cNvSpPr txBox="1"/>
            <p:nvPr/>
          </p:nvSpPr>
          <p:spPr>
            <a:xfrm>
              <a:off x="5210352" y="404194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Anápolis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5033081" y="4589970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Estrela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D’Oeste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lipse 93"/>
            <p:cNvSpPr/>
            <p:nvPr/>
          </p:nvSpPr>
          <p:spPr>
            <a:xfrm>
              <a:off x="5892800" y="3733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5922363" y="36501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Correntina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Elipse 109"/>
            <p:cNvSpPr/>
            <p:nvPr/>
          </p:nvSpPr>
          <p:spPr>
            <a:xfrm>
              <a:off x="6083300" y="3797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6131913" y="37454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Caetité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Elipse 164"/>
            <p:cNvSpPr/>
            <p:nvPr/>
          </p:nvSpPr>
          <p:spPr>
            <a:xfrm>
              <a:off x="7396339" y="3053291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73" name="CaixaDeTexto 172"/>
            <p:cNvSpPr txBox="1"/>
            <p:nvPr/>
          </p:nvSpPr>
          <p:spPr>
            <a:xfrm>
              <a:off x="7467671" y="3008842"/>
              <a:ext cx="22442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Suape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5904300" y="3441560"/>
              <a:ext cx="31418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Barreiras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63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m 1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824400"/>
            <a:ext cx="6025439" cy="60053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070" y="824400"/>
            <a:ext cx="6022900" cy="6005377"/>
          </a:xfrm>
          <a:prstGeom prst="rect">
            <a:avLst/>
          </a:prstGeom>
          <a:effectLst/>
        </p:spPr>
      </p:pic>
      <p:sp>
        <p:nvSpPr>
          <p:cNvPr id="24" name="CaixaDeTexto 23"/>
          <p:cNvSpPr txBox="1"/>
          <p:nvPr/>
        </p:nvSpPr>
        <p:spPr>
          <a:xfrm>
            <a:off x="10886" y="146529"/>
            <a:ext cx="35548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Obras e PIL Ferroviário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8855" y="6186311"/>
            <a:ext cx="2363412" cy="5519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491940" y="6253731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Projetos em andamento</a:t>
            </a:r>
          </a:p>
          <a:p>
            <a:r>
              <a:rPr lang="pt-BR" sz="1200" dirty="0" smtClean="0"/>
              <a:t>PIL</a:t>
            </a:r>
          </a:p>
        </p:txBody>
      </p:sp>
      <p:cxnSp>
        <p:nvCxnSpPr>
          <p:cNvPr id="65" name="Conector reto 64"/>
          <p:cNvCxnSpPr/>
          <p:nvPr/>
        </p:nvCxnSpPr>
        <p:spPr>
          <a:xfrm>
            <a:off x="203908" y="6395666"/>
            <a:ext cx="28803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>
            <a:off x="203908" y="6571879"/>
            <a:ext cx="28803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84"/>
          <p:cNvGrpSpPr/>
          <p:nvPr/>
        </p:nvGrpSpPr>
        <p:grpSpPr>
          <a:xfrm>
            <a:off x="1639005" y="1812925"/>
            <a:ext cx="6053086" cy="4794415"/>
            <a:chOff x="1639005" y="1812925"/>
            <a:chExt cx="6053086" cy="4794415"/>
          </a:xfrm>
        </p:grpSpPr>
        <p:sp>
          <p:nvSpPr>
            <p:cNvPr id="113" name="Elipse 112"/>
            <p:cNvSpPr/>
            <p:nvPr/>
          </p:nvSpPr>
          <p:spPr>
            <a:xfrm>
              <a:off x="4222750" y="22669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3000375" y="2936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3" name="Elipse 122"/>
            <p:cNvSpPr/>
            <p:nvPr/>
          </p:nvSpPr>
          <p:spPr>
            <a:xfrm>
              <a:off x="7385050" y="2714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4" name="Elipse 123"/>
            <p:cNvSpPr/>
            <p:nvPr/>
          </p:nvSpPr>
          <p:spPr>
            <a:xfrm>
              <a:off x="5524500" y="24034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5" name="Elipse 124"/>
            <p:cNvSpPr/>
            <p:nvPr/>
          </p:nvSpPr>
          <p:spPr>
            <a:xfrm>
              <a:off x="5861050" y="3530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6" name="Elipse 125"/>
            <p:cNvSpPr/>
            <p:nvPr/>
          </p:nvSpPr>
          <p:spPr>
            <a:xfrm>
              <a:off x="6689725" y="4057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7" name="Elipse 126"/>
            <p:cNvSpPr/>
            <p:nvPr/>
          </p:nvSpPr>
          <p:spPr>
            <a:xfrm>
              <a:off x="4968875" y="4733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8" name="Elipse 127"/>
            <p:cNvSpPr/>
            <p:nvPr/>
          </p:nvSpPr>
          <p:spPr>
            <a:xfrm>
              <a:off x="4292600" y="5000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9" name="Elipse 128"/>
            <p:cNvSpPr/>
            <p:nvPr/>
          </p:nvSpPr>
          <p:spPr>
            <a:xfrm>
              <a:off x="6165850" y="3873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1" name="Elipse 130"/>
            <p:cNvSpPr/>
            <p:nvPr/>
          </p:nvSpPr>
          <p:spPr>
            <a:xfrm>
              <a:off x="3775075" y="3667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2" name="Elipse 131"/>
            <p:cNvSpPr/>
            <p:nvPr/>
          </p:nvSpPr>
          <p:spPr>
            <a:xfrm>
              <a:off x="4197350" y="3581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3" name="Elipse 132"/>
            <p:cNvSpPr/>
            <p:nvPr/>
          </p:nvSpPr>
          <p:spPr>
            <a:xfrm>
              <a:off x="4254500" y="34258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4" name="Elipse 133"/>
            <p:cNvSpPr/>
            <p:nvPr/>
          </p:nvSpPr>
          <p:spPr>
            <a:xfrm>
              <a:off x="5207000" y="3832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6" name="Elipse 135"/>
            <p:cNvSpPr/>
            <p:nvPr/>
          </p:nvSpPr>
          <p:spPr>
            <a:xfrm>
              <a:off x="5197475" y="3479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8" name="Elipse 137"/>
            <p:cNvSpPr/>
            <p:nvPr/>
          </p:nvSpPr>
          <p:spPr>
            <a:xfrm>
              <a:off x="4616450" y="6540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9" name="Elipse 138"/>
            <p:cNvSpPr/>
            <p:nvPr/>
          </p:nvSpPr>
          <p:spPr>
            <a:xfrm>
              <a:off x="5149850" y="4114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1" name="Elipse 140"/>
            <p:cNvSpPr/>
            <p:nvPr/>
          </p:nvSpPr>
          <p:spPr>
            <a:xfrm>
              <a:off x="5848350" y="45212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2" name="Elipse 141"/>
            <p:cNvSpPr/>
            <p:nvPr/>
          </p:nvSpPr>
          <p:spPr>
            <a:xfrm>
              <a:off x="4441825" y="2019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4" name="Elipse 143"/>
            <p:cNvSpPr/>
            <p:nvPr/>
          </p:nvSpPr>
          <p:spPr>
            <a:xfrm>
              <a:off x="6838950" y="23177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5" name="Elipse 144"/>
            <p:cNvSpPr/>
            <p:nvPr/>
          </p:nvSpPr>
          <p:spPr>
            <a:xfrm>
              <a:off x="6057900" y="2946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6" name="Elipse 145"/>
            <p:cNvSpPr/>
            <p:nvPr/>
          </p:nvSpPr>
          <p:spPr>
            <a:xfrm>
              <a:off x="5207000" y="5581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7" name="Elipse 146"/>
            <p:cNvSpPr/>
            <p:nvPr/>
          </p:nvSpPr>
          <p:spPr>
            <a:xfrm>
              <a:off x="5616575" y="5334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8" name="Elipse 147"/>
            <p:cNvSpPr/>
            <p:nvPr/>
          </p:nvSpPr>
          <p:spPr>
            <a:xfrm>
              <a:off x="6842125" y="37020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50" name="Elipse 149"/>
            <p:cNvSpPr/>
            <p:nvPr/>
          </p:nvSpPr>
          <p:spPr>
            <a:xfrm>
              <a:off x="6423025" y="4860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51" name="Elipse 150"/>
            <p:cNvSpPr/>
            <p:nvPr/>
          </p:nvSpPr>
          <p:spPr>
            <a:xfrm>
              <a:off x="5940425" y="5191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53" name="Elipse 152"/>
            <p:cNvSpPr/>
            <p:nvPr/>
          </p:nvSpPr>
          <p:spPr>
            <a:xfrm>
              <a:off x="5337175" y="18827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5397500" y="1812925"/>
              <a:ext cx="35747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Barcarena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CaixaDeTexto 154"/>
            <p:cNvSpPr txBox="1"/>
            <p:nvPr/>
          </p:nvSpPr>
          <p:spPr>
            <a:xfrm>
              <a:off x="5593997" y="2386542"/>
              <a:ext cx="35907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Açailândia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4502855" y="1945570"/>
              <a:ext cx="3350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Santarém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3899958" y="2172406"/>
              <a:ext cx="31418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Miritituba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4340930" y="3350331"/>
              <a:ext cx="19877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Sinop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CaixaDeTexto 158"/>
            <p:cNvSpPr txBox="1"/>
            <p:nvPr/>
          </p:nvSpPr>
          <p:spPr>
            <a:xfrm>
              <a:off x="3873500" y="3383493"/>
              <a:ext cx="3446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Lucas do</a:t>
              </a:r>
            </a:p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Rio Verde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3832225" y="3698876"/>
              <a:ext cx="28052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Sapezal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CaixaDeTexto 160"/>
            <p:cNvSpPr txBox="1"/>
            <p:nvPr/>
          </p:nvSpPr>
          <p:spPr>
            <a:xfrm>
              <a:off x="2624667" y="2841626"/>
              <a:ext cx="403957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Porto Velho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4796367" y="3389843"/>
              <a:ext cx="44082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Figueirópolis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CaixaDeTexto 162"/>
            <p:cNvSpPr txBox="1"/>
            <p:nvPr/>
          </p:nvSpPr>
          <p:spPr>
            <a:xfrm>
              <a:off x="5904300" y="3441560"/>
              <a:ext cx="31418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Barreiras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CaixaDeTexto 163"/>
            <p:cNvSpPr txBox="1"/>
            <p:nvPr/>
          </p:nvSpPr>
          <p:spPr>
            <a:xfrm>
              <a:off x="5842353" y="2984148"/>
              <a:ext cx="2532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Eliseu</a:t>
              </a:r>
              <a:endParaRPr lang="en-US" sz="600" dirty="0" smtClean="0"/>
            </a:p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Martins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CaixaDeTexto 165"/>
            <p:cNvSpPr txBox="1"/>
            <p:nvPr/>
          </p:nvSpPr>
          <p:spPr>
            <a:xfrm>
              <a:off x="6873875" y="2223912"/>
              <a:ext cx="24045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Pecém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7445093" y="2670176"/>
              <a:ext cx="18114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Natal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CaixaDeTexto 167"/>
            <p:cNvSpPr txBox="1"/>
            <p:nvPr/>
          </p:nvSpPr>
          <p:spPr>
            <a:xfrm>
              <a:off x="6865408" y="375827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Salvador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CaixaDeTexto 168"/>
            <p:cNvSpPr txBox="1"/>
            <p:nvPr/>
          </p:nvSpPr>
          <p:spPr>
            <a:xfrm>
              <a:off x="6758728" y="4017639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Ilh</a:t>
              </a:r>
              <a:r>
                <a:rPr lang="en-US" sz="600" dirty="0" err="1" smtClean="0"/>
                <a:t>éus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CaixaDeTexto 169"/>
            <p:cNvSpPr txBox="1"/>
            <p:nvPr/>
          </p:nvSpPr>
          <p:spPr>
            <a:xfrm>
              <a:off x="5776313" y="38533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Guanambi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CaixaDeTexto 170"/>
            <p:cNvSpPr txBox="1"/>
            <p:nvPr/>
          </p:nvSpPr>
          <p:spPr>
            <a:xfrm>
              <a:off x="4875848" y="3745191"/>
              <a:ext cx="684036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Campinorte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CaixaDeTexto 171"/>
            <p:cNvSpPr txBox="1"/>
            <p:nvPr/>
          </p:nvSpPr>
          <p:spPr>
            <a:xfrm>
              <a:off x="4834202" y="4088784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Anápolis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CaixaDeTexto 174"/>
            <p:cNvSpPr txBox="1"/>
            <p:nvPr/>
          </p:nvSpPr>
          <p:spPr>
            <a:xfrm>
              <a:off x="5924197" y="44635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Corinto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CaixaDeTexto 175"/>
            <p:cNvSpPr txBox="1"/>
            <p:nvPr/>
          </p:nvSpPr>
          <p:spPr>
            <a:xfrm>
              <a:off x="6486101" y="48357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Vitória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CaixaDeTexto 177"/>
            <p:cNvSpPr txBox="1"/>
            <p:nvPr/>
          </p:nvSpPr>
          <p:spPr>
            <a:xfrm>
              <a:off x="5942541" y="5253192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Rio de Janeiro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5033081" y="4589970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Estrela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D’Oeste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CaixaDeTexto 179"/>
            <p:cNvSpPr txBox="1"/>
            <p:nvPr/>
          </p:nvSpPr>
          <p:spPr>
            <a:xfrm>
              <a:off x="3907720" y="49603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Dourados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CaixaDeTexto 181"/>
            <p:cNvSpPr txBox="1"/>
            <p:nvPr/>
          </p:nvSpPr>
          <p:spPr>
            <a:xfrm>
              <a:off x="5277909" y="559185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Paranaguá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CaixaDeTexto 182"/>
            <p:cNvSpPr txBox="1"/>
            <p:nvPr/>
          </p:nvSpPr>
          <p:spPr>
            <a:xfrm>
              <a:off x="5585531" y="5400512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Santos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4699353" y="6515007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Rio Grande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lipse 89"/>
            <p:cNvSpPr/>
            <p:nvPr/>
          </p:nvSpPr>
          <p:spPr>
            <a:xfrm>
              <a:off x="5549900" y="2641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91" name="CaixaDeTexto 90"/>
            <p:cNvSpPr txBox="1"/>
            <p:nvPr/>
          </p:nvSpPr>
          <p:spPr>
            <a:xfrm>
              <a:off x="5615428" y="2570692"/>
              <a:ext cx="26129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Estreito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lipse 91"/>
            <p:cNvSpPr/>
            <p:nvPr/>
          </p:nvSpPr>
          <p:spPr>
            <a:xfrm>
              <a:off x="5504656" y="26677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5041546" y="2698486"/>
              <a:ext cx="47128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Aguiarnópolis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lipse 93"/>
            <p:cNvSpPr/>
            <p:nvPr/>
          </p:nvSpPr>
          <p:spPr>
            <a:xfrm>
              <a:off x="5892800" y="3733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5922363" y="36501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Correntina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lipse 95"/>
            <p:cNvSpPr/>
            <p:nvPr/>
          </p:nvSpPr>
          <p:spPr>
            <a:xfrm>
              <a:off x="5345906" y="26296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5035196" y="2539736"/>
              <a:ext cx="30617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Xambioá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Elipse 97"/>
            <p:cNvSpPr/>
            <p:nvPr/>
          </p:nvSpPr>
          <p:spPr>
            <a:xfrm>
              <a:off x="6289675" y="5095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6365451" y="5077086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Campo dos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Goytacazes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Elipse 99"/>
            <p:cNvSpPr/>
            <p:nvPr/>
          </p:nvSpPr>
          <p:spPr>
            <a:xfrm>
              <a:off x="4203700" y="40036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3939893" y="4010026"/>
              <a:ext cx="2468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Cuiabá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Elipse 101"/>
            <p:cNvSpPr/>
            <p:nvPr/>
          </p:nvSpPr>
          <p:spPr>
            <a:xfrm>
              <a:off x="4749800" y="48545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03" name="CaixaDeTexto 102"/>
            <p:cNvSpPr txBox="1"/>
            <p:nvPr/>
          </p:nvSpPr>
          <p:spPr>
            <a:xfrm>
              <a:off x="4364920" y="481433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Panorama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Elipse 103"/>
            <p:cNvSpPr/>
            <p:nvPr/>
          </p:nvSpPr>
          <p:spPr>
            <a:xfrm>
              <a:off x="4445000" y="55022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4504620" y="55318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Cascavel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Elipse 105"/>
            <p:cNvSpPr/>
            <p:nvPr/>
          </p:nvSpPr>
          <p:spPr>
            <a:xfrm>
              <a:off x="4337050" y="55149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3863270" y="54493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Foz</a:t>
              </a:r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 do Iguaçu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Elipse 107"/>
            <p:cNvSpPr/>
            <p:nvPr/>
          </p:nvSpPr>
          <p:spPr>
            <a:xfrm>
              <a:off x="4749800" y="6223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4820709" y="623320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Porto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Alegre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Elipse 109"/>
            <p:cNvSpPr/>
            <p:nvPr/>
          </p:nvSpPr>
          <p:spPr>
            <a:xfrm>
              <a:off x="6083300" y="3797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6131913" y="37454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Caetité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Elipse 114"/>
            <p:cNvSpPr/>
            <p:nvPr/>
          </p:nvSpPr>
          <p:spPr>
            <a:xfrm>
              <a:off x="3892550" y="45180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3539420" y="44777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Corumbá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Elipse 116"/>
            <p:cNvSpPr/>
            <p:nvPr/>
          </p:nvSpPr>
          <p:spPr>
            <a:xfrm>
              <a:off x="398780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3552120" y="60970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Uruguaiana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Elipse 118"/>
            <p:cNvSpPr/>
            <p:nvPr/>
          </p:nvSpPr>
          <p:spPr>
            <a:xfrm>
              <a:off x="4381500" y="4143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21" name="CaixaDeTexto 120"/>
            <p:cNvSpPr txBox="1"/>
            <p:nvPr/>
          </p:nvSpPr>
          <p:spPr>
            <a:xfrm>
              <a:off x="3899958" y="4141442"/>
              <a:ext cx="47609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Rondonópolis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Elipse 121"/>
            <p:cNvSpPr/>
            <p:nvPr/>
          </p:nvSpPr>
          <p:spPr>
            <a:xfrm>
              <a:off x="4584700" y="4270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4134362" y="4276726"/>
              <a:ext cx="46487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Alto Araguaia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Elipse 134"/>
            <p:cNvSpPr/>
            <p:nvPr/>
          </p:nvSpPr>
          <p:spPr>
            <a:xfrm>
              <a:off x="4559300" y="5794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4250620" y="57414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Chapecó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Elipse 139"/>
            <p:cNvSpPr/>
            <p:nvPr/>
          </p:nvSpPr>
          <p:spPr>
            <a:xfrm>
              <a:off x="4622800" y="5953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4701470" y="592558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Passo</a:t>
              </a:r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 Fundo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Elipse 148"/>
            <p:cNvSpPr/>
            <p:nvPr/>
          </p:nvSpPr>
          <p:spPr>
            <a:xfrm>
              <a:off x="441325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4485570" y="6077986"/>
              <a:ext cx="28328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Santa</a:t>
              </a:r>
              <a:br>
                <a:rPr lang="en-US" sz="6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Maria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Elipse 164"/>
            <p:cNvSpPr/>
            <p:nvPr/>
          </p:nvSpPr>
          <p:spPr>
            <a:xfrm>
              <a:off x="7396339" y="3053291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73" name="CaixaDeTexto 172"/>
            <p:cNvSpPr txBox="1"/>
            <p:nvPr/>
          </p:nvSpPr>
          <p:spPr>
            <a:xfrm>
              <a:off x="7467671" y="3008842"/>
              <a:ext cx="22442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Suape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Elipse 173"/>
            <p:cNvSpPr/>
            <p:nvPr/>
          </p:nvSpPr>
          <p:spPr>
            <a:xfrm>
              <a:off x="2377722" y="3147483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77" name="CaixaDeTexto 176"/>
            <p:cNvSpPr txBox="1"/>
            <p:nvPr/>
          </p:nvSpPr>
          <p:spPr>
            <a:xfrm>
              <a:off x="1997146" y="3170415"/>
              <a:ext cx="38311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Rio </a:t>
              </a:r>
              <a:r>
                <a:rPr lang="en-US" sz="600" dirty="0" err="1" smtClean="0"/>
                <a:t>Branco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Elipse 180"/>
            <p:cNvSpPr/>
            <p:nvPr/>
          </p:nvSpPr>
          <p:spPr>
            <a:xfrm>
              <a:off x="1639005" y="2816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86" name="CaixaDeTexto 185"/>
            <p:cNvSpPr txBox="1"/>
            <p:nvPr/>
          </p:nvSpPr>
          <p:spPr>
            <a:xfrm>
              <a:off x="1699048" y="2771776"/>
              <a:ext cx="53380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Cruzeiro</a:t>
              </a:r>
              <a:r>
                <a:rPr lang="en-US" sz="600" dirty="0" smtClean="0"/>
                <a:t> do </a:t>
              </a:r>
              <a:r>
                <a:rPr lang="en-US" sz="600" dirty="0" err="1" smtClean="0"/>
                <a:t>Sul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Elipse 184"/>
            <p:cNvSpPr/>
            <p:nvPr/>
          </p:nvSpPr>
          <p:spPr>
            <a:xfrm>
              <a:off x="5337175" y="31813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87" name="CaixaDeTexto 186"/>
            <p:cNvSpPr txBox="1"/>
            <p:nvPr/>
          </p:nvSpPr>
          <p:spPr>
            <a:xfrm>
              <a:off x="5091642" y="3091393"/>
              <a:ext cx="25808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Palmas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Elipse 111"/>
            <p:cNvSpPr/>
            <p:nvPr/>
          </p:nvSpPr>
          <p:spPr>
            <a:xfrm>
              <a:off x="5981886" y="477363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6039036" y="4657445"/>
              <a:ext cx="3407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Belo Horizonte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63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070" y="824400"/>
            <a:ext cx="6022900" cy="6005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069" y="824400"/>
            <a:ext cx="6022900" cy="6005377"/>
          </a:xfrm>
          <a:prstGeom prst="rect">
            <a:avLst/>
          </a:prstGeom>
          <a:effectLst/>
        </p:spPr>
      </p:pic>
      <p:sp>
        <p:nvSpPr>
          <p:cNvPr id="24" name="CaixaDeTexto 23"/>
          <p:cNvSpPr txBox="1"/>
          <p:nvPr/>
        </p:nvSpPr>
        <p:spPr>
          <a:xfrm>
            <a:off x="10886" y="146529"/>
            <a:ext cx="34138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Obras, PIL e PIL fase 1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8855" y="6019800"/>
            <a:ext cx="2363412" cy="718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491940" y="608439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Projetos em andamento</a:t>
            </a:r>
          </a:p>
          <a:p>
            <a:r>
              <a:rPr lang="pt-BR" sz="1200" dirty="0" smtClean="0"/>
              <a:t>PIL</a:t>
            </a:r>
          </a:p>
          <a:p>
            <a:r>
              <a:rPr lang="pt-BR" sz="1200" dirty="0" smtClean="0"/>
              <a:t>PIL fase 1</a:t>
            </a:r>
          </a:p>
        </p:txBody>
      </p:sp>
      <p:cxnSp>
        <p:nvCxnSpPr>
          <p:cNvPr id="65" name="Conector reto 64"/>
          <p:cNvCxnSpPr/>
          <p:nvPr/>
        </p:nvCxnSpPr>
        <p:spPr>
          <a:xfrm>
            <a:off x="203908" y="6226331"/>
            <a:ext cx="28803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>
            <a:off x="203908" y="6402544"/>
            <a:ext cx="28803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>
            <a:off x="203908" y="6588281"/>
            <a:ext cx="288032" cy="0"/>
          </a:xfrm>
          <a:prstGeom prst="line">
            <a:avLst/>
          </a:prstGeom>
          <a:ln w="57150">
            <a:solidFill>
              <a:srgbClr val="091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84"/>
          <p:cNvGrpSpPr/>
          <p:nvPr/>
        </p:nvGrpSpPr>
        <p:grpSpPr>
          <a:xfrm>
            <a:off x="1639005" y="1812925"/>
            <a:ext cx="6053086" cy="4794415"/>
            <a:chOff x="1639005" y="1812925"/>
            <a:chExt cx="6053086" cy="4794415"/>
          </a:xfrm>
        </p:grpSpPr>
        <p:sp>
          <p:nvSpPr>
            <p:cNvPr id="402" name="Elipse 401"/>
            <p:cNvSpPr/>
            <p:nvPr/>
          </p:nvSpPr>
          <p:spPr>
            <a:xfrm>
              <a:off x="4222750" y="22669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3" name="Elipse 402"/>
            <p:cNvSpPr/>
            <p:nvPr/>
          </p:nvSpPr>
          <p:spPr>
            <a:xfrm>
              <a:off x="3000375" y="2936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4" name="Elipse 403"/>
            <p:cNvSpPr/>
            <p:nvPr/>
          </p:nvSpPr>
          <p:spPr>
            <a:xfrm>
              <a:off x="7385050" y="2714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5" name="Elipse 404"/>
            <p:cNvSpPr/>
            <p:nvPr/>
          </p:nvSpPr>
          <p:spPr>
            <a:xfrm>
              <a:off x="5524500" y="24034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6" name="Elipse 405"/>
            <p:cNvSpPr/>
            <p:nvPr/>
          </p:nvSpPr>
          <p:spPr>
            <a:xfrm>
              <a:off x="5861050" y="3530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7" name="Elipse 406"/>
            <p:cNvSpPr/>
            <p:nvPr/>
          </p:nvSpPr>
          <p:spPr>
            <a:xfrm>
              <a:off x="6689725" y="4057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8" name="Elipse 407"/>
            <p:cNvSpPr/>
            <p:nvPr/>
          </p:nvSpPr>
          <p:spPr>
            <a:xfrm>
              <a:off x="4968875" y="4733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09" name="Elipse 408"/>
            <p:cNvSpPr/>
            <p:nvPr/>
          </p:nvSpPr>
          <p:spPr>
            <a:xfrm>
              <a:off x="4292600" y="5000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0" name="Elipse 409"/>
            <p:cNvSpPr/>
            <p:nvPr/>
          </p:nvSpPr>
          <p:spPr>
            <a:xfrm>
              <a:off x="6165850" y="3873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1" name="Elipse 410"/>
            <p:cNvSpPr/>
            <p:nvPr/>
          </p:nvSpPr>
          <p:spPr>
            <a:xfrm>
              <a:off x="3775075" y="3667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2" name="Elipse 411"/>
            <p:cNvSpPr/>
            <p:nvPr/>
          </p:nvSpPr>
          <p:spPr>
            <a:xfrm>
              <a:off x="4197350" y="3581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3" name="Elipse 412"/>
            <p:cNvSpPr/>
            <p:nvPr/>
          </p:nvSpPr>
          <p:spPr>
            <a:xfrm>
              <a:off x="4254500" y="34258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4" name="Elipse 413"/>
            <p:cNvSpPr/>
            <p:nvPr/>
          </p:nvSpPr>
          <p:spPr>
            <a:xfrm>
              <a:off x="5207000" y="3832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5" name="Elipse 414"/>
            <p:cNvSpPr/>
            <p:nvPr/>
          </p:nvSpPr>
          <p:spPr>
            <a:xfrm>
              <a:off x="5197475" y="3479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6" name="Elipse 415"/>
            <p:cNvSpPr/>
            <p:nvPr/>
          </p:nvSpPr>
          <p:spPr>
            <a:xfrm>
              <a:off x="4616450" y="6540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7" name="Elipse 416"/>
            <p:cNvSpPr/>
            <p:nvPr/>
          </p:nvSpPr>
          <p:spPr>
            <a:xfrm>
              <a:off x="5149850" y="4114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8" name="Elipse 417"/>
            <p:cNvSpPr/>
            <p:nvPr/>
          </p:nvSpPr>
          <p:spPr>
            <a:xfrm>
              <a:off x="5848350" y="45212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19" name="Elipse 418"/>
            <p:cNvSpPr/>
            <p:nvPr/>
          </p:nvSpPr>
          <p:spPr>
            <a:xfrm>
              <a:off x="4441825" y="2019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0" name="Elipse 419"/>
            <p:cNvSpPr/>
            <p:nvPr/>
          </p:nvSpPr>
          <p:spPr>
            <a:xfrm>
              <a:off x="6838950" y="23177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1" name="Elipse 420"/>
            <p:cNvSpPr/>
            <p:nvPr/>
          </p:nvSpPr>
          <p:spPr>
            <a:xfrm>
              <a:off x="6057900" y="2946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2" name="Elipse 421"/>
            <p:cNvSpPr/>
            <p:nvPr/>
          </p:nvSpPr>
          <p:spPr>
            <a:xfrm>
              <a:off x="5207000" y="5581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3" name="Elipse 422"/>
            <p:cNvSpPr/>
            <p:nvPr/>
          </p:nvSpPr>
          <p:spPr>
            <a:xfrm>
              <a:off x="5616575" y="5334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4" name="Elipse 423"/>
            <p:cNvSpPr/>
            <p:nvPr/>
          </p:nvSpPr>
          <p:spPr>
            <a:xfrm>
              <a:off x="6842125" y="37020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5" name="Elipse 424"/>
            <p:cNvSpPr/>
            <p:nvPr/>
          </p:nvSpPr>
          <p:spPr>
            <a:xfrm>
              <a:off x="6423025" y="4860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6" name="Elipse 425"/>
            <p:cNvSpPr/>
            <p:nvPr/>
          </p:nvSpPr>
          <p:spPr>
            <a:xfrm>
              <a:off x="5940425" y="5191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7" name="Elipse 426"/>
            <p:cNvSpPr/>
            <p:nvPr/>
          </p:nvSpPr>
          <p:spPr>
            <a:xfrm>
              <a:off x="5337175" y="18827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5397500" y="1812925"/>
              <a:ext cx="35747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Barcarena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CaixaDeTexto 428"/>
            <p:cNvSpPr txBox="1"/>
            <p:nvPr/>
          </p:nvSpPr>
          <p:spPr>
            <a:xfrm>
              <a:off x="5593997" y="2386542"/>
              <a:ext cx="35907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Açailândia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CaixaDeTexto 429"/>
            <p:cNvSpPr txBox="1"/>
            <p:nvPr/>
          </p:nvSpPr>
          <p:spPr>
            <a:xfrm>
              <a:off x="4502855" y="1945570"/>
              <a:ext cx="3350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Santarém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CaixaDeTexto 430"/>
            <p:cNvSpPr txBox="1"/>
            <p:nvPr/>
          </p:nvSpPr>
          <p:spPr>
            <a:xfrm>
              <a:off x="3899958" y="2172406"/>
              <a:ext cx="31418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Miritituba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CaixaDeTexto 431"/>
            <p:cNvSpPr txBox="1"/>
            <p:nvPr/>
          </p:nvSpPr>
          <p:spPr>
            <a:xfrm>
              <a:off x="4340930" y="3350331"/>
              <a:ext cx="19877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Sinop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CaixaDeTexto 432"/>
            <p:cNvSpPr txBox="1"/>
            <p:nvPr/>
          </p:nvSpPr>
          <p:spPr>
            <a:xfrm>
              <a:off x="3873500" y="3383493"/>
              <a:ext cx="3446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Lucas do</a:t>
              </a:r>
            </a:p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Rio Verde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CaixaDeTexto 433"/>
            <p:cNvSpPr txBox="1"/>
            <p:nvPr/>
          </p:nvSpPr>
          <p:spPr>
            <a:xfrm>
              <a:off x="3832225" y="3698876"/>
              <a:ext cx="28052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Sapezal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CaixaDeTexto 434"/>
            <p:cNvSpPr txBox="1"/>
            <p:nvPr/>
          </p:nvSpPr>
          <p:spPr>
            <a:xfrm>
              <a:off x="2624667" y="2841626"/>
              <a:ext cx="403957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Porto Velho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CaixaDeTexto 435"/>
            <p:cNvSpPr txBox="1"/>
            <p:nvPr/>
          </p:nvSpPr>
          <p:spPr>
            <a:xfrm>
              <a:off x="4796367" y="3389843"/>
              <a:ext cx="44082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Figueirópolis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CaixaDeTexto 436"/>
            <p:cNvSpPr txBox="1"/>
            <p:nvPr/>
          </p:nvSpPr>
          <p:spPr>
            <a:xfrm>
              <a:off x="5904300" y="3441560"/>
              <a:ext cx="31418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Barreiras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CaixaDeTexto 437"/>
            <p:cNvSpPr txBox="1"/>
            <p:nvPr/>
          </p:nvSpPr>
          <p:spPr>
            <a:xfrm>
              <a:off x="5842353" y="2984148"/>
              <a:ext cx="2532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Eliseu</a:t>
              </a:r>
              <a:endParaRPr lang="en-US" sz="600" dirty="0" smtClean="0"/>
            </a:p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Martins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CaixaDeTexto 438"/>
            <p:cNvSpPr txBox="1"/>
            <p:nvPr/>
          </p:nvSpPr>
          <p:spPr>
            <a:xfrm>
              <a:off x="6873875" y="2223912"/>
              <a:ext cx="24045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Pecém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CaixaDeTexto 439"/>
            <p:cNvSpPr txBox="1"/>
            <p:nvPr/>
          </p:nvSpPr>
          <p:spPr>
            <a:xfrm>
              <a:off x="7445093" y="2670176"/>
              <a:ext cx="18114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Natal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CaixaDeTexto 440"/>
            <p:cNvSpPr txBox="1"/>
            <p:nvPr/>
          </p:nvSpPr>
          <p:spPr>
            <a:xfrm>
              <a:off x="6865408" y="375827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Salvador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CaixaDeTexto 441"/>
            <p:cNvSpPr txBox="1"/>
            <p:nvPr/>
          </p:nvSpPr>
          <p:spPr>
            <a:xfrm>
              <a:off x="6758728" y="4017639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Ilh</a:t>
              </a:r>
              <a:r>
                <a:rPr lang="en-US" sz="600" dirty="0" err="1" smtClean="0"/>
                <a:t>éus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CaixaDeTexto 442"/>
            <p:cNvSpPr txBox="1"/>
            <p:nvPr/>
          </p:nvSpPr>
          <p:spPr>
            <a:xfrm>
              <a:off x="5776313" y="38533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Guanambi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CaixaDeTexto 443"/>
            <p:cNvSpPr txBox="1"/>
            <p:nvPr/>
          </p:nvSpPr>
          <p:spPr>
            <a:xfrm>
              <a:off x="4875848" y="3745191"/>
              <a:ext cx="684036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Campinorte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CaixaDeTexto 444"/>
            <p:cNvSpPr txBox="1"/>
            <p:nvPr/>
          </p:nvSpPr>
          <p:spPr>
            <a:xfrm>
              <a:off x="4834202" y="4088784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Anápolis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CaixaDeTexto 445"/>
            <p:cNvSpPr txBox="1"/>
            <p:nvPr/>
          </p:nvSpPr>
          <p:spPr>
            <a:xfrm>
              <a:off x="5924197" y="44635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Corinto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CaixaDeTexto 446"/>
            <p:cNvSpPr txBox="1"/>
            <p:nvPr/>
          </p:nvSpPr>
          <p:spPr>
            <a:xfrm>
              <a:off x="6486101" y="48357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Vitória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CaixaDeTexto 447"/>
            <p:cNvSpPr txBox="1"/>
            <p:nvPr/>
          </p:nvSpPr>
          <p:spPr>
            <a:xfrm>
              <a:off x="5942541" y="5253192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Rio de Janeiro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CaixaDeTexto 448"/>
            <p:cNvSpPr txBox="1"/>
            <p:nvPr/>
          </p:nvSpPr>
          <p:spPr>
            <a:xfrm>
              <a:off x="5033081" y="4589970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Estrela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D’Oeste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CaixaDeTexto 449"/>
            <p:cNvSpPr txBox="1"/>
            <p:nvPr/>
          </p:nvSpPr>
          <p:spPr>
            <a:xfrm>
              <a:off x="3907720" y="49603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Dourados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CaixaDeTexto 450"/>
            <p:cNvSpPr txBox="1"/>
            <p:nvPr/>
          </p:nvSpPr>
          <p:spPr>
            <a:xfrm>
              <a:off x="5277909" y="559185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Paranaguá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CaixaDeTexto 451"/>
            <p:cNvSpPr txBox="1"/>
            <p:nvPr/>
          </p:nvSpPr>
          <p:spPr>
            <a:xfrm>
              <a:off x="5585531" y="5400512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Santos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CaixaDeTexto 452"/>
            <p:cNvSpPr txBox="1"/>
            <p:nvPr/>
          </p:nvSpPr>
          <p:spPr>
            <a:xfrm>
              <a:off x="4699353" y="6515007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Rio Grande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Elipse 453"/>
            <p:cNvSpPr/>
            <p:nvPr/>
          </p:nvSpPr>
          <p:spPr>
            <a:xfrm>
              <a:off x="5549900" y="2641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55" name="CaixaDeTexto 454"/>
            <p:cNvSpPr txBox="1"/>
            <p:nvPr/>
          </p:nvSpPr>
          <p:spPr>
            <a:xfrm>
              <a:off x="5615428" y="2570692"/>
              <a:ext cx="26129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Estreito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Elipse 455"/>
            <p:cNvSpPr/>
            <p:nvPr/>
          </p:nvSpPr>
          <p:spPr>
            <a:xfrm>
              <a:off x="5504656" y="26677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57" name="CaixaDeTexto 456"/>
            <p:cNvSpPr txBox="1"/>
            <p:nvPr/>
          </p:nvSpPr>
          <p:spPr>
            <a:xfrm>
              <a:off x="5041546" y="2698486"/>
              <a:ext cx="47128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Aguiarnópolis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Elipse 457"/>
            <p:cNvSpPr/>
            <p:nvPr/>
          </p:nvSpPr>
          <p:spPr>
            <a:xfrm>
              <a:off x="5892800" y="3733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59" name="CaixaDeTexto 458"/>
            <p:cNvSpPr txBox="1"/>
            <p:nvPr/>
          </p:nvSpPr>
          <p:spPr>
            <a:xfrm>
              <a:off x="5922363" y="36501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Correntina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Elipse 459"/>
            <p:cNvSpPr/>
            <p:nvPr/>
          </p:nvSpPr>
          <p:spPr>
            <a:xfrm>
              <a:off x="5345906" y="26296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61" name="CaixaDeTexto 460"/>
            <p:cNvSpPr txBox="1"/>
            <p:nvPr/>
          </p:nvSpPr>
          <p:spPr>
            <a:xfrm>
              <a:off x="5035196" y="2539736"/>
              <a:ext cx="30617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Xambioá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Elipse 461"/>
            <p:cNvSpPr/>
            <p:nvPr/>
          </p:nvSpPr>
          <p:spPr>
            <a:xfrm>
              <a:off x="6289675" y="5095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63" name="CaixaDeTexto 462"/>
            <p:cNvSpPr txBox="1"/>
            <p:nvPr/>
          </p:nvSpPr>
          <p:spPr>
            <a:xfrm>
              <a:off x="6365451" y="5077086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Campo dos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Goytacazes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Elipse 463"/>
            <p:cNvSpPr/>
            <p:nvPr/>
          </p:nvSpPr>
          <p:spPr>
            <a:xfrm>
              <a:off x="4203700" y="40036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65" name="CaixaDeTexto 464"/>
            <p:cNvSpPr txBox="1"/>
            <p:nvPr/>
          </p:nvSpPr>
          <p:spPr>
            <a:xfrm>
              <a:off x="3939893" y="4010026"/>
              <a:ext cx="2468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Cuiabá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Elipse 465"/>
            <p:cNvSpPr/>
            <p:nvPr/>
          </p:nvSpPr>
          <p:spPr>
            <a:xfrm>
              <a:off x="4749800" y="48545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67" name="CaixaDeTexto 466"/>
            <p:cNvSpPr txBox="1"/>
            <p:nvPr/>
          </p:nvSpPr>
          <p:spPr>
            <a:xfrm>
              <a:off x="4364920" y="481433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Panorama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Elipse 467"/>
            <p:cNvSpPr/>
            <p:nvPr/>
          </p:nvSpPr>
          <p:spPr>
            <a:xfrm>
              <a:off x="4445000" y="55022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69" name="CaixaDeTexto 468"/>
            <p:cNvSpPr txBox="1"/>
            <p:nvPr/>
          </p:nvSpPr>
          <p:spPr>
            <a:xfrm>
              <a:off x="4504620" y="55318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Cascavel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Elipse 469"/>
            <p:cNvSpPr/>
            <p:nvPr/>
          </p:nvSpPr>
          <p:spPr>
            <a:xfrm>
              <a:off x="4337050" y="55149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71" name="CaixaDeTexto 470"/>
            <p:cNvSpPr txBox="1"/>
            <p:nvPr/>
          </p:nvSpPr>
          <p:spPr>
            <a:xfrm>
              <a:off x="3863270" y="54493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Foz</a:t>
              </a:r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 do Iguaçu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Elipse 471"/>
            <p:cNvSpPr/>
            <p:nvPr/>
          </p:nvSpPr>
          <p:spPr>
            <a:xfrm>
              <a:off x="4749800" y="6223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73" name="CaixaDeTexto 472"/>
            <p:cNvSpPr txBox="1"/>
            <p:nvPr/>
          </p:nvSpPr>
          <p:spPr>
            <a:xfrm>
              <a:off x="4820709" y="623320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Porto </a:t>
              </a:r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Alegre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Elipse 473"/>
            <p:cNvSpPr/>
            <p:nvPr/>
          </p:nvSpPr>
          <p:spPr>
            <a:xfrm>
              <a:off x="6083300" y="3797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75" name="CaixaDeTexto 474"/>
            <p:cNvSpPr txBox="1"/>
            <p:nvPr/>
          </p:nvSpPr>
          <p:spPr>
            <a:xfrm>
              <a:off x="6131913" y="37454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Caetité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Elipse 475"/>
            <p:cNvSpPr/>
            <p:nvPr/>
          </p:nvSpPr>
          <p:spPr>
            <a:xfrm>
              <a:off x="3892550" y="45180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77" name="CaixaDeTexto 476"/>
            <p:cNvSpPr txBox="1"/>
            <p:nvPr/>
          </p:nvSpPr>
          <p:spPr>
            <a:xfrm>
              <a:off x="3539420" y="44777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Corumbá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Elipse 477"/>
            <p:cNvSpPr/>
            <p:nvPr/>
          </p:nvSpPr>
          <p:spPr>
            <a:xfrm>
              <a:off x="398780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79" name="CaixaDeTexto 478"/>
            <p:cNvSpPr txBox="1"/>
            <p:nvPr/>
          </p:nvSpPr>
          <p:spPr>
            <a:xfrm>
              <a:off x="3552120" y="60970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Uruguaiana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Elipse 479"/>
            <p:cNvSpPr/>
            <p:nvPr/>
          </p:nvSpPr>
          <p:spPr>
            <a:xfrm>
              <a:off x="4381500" y="4143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81" name="CaixaDeTexto 480"/>
            <p:cNvSpPr txBox="1"/>
            <p:nvPr/>
          </p:nvSpPr>
          <p:spPr>
            <a:xfrm>
              <a:off x="3899958" y="4141442"/>
              <a:ext cx="47609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Rondonópolis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Elipse 481"/>
            <p:cNvSpPr/>
            <p:nvPr/>
          </p:nvSpPr>
          <p:spPr>
            <a:xfrm>
              <a:off x="4584700" y="4270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83" name="CaixaDeTexto 482"/>
            <p:cNvSpPr txBox="1"/>
            <p:nvPr/>
          </p:nvSpPr>
          <p:spPr>
            <a:xfrm>
              <a:off x="4134362" y="4276726"/>
              <a:ext cx="46487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Alto Araguaia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Elipse 483"/>
            <p:cNvSpPr/>
            <p:nvPr/>
          </p:nvSpPr>
          <p:spPr>
            <a:xfrm>
              <a:off x="4559300" y="5794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85" name="CaixaDeTexto 484"/>
            <p:cNvSpPr txBox="1"/>
            <p:nvPr/>
          </p:nvSpPr>
          <p:spPr>
            <a:xfrm>
              <a:off x="4250620" y="57414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Chapecó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Elipse 485"/>
            <p:cNvSpPr/>
            <p:nvPr/>
          </p:nvSpPr>
          <p:spPr>
            <a:xfrm>
              <a:off x="4622800" y="5953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87" name="CaixaDeTexto 486"/>
            <p:cNvSpPr txBox="1"/>
            <p:nvPr/>
          </p:nvSpPr>
          <p:spPr>
            <a:xfrm>
              <a:off x="4701470" y="592558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" pitchFamily="34" charset="0"/>
                  <a:cs typeface="Arial" pitchFamily="34" charset="0"/>
                </a:rPr>
                <a:t>Passo</a:t>
              </a:r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 Fundo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Elipse 487"/>
            <p:cNvSpPr/>
            <p:nvPr/>
          </p:nvSpPr>
          <p:spPr>
            <a:xfrm>
              <a:off x="441325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89" name="CaixaDeTexto 488"/>
            <p:cNvSpPr txBox="1"/>
            <p:nvPr/>
          </p:nvSpPr>
          <p:spPr>
            <a:xfrm>
              <a:off x="4485570" y="6077986"/>
              <a:ext cx="28328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Santa</a:t>
              </a:r>
              <a:br>
                <a:rPr lang="en-US" sz="6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Maria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Elipse 489"/>
            <p:cNvSpPr/>
            <p:nvPr/>
          </p:nvSpPr>
          <p:spPr>
            <a:xfrm>
              <a:off x="7396339" y="3053291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91" name="CaixaDeTexto 490"/>
            <p:cNvSpPr txBox="1"/>
            <p:nvPr/>
          </p:nvSpPr>
          <p:spPr>
            <a:xfrm>
              <a:off x="7467671" y="3008842"/>
              <a:ext cx="22442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Suape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Elipse 491"/>
            <p:cNvSpPr/>
            <p:nvPr/>
          </p:nvSpPr>
          <p:spPr>
            <a:xfrm>
              <a:off x="2377722" y="3147483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93" name="CaixaDeTexto 492"/>
            <p:cNvSpPr txBox="1"/>
            <p:nvPr/>
          </p:nvSpPr>
          <p:spPr>
            <a:xfrm>
              <a:off x="1997146" y="3170415"/>
              <a:ext cx="38311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/>
                <a:t>Rio </a:t>
              </a:r>
              <a:r>
                <a:rPr lang="en-US" sz="600" dirty="0" err="1" smtClean="0"/>
                <a:t>Branco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Elipse 493"/>
            <p:cNvSpPr/>
            <p:nvPr/>
          </p:nvSpPr>
          <p:spPr>
            <a:xfrm>
              <a:off x="1639005" y="2816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95" name="CaixaDeTexto 494"/>
            <p:cNvSpPr txBox="1"/>
            <p:nvPr/>
          </p:nvSpPr>
          <p:spPr>
            <a:xfrm>
              <a:off x="1699048" y="2771776"/>
              <a:ext cx="53380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/>
                <a:t>Cruzeiro</a:t>
              </a:r>
              <a:r>
                <a:rPr lang="en-US" sz="600" dirty="0" smtClean="0"/>
                <a:t> do </a:t>
              </a:r>
              <a:r>
                <a:rPr lang="en-US" sz="600" dirty="0" err="1" smtClean="0"/>
                <a:t>Sul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Elipse 495"/>
            <p:cNvSpPr/>
            <p:nvPr/>
          </p:nvSpPr>
          <p:spPr>
            <a:xfrm>
              <a:off x="5337175" y="31813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97" name="CaixaDeTexto 496"/>
            <p:cNvSpPr txBox="1"/>
            <p:nvPr/>
          </p:nvSpPr>
          <p:spPr>
            <a:xfrm>
              <a:off x="5091642" y="3091393"/>
              <a:ext cx="25808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Palmas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8" name="Elipse 497"/>
            <p:cNvSpPr/>
            <p:nvPr/>
          </p:nvSpPr>
          <p:spPr>
            <a:xfrm>
              <a:off x="5981886" y="477363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/>
            </a:p>
          </p:txBody>
        </p:sp>
        <p:sp>
          <p:nvSpPr>
            <p:cNvPr id="499" name="CaixaDeTexto 498"/>
            <p:cNvSpPr txBox="1"/>
            <p:nvPr/>
          </p:nvSpPr>
          <p:spPr>
            <a:xfrm>
              <a:off x="6039036" y="4657445"/>
              <a:ext cx="3407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Belo Horizonte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63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886" y="109991"/>
            <a:ext cx="7801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Concessões Ferroviárias PIL: Prioridades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79512" y="980728"/>
            <a:ext cx="8639270" cy="10801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PRONTO PARA CONCESSÃO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FERROVIA LUCAS DO RIO VERDE (MT) – CAMPINORTE (GO): </a:t>
            </a:r>
          </a:p>
          <a:p>
            <a:pPr lvl="1" algn="r">
              <a:buClr>
                <a:schemeClr val="accent1"/>
              </a:buClr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883 km. Investimento estimado: US$ 2,3 bilhões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2276872"/>
            <a:ext cx="8639270" cy="43924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PMI - ESTUDOS PARA CONCESSÃO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3777547"/>
              </p:ext>
            </p:extLst>
          </p:nvPr>
        </p:nvGraphicFramePr>
        <p:xfrm>
          <a:off x="467544" y="2852936"/>
          <a:ext cx="7968208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89"/>
                <a:gridCol w="2653931"/>
                <a:gridCol w="148748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FERROVIA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Extensão (km)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Investimento Estimado (US$ mi)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ANÁPOLIS (GO) – CORINTO (MG)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775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2.096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BELO HORIZONTE (MG) – CORINTO (MG) – GUANAMBI (BA)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845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2.586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AÇAILÂNDIA (MA) – BARCARENA (PA)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457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1.257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ESTRELA D’OESTE (SP) – DOURADOS (MS)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659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2.043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SINOP (MT) – MIRITITUBA (PA)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990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2.632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SAPEZAL (MT) – PORTO VELHO (RO)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950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2.526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4763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886" y="109991"/>
            <a:ext cx="7801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Concessões Ferroviárias PIL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980728"/>
            <a:ext cx="7294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8058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/>
          <p:cNvSpPr txBox="1">
            <a:spLocks noChangeArrowheads="1"/>
          </p:cNvSpPr>
          <p:nvPr/>
        </p:nvSpPr>
        <p:spPr bwMode="auto">
          <a:xfrm>
            <a:off x="2838" y="127518"/>
            <a:ext cx="6875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Concessões Ferroviárias PIL: PMI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980728"/>
            <a:ext cx="4320480" cy="4896544"/>
          </a:xfrm>
          <a:prstGeom prst="rect">
            <a:avLst/>
          </a:prstGeom>
        </p:spPr>
        <p:txBody>
          <a:bodyPr/>
          <a:lstStyle/>
          <a:p>
            <a:pPr marL="0" lvl="1" eaLnBrk="0" hangingPunct="0">
              <a:buClr>
                <a:schemeClr val="accent1"/>
              </a:buCl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Objeto</a:t>
            </a:r>
          </a:p>
          <a:p>
            <a:pPr marL="0" lvl="1" eaLnBrk="0" hangingPunct="0">
              <a:buClr>
                <a:schemeClr val="accent1"/>
              </a:buClr>
              <a:defRPr/>
            </a:pPr>
            <a:r>
              <a:rPr lang="pt-BR" dirty="0" smtClean="0"/>
              <a:t>Realização de Procedimentos de Manifestação de Interesse (</a:t>
            </a:r>
            <a:r>
              <a:rPr lang="pt-BR" dirty="0" err="1" smtClean="0"/>
              <a:t>PMIs</a:t>
            </a:r>
            <a:r>
              <a:rPr lang="pt-BR" dirty="0" smtClean="0"/>
              <a:t>) para </a:t>
            </a:r>
            <a:r>
              <a:rPr lang="pt-BR" sz="2400" b="1" dirty="0" smtClean="0"/>
              <a:t>elaboração de estudos</a:t>
            </a:r>
            <a:r>
              <a:rPr lang="pt-BR" b="1" dirty="0" smtClean="0"/>
              <a:t> </a:t>
            </a:r>
            <a:r>
              <a:rPr lang="pt-BR" dirty="0" smtClean="0"/>
              <a:t>para Concessão de Ferrovias</a:t>
            </a:r>
          </a:p>
          <a:p>
            <a:pPr eaLnBrk="0" hangingPunct="0">
              <a:buClr>
                <a:schemeClr val="accent1"/>
              </a:buClr>
              <a:defRPr/>
            </a:pPr>
            <a:endParaRPr lang="pt-BR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0" hangingPunct="0">
              <a:buClr>
                <a:schemeClr val="accent1"/>
              </a:buClr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Objetivo</a:t>
            </a:r>
          </a:p>
          <a:p>
            <a:pPr eaLnBrk="0" hangingPunct="0">
              <a:buClr>
                <a:schemeClr val="accent1"/>
              </a:buClr>
              <a:defRPr/>
            </a:pPr>
            <a:r>
              <a:rPr lang="pt-BR" dirty="0" smtClean="0"/>
              <a:t>Detalhamento </a:t>
            </a:r>
            <a:r>
              <a:rPr lang="pt-BR" dirty="0"/>
              <a:t>do CAPEX </a:t>
            </a:r>
            <a:r>
              <a:rPr lang="pt-BR" dirty="0" smtClean="0"/>
              <a:t>para </a:t>
            </a:r>
            <a:r>
              <a:rPr lang="pt-BR" b="1" dirty="0" smtClean="0"/>
              <a:t>redução dos riscos de engenharia</a:t>
            </a:r>
            <a:r>
              <a:rPr lang="pt-BR" dirty="0" smtClean="0"/>
              <a:t> </a:t>
            </a:r>
            <a:r>
              <a:rPr lang="pt-BR" sz="1600" dirty="0" smtClean="0"/>
              <a:t>(estudos geológicos, geotécnicos, hidrológicos, hidráulicos , terraplenagem, obras-de-arte correntes e especiais, </a:t>
            </a:r>
            <a:r>
              <a:rPr lang="pt-BR" sz="1600" dirty="0" err="1" smtClean="0"/>
              <a:t>etc</a:t>
            </a:r>
            <a:r>
              <a:rPr lang="pt-BR" sz="1600" dirty="0" smtClean="0"/>
              <a:t>)</a:t>
            </a:r>
            <a:endParaRPr lang="pt-BR" sz="900" dirty="0" smtClean="0"/>
          </a:p>
          <a:p>
            <a:pPr marL="0" lvl="1" eaLnBrk="0" hangingPunct="0">
              <a:buClr>
                <a:schemeClr val="accent1"/>
              </a:buClr>
              <a:defRPr/>
            </a:pPr>
            <a:endParaRPr lang="pt-BR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1" eaLnBrk="0" hangingPunct="0">
              <a:buClr>
                <a:schemeClr val="accent1"/>
              </a:buClr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Quem pode participar</a:t>
            </a:r>
          </a:p>
          <a:p>
            <a:pPr marL="0" lvl="1" eaLnBrk="0" hangingPunct="0">
              <a:buClr>
                <a:schemeClr val="accent1"/>
              </a:buClr>
              <a:defRPr/>
            </a:pPr>
            <a:r>
              <a:rPr lang="pt-BR" dirty="0" smtClean="0"/>
              <a:t>Pessoas físicas ou jurídicas, brasileiras ou estrangeiras</a:t>
            </a:r>
          </a:p>
          <a:p>
            <a:pPr marL="0" lvl="1" eaLnBrk="0" hangingPunct="0">
              <a:buClr>
                <a:schemeClr val="accent1"/>
              </a:buClr>
              <a:defRPr/>
            </a:pP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1" eaLnBrk="0" hangingPunct="0">
              <a:buClr>
                <a:schemeClr val="accent1"/>
              </a:buClr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Como participar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1" eaLnBrk="0" hangingPunct="0">
              <a:buClr>
                <a:schemeClr val="accent1"/>
              </a:buClr>
              <a:defRPr/>
            </a:pPr>
            <a:r>
              <a:rPr lang="pt-BR" dirty="0" smtClean="0"/>
              <a:t>Manifestação de interesse ao Ministério dos Transportes </a:t>
            </a:r>
            <a:r>
              <a:rPr lang="pt-BR" sz="2000" b="1" dirty="0" smtClean="0"/>
              <a:t>até 29/JULHO/2014</a:t>
            </a:r>
            <a:r>
              <a:rPr lang="pt-BR" dirty="0" smtClean="0"/>
              <a:t>. Mais informações: </a:t>
            </a:r>
            <a:r>
              <a:rPr lang="pt-BR" dirty="0" smtClean="0">
                <a:hlinkClick r:id="rId3" action="ppaction://hlinkfile"/>
              </a:rPr>
              <a:t>pilferrovias.antt.gov.br</a:t>
            </a:r>
            <a:r>
              <a:rPr lang="pt-BR" dirty="0" smtClean="0"/>
              <a:t> </a:t>
            </a:r>
            <a:endParaRPr lang="pt-BR" dirty="0"/>
          </a:p>
          <a:p>
            <a:pPr eaLnBrk="0" hangingPunct="0">
              <a:buClr>
                <a:schemeClr val="accent1"/>
              </a:buClr>
              <a:defRPr/>
            </a:pPr>
            <a:endParaRPr lang="pt-BR" sz="2000" dirty="0" smtClean="0">
              <a:latin typeface="+mn-lt"/>
              <a:cs typeface="+mn-cs"/>
            </a:endParaRPr>
          </a:p>
        </p:txBody>
      </p:sp>
      <p:sp>
        <p:nvSpPr>
          <p:cNvPr id="35" name="Espaço Reservado para Conteúdo 2"/>
          <p:cNvSpPr txBox="1">
            <a:spLocks/>
          </p:cNvSpPr>
          <p:nvPr/>
        </p:nvSpPr>
        <p:spPr>
          <a:xfrm>
            <a:off x="4572000" y="980728"/>
            <a:ext cx="4320480" cy="4896544"/>
          </a:xfrm>
          <a:prstGeom prst="rect">
            <a:avLst/>
          </a:prstGeom>
        </p:spPr>
        <p:txBody>
          <a:bodyPr/>
          <a:lstStyle/>
          <a:p>
            <a:pPr eaLnBrk="0" hangingPunct="0">
              <a:buClr>
                <a:schemeClr val="accent1"/>
              </a:buClr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Prazo para elaboração dos estudos</a:t>
            </a:r>
          </a:p>
          <a:p>
            <a:pPr marL="0" lvl="1" eaLnBrk="0" hangingPunct="0">
              <a:buClr>
                <a:schemeClr val="accent1"/>
              </a:buClr>
              <a:defRPr/>
            </a:pPr>
            <a:r>
              <a:rPr lang="pt-BR" dirty="0" smtClean="0"/>
              <a:t>De 180 a 240 dias</a:t>
            </a:r>
          </a:p>
          <a:p>
            <a:pPr marL="0" lvl="1" eaLnBrk="0" hangingPunct="0">
              <a:buClr>
                <a:schemeClr val="accent1"/>
              </a:buClr>
              <a:defRPr/>
            </a:pP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0" hangingPunct="0">
              <a:buClr>
                <a:schemeClr val="accent1"/>
              </a:buClr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Ressarcimento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 eaLnBrk="0" hangingPunct="0">
              <a:buClr>
                <a:schemeClr val="accent1"/>
              </a:buClr>
              <a:buFontTx/>
              <a:buChar char="-"/>
              <a:defRPr/>
            </a:pPr>
            <a:r>
              <a:rPr lang="pt-BR" dirty="0" smtClean="0"/>
              <a:t>Até 2,5% do valor do investimento</a:t>
            </a:r>
          </a:p>
          <a:p>
            <a:pPr marL="285750" lvl="1" indent="-285750" eaLnBrk="0" hangingPunct="0">
              <a:buClr>
                <a:schemeClr val="accent1"/>
              </a:buClr>
              <a:buFontTx/>
              <a:buChar char="-"/>
              <a:defRPr/>
            </a:pPr>
            <a:r>
              <a:rPr lang="pt-BR" dirty="0" smtClean="0"/>
              <a:t>Será ressarcido pelo vencedor da licitação de concessão da ferrovia</a:t>
            </a:r>
          </a:p>
          <a:p>
            <a:pPr marL="285750" lvl="1" indent="-285750" eaLnBrk="0" hangingPunct="0">
              <a:buClr>
                <a:schemeClr val="accent1"/>
              </a:buClr>
              <a:buFontTx/>
              <a:buChar char="-"/>
              <a:defRPr/>
            </a:pP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0" hangingPunct="0">
              <a:buClr>
                <a:schemeClr val="accent1"/>
              </a:buCl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Outras características</a:t>
            </a:r>
          </a:p>
          <a:p>
            <a:pPr marL="285750" lvl="1" indent="-285750" eaLnBrk="0" hangingPunct="0">
              <a:buClr>
                <a:schemeClr val="accent1"/>
              </a:buClr>
              <a:buFontTx/>
              <a:buChar char="-"/>
              <a:defRPr/>
            </a:pPr>
            <a:r>
              <a:rPr lang="pt-BR" dirty="0"/>
              <a:t>Mais de uma empresa poderá receber autorização para elaborar o </a:t>
            </a:r>
            <a:r>
              <a:rPr lang="pt-BR" dirty="0" smtClean="0"/>
              <a:t>mesmo estudo</a:t>
            </a:r>
            <a:endParaRPr lang="pt-BR" dirty="0"/>
          </a:p>
          <a:p>
            <a:pPr marL="285750" lvl="1" indent="-285750" eaLnBrk="0" hangingPunct="0">
              <a:buClr>
                <a:schemeClr val="accent1"/>
              </a:buClr>
              <a:buFontTx/>
              <a:buChar char="-"/>
              <a:defRPr/>
            </a:pPr>
            <a:r>
              <a:rPr lang="pt-BR" dirty="0"/>
              <a:t>Comissão selecionará um único estudo</a:t>
            </a:r>
          </a:p>
          <a:p>
            <a:pPr marL="0" lvl="1" eaLnBrk="0" hangingPunct="0">
              <a:buClr>
                <a:schemeClr val="accent1"/>
              </a:buClr>
              <a:defRPr/>
            </a:pP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1" indent="-285750" eaLnBrk="0" hangingPunct="0">
              <a:buClr>
                <a:schemeClr val="accent1"/>
              </a:buClr>
              <a:buFontTx/>
              <a:buChar char="-"/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 smtClean="0">
              <a:latin typeface="+mn-lt"/>
              <a:cs typeface="+mn-cs"/>
            </a:endParaRPr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/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 smtClean="0">
              <a:latin typeface="+mn-lt"/>
              <a:cs typeface="+mn-cs"/>
            </a:endParaRPr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 smtClean="0"/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/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 smtClean="0"/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/>
          </a:p>
          <a:p>
            <a:pPr marL="342900" indent="-342900" eaLnBrk="0" hangingPunct="0">
              <a:buClr>
                <a:schemeClr val="accent1"/>
              </a:buClr>
              <a:buFont typeface="Arial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</p:txBody>
      </p:sp>
      <p:pic>
        <p:nvPicPr>
          <p:cNvPr id="13316" name="Picture 4" descr="http://albirio.files.wordpress.com/2011/10/cust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01" y="5229200"/>
            <a:ext cx="240167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8781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PIL: PMI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Anápolis (GO) – Corinto (MG)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79512" y="3933056"/>
            <a:ext cx="7992888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sz="1600" b="1" dirty="0" smtClean="0"/>
              <a:t>Elaboração de estudos complementares para concessão </a:t>
            </a:r>
            <a:endParaRPr lang="pt-BR" sz="1600" b="1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Procedimento: PMI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para elaboração dos estudos: 180 dias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Escopo inclui: Cartografia e geoprocessamento, traçado geométrico, estudos geológicos e geotécnicos, estudos hidrológicos e hidráulicos, orçamento e cronograma físico-financeiro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sp>
        <p:nvSpPr>
          <p:cNvPr id="10" name="TextBox 5"/>
          <p:cNvSpPr txBox="1"/>
          <p:nvPr/>
        </p:nvSpPr>
        <p:spPr>
          <a:xfrm>
            <a:off x="5523184" y="1340768"/>
            <a:ext cx="3009256" cy="2080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775 km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 </a:t>
            </a:r>
            <a:r>
              <a:rPr lang="en-US" sz="1600" dirty="0" err="1" smtClean="0"/>
              <a:t>grãos</a:t>
            </a:r>
            <a:r>
              <a:rPr lang="en-US" sz="1600" dirty="0" smtClean="0"/>
              <a:t> e outros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</a:t>
            </a:r>
            <a:r>
              <a:rPr lang="en-US" sz="1600" dirty="0" err="1" smtClean="0"/>
              <a:t>agrícolas</a:t>
            </a:r>
            <a:r>
              <a:rPr lang="en-US" sz="1600" dirty="0" smtClean="0"/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se conecta com a Ferrovia Norte-Sul em Anápolis (GO).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2412"/>
            <a:ext cx="3528392" cy="268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8006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PIL: PMI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Belo Horizonte (MG) – Corinto (MG) – Guanambi (BA)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79512" y="3933056"/>
            <a:ext cx="7992888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sz="1600" b="1" dirty="0" smtClean="0"/>
              <a:t>Elaboração de estudos complementares para concessão </a:t>
            </a:r>
            <a:endParaRPr lang="pt-BR" sz="1600" b="1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Procedimento: PMI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para elaboração dos estudos: 180 dias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Escopo inclui: Cartografia e geoprocessamento, traçado geométrico, estudos geológicos e geotécnicos, estudos hidrológicos e hidráulicos, orçamento e cronograma físico-financeiro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sp>
        <p:nvSpPr>
          <p:cNvPr id="5" name="TextBox 5"/>
          <p:cNvSpPr txBox="1"/>
          <p:nvPr/>
        </p:nvSpPr>
        <p:spPr>
          <a:xfrm>
            <a:off x="5523184" y="1340768"/>
            <a:ext cx="3009256" cy="237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845 km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 </a:t>
            </a:r>
            <a:r>
              <a:rPr lang="en-US" sz="1600" dirty="0" err="1" smtClean="0"/>
              <a:t>minério</a:t>
            </a:r>
            <a:r>
              <a:rPr lang="en-US" sz="1600" dirty="0" smtClean="0"/>
              <a:t>, </a:t>
            </a:r>
            <a:r>
              <a:rPr lang="en-US" sz="1600" dirty="0" err="1" smtClean="0"/>
              <a:t>grãos</a:t>
            </a:r>
            <a:r>
              <a:rPr lang="en-US" sz="1600" dirty="0" smtClean="0"/>
              <a:t> e outros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</a:t>
            </a:r>
            <a:r>
              <a:rPr lang="en-US" sz="1600" dirty="0" err="1" smtClean="0"/>
              <a:t>agrícolas</a:t>
            </a:r>
            <a:r>
              <a:rPr lang="en-US" sz="1600" dirty="0" smtClean="0"/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se conecta com a Ferrovia de Integração Oeste-Leste em Guanambi (BA)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2379737" cy="266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0527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PIL: PMI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Açailândia (MA)  –  Barcarena (PA)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299048" y="980728"/>
            <a:ext cx="4017368" cy="178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457 km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</a:t>
            </a:r>
            <a:r>
              <a:rPr lang="en-US" sz="1600" dirty="0" err="1" smtClean="0"/>
              <a:t>grãos</a:t>
            </a:r>
            <a:r>
              <a:rPr lang="en-US" sz="1600" dirty="0" smtClean="0"/>
              <a:t>, </a:t>
            </a:r>
            <a:r>
              <a:rPr lang="en-US" sz="1600" dirty="0" err="1" smtClean="0"/>
              <a:t>minerais</a:t>
            </a:r>
            <a:r>
              <a:rPr lang="en-US" sz="16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faz parte da Ferrovia Norte-Sul e se conecta ao Porto de Vila do Conde em Barcarena (PA).</a:t>
            </a:r>
            <a:endParaRPr lang="en-US" sz="1600" dirty="0"/>
          </a:p>
        </p:txBody>
      </p:sp>
      <p:sp>
        <p:nvSpPr>
          <p:cNvPr id="10" name="TextBox 5"/>
          <p:cNvSpPr txBox="1"/>
          <p:nvPr/>
        </p:nvSpPr>
        <p:spPr>
          <a:xfrm>
            <a:off x="179512" y="5048016"/>
            <a:ext cx="79928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3995936" y="331111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600" b="1" dirty="0"/>
              <a:t>Elaboração de estudos complementares para concessão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 Procedimento</a:t>
            </a:r>
            <a:r>
              <a:rPr lang="pt-BR" sz="1600" dirty="0"/>
              <a:t>: PMI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 Prazo </a:t>
            </a:r>
            <a:r>
              <a:rPr lang="pt-BR" sz="1600" dirty="0"/>
              <a:t>para elaboração dos estudos: 180 dias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 Escopo </a:t>
            </a:r>
            <a:r>
              <a:rPr lang="pt-BR" sz="1600" dirty="0"/>
              <a:t>inclui: Cartografia e geoprocessamento, traçado geométrico, estudos geológicos e geotécnicos, estudos hidrológicos e hidráulicos, orçamento e cronograma físico-financeiro</a:t>
            </a:r>
          </a:p>
        </p:txBody>
      </p:sp>
      <p:pic>
        <p:nvPicPr>
          <p:cNvPr id="5" name="Picture 4" descr="Captura de Tela 2014-07-15 às 20.37.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79" t="15378" r="19625" b="43221"/>
          <a:stretch/>
        </p:blipFill>
        <p:spPr>
          <a:xfrm>
            <a:off x="1043609" y="980728"/>
            <a:ext cx="2524226" cy="345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73336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PIL: PMI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Estrela D’Oeste (SP)  –  Dourados (MS)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23184" y="1340768"/>
            <a:ext cx="3009256" cy="2080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659 km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 </a:t>
            </a:r>
            <a:r>
              <a:rPr lang="en-US" sz="1600" dirty="0" err="1" smtClean="0"/>
              <a:t>grãos</a:t>
            </a:r>
            <a:r>
              <a:rPr lang="en-US" sz="1600" dirty="0" smtClean="0"/>
              <a:t> e outros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</a:t>
            </a:r>
            <a:r>
              <a:rPr lang="en-US" sz="1600" dirty="0" err="1" smtClean="0"/>
              <a:t>agrícolas</a:t>
            </a:r>
            <a:r>
              <a:rPr lang="en-US" sz="1600" dirty="0" smtClean="0"/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se conecta com a Ferrovia Norte-Sul em Estrela D’Oeste (SP).</a:t>
            </a:r>
            <a:endParaRPr lang="en-US" sz="1600" dirty="0"/>
          </a:p>
        </p:txBody>
      </p:sp>
      <p:sp>
        <p:nvSpPr>
          <p:cNvPr id="10" name="TextBox 5"/>
          <p:cNvSpPr txBox="1"/>
          <p:nvPr/>
        </p:nvSpPr>
        <p:spPr>
          <a:xfrm>
            <a:off x="179512" y="3933056"/>
            <a:ext cx="7992888" cy="27084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sz="1600" b="1" dirty="0" smtClean="0"/>
              <a:t>Elaboração de estudos complementares para concessão </a:t>
            </a:r>
            <a:endParaRPr lang="pt-BR" sz="1600" b="1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Procedimento: PMI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para elaboração dos estudos: 180 dias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Escopo inclui: Cartografia e geoprocessamento, traçado geométrico, estudos geológicos e geotécnicos, estudos hidrológicos e hidráulicos, orçamento e cronograma físico-financeiro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59092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4959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2373927"/>
              </p:ext>
            </p:extLst>
          </p:nvPr>
        </p:nvGraphicFramePr>
        <p:xfrm>
          <a:off x="395536" y="1124744"/>
          <a:ext cx="8496944" cy="425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592288"/>
                <a:gridCol w="2484276"/>
                <a:gridCol w="2124236"/>
              </a:tblGrid>
              <a:tr h="89807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China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Brasil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6877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Área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9,6 milhões de km</a:t>
                      </a:r>
                      <a:r>
                        <a:rPr lang="pt-BR" baseline="30000" dirty="0" smtClean="0"/>
                        <a:t>2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8,5 milhões de km</a:t>
                      </a:r>
                      <a:r>
                        <a:rPr lang="pt-BR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Dimensão Continental</a:t>
                      </a:r>
                      <a:endParaRPr lang="pt-BR" sz="1600" b="1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População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1.361 milhões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203 milhões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Grande População</a:t>
                      </a:r>
                      <a:endParaRPr lang="pt-BR" sz="1600" b="1" dirty="0"/>
                    </a:p>
                  </a:txBody>
                  <a:tcPr/>
                </a:tc>
              </a:tr>
              <a:tr h="56877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Taxa de Desemprego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4,1%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4,9% (abril/2014)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Elevado</a:t>
                      </a:r>
                      <a:r>
                        <a:rPr lang="pt-BR" sz="1600" b="1" baseline="0" dirty="0" smtClean="0"/>
                        <a:t> Nível de E</a:t>
                      </a:r>
                      <a:r>
                        <a:rPr lang="pt-BR" sz="1600" b="1" dirty="0" smtClean="0"/>
                        <a:t>mprego</a:t>
                      </a:r>
                      <a:endParaRPr lang="pt-BR" sz="1600" b="1" dirty="0"/>
                    </a:p>
                  </a:txBody>
                  <a:tcPr/>
                </a:tc>
              </a:tr>
              <a:tr h="568778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Grande importador de commodities agrícolas e minerais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Grande exportador de commodities agrícolas e minerais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</a:tr>
              <a:tr h="568778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Experiência recente em ampliação/modernização da infraestrutura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Desafio de</a:t>
                      </a:r>
                      <a:r>
                        <a:rPr lang="pt-BR" baseline="0" dirty="0" smtClean="0"/>
                        <a:t> ampliar e</a:t>
                      </a:r>
                      <a:r>
                        <a:rPr lang="pt-BR" dirty="0" smtClean="0"/>
                        <a:t> modernizar a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91496075"/>
              </p:ext>
            </p:extLst>
          </p:nvPr>
        </p:nvGraphicFramePr>
        <p:xfrm>
          <a:off x="395536" y="5483304"/>
          <a:ext cx="849694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286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Parceria Comercial</a:t>
                      </a:r>
                      <a:endParaRPr lang="pt-BR" dirty="0"/>
                    </a:p>
                  </a:txBody>
                  <a:tcPr/>
                </a:tc>
              </a:tr>
              <a:tr h="28608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Principal Parceiro Comercial do Brasil : 17,3%</a:t>
                      </a:r>
                      <a:r>
                        <a:rPr lang="pt-BR" sz="1600" b="1" baseline="0" dirty="0" smtClean="0"/>
                        <a:t> do comércio exterior brasileiro </a:t>
                      </a:r>
                      <a:r>
                        <a:rPr lang="pt-BR" sz="1600" b="1" dirty="0" smtClean="0"/>
                        <a:t>(2013)</a:t>
                      </a:r>
                      <a:endParaRPr lang="pt-BR" sz="1600" b="1" dirty="0"/>
                    </a:p>
                  </a:txBody>
                  <a:tcPr/>
                </a:tc>
              </a:tr>
              <a:tr h="28608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Intercâmbio Comercial</a:t>
                      </a:r>
                      <a:r>
                        <a:rPr lang="pt-BR" sz="1600" b="1" baseline="0" dirty="0" smtClean="0"/>
                        <a:t> Brasil-China: US$ 83,3 bilhões (2013)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766800" cy="76660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upload.wikimedia.org/wikipedia/en/thumb/0/05/Flag_of_Brazil.svg/1000px-Flag_of_Brazil.svg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766800" cy="7668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e China: Economias Complementares</a:t>
            </a:r>
          </a:p>
        </p:txBody>
      </p:sp>
    </p:spTree>
    <p:extLst>
      <p:ext uri="{BB962C8B-B14F-4D97-AF65-F5344CB8AC3E}">
        <p14:creationId xmlns="" xmlns:p14="http://schemas.microsoft.com/office/powerpoint/2010/main" val="548871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PIL: PMI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Sinop (MT)  –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Miritituba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(PA)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9912" y="2976041"/>
            <a:ext cx="4536504" cy="36933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sz="1600" b="1" dirty="0" smtClean="0"/>
              <a:t>Elaboração de estudos de viabilidade para concessão </a:t>
            </a:r>
            <a:endParaRPr lang="pt-BR" sz="1600" b="1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Procedimento: PMI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para elaboração dos estudos: 240 dias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Escopo inclui: estudos de engenharia, diagnóstico ambiental, análise de mercado, modelagem econômico-financeira.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sp>
        <p:nvSpPr>
          <p:cNvPr id="8" name="TextBox 5"/>
          <p:cNvSpPr txBox="1"/>
          <p:nvPr/>
        </p:nvSpPr>
        <p:spPr>
          <a:xfrm>
            <a:off x="3794992" y="1052736"/>
            <a:ext cx="3009256" cy="178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990 km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 </a:t>
            </a:r>
            <a:r>
              <a:rPr lang="en-US" sz="1600" dirty="0" err="1" smtClean="0"/>
              <a:t>grãos</a:t>
            </a:r>
            <a:r>
              <a:rPr lang="en-US" sz="1600" dirty="0" smtClean="0"/>
              <a:t> e outros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</a:t>
            </a:r>
            <a:r>
              <a:rPr lang="en-US" sz="1600" dirty="0" err="1" smtClean="0"/>
              <a:t>agrícolas</a:t>
            </a:r>
            <a:r>
              <a:rPr lang="en-US" sz="1600" dirty="0" smtClean="0"/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se conecta com o rio Tapajós (Porto de Miritituba).</a:t>
            </a: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752725" cy="41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3594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PIL: PMI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Sapezal (MT)  –  Porto Velho (RO)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9512" y="3933056"/>
            <a:ext cx="7992888" cy="27084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sz="1600" b="1" dirty="0" smtClean="0"/>
              <a:t>Elaboração de estudos de viabilidade para concessão </a:t>
            </a:r>
            <a:endParaRPr lang="pt-BR" sz="1600" b="1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Procedimento: PMI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para elaboração dos estudos: 240 dias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Escopo inclui: estudos de engenharia, diagnóstico ambiental, análise de mercado, modelagem econômico-financeira.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sp>
        <p:nvSpPr>
          <p:cNvPr id="8" name="TextBox 5"/>
          <p:cNvSpPr txBox="1"/>
          <p:nvPr/>
        </p:nvSpPr>
        <p:spPr>
          <a:xfrm>
            <a:off x="5523184" y="1340768"/>
            <a:ext cx="3009256" cy="178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950 km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 </a:t>
            </a:r>
            <a:r>
              <a:rPr lang="en-US" sz="1600" dirty="0" err="1" smtClean="0"/>
              <a:t>grãos</a:t>
            </a:r>
            <a:r>
              <a:rPr lang="en-US" sz="1600" dirty="0" smtClean="0"/>
              <a:t> e outros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</a:t>
            </a:r>
            <a:r>
              <a:rPr lang="en-US" sz="1600" dirty="0" err="1" smtClean="0"/>
              <a:t>agrícolas</a:t>
            </a:r>
            <a:r>
              <a:rPr lang="en-US" sz="1600" dirty="0" smtClean="0"/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se conecta com o rio Madeira em Porto Velho.</a:t>
            </a:r>
            <a:endParaRPr lang="en-US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2772308" cy="278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6351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Concessão Ferroviária PIL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Lucas do Rio Verde (MT) - Campinorte (GO)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3184" y="1340768"/>
            <a:ext cx="3009256" cy="355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Extensão</a:t>
            </a:r>
            <a:r>
              <a:rPr lang="en-US" sz="1600" b="1" dirty="0" smtClean="0"/>
              <a:t>: 883 km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/>
              <a:t>Principal Demanda: </a:t>
            </a:r>
            <a:r>
              <a:rPr lang="en-US" sz="1600" dirty="0" err="1" smtClean="0"/>
              <a:t>grãos</a:t>
            </a:r>
            <a:r>
              <a:rPr lang="en-US" sz="1600" dirty="0"/>
              <a:t> </a:t>
            </a:r>
            <a:r>
              <a:rPr lang="en-US" sz="1600" dirty="0" smtClean="0"/>
              <a:t>e outros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</a:t>
            </a:r>
            <a:r>
              <a:rPr lang="en-US" sz="1600" dirty="0" err="1" smtClean="0"/>
              <a:t>agrícolas</a:t>
            </a:r>
            <a:r>
              <a:rPr lang="en-US" sz="1600" dirty="0" smtClean="0"/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Proverá transporte ferroviário a um dos principais centros de produção de grãos do Brasil.</a:t>
            </a:r>
            <a:endParaRPr lang="en-US" sz="1600" dirty="0" smtClean="0"/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pt-PT" sz="1600" dirty="0" smtClean="0"/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pt-PT" sz="1600" dirty="0" smtClean="0"/>
              <a:t>O trecho se conecta com a Ferrovia Norte-Sul em Campinorte (GO). Faz parte da Ferrovia Transcontinental.</a:t>
            </a:r>
            <a:endParaRPr lang="en-US" sz="1600" dirty="0"/>
          </a:p>
        </p:txBody>
      </p:sp>
      <p:sp>
        <p:nvSpPr>
          <p:cNvPr id="7" name="TextBox 5"/>
          <p:cNvSpPr txBox="1"/>
          <p:nvPr/>
        </p:nvSpPr>
        <p:spPr>
          <a:xfrm>
            <a:off x="179512" y="5294238"/>
            <a:ext cx="799288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sz="1600" b="1" dirty="0" smtClean="0"/>
              <a:t>Concessão da Ferrovia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Concessão para a exploração ferroviária, compreendendo: construção, manutenção, sinalização e sistemas de comunicação e controle de tráfego.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Prazo de Concessão: 35 anos.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1600" dirty="0" smtClean="0"/>
              <a:t>Construção a ser concluída até o 5º ano do prazo de concessão.</a:t>
            </a:r>
            <a:endParaRPr lang="pt-BR" sz="1600" dirty="0"/>
          </a:p>
        </p:txBody>
      </p:sp>
      <p:pic>
        <p:nvPicPr>
          <p:cNvPr id="8" name="Picture 7" descr="Captura de Tela 2014-07-15 às 20.32.2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13" t="49172" r="25563" b="6548"/>
          <a:stretch/>
        </p:blipFill>
        <p:spPr>
          <a:xfrm>
            <a:off x="611560" y="1628800"/>
            <a:ext cx="3959230" cy="309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86" y="127518"/>
            <a:ext cx="873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Modelo de Exploração Ferroviária: Características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79512" y="980728"/>
            <a:ext cx="5256584" cy="57606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Gestor da Infraestrutura Ferroviária - GIF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Quem são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os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GIFs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: Concessionárias ferroviárias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Exploração da infraestrutura ferroviária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, compreendendo: construção, manutenção, sinalização e sistemas de comunicação e controle de tráfego. 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Prazo de Concessão: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35 anos</a:t>
            </a:r>
          </a:p>
          <a:p>
            <a:pPr marL="285750" indent="-285750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pt-P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Construção deverá ser concluída até o 5 º ano do prazo de concessão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Será remunerado: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Char char="-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Pelo governo (VALEC), durante todo o prazo de concessão, por 100% da capacidade operacional da ferrovia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Char char="-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Pelos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OFIs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, quando da utilização da ferrovia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580112" y="980728"/>
            <a:ext cx="3168352" cy="57606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Operador Ferroviário Independente - OFI</a:t>
            </a:r>
            <a:endParaRPr lang="pt-PT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</a:pPr>
            <a:r>
              <a:rPr lang="pt-BR" dirty="0" smtClean="0">
                <a:solidFill>
                  <a:srgbClr val="000000"/>
                </a:solidFill>
              </a:rPr>
              <a:t>  </a:t>
            </a:r>
          </a:p>
          <a:p>
            <a:pPr marL="261938" indent="-261938"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Quem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são os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OFIs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- Concessionárias ferroviárias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verticais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- Novos operadores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ferroviários</a:t>
            </a:r>
          </a:p>
          <a:p>
            <a:pPr marL="261938" indent="-261938"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    - Embarcadores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Prestação do serviço de transporte ferroviário</a:t>
            </a:r>
          </a:p>
          <a:p>
            <a:pPr marL="285750" indent="-285750"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Open Access: Poderá circular por todas as malhas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174625" indent="-174625">
              <a:lnSpc>
                <a:spcPts val="25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endParaRPr lang="pt-B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0886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Concessões Ferroviárias PIL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Mitigação de Risco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CaixaDeTexto 2"/>
          <p:cNvSpPr txBox="1"/>
          <p:nvPr/>
        </p:nvSpPr>
        <p:spPr>
          <a:xfrm>
            <a:off x="251520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*US$ 1.00 </a:t>
            </a:r>
            <a:r>
              <a:rPr lang="pt-BR" sz="1400" dirty="0" smtClean="0">
                <a:sym typeface="Symbol"/>
              </a:rPr>
              <a:t></a:t>
            </a:r>
            <a:r>
              <a:rPr lang="pt-BR" sz="1400" dirty="0" smtClean="0"/>
              <a:t> R$ 2.30</a:t>
            </a:r>
          </a:p>
          <a:p>
            <a:r>
              <a:rPr lang="pt-BR" sz="1400" dirty="0" smtClean="0"/>
              <a:t>** </a:t>
            </a:r>
            <a:r>
              <a:rPr lang="pt-BR" sz="1400" dirty="0" smtClean="0">
                <a:latin typeface="Calibri" pitchFamily="34" charset="0"/>
              </a:rPr>
              <a:t>EPL – Empresa de Planejamento e Logística</a:t>
            </a:r>
            <a:endParaRPr lang="pt-BR" sz="1400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880748947"/>
              </p:ext>
            </p:extLst>
          </p:nvPr>
        </p:nvGraphicFramePr>
        <p:xfrm>
          <a:off x="179513" y="1556792"/>
          <a:ext cx="820891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556533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</a:t>
            </a:r>
            <a:r>
              <a:rPr lang="pt-BR" sz="1400" dirty="0" smtClean="0">
                <a:latin typeface="Calibri" pitchFamily="34" charset="0"/>
              </a:rPr>
              <a:t> TJLP: Taxa de Juros de Longo Prazo. (Atualmente: 5% </a:t>
            </a:r>
            <a:r>
              <a:rPr lang="pt-BR" sz="1400" dirty="0" err="1" smtClean="0">
                <a:latin typeface="Calibri" pitchFamily="34" charset="0"/>
              </a:rPr>
              <a:t>a.a.</a:t>
            </a:r>
            <a:r>
              <a:rPr lang="pt-BR" sz="1400" dirty="0" smtClean="0">
                <a:latin typeface="Calibri" pitchFamily="34" charset="0"/>
              </a:rPr>
              <a:t>)</a:t>
            </a:r>
          </a:p>
          <a:p>
            <a:r>
              <a:rPr lang="pt-BR" sz="1400" dirty="0" smtClean="0">
                <a:latin typeface="Calibri" pitchFamily="34" charset="0"/>
              </a:rPr>
              <a:t>** Condições de Suporte ao “Equity”:</a:t>
            </a:r>
          </a:p>
          <a:p>
            <a:r>
              <a:rPr lang="pt-BR" sz="1400" dirty="0" smtClean="0">
                <a:hlinkClick r:id="rId2"/>
              </a:rPr>
              <a:t>http://3etapaconcessoes.antt.gov.br/index.</a:t>
            </a:r>
            <a:r>
              <a:rPr lang="pt-BR" sz="1400" dirty="0" err="1" smtClean="0">
                <a:hlinkClick r:id="rId2"/>
              </a:rPr>
              <a:t>php</a:t>
            </a:r>
            <a:r>
              <a:rPr lang="pt-BR" sz="1400" dirty="0" smtClean="0">
                <a:hlinkClick r:id="rId2"/>
              </a:rPr>
              <a:t>/</a:t>
            </a:r>
            <a:r>
              <a:rPr lang="pt-BR" sz="1400" dirty="0" err="1" smtClean="0">
                <a:hlinkClick r:id="rId2"/>
              </a:rPr>
              <a:t>content</a:t>
            </a:r>
            <a:r>
              <a:rPr lang="pt-BR" sz="1400" dirty="0" smtClean="0">
                <a:hlinkClick r:id="rId2"/>
              </a:rPr>
              <a:t>/</a:t>
            </a:r>
            <a:r>
              <a:rPr lang="pt-BR" sz="1400" dirty="0" err="1" smtClean="0">
                <a:hlinkClick r:id="rId2"/>
              </a:rPr>
              <a:t>view</a:t>
            </a:r>
            <a:r>
              <a:rPr lang="pt-BR" sz="1400" dirty="0" smtClean="0">
                <a:hlinkClick r:id="rId2"/>
              </a:rPr>
              <a:t>/2291/Cartas_de_Apoio_ao_Equity.html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0" y="-21772"/>
            <a:ext cx="57961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Concessões Ferroviárias PIL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Suporte ao financiamento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3776614422"/>
              </p:ext>
            </p:extLst>
          </p:nvPr>
        </p:nvGraphicFramePr>
        <p:xfrm>
          <a:off x="251521" y="1484784"/>
          <a:ext cx="80648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2"/>
          <p:cNvSpPr txBox="1">
            <a:spLocks noChangeArrowheads="1"/>
          </p:cNvSpPr>
          <p:nvPr/>
        </p:nvSpPr>
        <p:spPr bwMode="auto">
          <a:xfrm>
            <a:off x="0" y="3327301"/>
            <a:ext cx="9144000" cy="18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2" tIns="45205" rIns="90412" bIns="45205">
            <a:spAutoFit/>
          </a:bodyPr>
          <a:lstStyle/>
          <a:p>
            <a:pPr marL="0" lvl="1" indent="1588" algn="ctr">
              <a:lnSpc>
                <a:spcPct val="150000"/>
              </a:lnSpc>
              <a:defRPr/>
            </a:pPr>
            <a:r>
              <a:rPr lang="pt-BR" sz="2400" b="1" dirty="0" smtClean="0">
                <a:latin typeface="+mj-lt"/>
              </a:rPr>
              <a:t>PAULO SÉRGIO PASSOS</a:t>
            </a:r>
            <a:endParaRPr lang="pt-BR" sz="2400" b="1" dirty="0">
              <a:latin typeface="+mj-lt"/>
            </a:endParaRPr>
          </a:p>
          <a:p>
            <a:pPr marL="0" lvl="1" algn="ctr">
              <a:lnSpc>
                <a:spcPct val="150000"/>
              </a:lnSpc>
              <a:defRPr/>
            </a:pPr>
            <a:r>
              <a:rPr lang="pt-BR" sz="2400" b="1" dirty="0">
                <a:latin typeface="+mj-lt"/>
              </a:rPr>
              <a:t>Ministro de Estado dos Transportes</a:t>
            </a:r>
          </a:p>
          <a:p>
            <a:pPr marL="0" lvl="1" algn="ctr">
              <a:lnSpc>
                <a:spcPct val="150000"/>
              </a:lnSpc>
              <a:defRPr/>
            </a:pPr>
            <a:endParaRPr lang="pt-BR" b="1" dirty="0">
              <a:latin typeface="+mj-lt"/>
            </a:endParaRPr>
          </a:p>
          <a:p>
            <a:pPr marL="0" lvl="1" algn="ctr">
              <a:lnSpc>
                <a:spcPct val="80000"/>
              </a:lnSpc>
              <a:defRPr/>
            </a:pPr>
            <a:r>
              <a:rPr lang="pt-BR" b="1" dirty="0">
                <a:latin typeface="+mj-lt"/>
              </a:rPr>
              <a:t>Tel. (61) 2029-7001 / 7002 / </a:t>
            </a:r>
            <a:r>
              <a:rPr lang="pt-BR" b="1" dirty="0" smtClean="0">
                <a:latin typeface="+mj-lt"/>
              </a:rPr>
              <a:t>7003</a:t>
            </a:r>
            <a:endParaRPr lang="pt-BR" b="1" dirty="0">
              <a:latin typeface="+mj-lt"/>
            </a:endParaRPr>
          </a:p>
        </p:txBody>
      </p:sp>
      <p:pic>
        <p:nvPicPr>
          <p:cNvPr id="52227" name="Imagem 5" descr="Brasão da República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63963" y="1585813"/>
            <a:ext cx="1600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843165"/>
              </p:ext>
            </p:extLst>
          </p:nvPr>
        </p:nvGraphicFramePr>
        <p:xfrm>
          <a:off x="179512" y="836712"/>
          <a:ext cx="8877402" cy="591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11"/>
                <a:gridCol w="1304418"/>
                <a:gridCol w="1282597"/>
                <a:gridCol w="970271"/>
                <a:gridCol w="3856605"/>
              </a:tblGrid>
              <a:tr h="387639"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BRASIL: POTÊNCIA EMERGENTE</a:t>
                      </a:r>
                      <a:endParaRPr lang="pt-B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1690"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Transformações sociais recentes: redução das desigualdades sociais e regionais </a:t>
                      </a:r>
                      <a:r>
                        <a:rPr lang="pt-BR" sz="1800" b="1" dirty="0" smtClean="0">
                          <a:sym typeface="Wingdings" panose="05000000000000000000" pitchFamily="2" charset="2"/>
                        </a:rPr>
                        <a:t> </a:t>
                      </a:r>
                    </a:p>
                    <a:p>
                      <a:pPr algn="ctr"/>
                      <a:r>
                        <a:rPr lang="pt-BR" sz="1800" b="1" dirty="0" smtClean="0">
                          <a:sym typeface="Wingdings" panose="05000000000000000000" pitchFamily="2" charset="2"/>
                        </a:rPr>
                        <a:t>+ de 100 milhões de consumidores</a:t>
                      </a:r>
                      <a:endParaRPr lang="pt-B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852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cap="all" dirty="0" smtClean="0"/>
                        <a:t>Potência</a:t>
                      </a:r>
                      <a:r>
                        <a:rPr lang="pt-BR" sz="1800" b="1" cap="all" baseline="0" dirty="0" smtClean="0"/>
                        <a:t> Agrícola</a:t>
                      </a:r>
                      <a:endParaRPr lang="pt-BR" sz="1800" b="1" cap="all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Disponibilidade de ~</a:t>
                      </a:r>
                      <a:r>
                        <a:rPr lang="pt-BR" sz="2400" b="1" dirty="0" smtClean="0"/>
                        <a:t>15%</a:t>
                      </a:r>
                      <a:r>
                        <a:rPr lang="pt-BR" sz="1800" b="0" dirty="0" smtClean="0"/>
                        <a:t> das reservas</a:t>
                      </a:r>
                      <a:r>
                        <a:rPr lang="pt-BR" sz="1800" b="0" baseline="0" dirty="0" smtClean="0"/>
                        <a:t> mundiais de água doce</a:t>
                      </a:r>
                      <a:endParaRPr lang="pt-BR" sz="18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62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 smtClean="0"/>
                        <a:t>Possui  </a:t>
                      </a:r>
                      <a:r>
                        <a:rPr lang="pt-BR" sz="2400" b="1" dirty="0" smtClean="0"/>
                        <a:t>20%</a:t>
                      </a:r>
                      <a:r>
                        <a:rPr lang="pt-BR" sz="1700" b="0" dirty="0" smtClean="0"/>
                        <a:t> das áreas do mundo incorporáveis à produção agrícola </a:t>
                      </a:r>
                      <a:r>
                        <a:rPr lang="pt-BR" sz="1200" b="0" dirty="0" smtClean="0"/>
                        <a:t>(Fonte: MAPA)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14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Fornecedor Mundial de Alimentos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Liderança</a:t>
                      </a:r>
                      <a:r>
                        <a:rPr lang="pt-BR" sz="1800" b="1" baseline="0" dirty="0" smtClean="0"/>
                        <a:t> 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/>
                        <a:t>Produção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1º Lugar:</a:t>
                      </a:r>
                      <a:r>
                        <a:rPr lang="pt-BR" sz="1600" b="1" baseline="0" dirty="0" smtClean="0"/>
                        <a:t> </a:t>
                      </a:r>
                      <a:r>
                        <a:rPr lang="pt-BR" sz="1600" b="0" baseline="0" dirty="0" smtClean="0"/>
                        <a:t>Soja, Açúcar, Café, Suco de Laranja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2º Lugar: </a:t>
                      </a:r>
                      <a:r>
                        <a:rPr lang="pt-BR" sz="1600" b="0" baseline="0" dirty="0" smtClean="0"/>
                        <a:t>Carne Bovina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3º Lugar: </a:t>
                      </a:r>
                      <a:r>
                        <a:rPr lang="pt-BR" sz="1600" b="0" baseline="0" dirty="0" smtClean="0"/>
                        <a:t>Carne de Frango, Farelo e Óleo de Soja, Milho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00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Liderança</a:t>
                      </a:r>
                      <a:r>
                        <a:rPr lang="pt-BR" sz="1800" b="1" baseline="0" dirty="0" smtClean="0"/>
                        <a:t> 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/>
                        <a:t>Exportação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1º Lugar:</a:t>
                      </a:r>
                      <a:r>
                        <a:rPr lang="pt-BR" sz="1600" b="1" baseline="0" dirty="0" smtClean="0"/>
                        <a:t> </a:t>
                      </a:r>
                      <a:r>
                        <a:rPr lang="pt-BR" sz="1600" b="0" baseline="0" dirty="0" smtClean="0"/>
                        <a:t>Soja, Açúcar, Café, Suco de Laranja, Carne Bovina, Carne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2º Lugar: </a:t>
                      </a:r>
                      <a:r>
                        <a:rPr lang="pt-BR" sz="1600" b="0" baseline="0" dirty="0" smtClean="0"/>
                        <a:t>Farelo e Óleo de Soja, Milho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79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cap="all" dirty="0" smtClean="0"/>
                        <a:t>Potência</a:t>
                      </a:r>
                      <a:r>
                        <a:rPr lang="pt-BR" sz="1800" b="1" cap="all" baseline="0" dirty="0" smtClean="0"/>
                        <a:t> Mineral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cap="all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1600" u="sng" dirty="0" smtClean="0"/>
                        <a:t>Reservas Mundiais (2012)*</a:t>
                      </a:r>
                    </a:p>
                    <a:p>
                      <a:r>
                        <a:rPr lang="pt-BR" sz="2000" dirty="0" smtClean="0"/>
                        <a:t>Minério de Ferro: </a:t>
                      </a:r>
                      <a:r>
                        <a:rPr lang="pt-BR" sz="2000" b="1" baseline="0" dirty="0" smtClean="0"/>
                        <a:t>11,7%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4º Lugar</a:t>
                      </a:r>
                      <a:r>
                        <a:rPr lang="pt-BR" sz="1600" dirty="0" smtClean="0"/>
                        <a:t>)</a:t>
                      </a:r>
                      <a:endParaRPr lang="pt-BR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Nióbio: </a:t>
                      </a:r>
                      <a:r>
                        <a:rPr lang="pt-BR" sz="1600" baseline="0" dirty="0" smtClean="0"/>
                        <a:t>98,1%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1º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Níquel: </a:t>
                      </a:r>
                      <a:r>
                        <a:rPr lang="pt-BR" sz="1600" baseline="0" dirty="0" smtClean="0"/>
                        <a:t>9,6%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3º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Manganês: </a:t>
                      </a:r>
                      <a:r>
                        <a:rPr lang="pt-BR" sz="1600" baseline="0" dirty="0" smtClean="0"/>
                        <a:t>9,3%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4º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Estanho: </a:t>
                      </a:r>
                      <a:r>
                        <a:rPr lang="pt-BR" sz="1600" baseline="0" dirty="0" smtClean="0"/>
                        <a:t>7,5%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5º Lugar</a:t>
                      </a:r>
                      <a:r>
                        <a:rPr lang="pt-BR" sz="1600" dirty="0" smtClean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u="sng" dirty="0" smtClean="0"/>
                        <a:t>Participação na Produção Mundial (2012)*</a:t>
                      </a:r>
                    </a:p>
                    <a:p>
                      <a:r>
                        <a:rPr lang="pt-BR" sz="2000" dirty="0" smtClean="0"/>
                        <a:t>Minério de Ferro: </a:t>
                      </a:r>
                      <a:r>
                        <a:rPr lang="pt-BR" sz="2000" b="1" dirty="0" smtClean="0"/>
                        <a:t>11,4%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3º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endParaRPr lang="pt-BR" sz="1000" dirty="0" smtClean="0"/>
                    </a:p>
                    <a:p>
                      <a:r>
                        <a:rPr lang="pt-BR" sz="1600" dirty="0" smtClean="0"/>
                        <a:t>Alumínio: 12,7%  (</a:t>
                      </a:r>
                      <a:r>
                        <a:rPr lang="pt-BR" sz="1600" b="1" baseline="0" dirty="0" smtClean="0"/>
                        <a:t>3º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Nióbio: </a:t>
                      </a:r>
                      <a:r>
                        <a:rPr lang="pt-BR" sz="1600" baseline="0" dirty="0" smtClean="0"/>
                        <a:t>93,5%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1º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Manganês: </a:t>
                      </a:r>
                      <a:r>
                        <a:rPr lang="pt-BR" sz="1600" baseline="0" dirty="0" smtClean="0"/>
                        <a:t>6,6%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5º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Estanho: </a:t>
                      </a:r>
                      <a:r>
                        <a:rPr lang="pt-BR" sz="1600" baseline="0" dirty="0" smtClean="0"/>
                        <a:t>5,9%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5º Lugar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Níquel: </a:t>
                      </a:r>
                      <a:r>
                        <a:rPr lang="pt-BR" sz="1600" baseline="0" dirty="0" smtClean="0"/>
                        <a:t>6,2%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b="1" baseline="0" dirty="0" smtClean="0"/>
                        <a:t>7º Lugar</a:t>
                      </a:r>
                      <a:r>
                        <a:rPr lang="pt-BR" sz="16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Brasil: Destaques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4" y="2552286"/>
            <a:ext cx="1405648" cy="13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690879" y="6433591"/>
            <a:ext cx="1251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dirty="0" smtClean="0"/>
              <a:t>*Fonte</a:t>
            </a:r>
            <a:r>
              <a:rPr lang="pt-BR" sz="1400" dirty="0"/>
              <a:t>: </a:t>
            </a:r>
            <a:r>
              <a:rPr lang="pt-BR" sz="1400" dirty="0" smtClean="0"/>
              <a:t>DNPM</a:t>
            </a:r>
            <a:endParaRPr lang="pt-BR" sz="1400" dirty="0"/>
          </a:p>
        </p:txBody>
      </p:sp>
      <p:grpSp>
        <p:nvGrpSpPr>
          <p:cNvPr id="14" name="Grupo 13"/>
          <p:cNvGrpSpPr>
            <a:grpSpLocks noChangeAspect="1"/>
          </p:cNvGrpSpPr>
          <p:nvPr/>
        </p:nvGrpSpPr>
        <p:grpSpPr>
          <a:xfrm>
            <a:off x="265269" y="5247513"/>
            <a:ext cx="1348724" cy="1362457"/>
            <a:chOff x="2524234" y="2177214"/>
            <a:chExt cx="4265677" cy="4309111"/>
          </a:xfrm>
          <a:blipFill>
            <a:blip r:embed="rId4"/>
            <a:stretch>
              <a:fillRect/>
            </a:stretch>
          </a:blip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995400" y="4353486"/>
              <a:ext cx="1209295" cy="969264"/>
            </a:xfrm>
            <a:custGeom>
              <a:avLst/>
              <a:gdLst>
                <a:gd name="T0" fmla="*/ 40 w 839"/>
                <a:gd name="T1" fmla="*/ 414 h 672"/>
                <a:gd name="T2" fmla="*/ 0 w 839"/>
                <a:gd name="T3" fmla="*/ 444 h 672"/>
                <a:gd name="T4" fmla="*/ 10 w 839"/>
                <a:gd name="T5" fmla="*/ 381 h 672"/>
                <a:gd name="T6" fmla="*/ 68 w 839"/>
                <a:gd name="T7" fmla="*/ 321 h 672"/>
                <a:gd name="T8" fmla="*/ 186 w 839"/>
                <a:gd name="T9" fmla="*/ 304 h 672"/>
                <a:gd name="T10" fmla="*/ 249 w 839"/>
                <a:gd name="T11" fmla="*/ 321 h 672"/>
                <a:gd name="T12" fmla="*/ 268 w 839"/>
                <a:gd name="T13" fmla="*/ 279 h 672"/>
                <a:gd name="T14" fmla="*/ 249 w 839"/>
                <a:gd name="T15" fmla="*/ 230 h 672"/>
                <a:gd name="T16" fmla="*/ 294 w 839"/>
                <a:gd name="T17" fmla="*/ 185 h 672"/>
                <a:gd name="T18" fmla="*/ 291 w 839"/>
                <a:gd name="T19" fmla="*/ 156 h 672"/>
                <a:gd name="T20" fmla="*/ 318 w 839"/>
                <a:gd name="T21" fmla="*/ 124 h 672"/>
                <a:gd name="T22" fmla="*/ 294 w 839"/>
                <a:gd name="T23" fmla="*/ 94 h 672"/>
                <a:gd name="T24" fmla="*/ 340 w 839"/>
                <a:gd name="T25" fmla="*/ 49 h 672"/>
                <a:gd name="T26" fmla="*/ 430 w 839"/>
                <a:gd name="T27" fmla="*/ 49 h 672"/>
                <a:gd name="T28" fmla="*/ 501 w 839"/>
                <a:gd name="T29" fmla="*/ 0 h 672"/>
                <a:gd name="T30" fmla="*/ 567 w 839"/>
                <a:gd name="T31" fmla="*/ 49 h 672"/>
                <a:gd name="T32" fmla="*/ 612 w 839"/>
                <a:gd name="T33" fmla="*/ 49 h 672"/>
                <a:gd name="T34" fmla="*/ 657 w 839"/>
                <a:gd name="T35" fmla="*/ 94 h 672"/>
                <a:gd name="T36" fmla="*/ 703 w 839"/>
                <a:gd name="T37" fmla="*/ 94 h 672"/>
                <a:gd name="T38" fmla="*/ 748 w 839"/>
                <a:gd name="T39" fmla="*/ 140 h 672"/>
                <a:gd name="T40" fmla="*/ 793 w 839"/>
                <a:gd name="T41" fmla="*/ 140 h 672"/>
                <a:gd name="T42" fmla="*/ 839 w 839"/>
                <a:gd name="T43" fmla="*/ 185 h 672"/>
                <a:gd name="T44" fmla="*/ 772 w 839"/>
                <a:gd name="T45" fmla="*/ 262 h 672"/>
                <a:gd name="T46" fmla="*/ 793 w 839"/>
                <a:gd name="T47" fmla="*/ 321 h 672"/>
                <a:gd name="T48" fmla="*/ 748 w 839"/>
                <a:gd name="T49" fmla="*/ 321 h 672"/>
                <a:gd name="T50" fmla="*/ 726 w 839"/>
                <a:gd name="T51" fmla="*/ 390 h 672"/>
                <a:gd name="T52" fmla="*/ 714 w 839"/>
                <a:gd name="T53" fmla="*/ 469 h 672"/>
                <a:gd name="T54" fmla="*/ 663 w 839"/>
                <a:gd name="T55" fmla="*/ 505 h 672"/>
                <a:gd name="T56" fmla="*/ 612 w 839"/>
                <a:gd name="T57" fmla="*/ 593 h 672"/>
                <a:gd name="T58" fmla="*/ 478 w 839"/>
                <a:gd name="T59" fmla="*/ 619 h 672"/>
                <a:gd name="T60" fmla="*/ 363 w 839"/>
                <a:gd name="T61" fmla="*/ 672 h 672"/>
                <a:gd name="T62" fmla="*/ 324 w 839"/>
                <a:gd name="T63" fmla="*/ 640 h 672"/>
                <a:gd name="T64" fmla="*/ 322 w 839"/>
                <a:gd name="T65" fmla="*/ 567 h 672"/>
                <a:gd name="T66" fmla="*/ 292 w 839"/>
                <a:gd name="T67" fmla="*/ 540 h 672"/>
                <a:gd name="T68" fmla="*/ 267 w 839"/>
                <a:gd name="T69" fmla="*/ 433 h 672"/>
                <a:gd name="T70" fmla="*/ 169 w 839"/>
                <a:gd name="T71" fmla="*/ 430 h 672"/>
                <a:gd name="T72" fmla="*/ 136 w 839"/>
                <a:gd name="T73" fmla="*/ 429 h 672"/>
                <a:gd name="T74" fmla="*/ 112 w 839"/>
                <a:gd name="T75" fmla="*/ 447 h 672"/>
                <a:gd name="T76" fmla="*/ 93 w 839"/>
                <a:gd name="T77" fmla="*/ 424 h 672"/>
                <a:gd name="T78" fmla="*/ 40 w 839"/>
                <a:gd name="T79" fmla="*/ 41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796518" y="4952418"/>
              <a:ext cx="905256" cy="601219"/>
            </a:xfrm>
            <a:custGeom>
              <a:avLst/>
              <a:gdLst>
                <a:gd name="T0" fmla="*/ 135 w 627"/>
                <a:gd name="T1" fmla="*/ 30 h 417"/>
                <a:gd name="T2" fmla="*/ 104 w 627"/>
                <a:gd name="T3" fmla="*/ 59 h 417"/>
                <a:gd name="T4" fmla="*/ 69 w 627"/>
                <a:gd name="T5" fmla="*/ 133 h 417"/>
                <a:gd name="T6" fmla="*/ 44 w 627"/>
                <a:gd name="T7" fmla="*/ 173 h 417"/>
                <a:gd name="T8" fmla="*/ 0 w 627"/>
                <a:gd name="T9" fmla="*/ 206 h 417"/>
                <a:gd name="T10" fmla="*/ 63 w 627"/>
                <a:gd name="T11" fmla="*/ 221 h 417"/>
                <a:gd name="T12" fmla="*/ 111 w 627"/>
                <a:gd name="T13" fmla="*/ 213 h 417"/>
                <a:gd name="T14" fmla="*/ 147 w 627"/>
                <a:gd name="T15" fmla="*/ 237 h 417"/>
                <a:gd name="T16" fmla="*/ 225 w 627"/>
                <a:gd name="T17" fmla="*/ 257 h 417"/>
                <a:gd name="T18" fmla="*/ 242 w 627"/>
                <a:gd name="T19" fmla="*/ 308 h 417"/>
                <a:gd name="T20" fmla="*/ 250 w 627"/>
                <a:gd name="T21" fmla="*/ 360 h 417"/>
                <a:gd name="T22" fmla="*/ 278 w 627"/>
                <a:gd name="T23" fmla="*/ 386 h 417"/>
                <a:gd name="T24" fmla="*/ 305 w 627"/>
                <a:gd name="T25" fmla="*/ 383 h 417"/>
                <a:gd name="T26" fmla="*/ 336 w 627"/>
                <a:gd name="T27" fmla="*/ 417 h 417"/>
                <a:gd name="T28" fmla="*/ 383 w 627"/>
                <a:gd name="T29" fmla="*/ 380 h 417"/>
                <a:gd name="T30" fmla="*/ 419 w 627"/>
                <a:gd name="T31" fmla="*/ 372 h 417"/>
                <a:gd name="T32" fmla="*/ 471 w 627"/>
                <a:gd name="T33" fmla="*/ 329 h 417"/>
                <a:gd name="T34" fmla="*/ 522 w 627"/>
                <a:gd name="T35" fmla="*/ 314 h 417"/>
                <a:gd name="T36" fmla="*/ 613 w 627"/>
                <a:gd name="T37" fmla="*/ 269 h 417"/>
                <a:gd name="T38" fmla="*/ 627 w 627"/>
                <a:gd name="T39" fmla="*/ 240 h 417"/>
                <a:gd name="T40" fmla="*/ 588 w 627"/>
                <a:gd name="T41" fmla="*/ 219 h 417"/>
                <a:gd name="T42" fmla="*/ 498 w 627"/>
                <a:gd name="T43" fmla="*/ 260 h 417"/>
                <a:gd name="T44" fmla="*/ 458 w 627"/>
                <a:gd name="T45" fmla="*/ 227 h 417"/>
                <a:gd name="T46" fmla="*/ 461 w 627"/>
                <a:gd name="T47" fmla="*/ 152 h 417"/>
                <a:gd name="T48" fmla="*/ 432 w 627"/>
                <a:gd name="T49" fmla="*/ 128 h 417"/>
                <a:gd name="T50" fmla="*/ 404 w 627"/>
                <a:gd name="T51" fmla="*/ 18 h 417"/>
                <a:gd name="T52" fmla="*/ 275 w 627"/>
                <a:gd name="T53" fmla="*/ 12 h 417"/>
                <a:gd name="T54" fmla="*/ 251 w 627"/>
                <a:gd name="T55" fmla="*/ 32 h 417"/>
                <a:gd name="T56" fmla="*/ 227 w 627"/>
                <a:gd name="T57" fmla="*/ 9 h 417"/>
                <a:gd name="T58" fmla="*/ 179 w 627"/>
                <a:gd name="T59" fmla="*/ 0 h 417"/>
                <a:gd name="T60" fmla="*/ 135 w 627"/>
                <a:gd name="T61" fmla="*/ 3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51482" y="5110153"/>
              <a:ext cx="388620" cy="240031"/>
            </a:xfrm>
            <a:custGeom>
              <a:avLst/>
              <a:gdLst>
                <a:gd name="T0" fmla="*/ 198 w 270"/>
                <a:gd name="T1" fmla="*/ 0 h 168"/>
                <a:gd name="T2" fmla="*/ 213 w 270"/>
                <a:gd name="T3" fmla="*/ 35 h 168"/>
                <a:gd name="T4" fmla="*/ 243 w 270"/>
                <a:gd name="T5" fmla="*/ 33 h 168"/>
                <a:gd name="T6" fmla="*/ 270 w 270"/>
                <a:gd name="T7" fmla="*/ 42 h 168"/>
                <a:gd name="T8" fmla="*/ 257 w 270"/>
                <a:gd name="T9" fmla="*/ 63 h 168"/>
                <a:gd name="T10" fmla="*/ 261 w 270"/>
                <a:gd name="T11" fmla="*/ 96 h 168"/>
                <a:gd name="T12" fmla="*/ 194 w 270"/>
                <a:gd name="T13" fmla="*/ 128 h 168"/>
                <a:gd name="T14" fmla="*/ 171 w 270"/>
                <a:gd name="T15" fmla="*/ 161 h 168"/>
                <a:gd name="T16" fmla="*/ 113 w 270"/>
                <a:gd name="T17" fmla="*/ 158 h 168"/>
                <a:gd name="T18" fmla="*/ 86 w 270"/>
                <a:gd name="T19" fmla="*/ 168 h 168"/>
                <a:gd name="T20" fmla="*/ 56 w 270"/>
                <a:gd name="T21" fmla="*/ 159 h 168"/>
                <a:gd name="T22" fmla="*/ 23 w 270"/>
                <a:gd name="T23" fmla="*/ 161 h 168"/>
                <a:gd name="T24" fmla="*/ 38 w 270"/>
                <a:gd name="T25" fmla="*/ 131 h 168"/>
                <a:gd name="T26" fmla="*/ 0 w 270"/>
                <a:gd name="T27" fmla="*/ 108 h 168"/>
                <a:gd name="T28" fmla="*/ 29 w 270"/>
                <a:gd name="T29" fmla="*/ 95 h 168"/>
                <a:gd name="T30" fmla="*/ 161 w 270"/>
                <a:gd name="T31" fmla="*/ 68 h 168"/>
                <a:gd name="T32" fmla="*/ 198 w 270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5939518" y="4817545"/>
              <a:ext cx="265176" cy="352044"/>
            </a:xfrm>
            <a:custGeom>
              <a:avLst/>
              <a:gdLst>
                <a:gd name="T0" fmla="*/ 138 w 184"/>
                <a:gd name="T1" fmla="*/ 0 h 244"/>
                <a:gd name="T2" fmla="*/ 177 w 184"/>
                <a:gd name="T3" fmla="*/ 13 h 244"/>
                <a:gd name="T4" fmla="*/ 184 w 184"/>
                <a:gd name="T5" fmla="*/ 45 h 244"/>
                <a:gd name="T6" fmla="*/ 174 w 184"/>
                <a:gd name="T7" fmla="*/ 78 h 244"/>
                <a:gd name="T8" fmla="*/ 176 w 184"/>
                <a:gd name="T9" fmla="*/ 105 h 244"/>
                <a:gd name="T10" fmla="*/ 153 w 184"/>
                <a:gd name="T11" fmla="*/ 130 h 244"/>
                <a:gd name="T12" fmla="*/ 129 w 184"/>
                <a:gd name="T13" fmla="*/ 156 h 244"/>
                <a:gd name="T14" fmla="*/ 108 w 184"/>
                <a:gd name="T15" fmla="*/ 190 h 244"/>
                <a:gd name="T16" fmla="*/ 68 w 184"/>
                <a:gd name="T17" fmla="*/ 244 h 244"/>
                <a:gd name="T18" fmla="*/ 42 w 184"/>
                <a:gd name="T19" fmla="*/ 234 h 244"/>
                <a:gd name="T20" fmla="*/ 11 w 184"/>
                <a:gd name="T21" fmla="*/ 237 h 244"/>
                <a:gd name="T22" fmla="*/ 0 w 184"/>
                <a:gd name="T23" fmla="*/ 202 h 244"/>
                <a:gd name="T24" fmla="*/ 11 w 184"/>
                <a:gd name="T25" fmla="*/ 183 h 244"/>
                <a:gd name="T26" fmla="*/ 60 w 184"/>
                <a:gd name="T27" fmla="*/ 145 h 244"/>
                <a:gd name="T28" fmla="*/ 71 w 184"/>
                <a:gd name="T29" fmla="*/ 67 h 244"/>
                <a:gd name="T30" fmla="*/ 95 w 184"/>
                <a:gd name="T31" fmla="*/ 0 h 244"/>
                <a:gd name="T32" fmla="*/ 138 w 184"/>
                <a:gd name="T3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516608" y="3727122"/>
              <a:ext cx="955548" cy="1108711"/>
            </a:xfrm>
            <a:custGeom>
              <a:avLst/>
              <a:gdLst>
                <a:gd name="T0" fmla="*/ 25 w 663"/>
                <a:gd name="T1" fmla="*/ 483 h 768"/>
                <a:gd name="T2" fmla="*/ 70 w 663"/>
                <a:gd name="T3" fmla="*/ 483 h 768"/>
                <a:gd name="T4" fmla="*/ 139 w 663"/>
                <a:gd name="T5" fmla="*/ 434 h 768"/>
                <a:gd name="T6" fmla="*/ 207 w 663"/>
                <a:gd name="T7" fmla="*/ 482 h 768"/>
                <a:gd name="T8" fmla="*/ 252 w 663"/>
                <a:gd name="T9" fmla="*/ 482 h 768"/>
                <a:gd name="T10" fmla="*/ 297 w 663"/>
                <a:gd name="T11" fmla="*/ 527 h 768"/>
                <a:gd name="T12" fmla="*/ 340 w 663"/>
                <a:gd name="T13" fmla="*/ 525 h 768"/>
                <a:gd name="T14" fmla="*/ 388 w 663"/>
                <a:gd name="T15" fmla="*/ 575 h 768"/>
                <a:gd name="T16" fmla="*/ 432 w 663"/>
                <a:gd name="T17" fmla="*/ 575 h 768"/>
                <a:gd name="T18" fmla="*/ 478 w 663"/>
                <a:gd name="T19" fmla="*/ 617 h 768"/>
                <a:gd name="T20" fmla="*/ 412 w 663"/>
                <a:gd name="T21" fmla="*/ 695 h 768"/>
                <a:gd name="T22" fmla="*/ 432 w 663"/>
                <a:gd name="T23" fmla="*/ 753 h 768"/>
                <a:gd name="T24" fmla="*/ 469 w 663"/>
                <a:gd name="T25" fmla="*/ 768 h 768"/>
                <a:gd name="T26" fmla="*/ 502 w 663"/>
                <a:gd name="T27" fmla="*/ 732 h 768"/>
                <a:gd name="T28" fmla="*/ 514 w 663"/>
                <a:gd name="T29" fmla="*/ 677 h 768"/>
                <a:gd name="T30" fmla="*/ 522 w 663"/>
                <a:gd name="T31" fmla="*/ 635 h 768"/>
                <a:gd name="T32" fmla="*/ 547 w 663"/>
                <a:gd name="T33" fmla="*/ 605 h 768"/>
                <a:gd name="T34" fmla="*/ 544 w 663"/>
                <a:gd name="T35" fmla="*/ 528 h 768"/>
                <a:gd name="T36" fmla="*/ 547 w 663"/>
                <a:gd name="T37" fmla="*/ 459 h 768"/>
                <a:gd name="T38" fmla="*/ 525 w 663"/>
                <a:gd name="T39" fmla="*/ 429 h 768"/>
                <a:gd name="T40" fmla="*/ 550 w 663"/>
                <a:gd name="T41" fmla="*/ 416 h 768"/>
                <a:gd name="T42" fmla="*/ 546 w 663"/>
                <a:gd name="T43" fmla="*/ 377 h 768"/>
                <a:gd name="T44" fmla="*/ 565 w 663"/>
                <a:gd name="T45" fmla="*/ 347 h 768"/>
                <a:gd name="T46" fmla="*/ 592 w 663"/>
                <a:gd name="T47" fmla="*/ 366 h 768"/>
                <a:gd name="T48" fmla="*/ 630 w 663"/>
                <a:gd name="T49" fmla="*/ 332 h 768"/>
                <a:gd name="T50" fmla="*/ 660 w 663"/>
                <a:gd name="T51" fmla="*/ 301 h 768"/>
                <a:gd name="T52" fmla="*/ 663 w 663"/>
                <a:gd name="T53" fmla="*/ 258 h 768"/>
                <a:gd name="T54" fmla="*/ 637 w 663"/>
                <a:gd name="T55" fmla="*/ 227 h 768"/>
                <a:gd name="T56" fmla="*/ 624 w 663"/>
                <a:gd name="T57" fmla="*/ 186 h 768"/>
                <a:gd name="T58" fmla="*/ 654 w 663"/>
                <a:gd name="T59" fmla="*/ 170 h 768"/>
                <a:gd name="T60" fmla="*/ 645 w 663"/>
                <a:gd name="T61" fmla="*/ 111 h 768"/>
                <a:gd name="T62" fmla="*/ 616 w 663"/>
                <a:gd name="T63" fmla="*/ 80 h 768"/>
                <a:gd name="T64" fmla="*/ 597 w 663"/>
                <a:gd name="T65" fmla="*/ 33 h 768"/>
                <a:gd name="T66" fmla="*/ 570 w 663"/>
                <a:gd name="T67" fmla="*/ 35 h 768"/>
                <a:gd name="T68" fmla="*/ 537 w 663"/>
                <a:gd name="T69" fmla="*/ 0 h 768"/>
                <a:gd name="T70" fmla="*/ 456 w 663"/>
                <a:gd name="T71" fmla="*/ 74 h 768"/>
                <a:gd name="T72" fmla="*/ 435 w 663"/>
                <a:gd name="T73" fmla="*/ 78 h 768"/>
                <a:gd name="T74" fmla="*/ 421 w 663"/>
                <a:gd name="T75" fmla="*/ 29 h 768"/>
                <a:gd name="T76" fmla="*/ 394 w 663"/>
                <a:gd name="T77" fmla="*/ 14 h 768"/>
                <a:gd name="T78" fmla="*/ 354 w 663"/>
                <a:gd name="T79" fmla="*/ 60 h 768"/>
                <a:gd name="T80" fmla="*/ 328 w 663"/>
                <a:gd name="T81" fmla="*/ 54 h 768"/>
                <a:gd name="T82" fmla="*/ 297 w 663"/>
                <a:gd name="T83" fmla="*/ 78 h 768"/>
                <a:gd name="T84" fmla="*/ 237 w 663"/>
                <a:gd name="T85" fmla="*/ 51 h 768"/>
                <a:gd name="T86" fmla="*/ 204 w 663"/>
                <a:gd name="T87" fmla="*/ 77 h 768"/>
                <a:gd name="T88" fmla="*/ 226 w 663"/>
                <a:gd name="T89" fmla="*/ 101 h 768"/>
                <a:gd name="T90" fmla="*/ 189 w 663"/>
                <a:gd name="T91" fmla="*/ 155 h 768"/>
                <a:gd name="T92" fmla="*/ 159 w 663"/>
                <a:gd name="T93" fmla="*/ 152 h 768"/>
                <a:gd name="T94" fmla="*/ 117 w 663"/>
                <a:gd name="T95" fmla="*/ 186 h 768"/>
                <a:gd name="T96" fmla="*/ 79 w 663"/>
                <a:gd name="T97" fmla="*/ 155 h 768"/>
                <a:gd name="T98" fmla="*/ 60 w 663"/>
                <a:gd name="T99" fmla="*/ 120 h 768"/>
                <a:gd name="T100" fmla="*/ 0 w 663"/>
                <a:gd name="T101" fmla="*/ 204 h 768"/>
                <a:gd name="T102" fmla="*/ 36 w 663"/>
                <a:gd name="T103" fmla="*/ 258 h 768"/>
                <a:gd name="T104" fmla="*/ 18 w 663"/>
                <a:gd name="T105" fmla="*/ 291 h 768"/>
                <a:gd name="T106" fmla="*/ 15 w 663"/>
                <a:gd name="T107" fmla="*/ 389 h 768"/>
                <a:gd name="T108" fmla="*/ 25 w 663"/>
                <a:gd name="T109" fmla="*/ 48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4634212" y="5251885"/>
              <a:ext cx="649224" cy="473203"/>
            </a:xfrm>
            <a:custGeom>
              <a:avLst/>
              <a:gdLst>
                <a:gd name="T0" fmla="*/ 110 w 449"/>
                <a:gd name="T1" fmla="*/ 0 h 329"/>
                <a:gd name="T2" fmla="*/ 45 w 449"/>
                <a:gd name="T3" fmla="*/ 62 h 329"/>
                <a:gd name="T4" fmla="*/ 23 w 449"/>
                <a:gd name="T5" fmla="*/ 111 h 329"/>
                <a:gd name="T6" fmla="*/ 19 w 449"/>
                <a:gd name="T7" fmla="*/ 155 h 329"/>
                <a:gd name="T8" fmla="*/ 0 w 449"/>
                <a:gd name="T9" fmla="*/ 198 h 329"/>
                <a:gd name="T10" fmla="*/ 2 w 449"/>
                <a:gd name="T11" fmla="*/ 242 h 329"/>
                <a:gd name="T12" fmla="*/ 40 w 449"/>
                <a:gd name="T13" fmla="*/ 236 h 329"/>
                <a:gd name="T14" fmla="*/ 58 w 449"/>
                <a:gd name="T15" fmla="*/ 255 h 329"/>
                <a:gd name="T16" fmla="*/ 55 w 449"/>
                <a:gd name="T17" fmla="*/ 288 h 329"/>
                <a:gd name="T18" fmla="*/ 91 w 449"/>
                <a:gd name="T19" fmla="*/ 289 h 329"/>
                <a:gd name="T20" fmla="*/ 178 w 449"/>
                <a:gd name="T21" fmla="*/ 315 h 329"/>
                <a:gd name="T22" fmla="*/ 223 w 449"/>
                <a:gd name="T23" fmla="*/ 329 h 329"/>
                <a:gd name="T24" fmla="*/ 280 w 449"/>
                <a:gd name="T25" fmla="*/ 269 h 329"/>
                <a:gd name="T26" fmla="*/ 349 w 449"/>
                <a:gd name="T27" fmla="*/ 287 h 329"/>
                <a:gd name="T28" fmla="*/ 373 w 449"/>
                <a:gd name="T29" fmla="*/ 264 h 329"/>
                <a:gd name="T30" fmla="*/ 407 w 449"/>
                <a:gd name="T31" fmla="*/ 281 h 329"/>
                <a:gd name="T32" fmla="*/ 421 w 449"/>
                <a:gd name="T33" fmla="*/ 230 h 329"/>
                <a:gd name="T34" fmla="*/ 449 w 449"/>
                <a:gd name="T35" fmla="*/ 231 h 329"/>
                <a:gd name="T36" fmla="*/ 449 w 449"/>
                <a:gd name="T37" fmla="*/ 209 h 329"/>
                <a:gd name="T38" fmla="*/ 419 w 449"/>
                <a:gd name="T39" fmla="*/ 176 h 329"/>
                <a:gd name="T40" fmla="*/ 391 w 449"/>
                <a:gd name="T41" fmla="*/ 180 h 329"/>
                <a:gd name="T42" fmla="*/ 361 w 449"/>
                <a:gd name="T43" fmla="*/ 153 h 329"/>
                <a:gd name="T44" fmla="*/ 352 w 449"/>
                <a:gd name="T45" fmla="*/ 96 h 329"/>
                <a:gd name="T46" fmla="*/ 337 w 449"/>
                <a:gd name="T47" fmla="*/ 50 h 329"/>
                <a:gd name="T48" fmla="*/ 257 w 449"/>
                <a:gd name="T49" fmla="*/ 27 h 329"/>
                <a:gd name="T50" fmla="*/ 224 w 449"/>
                <a:gd name="T51" fmla="*/ 5 h 329"/>
                <a:gd name="T52" fmla="*/ 175 w 449"/>
                <a:gd name="T53" fmla="*/ 15 h 329"/>
                <a:gd name="T54" fmla="*/ 110 w 449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4257022" y="4662097"/>
              <a:ext cx="756667" cy="745236"/>
            </a:xfrm>
            <a:custGeom>
              <a:avLst/>
              <a:gdLst>
                <a:gd name="T0" fmla="*/ 524 w 524"/>
                <a:gd name="T1" fmla="*/ 169 h 517"/>
                <a:gd name="T2" fmla="*/ 512 w 524"/>
                <a:gd name="T3" fmla="*/ 228 h 517"/>
                <a:gd name="T4" fmla="*/ 479 w 524"/>
                <a:gd name="T5" fmla="*/ 261 h 517"/>
                <a:gd name="T6" fmla="*/ 449 w 524"/>
                <a:gd name="T7" fmla="*/ 322 h 517"/>
                <a:gd name="T8" fmla="*/ 420 w 524"/>
                <a:gd name="T9" fmla="*/ 373 h 517"/>
                <a:gd name="T10" fmla="*/ 374 w 524"/>
                <a:gd name="T11" fmla="*/ 408 h 517"/>
                <a:gd name="T12" fmla="*/ 306 w 524"/>
                <a:gd name="T13" fmla="*/ 471 h 517"/>
                <a:gd name="T14" fmla="*/ 284 w 524"/>
                <a:gd name="T15" fmla="*/ 517 h 517"/>
                <a:gd name="T16" fmla="*/ 266 w 524"/>
                <a:gd name="T17" fmla="*/ 499 h 517"/>
                <a:gd name="T18" fmla="*/ 228 w 524"/>
                <a:gd name="T19" fmla="*/ 502 h 517"/>
                <a:gd name="T20" fmla="*/ 201 w 524"/>
                <a:gd name="T21" fmla="*/ 486 h 517"/>
                <a:gd name="T22" fmla="*/ 186 w 524"/>
                <a:gd name="T23" fmla="*/ 442 h 517"/>
                <a:gd name="T24" fmla="*/ 191 w 524"/>
                <a:gd name="T25" fmla="*/ 399 h 517"/>
                <a:gd name="T26" fmla="*/ 165 w 524"/>
                <a:gd name="T27" fmla="*/ 367 h 517"/>
                <a:gd name="T28" fmla="*/ 135 w 524"/>
                <a:gd name="T29" fmla="*/ 367 h 517"/>
                <a:gd name="T30" fmla="*/ 105 w 524"/>
                <a:gd name="T31" fmla="*/ 387 h 517"/>
                <a:gd name="T32" fmla="*/ 51 w 524"/>
                <a:gd name="T33" fmla="*/ 385 h 517"/>
                <a:gd name="T34" fmla="*/ 24 w 524"/>
                <a:gd name="T35" fmla="*/ 366 h 517"/>
                <a:gd name="T36" fmla="*/ 35 w 524"/>
                <a:gd name="T37" fmla="*/ 289 h 517"/>
                <a:gd name="T38" fmla="*/ 0 w 524"/>
                <a:gd name="T39" fmla="*/ 238 h 517"/>
                <a:gd name="T40" fmla="*/ 29 w 524"/>
                <a:gd name="T41" fmla="*/ 214 h 517"/>
                <a:gd name="T42" fmla="*/ 14 w 524"/>
                <a:gd name="T43" fmla="*/ 189 h 517"/>
                <a:gd name="T44" fmla="*/ 42 w 524"/>
                <a:gd name="T45" fmla="*/ 132 h 517"/>
                <a:gd name="T46" fmla="*/ 54 w 524"/>
                <a:gd name="T47" fmla="*/ 57 h 517"/>
                <a:gd name="T48" fmla="*/ 104 w 524"/>
                <a:gd name="T49" fmla="*/ 3 h 517"/>
                <a:gd name="T50" fmla="*/ 179 w 524"/>
                <a:gd name="T51" fmla="*/ 3 h 517"/>
                <a:gd name="T52" fmla="*/ 225 w 524"/>
                <a:gd name="T53" fmla="*/ 37 h 517"/>
                <a:gd name="T54" fmla="*/ 251 w 524"/>
                <a:gd name="T55" fmla="*/ 18 h 517"/>
                <a:gd name="T56" fmla="*/ 284 w 524"/>
                <a:gd name="T57" fmla="*/ 27 h 517"/>
                <a:gd name="T58" fmla="*/ 311 w 524"/>
                <a:gd name="T59" fmla="*/ 0 h 517"/>
                <a:gd name="T60" fmla="*/ 330 w 524"/>
                <a:gd name="T61" fmla="*/ 15 h 517"/>
                <a:gd name="T62" fmla="*/ 320 w 524"/>
                <a:gd name="T63" fmla="*/ 40 h 517"/>
                <a:gd name="T64" fmla="*/ 339 w 524"/>
                <a:gd name="T65" fmla="*/ 63 h 517"/>
                <a:gd name="T66" fmla="*/ 363 w 524"/>
                <a:gd name="T67" fmla="*/ 54 h 517"/>
                <a:gd name="T68" fmla="*/ 392 w 524"/>
                <a:gd name="T69" fmla="*/ 88 h 517"/>
                <a:gd name="T70" fmla="*/ 389 w 524"/>
                <a:gd name="T71" fmla="*/ 114 h 517"/>
                <a:gd name="T72" fmla="*/ 414 w 524"/>
                <a:gd name="T73" fmla="*/ 108 h 517"/>
                <a:gd name="T74" fmla="*/ 444 w 524"/>
                <a:gd name="T75" fmla="*/ 127 h 517"/>
                <a:gd name="T76" fmla="*/ 482 w 524"/>
                <a:gd name="T77" fmla="*/ 148 h 517"/>
                <a:gd name="T78" fmla="*/ 524 w 524"/>
                <a:gd name="T79" fmla="*/ 16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4705078" y="5626788"/>
              <a:ext cx="518923" cy="400051"/>
            </a:xfrm>
            <a:custGeom>
              <a:avLst/>
              <a:gdLst>
                <a:gd name="T0" fmla="*/ 6 w 360"/>
                <a:gd name="T1" fmla="*/ 27 h 276"/>
                <a:gd name="T2" fmla="*/ 0 w 360"/>
                <a:gd name="T3" fmla="*/ 93 h 276"/>
                <a:gd name="T4" fmla="*/ 45 w 360"/>
                <a:gd name="T5" fmla="*/ 99 h 276"/>
                <a:gd name="T6" fmla="*/ 76 w 360"/>
                <a:gd name="T7" fmla="*/ 113 h 276"/>
                <a:gd name="T8" fmla="*/ 111 w 360"/>
                <a:gd name="T9" fmla="*/ 108 h 276"/>
                <a:gd name="T10" fmla="*/ 133 w 360"/>
                <a:gd name="T11" fmla="*/ 118 h 276"/>
                <a:gd name="T12" fmla="*/ 174 w 360"/>
                <a:gd name="T13" fmla="*/ 131 h 276"/>
                <a:gd name="T14" fmla="*/ 193 w 360"/>
                <a:gd name="T15" fmla="*/ 168 h 276"/>
                <a:gd name="T16" fmla="*/ 240 w 360"/>
                <a:gd name="T17" fmla="*/ 201 h 276"/>
                <a:gd name="T18" fmla="*/ 269 w 360"/>
                <a:gd name="T19" fmla="*/ 209 h 276"/>
                <a:gd name="T20" fmla="*/ 250 w 360"/>
                <a:gd name="T21" fmla="*/ 257 h 276"/>
                <a:gd name="T22" fmla="*/ 267 w 360"/>
                <a:gd name="T23" fmla="*/ 276 h 276"/>
                <a:gd name="T24" fmla="*/ 325 w 360"/>
                <a:gd name="T25" fmla="*/ 222 h 276"/>
                <a:gd name="T26" fmla="*/ 354 w 360"/>
                <a:gd name="T27" fmla="*/ 192 h 276"/>
                <a:gd name="T28" fmla="*/ 346 w 360"/>
                <a:gd name="T29" fmla="*/ 129 h 276"/>
                <a:gd name="T30" fmla="*/ 360 w 360"/>
                <a:gd name="T31" fmla="*/ 96 h 276"/>
                <a:gd name="T32" fmla="*/ 345 w 360"/>
                <a:gd name="T33" fmla="*/ 50 h 276"/>
                <a:gd name="T34" fmla="*/ 360 w 360"/>
                <a:gd name="T35" fmla="*/ 23 h 276"/>
                <a:gd name="T36" fmla="*/ 324 w 360"/>
                <a:gd name="T37" fmla="*/ 0 h 276"/>
                <a:gd name="T38" fmla="*/ 301 w 360"/>
                <a:gd name="T39" fmla="*/ 27 h 276"/>
                <a:gd name="T40" fmla="*/ 228 w 360"/>
                <a:gd name="T41" fmla="*/ 8 h 276"/>
                <a:gd name="T42" fmla="*/ 172 w 360"/>
                <a:gd name="T43" fmla="*/ 68 h 276"/>
                <a:gd name="T44" fmla="*/ 40 w 360"/>
                <a:gd name="T45" fmla="*/ 26 h 276"/>
                <a:gd name="T46" fmla="*/ 6 w 360"/>
                <a:gd name="T47" fmla="*/ 2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359892" y="5761662"/>
              <a:ext cx="729235" cy="724663"/>
            </a:xfrm>
            <a:custGeom>
              <a:avLst/>
              <a:gdLst>
                <a:gd name="T0" fmla="*/ 283 w 507"/>
                <a:gd name="T1" fmla="*/ 5 h 501"/>
                <a:gd name="T2" fmla="*/ 240 w 507"/>
                <a:gd name="T3" fmla="*/ 0 h 501"/>
                <a:gd name="T4" fmla="*/ 216 w 507"/>
                <a:gd name="T5" fmla="*/ 20 h 501"/>
                <a:gd name="T6" fmla="*/ 177 w 507"/>
                <a:gd name="T7" fmla="*/ 36 h 501"/>
                <a:gd name="T8" fmla="*/ 109 w 507"/>
                <a:gd name="T9" fmla="*/ 84 h 501"/>
                <a:gd name="T10" fmla="*/ 0 w 507"/>
                <a:gd name="T11" fmla="*/ 222 h 501"/>
                <a:gd name="T12" fmla="*/ 27 w 507"/>
                <a:gd name="T13" fmla="*/ 245 h 501"/>
                <a:gd name="T14" fmla="*/ 42 w 507"/>
                <a:gd name="T15" fmla="*/ 225 h 501"/>
                <a:gd name="T16" fmla="*/ 103 w 507"/>
                <a:gd name="T17" fmla="*/ 302 h 501"/>
                <a:gd name="T18" fmla="*/ 133 w 507"/>
                <a:gd name="T19" fmla="*/ 287 h 501"/>
                <a:gd name="T20" fmla="*/ 211 w 507"/>
                <a:gd name="T21" fmla="*/ 336 h 501"/>
                <a:gd name="T22" fmla="*/ 285 w 507"/>
                <a:gd name="T23" fmla="*/ 420 h 501"/>
                <a:gd name="T24" fmla="*/ 262 w 507"/>
                <a:gd name="T25" fmla="*/ 467 h 501"/>
                <a:gd name="T26" fmla="*/ 273 w 507"/>
                <a:gd name="T27" fmla="*/ 501 h 501"/>
                <a:gd name="T28" fmla="*/ 318 w 507"/>
                <a:gd name="T29" fmla="*/ 450 h 501"/>
                <a:gd name="T30" fmla="*/ 366 w 507"/>
                <a:gd name="T31" fmla="*/ 371 h 501"/>
                <a:gd name="T32" fmla="*/ 391 w 507"/>
                <a:gd name="T33" fmla="*/ 335 h 501"/>
                <a:gd name="T34" fmla="*/ 400 w 507"/>
                <a:gd name="T35" fmla="*/ 284 h 501"/>
                <a:gd name="T36" fmla="*/ 417 w 507"/>
                <a:gd name="T37" fmla="*/ 249 h 501"/>
                <a:gd name="T38" fmla="*/ 454 w 507"/>
                <a:gd name="T39" fmla="*/ 239 h 501"/>
                <a:gd name="T40" fmla="*/ 462 w 507"/>
                <a:gd name="T41" fmla="*/ 276 h 501"/>
                <a:gd name="T42" fmla="*/ 405 w 507"/>
                <a:gd name="T43" fmla="*/ 329 h 501"/>
                <a:gd name="T44" fmla="*/ 406 w 507"/>
                <a:gd name="T45" fmla="*/ 351 h 501"/>
                <a:gd name="T46" fmla="*/ 481 w 507"/>
                <a:gd name="T47" fmla="*/ 285 h 501"/>
                <a:gd name="T48" fmla="*/ 505 w 507"/>
                <a:gd name="T49" fmla="*/ 182 h 501"/>
                <a:gd name="T50" fmla="*/ 489 w 507"/>
                <a:gd name="T51" fmla="*/ 162 h 501"/>
                <a:gd name="T52" fmla="*/ 507 w 507"/>
                <a:gd name="T53" fmla="*/ 114 h 501"/>
                <a:gd name="T54" fmla="*/ 480 w 507"/>
                <a:gd name="T55" fmla="*/ 107 h 501"/>
                <a:gd name="T56" fmla="*/ 430 w 507"/>
                <a:gd name="T57" fmla="*/ 75 h 501"/>
                <a:gd name="T58" fmla="*/ 415 w 507"/>
                <a:gd name="T59" fmla="*/ 38 h 501"/>
                <a:gd name="T60" fmla="*/ 373 w 507"/>
                <a:gd name="T61" fmla="*/ 26 h 501"/>
                <a:gd name="T62" fmla="*/ 351 w 507"/>
                <a:gd name="T63" fmla="*/ 15 h 501"/>
                <a:gd name="T64" fmla="*/ 315 w 507"/>
                <a:gd name="T65" fmla="*/ 21 h 501"/>
                <a:gd name="T66" fmla="*/ 283 w 507"/>
                <a:gd name="T6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4775944" y="4156890"/>
              <a:ext cx="774955" cy="747523"/>
            </a:xfrm>
            <a:custGeom>
              <a:avLst/>
              <a:gdLst>
                <a:gd name="T0" fmla="*/ 530 w 537"/>
                <a:gd name="T1" fmla="*/ 26 h 518"/>
                <a:gd name="T2" fmla="*/ 528 w 537"/>
                <a:gd name="T3" fmla="*/ 92 h 518"/>
                <a:gd name="T4" fmla="*/ 537 w 537"/>
                <a:gd name="T5" fmla="*/ 185 h 518"/>
                <a:gd name="T6" fmla="*/ 492 w 537"/>
                <a:gd name="T7" fmla="*/ 185 h 518"/>
                <a:gd name="T8" fmla="*/ 446 w 537"/>
                <a:gd name="T9" fmla="*/ 230 h 518"/>
                <a:gd name="T10" fmla="*/ 470 w 537"/>
                <a:gd name="T11" fmla="*/ 260 h 518"/>
                <a:gd name="T12" fmla="*/ 443 w 537"/>
                <a:gd name="T13" fmla="*/ 291 h 518"/>
                <a:gd name="T14" fmla="*/ 447 w 537"/>
                <a:gd name="T15" fmla="*/ 323 h 518"/>
                <a:gd name="T16" fmla="*/ 401 w 537"/>
                <a:gd name="T17" fmla="*/ 365 h 518"/>
                <a:gd name="T18" fmla="*/ 419 w 537"/>
                <a:gd name="T19" fmla="*/ 417 h 518"/>
                <a:gd name="T20" fmla="*/ 402 w 537"/>
                <a:gd name="T21" fmla="*/ 461 h 518"/>
                <a:gd name="T22" fmla="*/ 339 w 537"/>
                <a:gd name="T23" fmla="*/ 440 h 518"/>
                <a:gd name="T24" fmla="*/ 219 w 537"/>
                <a:gd name="T25" fmla="*/ 458 h 518"/>
                <a:gd name="T26" fmla="*/ 162 w 537"/>
                <a:gd name="T27" fmla="*/ 518 h 518"/>
                <a:gd name="T28" fmla="*/ 53 w 537"/>
                <a:gd name="T29" fmla="*/ 459 h 518"/>
                <a:gd name="T30" fmla="*/ 29 w 537"/>
                <a:gd name="T31" fmla="*/ 462 h 518"/>
                <a:gd name="T32" fmla="*/ 30 w 537"/>
                <a:gd name="T33" fmla="*/ 437 h 518"/>
                <a:gd name="T34" fmla="*/ 0 w 537"/>
                <a:gd name="T35" fmla="*/ 404 h 518"/>
                <a:gd name="T36" fmla="*/ 2 w 537"/>
                <a:gd name="T37" fmla="*/ 338 h 518"/>
                <a:gd name="T38" fmla="*/ 36 w 537"/>
                <a:gd name="T39" fmla="*/ 302 h 518"/>
                <a:gd name="T40" fmla="*/ 54 w 537"/>
                <a:gd name="T41" fmla="*/ 254 h 518"/>
                <a:gd name="T42" fmla="*/ 104 w 537"/>
                <a:gd name="T43" fmla="*/ 239 h 518"/>
                <a:gd name="T44" fmla="*/ 117 w 537"/>
                <a:gd name="T45" fmla="*/ 215 h 518"/>
                <a:gd name="T46" fmla="*/ 113 w 537"/>
                <a:gd name="T47" fmla="*/ 194 h 518"/>
                <a:gd name="T48" fmla="*/ 165 w 537"/>
                <a:gd name="T49" fmla="*/ 165 h 518"/>
                <a:gd name="T50" fmla="*/ 164 w 537"/>
                <a:gd name="T51" fmla="*/ 126 h 518"/>
                <a:gd name="T52" fmla="*/ 182 w 537"/>
                <a:gd name="T53" fmla="*/ 95 h 518"/>
                <a:gd name="T54" fmla="*/ 197 w 537"/>
                <a:gd name="T55" fmla="*/ 51 h 518"/>
                <a:gd name="T56" fmla="*/ 201 w 537"/>
                <a:gd name="T57" fmla="*/ 15 h 518"/>
                <a:gd name="T58" fmla="*/ 228 w 537"/>
                <a:gd name="T59" fmla="*/ 0 h 518"/>
                <a:gd name="T60" fmla="*/ 272 w 537"/>
                <a:gd name="T61" fmla="*/ 50 h 518"/>
                <a:gd name="T62" fmla="*/ 326 w 537"/>
                <a:gd name="T63" fmla="*/ 29 h 518"/>
                <a:gd name="T64" fmla="*/ 389 w 537"/>
                <a:gd name="T65" fmla="*/ 44 h 518"/>
                <a:gd name="T66" fmla="*/ 459 w 537"/>
                <a:gd name="T67" fmla="*/ 47 h 518"/>
                <a:gd name="T68" fmla="*/ 530 w 537"/>
                <a:gd name="T69" fmla="*/ 2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5288008" y="4424353"/>
              <a:ext cx="130303" cy="66295"/>
            </a:xfrm>
            <a:custGeom>
              <a:avLst/>
              <a:gdLst>
                <a:gd name="T0" fmla="*/ 0 w 90"/>
                <a:gd name="T1" fmla="*/ 45 h 45"/>
                <a:gd name="T2" fmla="*/ 90 w 90"/>
                <a:gd name="T3" fmla="*/ 45 h 45"/>
                <a:gd name="T4" fmla="*/ 90 w 90"/>
                <a:gd name="T5" fmla="*/ 0 h 45"/>
                <a:gd name="T6" fmla="*/ 0 w 90"/>
                <a:gd name="T7" fmla="*/ 0 h 45"/>
                <a:gd name="T8" fmla="*/ 0 w 90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870689" y="3564817"/>
              <a:ext cx="1241299" cy="1191007"/>
            </a:xfrm>
            <a:custGeom>
              <a:avLst/>
              <a:gdLst>
                <a:gd name="T0" fmla="*/ 393 w 860"/>
                <a:gd name="T1" fmla="*/ 141 h 825"/>
                <a:gd name="T2" fmla="*/ 860 w 860"/>
                <a:gd name="T3" fmla="*/ 183 h 825"/>
                <a:gd name="T4" fmla="*/ 813 w 860"/>
                <a:gd name="T5" fmla="*/ 264 h 825"/>
                <a:gd name="T6" fmla="*/ 810 w 860"/>
                <a:gd name="T7" fmla="*/ 339 h 825"/>
                <a:gd name="T8" fmla="*/ 825 w 860"/>
                <a:gd name="T9" fmla="*/ 367 h 825"/>
                <a:gd name="T10" fmla="*/ 827 w 860"/>
                <a:gd name="T11" fmla="*/ 421 h 825"/>
                <a:gd name="T12" fmla="*/ 827 w 860"/>
                <a:gd name="T13" fmla="*/ 456 h 825"/>
                <a:gd name="T14" fmla="*/ 810 w 860"/>
                <a:gd name="T15" fmla="*/ 501 h 825"/>
                <a:gd name="T16" fmla="*/ 789 w 860"/>
                <a:gd name="T17" fmla="*/ 535 h 825"/>
                <a:gd name="T18" fmla="*/ 794 w 860"/>
                <a:gd name="T19" fmla="*/ 574 h 825"/>
                <a:gd name="T20" fmla="*/ 738 w 860"/>
                <a:gd name="T21" fmla="*/ 601 h 825"/>
                <a:gd name="T22" fmla="*/ 743 w 860"/>
                <a:gd name="T23" fmla="*/ 621 h 825"/>
                <a:gd name="T24" fmla="*/ 734 w 860"/>
                <a:gd name="T25" fmla="*/ 649 h 825"/>
                <a:gd name="T26" fmla="*/ 680 w 860"/>
                <a:gd name="T27" fmla="*/ 661 h 825"/>
                <a:gd name="T28" fmla="*/ 665 w 860"/>
                <a:gd name="T29" fmla="*/ 708 h 825"/>
                <a:gd name="T30" fmla="*/ 627 w 860"/>
                <a:gd name="T31" fmla="*/ 748 h 825"/>
                <a:gd name="T32" fmla="*/ 626 w 860"/>
                <a:gd name="T33" fmla="*/ 814 h 825"/>
                <a:gd name="T34" fmla="*/ 608 w 860"/>
                <a:gd name="T35" fmla="*/ 825 h 825"/>
                <a:gd name="T36" fmla="*/ 588 w 860"/>
                <a:gd name="T37" fmla="*/ 796 h 825"/>
                <a:gd name="T38" fmla="*/ 599 w 860"/>
                <a:gd name="T39" fmla="*/ 772 h 825"/>
                <a:gd name="T40" fmla="*/ 578 w 860"/>
                <a:gd name="T41" fmla="*/ 759 h 825"/>
                <a:gd name="T42" fmla="*/ 551 w 860"/>
                <a:gd name="T43" fmla="*/ 787 h 825"/>
                <a:gd name="T44" fmla="*/ 516 w 860"/>
                <a:gd name="T45" fmla="*/ 775 h 825"/>
                <a:gd name="T46" fmla="*/ 495 w 860"/>
                <a:gd name="T47" fmla="*/ 798 h 825"/>
                <a:gd name="T48" fmla="*/ 444 w 860"/>
                <a:gd name="T49" fmla="*/ 762 h 825"/>
                <a:gd name="T50" fmla="*/ 372 w 860"/>
                <a:gd name="T51" fmla="*/ 762 h 825"/>
                <a:gd name="T52" fmla="*/ 320 w 860"/>
                <a:gd name="T53" fmla="*/ 816 h 825"/>
                <a:gd name="T54" fmla="*/ 255 w 860"/>
                <a:gd name="T55" fmla="*/ 759 h 825"/>
                <a:gd name="T56" fmla="*/ 237 w 860"/>
                <a:gd name="T57" fmla="*/ 696 h 825"/>
                <a:gd name="T58" fmla="*/ 137 w 860"/>
                <a:gd name="T59" fmla="*/ 694 h 825"/>
                <a:gd name="T60" fmla="*/ 114 w 860"/>
                <a:gd name="T61" fmla="*/ 664 h 825"/>
                <a:gd name="T62" fmla="*/ 95 w 860"/>
                <a:gd name="T63" fmla="*/ 603 h 825"/>
                <a:gd name="T64" fmla="*/ 111 w 860"/>
                <a:gd name="T65" fmla="*/ 577 h 825"/>
                <a:gd name="T66" fmla="*/ 72 w 860"/>
                <a:gd name="T67" fmla="*/ 492 h 825"/>
                <a:gd name="T68" fmla="*/ 113 w 860"/>
                <a:gd name="T69" fmla="*/ 466 h 825"/>
                <a:gd name="T70" fmla="*/ 117 w 860"/>
                <a:gd name="T71" fmla="*/ 403 h 825"/>
                <a:gd name="T72" fmla="*/ 137 w 860"/>
                <a:gd name="T73" fmla="*/ 372 h 825"/>
                <a:gd name="T74" fmla="*/ 116 w 860"/>
                <a:gd name="T75" fmla="*/ 334 h 825"/>
                <a:gd name="T76" fmla="*/ 137 w 860"/>
                <a:gd name="T77" fmla="*/ 289 h 825"/>
                <a:gd name="T78" fmla="*/ 18 w 860"/>
                <a:gd name="T79" fmla="*/ 294 h 825"/>
                <a:gd name="T80" fmla="*/ 15 w 860"/>
                <a:gd name="T81" fmla="*/ 247 h 825"/>
                <a:gd name="T82" fmla="*/ 0 w 860"/>
                <a:gd name="T83" fmla="*/ 225 h 825"/>
                <a:gd name="T84" fmla="*/ 15 w 860"/>
                <a:gd name="T85" fmla="*/ 184 h 825"/>
                <a:gd name="T86" fmla="*/ 2 w 860"/>
                <a:gd name="T87" fmla="*/ 123 h 825"/>
                <a:gd name="T88" fmla="*/ 221 w 860"/>
                <a:gd name="T89" fmla="*/ 118 h 825"/>
                <a:gd name="T90" fmla="*/ 242 w 860"/>
                <a:gd name="T91" fmla="*/ 103 h 825"/>
                <a:gd name="T92" fmla="*/ 236 w 860"/>
                <a:gd name="T93" fmla="*/ 40 h 825"/>
                <a:gd name="T94" fmla="*/ 254 w 860"/>
                <a:gd name="T95" fmla="*/ 0 h 825"/>
                <a:gd name="T96" fmla="*/ 296 w 860"/>
                <a:gd name="T97" fmla="*/ 60 h 825"/>
                <a:gd name="T98" fmla="*/ 284 w 860"/>
                <a:gd name="T99" fmla="*/ 105 h 825"/>
                <a:gd name="T100" fmla="*/ 329 w 860"/>
                <a:gd name="T101" fmla="*/ 132 h 825"/>
                <a:gd name="T102" fmla="*/ 357 w 860"/>
                <a:gd name="T103" fmla="*/ 163 h 825"/>
                <a:gd name="T104" fmla="*/ 393 w 860"/>
                <a:gd name="T105" fmla="*/ 1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386057" y="3653970"/>
              <a:ext cx="683515" cy="624079"/>
            </a:xfrm>
            <a:custGeom>
              <a:avLst/>
              <a:gdLst>
                <a:gd name="T0" fmla="*/ 336 w 474"/>
                <a:gd name="T1" fmla="*/ 60 h 432"/>
                <a:gd name="T2" fmla="*/ 351 w 474"/>
                <a:gd name="T3" fmla="*/ 119 h 432"/>
                <a:gd name="T4" fmla="*/ 335 w 474"/>
                <a:gd name="T5" fmla="*/ 162 h 432"/>
                <a:gd name="T6" fmla="*/ 350 w 474"/>
                <a:gd name="T7" fmla="*/ 185 h 432"/>
                <a:gd name="T8" fmla="*/ 351 w 474"/>
                <a:gd name="T9" fmla="*/ 233 h 432"/>
                <a:gd name="T10" fmla="*/ 474 w 474"/>
                <a:gd name="T11" fmla="*/ 227 h 432"/>
                <a:gd name="T12" fmla="*/ 452 w 474"/>
                <a:gd name="T13" fmla="*/ 273 h 432"/>
                <a:gd name="T14" fmla="*/ 473 w 474"/>
                <a:gd name="T15" fmla="*/ 312 h 432"/>
                <a:gd name="T16" fmla="*/ 452 w 474"/>
                <a:gd name="T17" fmla="*/ 341 h 432"/>
                <a:gd name="T18" fmla="*/ 450 w 474"/>
                <a:gd name="T19" fmla="*/ 405 h 432"/>
                <a:gd name="T20" fmla="*/ 408 w 474"/>
                <a:gd name="T21" fmla="*/ 429 h 432"/>
                <a:gd name="T22" fmla="*/ 371 w 474"/>
                <a:gd name="T23" fmla="*/ 414 h 432"/>
                <a:gd name="T24" fmla="*/ 332 w 474"/>
                <a:gd name="T25" fmla="*/ 432 h 432"/>
                <a:gd name="T26" fmla="*/ 299 w 474"/>
                <a:gd name="T27" fmla="*/ 396 h 432"/>
                <a:gd name="T28" fmla="*/ 252 w 474"/>
                <a:gd name="T29" fmla="*/ 383 h 432"/>
                <a:gd name="T30" fmla="*/ 219 w 474"/>
                <a:gd name="T31" fmla="*/ 357 h 432"/>
                <a:gd name="T32" fmla="*/ 146 w 474"/>
                <a:gd name="T33" fmla="*/ 354 h 432"/>
                <a:gd name="T34" fmla="*/ 93 w 474"/>
                <a:gd name="T35" fmla="*/ 311 h 432"/>
                <a:gd name="T36" fmla="*/ 47 w 474"/>
                <a:gd name="T37" fmla="*/ 249 h 432"/>
                <a:gd name="T38" fmla="*/ 57 w 474"/>
                <a:gd name="T39" fmla="*/ 147 h 432"/>
                <a:gd name="T40" fmla="*/ 0 w 474"/>
                <a:gd name="T41" fmla="*/ 129 h 432"/>
                <a:gd name="T42" fmla="*/ 87 w 474"/>
                <a:gd name="T43" fmla="*/ 84 h 432"/>
                <a:gd name="T44" fmla="*/ 140 w 474"/>
                <a:gd name="T45" fmla="*/ 80 h 432"/>
                <a:gd name="T46" fmla="*/ 159 w 474"/>
                <a:gd name="T47" fmla="*/ 38 h 432"/>
                <a:gd name="T48" fmla="*/ 201 w 474"/>
                <a:gd name="T49" fmla="*/ 0 h 432"/>
                <a:gd name="T50" fmla="*/ 254 w 474"/>
                <a:gd name="T51" fmla="*/ 5 h 432"/>
                <a:gd name="T52" fmla="*/ 294 w 474"/>
                <a:gd name="T53" fmla="*/ 59 h 432"/>
                <a:gd name="T54" fmla="*/ 336 w 474"/>
                <a:gd name="T55" fmla="*/ 6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524234" y="3592249"/>
              <a:ext cx="795528" cy="438912"/>
            </a:xfrm>
            <a:custGeom>
              <a:avLst/>
              <a:gdLst>
                <a:gd name="T0" fmla="*/ 17 w 551"/>
                <a:gd name="T1" fmla="*/ 0 h 303"/>
                <a:gd name="T2" fmla="*/ 101 w 551"/>
                <a:gd name="T3" fmla="*/ 32 h 303"/>
                <a:gd name="T4" fmla="*/ 173 w 551"/>
                <a:gd name="T5" fmla="*/ 48 h 303"/>
                <a:gd name="T6" fmla="*/ 251 w 551"/>
                <a:gd name="T7" fmla="*/ 59 h 303"/>
                <a:gd name="T8" fmla="*/ 373 w 551"/>
                <a:gd name="T9" fmla="*/ 123 h 303"/>
                <a:gd name="T10" fmla="*/ 551 w 551"/>
                <a:gd name="T11" fmla="*/ 183 h 303"/>
                <a:gd name="T12" fmla="*/ 530 w 551"/>
                <a:gd name="T13" fmla="*/ 224 h 303"/>
                <a:gd name="T14" fmla="*/ 477 w 551"/>
                <a:gd name="T15" fmla="*/ 257 h 303"/>
                <a:gd name="T16" fmla="*/ 450 w 551"/>
                <a:gd name="T17" fmla="*/ 255 h 303"/>
                <a:gd name="T18" fmla="*/ 414 w 551"/>
                <a:gd name="T19" fmla="*/ 303 h 303"/>
                <a:gd name="T20" fmla="*/ 380 w 551"/>
                <a:gd name="T21" fmla="*/ 285 h 303"/>
                <a:gd name="T22" fmla="*/ 273 w 551"/>
                <a:gd name="T23" fmla="*/ 300 h 303"/>
                <a:gd name="T24" fmla="*/ 251 w 551"/>
                <a:gd name="T25" fmla="*/ 183 h 303"/>
                <a:gd name="T26" fmla="*/ 227 w 551"/>
                <a:gd name="T27" fmla="*/ 225 h 303"/>
                <a:gd name="T28" fmla="*/ 144 w 551"/>
                <a:gd name="T29" fmla="*/ 227 h 303"/>
                <a:gd name="T30" fmla="*/ 114 w 551"/>
                <a:gd name="T31" fmla="*/ 179 h 303"/>
                <a:gd name="T32" fmla="*/ 65 w 551"/>
                <a:gd name="T33" fmla="*/ 180 h 303"/>
                <a:gd name="T34" fmla="*/ 72 w 551"/>
                <a:gd name="T35" fmla="*/ 135 h 303"/>
                <a:gd name="T36" fmla="*/ 0 w 551"/>
                <a:gd name="T37" fmla="*/ 36 h 303"/>
                <a:gd name="T38" fmla="*/ 17 w 55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533378" y="2506398"/>
              <a:ext cx="1906524" cy="1346455"/>
            </a:xfrm>
            <a:custGeom>
              <a:avLst/>
              <a:gdLst>
                <a:gd name="T0" fmla="*/ 9 w 1322"/>
                <a:gd name="T1" fmla="*/ 756 h 933"/>
                <a:gd name="T2" fmla="*/ 0 w 1322"/>
                <a:gd name="T3" fmla="*/ 725 h 933"/>
                <a:gd name="T4" fmla="*/ 38 w 1322"/>
                <a:gd name="T5" fmla="*/ 702 h 933"/>
                <a:gd name="T6" fmla="*/ 36 w 1322"/>
                <a:gd name="T7" fmla="*/ 659 h 933"/>
                <a:gd name="T8" fmla="*/ 68 w 1322"/>
                <a:gd name="T9" fmla="*/ 614 h 933"/>
                <a:gd name="T10" fmla="*/ 84 w 1322"/>
                <a:gd name="T11" fmla="*/ 575 h 933"/>
                <a:gd name="T12" fmla="*/ 138 w 1322"/>
                <a:gd name="T13" fmla="*/ 539 h 933"/>
                <a:gd name="T14" fmla="*/ 227 w 1322"/>
                <a:gd name="T15" fmla="*/ 512 h 933"/>
                <a:gd name="T16" fmla="*/ 273 w 1322"/>
                <a:gd name="T17" fmla="*/ 527 h 933"/>
                <a:gd name="T18" fmla="*/ 317 w 1322"/>
                <a:gd name="T19" fmla="*/ 327 h 933"/>
                <a:gd name="T20" fmla="*/ 320 w 1322"/>
                <a:gd name="T21" fmla="*/ 246 h 933"/>
                <a:gd name="T22" fmla="*/ 275 w 1322"/>
                <a:gd name="T23" fmla="*/ 194 h 933"/>
                <a:gd name="T24" fmla="*/ 275 w 1322"/>
                <a:gd name="T25" fmla="*/ 141 h 933"/>
                <a:gd name="T26" fmla="*/ 329 w 1322"/>
                <a:gd name="T27" fmla="*/ 122 h 933"/>
                <a:gd name="T28" fmla="*/ 330 w 1322"/>
                <a:gd name="T29" fmla="*/ 92 h 933"/>
                <a:gd name="T30" fmla="*/ 290 w 1322"/>
                <a:gd name="T31" fmla="*/ 86 h 933"/>
                <a:gd name="T32" fmla="*/ 302 w 1322"/>
                <a:gd name="T33" fmla="*/ 45 h 933"/>
                <a:gd name="T34" fmla="*/ 473 w 1322"/>
                <a:gd name="T35" fmla="*/ 9 h 933"/>
                <a:gd name="T36" fmla="*/ 498 w 1322"/>
                <a:gd name="T37" fmla="*/ 87 h 933"/>
                <a:gd name="T38" fmla="*/ 555 w 1322"/>
                <a:gd name="T39" fmla="*/ 122 h 933"/>
                <a:gd name="T40" fmla="*/ 618 w 1322"/>
                <a:gd name="T41" fmla="*/ 122 h 933"/>
                <a:gd name="T42" fmla="*/ 782 w 1322"/>
                <a:gd name="T43" fmla="*/ 0 h 933"/>
                <a:gd name="T44" fmla="*/ 827 w 1322"/>
                <a:gd name="T45" fmla="*/ 21 h 933"/>
                <a:gd name="T46" fmla="*/ 842 w 1322"/>
                <a:gd name="T47" fmla="*/ 146 h 933"/>
                <a:gd name="T48" fmla="*/ 843 w 1322"/>
                <a:gd name="T49" fmla="*/ 236 h 933"/>
                <a:gd name="T50" fmla="*/ 891 w 1322"/>
                <a:gd name="T51" fmla="*/ 294 h 933"/>
                <a:gd name="T52" fmla="*/ 924 w 1322"/>
                <a:gd name="T53" fmla="*/ 294 h 933"/>
                <a:gd name="T54" fmla="*/ 920 w 1322"/>
                <a:gd name="T55" fmla="*/ 255 h 933"/>
                <a:gd name="T56" fmla="*/ 960 w 1322"/>
                <a:gd name="T57" fmla="*/ 219 h 933"/>
                <a:gd name="T58" fmla="*/ 993 w 1322"/>
                <a:gd name="T59" fmla="*/ 251 h 933"/>
                <a:gd name="T60" fmla="*/ 1041 w 1322"/>
                <a:gd name="T61" fmla="*/ 159 h 933"/>
                <a:gd name="T62" fmla="*/ 1124 w 1322"/>
                <a:gd name="T63" fmla="*/ 161 h 933"/>
                <a:gd name="T64" fmla="*/ 1137 w 1322"/>
                <a:gd name="T65" fmla="*/ 242 h 933"/>
                <a:gd name="T66" fmla="*/ 1190 w 1322"/>
                <a:gd name="T67" fmla="*/ 269 h 933"/>
                <a:gd name="T68" fmla="*/ 1205 w 1322"/>
                <a:gd name="T69" fmla="*/ 296 h 933"/>
                <a:gd name="T70" fmla="*/ 1259 w 1322"/>
                <a:gd name="T71" fmla="*/ 309 h 933"/>
                <a:gd name="T72" fmla="*/ 1322 w 1322"/>
                <a:gd name="T73" fmla="*/ 366 h 933"/>
                <a:gd name="T74" fmla="*/ 1239 w 1322"/>
                <a:gd name="T75" fmla="*/ 534 h 933"/>
                <a:gd name="T76" fmla="*/ 1188 w 1322"/>
                <a:gd name="T77" fmla="*/ 653 h 933"/>
                <a:gd name="T78" fmla="*/ 1152 w 1322"/>
                <a:gd name="T79" fmla="*/ 692 h 933"/>
                <a:gd name="T80" fmla="*/ 1179 w 1322"/>
                <a:gd name="T81" fmla="*/ 734 h 933"/>
                <a:gd name="T82" fmla="*/ 1164 w 1322"/>
                <a:gd name="T83" fmla="*/ 774 h 933"/>
                <a:gd name="T84" fmla="*/ 1169 w 1322"/>
                <a:gd name="T85" fmla="*/ 837 h 933"/>
                <a:gd name="T86" fmla="*/ 1146 w 1322"/>
                <a:gd name="T87" fmla="*/ 852 h 933"/>
                <a:gd name="T88" fmla="*/ 932 w 1322"/>
                <a:gd name="T89" fmla="*/ 857 h 933"/>
                <a:gd name="T90" fmla="*/ 882 w 1322"/>
                <a:gd name="T91" fmla="*/ 854 h 933"/>
                <a:gd name="T92" fmla="*/ 846 w 1322"/>
                <a:gd name="T93" fmla="*/ 800 h 933"/>
                <a:gd name="T94" fmla="*/ 794 w 1322"/>
                <a:gd name="T95" fmla="*/ 795 h 933"/>
                <a:gd name="T96" fmla="*/ 750 w 1322"/>
                <a:gd name="T97" fmla="*/ 833 h 933"/>
                <a:gd name="T98" fmla="*/ 729 w 1322"/>
                <a:gd name="T99" fmla="*/ 876 h 933"/>
                <a:gd name="T100" fmla="*/ 677 w 1322"/>
                <a:gd name="T101" fmla="*/ 879 h 933"/>
                <a:gd name="T102" fmla="*/ 590 w 1322"/>
                <a:gd name="T103" fmla="*/ 923 h 933"/>
                <a:gd name="T104" fmla="*/ 543 w 1322"/>
                <a:gd name="T105" fmla="*/ 933 h 933"/>
                <a:gd name="T106" fmla="*/ 366 w 1322"/>
                <a:gd name="T107" fmla="*/ 875 h 933"/>
                <a:gd name="T108" fmla="*/ 246 w 1322"/>
                <a:gd name="T109" fmla="*/ 810 h 933"/>
                <a:gd name="T110" fmla="*/ 173 w 1322"/>
                <a:gd name="T111" fmla="*/ 801 h 933"/>
                <a:gd name="T112" fmla="*/ 96 w 1322"/>
                <a:gd name="T113" fmla="*/ 786 h 933"/>
                <a:gd name="T114" fmla="*/ 9 w 1322"/>
                <a:gd name="T115" fmla="*/ 75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507214" y="2177214"/>
              <a:ext cx="656083" cy="752095"/>
            </a:xfrm>
            <a:custGeom>
              <a:avLst/>
              <a:gdLst>
                <a:gd name="T0" fmla="*/ 153 w 455"/>
                <a:gd name="T1" fmla="*/ 248 h 521"/>
                <a:gd name="T2" fmla="*/ 168 w 455"/>
                <a:gd name="T3" fmla="*/ 374 h 521"/>
                <a:gd name="T4" fmla="*/ 167 w 455"/>
                <a:gd name="T5" fmla="*/ 462 h 521"/>
                <a:gd name="T6" fmla="*/ 218 w 455"/>
                <a:gd name="T7" fmla="*/ 521 h 521"/>
                <a:gd name="T8" fmla="*/ 251 w 455"/>
                <a:gd name="T9" fmla="*/ 521 h 521"/>
                <a:gd name="T10" fmla="*/ 246 w 455"/>
                <a:gd name="T11" fmla="*/ 480 h 521"/>
                <a:gd name="T12" fmla="*/ 285 w 455"/>
                <a:gd name="T13" fmla="*/ 447 h 521"/>
                <a:gd name="T14" fmla="*/ 320 w 455"/>
                <a:gd name="T15" fmla="*/ 479 h 521"/>
                <a:gd name="T16" fmla="*/ 366 w 455"/>
                <a:gd name="T17" fmla="*/ 389 h 521"/>
                <a:gd name="T18" fmla="*/ 449 w 455"/>
                <a:gd name="T19" fmla="*/ 389 h 521"/>
                <a:gd name="T20" fmla="*/ 455 w 455"/>
                <a:gd name="T21" fmla="*/ 321 h 521"/>
                <a:gd name="T22" fmla="*/ 381 w 455"/>
                <a:gd name="T23" fmla="*/ 275 h 521"/>
                <a:gd name="T24" fmla="*/ 383 w 455"/>
                <a:gd name="T25" fmla="*/ 230 h 521"/>
                <a:gd name="T26" fmla="*/ 357 w 455"/>
                <a:gd name="T27" fmla="*/ 185 h 521"/>
                <a:gd name="T28" fmla="*/ 389 w 455"/>
                <a:gd name="T29" fmla="*/ 91 h 521"/>
                <a:gd name="T30" fmla="*/ 347 w 455"/>
                <a:gd name="T31" fmla="*/ 61 h 521"/>
                <a:gd name="T32" fmla="*/ 350 w 455"/>
                <a:gd name="T33" fmla="*/ 7 h 521"/>
                <a:gd name="T34" fmla="*/ 321 w 455"/>
                <a:gd name="T35" fmla="*/ 0 h 521"/>
                <a:gd name="T36" fmla="*/ 294 w 455"/>
                <a:gd name="T37" fmla="*/ 61 h 521"/>
                <a:gd name="T38" fmla="*/ 233 w 455"/>
                <a:gd name="T39" fmla="*/ 96 h 521"/>
                <a:gd name="T40" fmla="*/ 173 w 455"/>
                <a:gd name="T41" fmla="*/ 91 h 521"/>
                <a:gd name="T42" fmla="*/ 149 w 455"/>
                <a:gd name="T43" fmla="*/ 126 h 521"/>
                <a:gd name="T44" fmla="*/ 102 w 455"/>
                <a:gd name="T45" fmla="*/ 93 h 521"/>
                <a:gd name="T46" fmla="*/ 78 w 455"/>
                <a:gd name="T47" fmla="*/ 120 h 521"/>
                <a:gd name="T48" fmla="*/ 38 w 455"/>
                <a:gd name="T49" fmla="*/ 70 h 521"/>
                <a:gd name="T50" fmla="*/ 0 w 455"/>
                <a:gd name="T51" fmla="*/ 81 h 521"/>
                <a:gd name="T52" fmla="*/ 54 w 455"/>
                <a:gd name="T53" fmla="*/ 127 h 521"/>
                <a:gd name="T54" fmla="*/ 48 w 455"/>
                <a:gd name="T55" fmla="*/ 160 h 521"/>
                <a:gd name="T56" fmla="*/ 63 w 455"/>
                <a:gd name="T57" fmla="*/ 213 h 521"/>
                <a:gd name="T58" fmla="*/ 107 w 455"/>
                <a:gd name="T59" fmla="*/ 228 h 521"/>
                <a:gd name="T60" fmla="*/ 153 w 455"/>
                <a:gd name="T61" fmla="*/ 24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5038834" y="3343074"/>
              <a:ext cx="562356" cy="886968"/>
            </a:xfrm>
            <a:custGeom>
              <a:avLst/>
              <a:gdLst>
                <a:gd name="T0" fmla="*/ 46 w 391"/>
                <a:gd name="T1" fmla="*/ 338 h 614"/>
                <a:gd name="T2" fmla="*/ 1 w 391"/>
                <a:gd name="T3" fmla="*/ 419 h 614"/>
                <a:gd name="T4" fmla="*/ 0 w 391"/>
                <a:gd name="T5" fmla="*/ 495 h 614"/>
                <a:gd name="T6" fmla="*/ 18 w 391"/>
                <a:gd name="T7" fmla="*/ 521 h 614"/>
                <a:gd name="T8" fmla="*/ 18 w 391"/>
                <a:gd name="T9" fmla="*/ 581 h 614"/>
                <a:gd name="T10" fmla="*/ 45 w 391"/>
                <a:gd name="T11" fmla="*/ 563 h 614"/>
                <a:gd name="T12" fmla="*/ 91 w 391"/>
                <a:gd name="T13" fmla="*/ 614 h 614"/>
                <a:gd name="T14" fmla="*/ 145 w 391"/>
                <a:gd name="T15" fmla="*/ 593 h 614"/>
                <a:gd name="T16" fmla="*/ 207 w 391"/>
                <a:gd name="T17" fmla="*/ 609 h 614"/>
                <a:gd name="T18" fmla="*/ 279 w 391"/>
                <a:gd name="T19" fmla="*/ 611 h 614"/>
                <a:gd name="T20" fmla="*/ 349 w 391"/>
                <a:gd name="T21" fmla="*/ 590 h 614"/>
                <a:gd name="T22" fmla="*/ 348 w 391"/>
                <a:gd name="T23" fmla="*/ 561 h 614"/>
                <a:gd name="T24" fmla="*/ 369 w 391"/>
                <a:gd name="T25" fmla="*/ 524 h 614"/>
                <a:gd name="T26" fmla="*/ 331 w 391"/>
                <a:gd name="T27" fmla="*/ 473 h 614"/>
                <a:gd name="T28" fmla="*/ 391 w 391"/>
                <a:gd name="T29" fmla="*/ 387 h 614"/>
                <a:gd name="T30" fmla="*/ 358 w 391"/>
                <a:gd name="T31" fmla="*/ 389 h 614"/>
                <a:gd name="T32" fmla="*/ 319 w 391"/>
                <a:gd name="T33" fmla="*/ 326 h 614"/>
                <a:gd name="T34" fmla="*/ 292 w 391"/>
                <a:gd name="T35" fmla="*/ 291 h 614"/>
                <a:gd name="T36" fmla="*/ 322 w 391"/>
                <a:gd name="T37" fmla="*/ 234 h 614"/>
                <a:gd name="T38" fmla="*/ 324 w 391"/>
                <a:gd name="T39" fmla="*/ 206 h 614"/>
                <a:gd name="T40" fmla="*/ 285 w 391"/>
                <a:gd name="T41" fmla="*/ 225 h 614"/>
                <a:gd name="T42" fmla="*/ 237 w 391"/>
                <a:gd name="T43" fmla="*/ 162 h 614"/>
                <a:gd name="T44" fmla="*/ 267 w 391"/>
                <a:gd name="T45" fmla="*/ 116 h 614"/>
                <a:gd name="T46" fmla="*/ 270 w 391"/>
                <a:gd name="T47" fmla="*/ 59 h 614"/>
                <a:gd name="T48" fmla="*/ 210 w 391"/>
                <a:gd name="T49" fmla="*/ 0 h 614"/>
                <a:gd name="T50" fmla="*/ 174 w 391"/>
                <a:gd name="T51" fmla="*/ 0 h 614"/>
                <a:gd name="T52" fmla="*/ 202 w 391"/>
                <a:gd name="T53" fmla="*/ 36 h 614"/>
                <a:gd name="T54" fmla="*/ 181 w 391"/>
                <a:gd name="T55" fmla="*/ 81 h 614"/>
                <a:gd name="T56" fmla="*/ 127 w 391"/>
                <a:gd name="T57" fmla="*/ 131 h 614"/>
                <a:gd name="T58" fmla="*/ 118 w 391"/>
                <a:gd name="T59" fmla="*/ 174 h 614"/>
                <a:gd name="T60" fmla="*/ 133 w 391"/>
                <a:gd name="T61" fmla="*/ 207 h 614"/>
                <a:gd name="T62" fmla="*/ 46 w 391"/>
                <a:gd name="T63" fmla="*/ 3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415006" y="3889429"/>
              <a:ext cx="171451" cy="208027"/>
            </a:xfrm>
            <a:custGeom>
              <a:avLst/>
              <a:gdLst>
                <a:gd name="T0" fmla="*/ 54 w 118"/>
                <a:gd name="T1" fmla="*/ 0 h 144"/>
                <a:gd name="T2" fmla="*/ 21 w 118"/>
                <a:gd name="T3" fmla="*/ 1 h 144"/>
                <a:gd name="T4" fmla="*/ 31 w 118"/>
                <a:gd name="T5" fmla="*/ 57 h 144"/>
                <a:gd name="T6" fmla="*/ 0 w 118"/>
                <a:gd name="T7" fmla="*/ 73 h 144"/>
                <a:gd name="T8" fmla="*/ 13 w 118"/>
                <a:gd name="T9" fmla="*/ 117 h 144"/>
                <a:gd name="T10" fmla="*/ 39 w 118"/>
                <a:gd name="T11" fmla="*/ 144 h 144"/>
                <a:gd name="T12" fmla="*/ 73 w 118"/>
                <a:gd name="T13" fmla="*/ 94 h 144"/>
                <a:gd name="T14" fmla="*/ 118 w 118"/>
                <a:gd name="T15" fmla="*/ 54 h 144"/>
                <a:gd name="T16" fmla="*/ 54 w 11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401290" y="3786558"/>
              <a:ext cx="338328" cy="178308"/>
            </a:xfrm>
            <a:custGeom>
              <a:avLst/>
              <a:gdLst>
                <a:gd name="T0" fmla="*/ 0 w 236"/>
                <a:gd name="T1" fmla="*/ 40 h 124"/>
                <a:gd name="T2" fmla="*/ 33 w 236"/>
                <a:gd name="T3" fmla="*/ 73 h 124"/>
                <a:gd name="T4" fmla="*/ 65 w 236"/>
                <a:gd name="T5" fmla="*/ 72 h 124"/>
                <a:gd name="T6" fmla="*/ 126 w 236"/>
                <a:gd name="T7" fmla="*/ 124 h 124"/>
                <a:gd name="T8" fmla="*/ 188 w 236"/>
                <a:gd name="T9" fmla="*/ 94 h 124"/>
                <a:gd name="T10" fmla="*/ 236 w 236"/>
                <a:gd name="T11" fmla="*/ 37 h 124"/>
                <a:gd name="T12" fmla="*/ 231 w 236"/>
                <a:gd name="T13" fmla="*/ 0 h 124"/>
                <a:gd name="T14" fmla="*/ 137 w 236"/>
                <a:gd name="T15" fmla="*/ 46 h 124"/>
                <a:gd name="T16" fmla="*/ 78 w 236"/>
                <a:gd name="T17" fmla="*/ 39 h 124"/>
                <a:gd name="T18" fmla="*/ 35 w 236"/>
                <a:gd name="T19" fmla="*/ 1 h 124"/>
                <a:gd name="T20" fmla="*/ 0 w 236"/>
                <a:gd name="T21" fmla="*/ 4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083536" y="3596821"/>
              <a:ext cx="706375" cy="256032"/>
            </a:xfrm>
            <a:custGeom>
              <a:avLst/>
              <a:gdLst>
                <a:gd name="T0" fmla="*/ 41 w 489"/>
                <a:gd name="T1" fmla="*/ 168 h 178"/>
                <a:gd name="T2" fmla="*/ 26 w 489"/>
                <a:gd name="T3" fmla="*/ 118 h 178"/>
                <a:gd name="T4" fmla="*/ 0 w 489"/>
                <a:gd name="T5" fmla="*/ 106 h 178"/>
                <a:gd name="T6" fmla="*/ 54 w 489"/>
                <a:gd name="T7" fmla="*/ 51 h 178"/>
                <a:gd name="T8" fmla="*/ 47 w 489"/>
                <a:gd name="T9" fmla="*/ 21 h 178"/>
                <a:gd name="T10" fmla="*/ 66 w 489"/>
                <a:gd name="T11" fmla="*/ 0 h 178"/>
                <a:gd name="T12" fmla="*/ 125 w 489"/>
                <a:gd name="T13" fmla="*/ 3 h 178"/>
                <a:gd name="T14" fmla="*/ 176 w 489"/>
                <a:gd name="T15" fmla="*/ 52 h 178"/>
                <a:gd name="T16" fmla="*/ 198 w 489"/>
                <a:gd name="T17" fmla="*/ 31 h 178"/>
                <a:gd name="T18" fmla="*/ 257 w 489"/>
                <a:gd name="T19" fmla="*/ 49 h 178"/>
                <a:gd name="T20" fmla="*/ 302 w 489"/>
                <a:gd name="T21" fmla="*/ 16 h 178"/>
                <a:gd name="T22" fmla="*/ 324 w 489"/>
                <a:gd name="T23" fmla="*/ 27 h 178"/>
                <a:gd name="T24" fmla="*/ 308 w 489"/>
                <a:gd name="T25" fmla="*/ 72 h 178"/>
                <a:gd name="T26" fmla="*/ 353 w 489"/>
                <a:gd name="T27" fmla="*/ 85 h 178"/>
                <a:gd name="T28" fmla="*/ 399 w 489"/>
                <a:gd name="T29" fmla="*/ 51 h 178"/>
                <a:gd name="T30" fmla="*/ 426 w 489"/>
                <a:gd name="T31" fmla="*/ 57 h 178"/>
                <a:gd name="T32" fmla="*/ 480 w 489"/>
                <a:gd name="T33" fmla="*/ 25 h 178"/>
                <a:gd name="T34" fmla="*/ 489 w 489"/>
                <a:gd name="T35" fmla="*/ 78 h 178"/>
                <a:gd name="T36" fmla="*/ 450 w 489"/>
                <a:gd name="T37" fmla="*/ 133 h 178"/>
                <a:gd name="T38" fmla="*/ 359 w 489"/>
                <a:gd name="T39" fmla="*/ 178 h 178"/>
                <a:gd name="T40" fmla="*/ 297 w 489"/>
                <a:gd name="T41" fmla="*/ 169 h 178"/>
                <a:gd name="T42" fmla="*/ 255 w 489"/>
                <a:gd name="T43" fmla="*/ 130 h 178"/>
                <a:gd name="T44" fmla="*/ 219 w 489"/>
                <a:gd name="T45" fmla="*/ 171 h 178"/>
                <a:gd name="T46" fmla="*/ 203 w 489"/>
                <a:gd name="T47" fmla="*/ 124 h 178"/>
                <a:gd name="T48" fmla="*/ 177 w 489"/>
                <a:gd name="T49" fmla="*/ 126 h 178"/>
                <a:gd name="T50" fmla="*/ 141 w 489"/>
                <a:gd name="T51" fmla="*/ 91 h 178"/>
                <a:gd name="T52" fmla="*/ 63 w 489"/>
                <a:gd name="T53" fmla="*/ 165 h 178"/>
                <a:gd name="T54" fmla="*/ 41 w 489"/>
                <a:gd name="T55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369286" y="3466518"/>
              <a:ext cx="406908" cy="253747"/>
            </a:xfrm>
            <a:custGeom>
              <a:avLst/>
              <a:gdLst>
                <a:gd name="T0" fmla="*/ 0 w 282"/>
                <a:gd name="T1" fmla="*/ 121 h 175"/>
                <a:gd name="T2" fmla="*/ 60 w 282"/>
                <a:gd name="T3" fmla="*/ 138 h 175"/>
                <a:gd name="T4" fmla="*/ 102 w 282"/>
                <a:gd name="T5" fmla="*/ 106 h 175"/>
                <a:gd name="T6" fmla="*/ 126 w 282"/>
                <a:gd name="T7" fmla="*/ 117 h 175"/>
                <a:gd name="T8" fmla="*/ 110 w 282"/>
                <a:gd name="T9" fmla="*/ 163 h 175"/>
                <a:gd name="T10" fmla="*/ 158 w 282"/>
                <a:gd name="T11" fmla="*/ 175 h 175"/>
                <a:gd name="T12" fmla="*/ 200 w 282"/>
                <a:gd name="T13" fmla="*/ 141 h 175"/>
                <a:gd name="T14" fmla="*/ 228 w 282"/>
                <a:gd name="T15" fmla="*/ 147 h 175"/>
                <a:gd name="T16" fmla="*/ 282 w 282"/>
                <a:gd name="T17" fmla="*/ 114 h 175"/>
                <a:gd name="T18" fmla="*/ 275 w 282"/>
                <a:gd name="T19" fmla="*/ 39 h 175"/>
                <a:gd name="T20" fmla="*/ 182 w 282"/>
                <a:gd name="T21" fmla="*/ 37 h 175"/>
                <a:gd name="T22" fmla="*/ 107 w 282"/>
                <a:gd name="T23" fmla="*/ 61 h 175"/>
                <a:gd name="T24" fmla="*/ 110 w 282"/>
                <a:gd name="T25" fmla="*/ 0 h 175"/>
                <a:gd name="T26" fmla="*/ 47 w 282"/>
                <a:gd name="T27" fmla="*/ 45 h 175"/>
                <a:gd name="T28" fmla="*/ 8 w 282"/>
                <a:gd name="T29" fmla="*/ 25 h 175"/>
                <a:gd name="T30" fmla="*/ 2 w 282"/>
                <a:gd name="T31" fmla="*/ 73 h 175"/>
                <a:gd name="T32" fmla="*/ 0 w 282"/>
                <a:gd name="T33" fmla="*/ 1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378430" y="3340789"/>
              <a:ext cx="388620" cy="212599"/>
            </a:xfrm>
            <a:custGeom>
              <a:avLst/>
              <a:gdLst>
                <a:gd name="T0" fmla="*/ 0 w 269"/>
                <a:gd name="T1" fmla="*/ 112 h 147"/>
                <a:gd name="T2" fmla="*/ 41 w 269"/>
                <a:gd name="T3" fmla="*/ 132 h 147"/>
                <a:gd name="T4" fmla="*/ 104 w 269"/>
                <a:gd name="T5" fmla="*/ 88 h 147"/>
                <a:gd name="T6" fmla="*/ 101 w 269"/>
                <a:gd name="T7" fmla="*/ 147 h 147"/>
                <a:gd name="T8" fmla="*/ 174 w 269"/>
                <a:gd name="T9" fmla="*/ 124 h 147"/>
                <a:gd name="T10" fmla="*/ 269 w 269"/>
                <a:gd name="T11" fmla="*/ 126 h 147"/>
                <a:gd name="T12" fmla="*/ 267 w 269"/>
                <a:gd name="T13" fmla="*/ 93 h 147"/>
                <a:gd name="T14" fmla="*/ 242 w 269"/>
                <a:gd name="T15" fmla="*/ 25 h 147"/>
                <a:gd name="T16" fmla="*/ 206 w 269"/>
                <a:gd name="T17" fmla="*/ 0 h 147"/>
                <a:gd name="T18" fmla="*/ 152 w 269"/>
                <a:gd name="T19" fmla="*/ 19 h 147"/>
                <a:gd name="T20" fmla="*/ 105 w 269"/>
                <a:gd name="T21" fmla="*/ 0 h 147"/>
                <a:gd name="T22" fmla="*/ 71 w 269"/>
                <a:gd name="T23" fmla="*/ 15 h 147"/>
                <a:gd name="T24" fmla="*/ 0 w 269"/>
                <a:gd name="T25" fmla="*/ 1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290294" y="2885874"/>
              <a:ext cx="736092" cy="1017271"/>
            </a:xfrm>
            <a:custGeom>
              <a:avLst/>
              <a:gdLst>
                <a:gd name="T0" fmla="*/ 183 w 510"/>
                <a:gd name="T1" fmla="*/ 0 h 705"/>
                <a:gd name="T2" fmla="*/ 179 w 510"/>
                <a:gd name="T3" fmla="*/ 67 h 705"/>
                <a:gd name="T4" fmla="*/ 134 w 510"/>
                <a:gd name="T5" fmla="*/ 113 h 705"/>
                <a:gd name="T6" fmla="*/ 134 w 510"/>
                <a:gd name="T7" fmla="*/ 158 h 705"/>
                <a:gd name="T8" fmla="*/ 89 w 510"/>
                <a:gd name="T9" fmla="*/ 203 h 705"/>
                <a:gd name="T10" fmla="*/ 43 w 510"/>
                <a:gd name="T11" fmla="*/ 249 h 705"/>
                <a:gd name="T12" fmla="*/ 0 w 510"/>
                <a:gd name="T13" fmla="*/ 313 h 705"/>
                <a:gd name="T14" fmla="*/ 34 w 510"/>
                <a:gd name="T15" fmla="*/ 315 h 705"/>
                <a:gd name="T16" fmla="*/ 94 w 510"/>
                <a:gd name="T17" fmla="*/ 373 h 705"/>
                <a:gd name="T18" fmla="*/ 93 w 510"/>
                <a:gd name="T19" fmla="*/ 430 h 705"/>
                <a:gd name="T20" fmla="*/ 60 w 510"/>
                <a:gd name="T21" fmla="*/ 477 h 705"/>
                <a:gd name="T22" fmla="*/ 108 w 510"/>
                <a:gd name="T23" fmla="*/ 541 h 705"/>
                <a:gd name="T24" fmla="*/ 147 w 510"/>
                <a:gd name="T25" fmla="*/ 525 h 705"/>
                <a:gd name="T26" fmla="*/ 148 w 510"/>
                <a:gd name="T27" fmla="*/ 552 h 705"/>
                <a:gd name="T28" fmla="*/ 117 w 510"/>
                <a:gd name="T29" fmla="*/ 609 h 705"/>
                <a:gd name="T30" fmla="*/ 145 w 510"/>
                <a:gd name="T31" fmla="*/ 642 h 705"/>
                <a:gd name="T32" fmla="*/ 183 w 510"/>
                <a:gd name="T33" fmla="*/ 705 h 705"/>
                <a:gd name="T34" fmla="*/ 216 w 510"/>
                <a:gd name="T35" fmla="*/ 702 h 705"/>
                <a:gd name="T36" fmla="*/ 195 w 510"/>
                <a:gd name="T37" fmla="*/ 651 h 705"/>
                <a:gd name="T38" fmla="*/ 195 w 510"/>
                <a:gd name="T39" fmla="*/ 598 h 705"/>
                <a:gd name="T40" fmla="*/ 226 w 510"/>
                <a:gd name="T41" fmla="*/ 517 h 705"/>
                <a:gd name="T42" fmla="*/ 345 w 510"/>
                <a:gd name="T43" fmla="*/ 432 h 705"/>
                <a:gd name="T44" fmla="*/ 387 w 510"/>
                <a:gd name="T45" fmla="*/ 448 h 705"/>
                <a:gd name="T46" fmla="*/ 426 w 510"/>
                <a:gd name="T47" fmla="*/ 436 h 705"/>
                <a:gd name="T48" fmla="*/ 406 w 510"/>
                <a:gd name="T49" fmla="*/ 364 h 705"/>
                <a:gd name="T50" fmla="*/ 435 w 510"/>
                <a:gd name="T51" fmla="*/ 343 h 705"/>
                <a:gd name="T52" fmla="*/ 426 w 510"/>
                <a:gd name="T53" fmla="*/ 235 h 705"/>
                <a:gd name="T54" fmla="*/ 505 w 510"/>
                <a:gd name="T55" fmla="*/ 183 h 705"/>
                <a:gd name="T56" fmla="*/ 510 w 510"/>
                <a:gd name="T57" fmla="*/ 138 h 705"/>
                <a:gd name="T58" fmla="*/ 463 w 510"/>
                <a:gd name="T59" fmla="*/ 142 h 705"/>
                <a:gd name="T60" fmla="*/ 417 w 510"/>
                <a:gd name="T61" fmla="*/ 105 h 705"/>
                <a:gd name="T62" fmla="*/ 340 w 510"/>
                <a:gd name="T63" fmla="*/ 127 h 705"/>
                <a:gd name="T64" fmla="*/ 297 w 510"/>
                <a:gd name="T65" fmla="*/ 168 h 705"/>
                <a:gd name="T66" fmla="*/ 312 w 510"/>
                <a:gd name="T67" fmla="*/ 85 h 705"/>
                <a:gd name="T68" fmla="*/ 288 w 510"/>
                <a:gd name="T69" fmla="*/ 37 h 705"/>
                <a:gd name="T70" fmla="*/ 255 w 510"/>
                <a:gd name="T71" fmla="*/ 51 h 705"/>
                <a:gd name="T72" fmla="*/ 222 w 510"/>
                <a:gd name="T73" fmla="*/ 16 h 705"/>
                <a:gd name="T74" fmla="*/ 183 w 510"/>
                <a:gd name="T7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569186" y="3084757"/>
              <a:ext cx="612648" cy="909828"/>
            </a:xfrm>
            <a:custGeom>
              <a:avLst/>
              <a:gdLst>
                <a:gd name="T0" fmla="*/ 372 w 425"/>
                <a:gd name="T1" fmla="*/ 21 h 630"/>
                <a:gd name="T2" fmla="*/ 317 w 425"/>
                <a:gd name="T3" fmla="*/ 0 h 630"/>
                <a:gd name="T4" fmla="*/ 314 w 425"/>
                <a:gd name="T5" fmla="*/ 43 h 630"/>
                <a:gd name="T6" fmla="*/ 233 w 425"/>
                <a:gd name="T7" fmla="*/ 96 h 630"/>
                <a:gd name="T8" fmla="*/ 242 w 425"/>
                <a:gd name="T9" fmla="*/ 204 h 630"/>
                <a:gd name="T10" fmla="*/ 213 w 425"/>
                <a:gd name="T11" fmla="*/ 225 h 630"/>
                <a:gd name="T12" fmla="*/ 231 w 425"/>
                <a:gd name="T13" fmla="*/ 297 h 630"/>
                <a:gd name="T14" fmla="*/ 197 w 425"/>
                <a:gd name="T15" fmla="*/ 312 h 630"/>
                <a:gd name="T16" fmla="*/ 152 w 425"/>
                <a:gd name="T17" fmla="*/ 294 h 630"/>
                <a:gd name="T18" fmla="*/ 33 w 425"/>
                <a:gd name="T19" fmla="*/ 379 h 630"/>
                <a:gd name="T20" fmla="*/ 0 w 425"/>
                <a:gd name="T21" fmla="*/ 462 h 630"/>
                <a:gd name="T22" fmla="*/ 2 w 425"/>
                <a:gd name="T23" fmla="*/ 516 h 630"/>
                <a:gd name="T24" fmla="*/ 39 w 425"/>
                <a:gd name="T25" fmla="*/ 600 h 630"/>
                <a:gd name="T26" fmla="*/ 81 w 425"/>
                <a:gd name="T27" fmla="*/ 630 h 630"/>
                <a:gd name="T28" fmla="*/ 123 w 425"/>
                <a:gd name="T29" fmla="*/ 595 h 630"/>
                <a:gd name="T30" fmla="*/ 153 w 425"/>
                <a:gd name="T31" fmla="*/ 600 h 630"/>
                <a:gd name="T32" fmla="*/ 189 w 425"/>
                <a:gd name="T33" fmla="*/ 544 h 630"/>
                <a:gd name="T34" fmla="*/ 168 w 425"/>
                <a:gd name="T35" fmla="*/ 520 h 630"/>
                <a:gd name="T36" fmla="*/ 200 w 425"/>
                <a:gd name="T37" fmla="*/ 495 h 630"/>
                <a:gd name="T38" fmla="*/ 261 w 425"/>
                <a:gd name="T39" fmla="*/ 522 h 630"/>
                <a:gd name="T40" fmla="*/ 293 w 425"/>
                <a:gd name="T41" fmla="*/ 498 h 630"/>
                <a:gd name="T42" fmla="*/ 315 w 425"/>
                <a:gd name="T43" fmla="*/ 507 h 630"/>
                <a:gd name="T44" fmla="*/ 357 w 425"/>
                <a:gd name="T45" fmla="*/ 459 h 630"/>
                <a:gd name="T46" fmla="*/ 411 w 425"/>
                <a:gd name="T47" fmla="*/ 405 h 630"/>
                <a:gd name="T48" fmla="*/ 404 w 425"/>
                <a:gd name="T49" fmla="*/ 376 h 630"/>
                <a:gd name="T50" fmla="*/ 422 w 425"/>
                <a:gd name="T51" fmla="*/ 352 h 630"/>
                <a:gd name="T52" fmla="*/ 425 w 425"/>
                <a:gd name="T53" fmla="*/ 318 h 630"/>
                <a:gd name="T54" fmla="*/ 390 w 425"/>
                <a:gd name="T55" fmla="*/ 291 h 630"/>
                <a:gd name="T56" fmla="*/ 390 w 425"/>
                <a:gd name="T57" fmla="*/ 133 h 630"/>
                <a:gd name="T58" fmla="*/ 359 w 425"/>
                <a:gd name="T59" fmla="*/ 66 h 630"/>
                <a:gd name="T60" fmla="*/ 372 w 425"/>
                <a:gd name="T61" fmla="*/ 2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6083536" y="3082470"/>
              <a:ext cx="448056" cy="589788"/>
            </a:xfrm>
            <a:custGeom>
              <a:avLst/>
              <a:gdLst>
                <a:gd name="T0" fmla="*/ 14 w 309"/>
                <a:gd name="T1" fmla="*/ 23 h 408"/>
                <a:gd name="T2" fmla="*/ 63 w 309"/>
                <a:gd name="T3" fmla="*/ 0 h 408"/>
                <a:gd name="T4" fmla="*/ 96 w 309"/>
                <a:gd name="T5" fmla="*/ 6 h 408"/>
                <a:gd name="T6" fmla="*/ 167 w 309"/>
                <a:gd name="T7" fmla="*/ 45 h 408"/>
                <a:gd name="T8" fmla="*/ 210 w 309"/>
                <a:gd name="T9" fmla="*/ 83 h 408"/>
                <a:gd name="T10" fmla="*/ 261 w 309"/>
                <a:gd name="T11" fmla="*/ 135 h 408"/>
                <a:gd name="T12" fmla="*/ 309 w 309"/>
                <a:gd name="T13" fmla="*/ 180 h 408"/>
                <a:gd name="T14" fmla="*/ 273 w 309"/>
                <a:gd name="T15" fmla="*/ 192 h 408"/>
                <a:gd name="T16" fmla="*/ 204 w 309"/>
                <a:gd name="T17" fmla="*/ 290 h 408"/>
                <a:gd name="T18" fmla="*/ 198 w 309"/>
                <a:gd name="T19" fmla="*/ 341 h 408"/>
                <a:gd name="T20" fmla="*/ 197 w 309"/>
                <a:gd name="T21" fmla="*/ 387 h 408"/>
                <a:gd name="T22" fmla="*/ 177 w 309"/>
                <a:gd name="T23" fmla="*/ 408 h 408"/>
                <a:gd name="T24" fmla="*/ 122 w 309"/>
                <a:gd name="T25" fmla="*/ 357 h 408"/>
                <a:gd name="T26" fmla="*/ 65 w 309"/>
                <a:gd name="T27" fmla="*/ 356 h 408"/>
                <a:gd name="T28" fmla="*/ 69 w 309"/>
                <a:gd name="T29" fmla="*/ 318 h 408"/>
                <a:gd name="T30" fmla="*/ 32 w 309"/>
                <a:gd name="T31" fmla="*/ 293 h 408"/>
                <a:gd name="T32" fmla="*/ 33 w 309"/>
                <a:gd name="T33" fmla="*/ 134 h 408"/>
                <a:gd name="T34" fmla="*/ 0 w 309"/>
                <a:gd name="T35" fmla="*/ 63 h 408"/>
                <a:gd name="T36" fmla="*/ 14 w 309"/>
                <a:gd name="T37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154152" y="2483538"/>
              <a:ext cx="1399032" cy="1346455"/>
            </a:xfrm>
            <a:custGeom>
              <a:avLst/>
              <a:gdLst>
                <a:gd name="T0" fmla="*/ 49 w 928"/>
                <a:gd name="T1" fmla="*/ 67 h 893"/>
                <a:gd name="T2" fmla="*/ 8 w 928"/>
                <a:gd name="T3" fmla="*/ 104 h 893"/>
                <a:gd name="T4" fmla="*/ 0 w 928"/>
                <a:gd name="T5" fmla="*/ 169 h 893"/>
                <a:gd name="T6" fmla="*/ 13 w 928"/>
                <a:gd name="T7" fmla="*/ 250 h 893"/>
                <a:gd name="T8" fmla="*/ 65 w 928"/>
                <a:gd name="T9" fmla="*/ 271 h 893"/>
                <a:gd name="T10" fmla="*/ 78 w 928"/>
                <a:gd name="T11" fmla="*/ 299 h 893"/>
                <a:gd name="T12" fmla="*/ 129 w 928"/>
                <a:gd name="T13" fmla="*/ 308 h 893"/>
                <a:gd name="T14" fmla="*/ 192 w 928"/>
                <a:gd name="T15" fmla="*/ 366 h 893"/>
                <a:gd name="T16" fmla="*/ 111 w 928"/>
                <a:gd name="T17" fmla="*/ 525 h 893"/>
                <a:gd name="T18" fmla="*/ 65 w 928"/>
                <a:gd name="T19" fmla="*/ 638 h 893"/>
                <a:gd name="T20" fmla="*/ 28 w 928"/>
                <a:gd name="T21" fmla="*/ 676 h 893"/>
                <a:gd name="T22" fmla="*/ 55 w 928"/>
                <a:gd name="T23" fmla="*/ 721 h 893"/>
                <a:gd name="T24" fmla="*/ 97 w 928"/>
                <a:gd name="T25" fmla="*/ 775 h 893"/>
                <a:gd name="T26" fmla="*/ 86 w 928"/>
                <a:gd name="T27" fmla="*/ 818 h 893"/>
                <a:gd name="T28" fmla="*/ 126 w 928"/>
                <a:gd name="T29" fmla="*/ 844 h 893"/>
                <a:gd name="T30" fmla="*/ 152 w 928"/>
                <a:gd name="T31" fmla="*/ 874 h 893"/>
                <a:gd name="T32" fmla="*/ 189 w 928"/>
                <a:gd name="T33" fmla="*/ 851 h 893"/>
                <a:gd name="T34" fmla="*/ 629 w 928"/>
                <a:gd name="T35" fmla="*/ 893 h 893"/>
                <a:gd name="T36" fmla="*/ 714 w 928"/>
                <a:gd name="T37" fmla="*/ 768 h 893"/>
                <a:gd name="T38" fmla="*/ 700 w 928"/>
                <a:gd name="T39" fmla="*/ 733 h 893"/>
                <a:gd name="T40" fmla="*/ 706 w 928"/>
                <a:gd name="T41" fmla="*/ 699 h 893"/>
                <a:gd name="T42" fmla="*/ 761 w 928"/>
                <a:gd name="T43" fmla="*/ 646 h 893"/>
                <a:gd name="T44" fmla="*/ 781 w 928"/>
                <a:gd name="T45" fmla="*/ 604 h 893"/>
                <a:gd name="T46" fmla="*/ 753 w 928"/>
                <a:gd name="T47" fmla="*/ 569 h 893"/>
                <a:gd name="T48" fmla="*/ 795 w 928"/>
                <a:gd name="T49" fmla="*/ 506 h 893"/>
                <a:gd name="T50" fmla="*/ 885 w 928"/>
                <a:gd name="T51" fmla="*/ 417 h 893"/>
                <a:gd name="T52" fmla="*/ 882 w 928"/>
                <a:gd name="T53" fmla="*/ 377 h 893"/>
                <a:gd name="T54" fmla="*/ 927 w 928"/>
                <a:gd name="T55" fmla="*/ 330 h 893"/>
                <a:gd name="T56" fmla="*/ 928 w 928"/>
                <a:gd name="T57" fmla="*/ 268 h 893"/>
                <a:gd name="T58" fmla="*/ 847 w 928"/>
                <a:gd name="T59" fmla="*/ 236 h 893"/>
                <a:gd name="T60" fmla="*/ 781 w 928"/>
                <a:gd name="T61" fmla="*/ 262 h 893"/>
                <a:gd name="T62" fmla="*/ 710 w 928"/>
                <a:gd name="T63" fmla="*/ 334 h 893"/>
                <a:gd name="T64" fmla="*/ 655 w 928"/>
                <a:gd name="T65" fmla="*/ 320 h 893"/>
                <a:gd name="T66" fmla="*/ 612 w 928"/>
                <a:gd name="T67" fmla="*/ 325 h 893"/>
                <a:gd name="T68" fmla="*/ 589 w 928"/>
                <a:gd name="T69" fmla="*/ 333 h 893"/>
                <a:gd name="T70" fmla="*/ 537 w 928"/>
                <a:gd name="T71" fmla="*/ 350 h 893"/>
                <a:gd name="T72" fmla="*/ 597 w 928"/>
                <a:gd name="T73" fmla="*/ 311 h 893"/>
                <a:gd name="T74" fmla="*/ 598 w 928"/>
                <a:gd name="T75" fmla="*/ 270 h 893"/>
                <a:gd name="T76" fmla="*/ 588 w 928"/>
                <a:gd name="T77" fmla="*/ 216 h 893"/>
                <a:gd name="T78" fmla="*/ 649 w 928"/>
                <a:gd name="T79" fmla="*/ 182 h 893"/>
                <a:gd name="T80" fmla="*/ 678 w 928"/>
                <a:gd name="T81" fmla="*/ 206 h 893"/>
                <a:gd name="T82" fmla="*/ 730 w 928"/>
                <a:gd name="T83" fmla="*/ 185 h 893"/>
                <a:gd name="T84" fmla="*/ 757 w 928"/>
                <a:gd name="T85" fmla="*/ 219 h 893"/>
                <a:gd name="T86" fmla="*/ 756 w 928"/>
                <a:gd name="T87" fmla="*/ 258 h 893"/>
                <a:gd name="T88" fmla="*/ 712 w 928"/>
                <a:gd name="T89" fmla="*/ 305 h 893"/>
                <a:gd name="T90" fmla="*/ 670 w 928"/>
                <a:gd name="T91" fmla="*/ 296 h 893"/>
                <a:gd name="T92" fmla="*/ 621 w 928"/>
                <a:gd name="T93" fmla="*/ 302 h 893"/>
                <a:gd name="T94" fmla="*/ 577 w 928"/>
                <a:gd name="T95" fmla="*/ 274 h 893"/>
                <a:gd name="T96" fmla="*/ 499 w 928"/>
                <a:gd name="T97" fmla="*/ 277 h 893"/>
                <a:gd name="T98" fmla="*/ 433 w 928"/>
                <a:gd name="T99" fmla="*/ 179 h 893"/>
                <a:gd name="T100" fmla="*/ 393 w 928"/>
                <a:gd name="T101" fmla="*/ 90 h 893"/>
                <a:gd name="T102" fmla="*/ 319 w 928"/>
                <a:gd name="T103" fmla="*/ 49 h 893"/>
                <a:gd name="T104" fmla="*/ 292 w 928"/>
                <a:gd name="T105" fmla="*/ 0 h 893"/>
                <a:gd name="T106" fmla="*/ 223 w 928"/>
                <a:gd name="T107" fmla="*/ 4 h 893"/>
                <a:gd name="T108" fmla="*/ 217 w 928"/>
                <a:gd name="T109" fmla="*/ 37 h 893"/>
                <a:gd name="T110" fmla="*/ 170 w 928"/>
                <a:gd name="T111" fmla="*/ 56 h 893"/>
                <a:gd name="T112" fmla="*/ 140 w 928"/>
                <a:gd name="T113" fmla="*/ 40 h 893"/>
                <a:gd name="T114" fmla="*/ 101 w 928"/>
                <a:gd name="T115" fmla="*/ 58 h 893"/>
                <a:gd name="T116" fmla="*/ 49 w 928"/>
                <a:gd name="T117" fmla="*/ 6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593064" y="2289229"/>
              <a:ext cx="530352" cy="612648"/>
            </a:xfrm>
            <a:custGeom>
              <a:avLst/>
              <a:gdLst>
                <a:gd name="T0" fmla="*/ 184 w 367"/>
                <a:gd name="T1" fmla="*/ 132 h 424"/>
                <a:gd name="T2" fmla="*/ 84 w 367"/>
                <a:gd name="T3" fmla="*/ 163 h 424"/>
                <a:gd name="T4" fmla="*/ 0 w 367"/>
                <a:gd name="T5" fmla="*/ 136 h 424"/>
                <a:gd name="T6" fmla="*/ 24 w 367"/>
                <a:gd name="T7" fmla="*/ 184 h 424"/>
                <a:gd name="T8" fmla="*/ 105 w 367"/>
                <a:gd name="T9" fmla="*/ 226 h 424"/>
                <a:gd name="T10" fmla="*/ 147 w 367"/>
                <a:gd name="T11" fmla="*/ 322 h 424"/>
                <a:gd name="T12" fmla="*/ 217 w 367"/>
                <a:gd name="T13" fmla="*/ 424 h 424"/>
                <a:gd name="T14" fmla="*/ 238 w 367"/>
                <a:gd name="T15" fmla="*/ 421 h 424"/>
                <a:gd name="T16" fmla="*/ 268 w 367"/>
                <a:gd name="T17" fmla="*/ 351 h 424"/>
                <a:gd name="T18" fmla="*/ 334 w 367"/>
                <a:gd name="T19" fmla="*/ 298 h 424"/>
                <a:gd name="T20" fmla="*/ 367 w 367"/>
                <a:gd name="T21" fmla="*/ 210 h 424"/>
                <a:gd name="T22" fmla="*/ 328 w 367"/>
                <a:gd name="T23" fmla="*/ 163 h 424"/>
                <a:gd name="T24" fmla="*/ 286 w 367"/>
                <a:gd name="T25" fmla="*/ 81 h 424"/>
                <a:gd name="T26" fmla="*/ 280 w 367"/>
                <a:gd name="T27" fmla="*/ 0 h 424"/>
                <a:gd name="T28" fmla="*/ 217 w 367"/>
                <a:gd name="T29" fmla="*/ 39 h 424"/>
                <a:gd name="T30" fmla="*/ 184 w 367"/>
                <a:gd name="T31" fmla="*/ 13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251182" y="4191181"/>
              <a:ext cx="4572" cy="6859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278269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07921"/>
            <a:ext cx="846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– Projeções Brasil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2023/2024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608003" y="3883114"/>
            <a:ext cx="406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Exportação Líquida (milhões de </a:t>
            </a:r>
            <a:r>
              <a:rPr 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ton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4864396" y="4283224"/>
            <a:ext cx="3555703" cy="2556470"/>
            <a:chOff x="3091253" y="4981238"/>
            <a:chExt cx="2731908" cy="2232248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253" y="4981238"/>
              <a:ext cx="2731908" cy="22322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tângulo de cantos arredondados 39"/>
            <p:cNvSpPr/>
            <p:nvPr/>
          </p:nvSpPr>
          <p:spPr>
            <a:xfrm>
              <a:off x="3163261" y="5557302"/>
              <a:ext cx="735732" cy="470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</a:rPr>
                <a:t>+44</a:t>
              </a:r>
              <a:r>
                <a:rPr lang="pt-BR" sz="1100" b="1" dirty="0" smtClean="0">
                  <a:solidFill>
                    <a:schemeClr val="tx1"/>
                  </a:solidFill>
                </a:rPr>
                <a:t>%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>
            <a:xfrm>
              <a:off x="4083713" y="5557302"/>
              <a:ext cx="735732" cy="470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</a:rPr>
                <a:t>+16</a:t>
              </a:r>
              <a:r>
                <a:rPr lang="pt-BR" sz="1100" b="1" dirty="0" smtClean="0">
                  <a:solidFill>
                    <a:schemeClr val="tx1"/>
                  </a:solidFill>
                </a:rPr>
                <a:t>%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>
            <a:xfrm>
              <a:off x="4963461" y="5557302"/>
              <a:ext cx="735732" cy="470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</a:rPr>
                <a:t>+18</a:t>
              </a:r>
              <a:r>
                <a:rPr lang="pt-BR" sz="1100" b="1" dirty="0" smtClean="0">
                  <a:solidFill>
                    <a:schemeClr val="tx1"/>
                  </a:solidFill>
                </a:rPr>
                <a:t>%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45" y="1200527"/>
            <a:ext cx="3640987" cy="253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tângulo 44"/>
          <p:cNvSpPr/>
          <p:nvPr/>
        </p:nvSpPr>
        <p:spPr>
          <a:xfrm>
            <a:off x="4787901" y="809545"/>
            <a:ext cx="3632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Produção (milhões de </a:t>
            </a:r>
            <a:r>
              <a:rPr 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ton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5015785" y="1988840"/>
            <a:ext cx="957589" cy="5390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+37</a:t>
            </a:r>
            <a:r>
              <a:rPr lang="pt-BR" sz="1100" b="1" dirty="0" smtClean="0">
                <a:solidFill>
                  <a:schemeClr val="tx1"/>
                </a:solidFill>
              </a:rPr>
              <a:t>%</a:t>
            </a:r>
            <a:endParaRPr lang="pt-BR" sz="1100" b="1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6213795" y="1988840"/>
            <a:ext cx="957589" cy="5390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+23</a:t>
            </a:r>
            <a:r>
              <a:rPr lang="pt-BR" sz="1100" b="1" dirty="0" smtClean="0">
                <a:solidFill>
                  <a:schemeClr val="tx1"/>
                </a:solidFill>
              </a:rPr>
              <a:t>%</a:t>
            </a:r>
            <a:endParaRPr lang="pt-BR" sz="1100" b="1" dirty="0">
              <a:solidFill>
                <a:schemeClr val="tx1"/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7358827" y="1988840"/>
            <a:ext cx="957589" cy="5390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+22</a:t>
            </a:r>
            <a:r>
              <a:rPr lang="pt-BR" sz="1100" b="1" dirty="0" smtClean="0">
                <a:solidFill>
                  <a:schemeClr val="tx1"/>
                </a:solidFill>
              </a:rPr>
              <a:t>%</a:t>
            </a:r>
            <a:endParaRPr lang="pt-BR" sz="1100" b="1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982563" y="4509121"/>
            <a:ext cx="957589" cy="382193"/>
          </a:xfrm>
          <a:prstGeom prst="roundRect">
            <a:avLst/>
          </a:prstGeom>
          <a:solidFill>
            <a:srgbClr val="A6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65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156176" y="4509120"/>
            <a:ext cx="957589" cy="382193"/>
          </a:xfrm>
          <a:prstGeom prst="roundRect">
            <a:avLst/>
          </a:prstGeom>
          <a:solidFill>
            <a:srgbClr val="A6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16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286819" y="4509120"/>
            <a:ext cx="957589" cy="382193"/>
          </a:xfrm>
          <a:prstGeom prst="roundRect">
            <a:avLst/>
          </a:prstGeom>
          <a:solidFill>
            <a:srgbClr val="A6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1,6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860032" y="1484784"/>
            <a:ext cx="1198010" cy="467181"/>
          </a:xfrm>
          <a:prstGeom prst="roundRect">
            <a:avLst/>
          </a:prstGeom>
          <a:solidFill>
            <a:srgbClr val="B1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118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61" y="3429000"/>
            <a:ext cx="2867823" cy="2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22293"/>
            <a:ext cx="2960880" cy="2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de cantos arredondados 23"/>
          <p:cNvSpPr/>
          <p:nvPr/>
        </p:nvSpPr>
        <p:spPr>
          <a:xfrm>
            <a:off x="6110294" y="1484784"/>
            <a:ext cx="1198010" cy="467181"/>
          </a:xfrm>
          <a:prstGeom prst="roundRect">
            <a:avLst/>
          </a:prstGeom>
          <a:solidFill>
            <a:srgbClr val="B1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35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7190414" y="1484784"/>
            <a:ext cx="1198010" cy="467181"/>
          </a:xfrm>
          <a:prstGeom prst="roundRect">
            <a:avLst/>
          </a:prstGeom>
          <a:solidFill>
            <a:srgbClr val="B1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9</a:t>
            </a:r>
            <a:endParaRPr lang="pt-BR" sz="1400" b="1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>
            <a:grpSpLocks noChangeAspect="1"/>
          </p:cNvGrpSpPr>
          <p:nvPr/>
        </p:nvGrpSpPr>
        <p:grpSpPr>
          <a:xfrm>
            <a:off x="-1323105" y="957634"/>
            <a:ext cx="5737861" cy="8462773"/>
            <a:chOff x="260334" y="996496"/>
            <a:chExt cx="3984626" cy="5876926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998772" y="3133271"/>
              <a:ext cx="839788" cy="673100"/>
            </a:xfrm>
            <a:custGeom>
              <a:avLst/>
              <a:gdLst>
                <a:gd name="T0" fmla="*/ 40 w 839"/>
                <a:gd name="T1" fmla="*/ 414 h 672"/>
                <a:gd name="T2" fmla="*/ 0 w 839"/>
                <a:gd name="T3" fmla="*/ 444 h 672"/>
                <a:gd name="T4" fmla="*/ 10 w 839"/>
                <a:gd name="T5" fmla="*/ 381 h 672"/>
                <a:gd name="T6" fmla="*/ 68 w 839"/>
                <a:gd name="T7" fmla="*/ 321 h 672"/>
                <a:gd name="T8" fmla="*/ 186 w 839"/>
                <a:gd name="T9" fmla="*/ 304 h 672"/>
                <a:gd name="T10" fmla="*/ 249 w 839"/>
                <a:gd name="T11" fmla="*/ 321 h 672"/>
                <a:gd name="T12" fmla="*/ 268 w 839"/>
                <a:gd name="T13" fmla="*/ 279 h 672"/>
                <a:gd name="T14" fmla="*/ 249 w 839"/>
                <a:gd name="T15" fmla="*/ 230 h 672"/>
                <a:gd name="T16" fmla="*/ 294 w 839"/>
                <a:gd name="T17" fmla="*/ 185 h 672"/>
                <a:gd name="T18" fmla="*/ 291 w 839"/>
                <a:gd name="T19" fmla="*/ 156 h 672"/>
                <a:gd name="T20" fmla="*/ 318 w 839"/>
                <a:gd name="T21" fmla="*/ 124 h 672"/>
                <a:gd name="T22" fmla="*/ 294 w 839"/>
                <a:gd name="T23" fmla="*/ 94 h 672"/>
                <a:gd name="T24" fmla="*/ 340 w 839"/>
                <a:gd name="T25" fmla="*/ 49 h 672"/>
                <a:gd name="T26" fmla="*/ 430 w 839"/>
                <a:gd name="T27" fmla="*/ 49 h 672"/>
                <a:gd name="T28" fmla="*/ 501 w 839"/>
                <a:gd name="T29" fmla="*/ 0 h 672"/>
                <a:gd name="T30" fmla="*/ 567 w 839"/>
                <a:gd name="T31" fmla="*/ 49 h 672"/>
                <a:gd name="T32" fmla="*/ 612 w 839"/>
                <a:gd name="T33" fmla="*/ 49 h 672"/>
                <a:gd name="T34" fmla="*/ 657 w 839"/>
                <a:gd name="T35" fmla="*/ 94 h 672"/>
                <a:gd name="T36" fmla="*/ 703 w 839"/>
                <a:gd name="T37" fmla="*/ 94 h 672"/>
                <a:gd name="T38" fmla="*/ 748 w 839"/>
                <a:gd name="T39" fmla="*/ 140 h 672"/>
                <a:gd name="T40" fmla="*/ 793 w 839"/>
                <a:gd name="T41" fmla="*/ 140 h 672"/>
                <a:gd name="T42" fmla="*/ 839 w 839"/>
                <a:gd name="T43" fmla="*/ 185 h 672"/>
                <a:gd name="T44" fmla="*/ 772 w 839"/>
                <a:gd name="T45" fmla="*/ 262 h 672"/>
                <a:gd name="T46" fmla="*/ 793 w 839"/>
                <a:gd name="T47" fmla="*/ 321 h 672"/>
                <a:gd name="T48" fmla="*/ 748 w 839"/>
                <a:gd name="T49" fmla="*/ 321 h 672"/>
                <a:gd name="T50" fmla="*/ 726 w 839"/>
                <a:gd name="T51" fmla="*/ 390 h 672"/>
                <a:gd name="T52" fmla="*/ 714 w 839"/>
                <a:gd name="T53" fmla="*/ 469 h 672"/>
                <a:gd name="T54" fmla="*/ 663 w 839"/>
                <a:gd name="T55" fmla="*/ 505 h 672"/>
                <a:gd name="T56" fmla="*/ 612 w 839"/>
                <a:gd name="T57" fmla="*/ 593 h 672"/>
                <a:gd name="T58" fmla="*/ 478 w 839"/>
                <a:gd name="T59" fmla="*/ 619 h 672"/>
                <a:gd name="T60" fmla="*/ 363 w 839"/>
                <a:gd name="T61" fmla="*/ 672 h 672"/>
                <a:gd name="T62" fmla="*/ 324 w 839"/>
                <a:gd name="T63" fmla="*/ 640 h 672"/>
                <a:gd name="T64" fmla="*/ 322 w 839"/>
                <a:gd name="T65" fmla="*/ 567 h 672"/>
                <a:gd name="T66" fmla="*/ 292 w 839"/>
                <a:gd name="T67" fmla="*/ 540 h 672"/>
                <a:gd name="T68" fmla="*/ 267 w 839"/>
                <a:gd name="T69" fmla="*/ 433 h 672"/>
                <a:gd name="T70" fmla="*/ 169 w 839"/>
                <a:gd name="T71" fmla="*/ 430 h 672"/>
                <a:gd name="T72" fmla="*/ 136 w 839"/>
                <a:gd name="T73" fmla="*/ 429 h 672"/>
                <a:gd name="T74" fmla="*/ 112 w 839"/>
                <a:gd name="T75" fmla="*/ 447 h 672"/>
                <a:gd name="T76" fmla="*/ 93 w 839"/>
                <a:gd name="T77" fmla="*/ 424 h 672"/>
                <a:gd name="T78" fmla="*/ 40 w 839"/>
                <a:gd name="T79" fmla="*/ 41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860659" y="3549196"/>
              <a:ext cx="628650" cy="417513"/>
            </a:xfrm>
            <a:custGeom>
              <a:avLst/>
              <a:gdLst>
                <a:gd name="T0" fmla="*/ 135 w 627"/>
                <a:gd name="T1" fmla="*/ 30 h 417"/>
                <a:gd name="T2" fmla="*/ 104 w 627"/>
                <a:gd name="T3" fmla="*/ 59 h 417"/>
                <a:gd name="T4" fmla="*/ 69 w 627"/>
                <a:gd name="T5" fmla="*/ 133 h 417"/>
                <a:gd name="T6" fmla="*/ 44 w 627"/>
                <a:gd name="T7" fmla="*/ 173 h 417"/>
                <a:gd name="T8" fmla="*/ 0 w 627"/>
                <a:gd name="T9" fmla="*/ 206 h 417"/>
                <a:gd name="T10" fmla="*/ 63 w 627"/>
                <a:gd name="T11" fmla="*/ 221 h 417"/>
                <a:gd name="T12" fmla="*/ 111 w 627"/>
                <a:gd name="T13" fmla="*/ 213 h 417"/>
                <a:gd name="T14" fmla="*/ 147 w 627"/>
                <a:gd name="T15" fmla="*/ 237 h 417"/>
                <a:gd name="T16" fmla="*/ 225 w 627"/>
                <a:gd name="T17" fmla="*/ 257 h 417"/>
                <a:gd name="T18" fmla="*/ 242 w 627"/>
                <a:gd name="T19" fmla="*/ 308 h 417"/>
                <a:gd name="T20" fmla="*/ 250 w 627"/>
                <a:gd name="T21" fmla="*/ 360 h 417"/>
                <a:gd name="T22" fmla="*/ 278 w 627"/>
                <a:gd name="T23" fmla="*/ 386 h 417"/>
                <a:gd name="T24" fmla="*/ 305 w 627"/>
                <a:gd name="T25" fmla="*/ 383 h 417"/>
                <a:gd name="T26" fmla="*/ 336 w 627"/>
                <a:gd name="T27" fmla="*/ 417 h 417"/>
                <a:gd name="T28" fmla="*/ 383 w 627"/>
                <a:gd name="T29" fmla="*/ 380 h 417"/>
                <a:gd name="T30" fmla="*/ 419 w 627"/>
                <a:gd name="T31" fmla="*/ 372 h 417"/>
                <a:gd name="T32" fmla="*/ 471 w 627"/>
                <a:gd name="T33" fmla="*/ 329 h 417"/>
                <a:gd name="T34" fmla="*/ 522 w 627"/>
                <a:gd name="T35" fmla="*/ 314 h 417"/>
                <a:gd name="T36" fmla="*/ 613 w 627"/>
                <a:gd name="T37" fmla="*/ 269 h 417"/>
                <a:gd name="T38" fmla="*/ 627 w 627"/>
                <a:gd name="T39" fmla="*/ 240 h 417"/>
                <a:gd name="T40" fmla="*/ 588 w 627"/>
                <a:gd name="T41" fmla="*/ 219 h 417"/>
                <a:gd name="T42" fmla="*/ 498 w 627"/>
                <a:gd name="T43" fmla="*/ 260 h 417"/>
                <a:gd name="T44" fmla="*/ 458 w 627"/>
                <a:gd name="T45" fmla="*/ 227 h 417"/>
                <a:gd name="T46" fmla="*/ 461 w 627"/>
                <a:gd name="T47" fmla="*/ 152 h 417"/>
                <a:gd name="T48" fmla="*/ 432 w 627"/>
                <a:gd name="T49" fmla="*/ 128 h 417"/>
                <a:gd name="T50" fmla="*/ 404 w 627"/>
                <a:gd name="T51" fmla="*/ 18 h 417"/>
                <a:gd name="T52" fmla="*/ 275 w 627"/>
                <a:gd name="T53" fmla="*/ 12 h 417"/>
                <a:gd name="T54" fmla="*/ 251 w 627"/>
                <a:gd name="T55" fmla="*/ 32 h 417"/>
                <a:gd name="T56" fmla="*/ 227 w 627"/>
                <a:gd name="T57" fmla="*/ 9 h 417"/>
                <a:gd name="T58" fmla="*/ 179 w 627"/>
                <a:gd name="T59" fmla="*/ 0 h 417"/>
                <a:gd name="T60" fmla="*/ 135 w 627"/>
                <a:gd name="T61" fmla="*/ 3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3454384" y="3658734"/>
              <a:ext cx="269875" cy="166688"/>
            </a:xfrm>
            <a:custGeom>
              <a:avLst/>
              <a:gdLst>
                <a:gd name="T0" fmla="*/ 198 w 270"/>
                <a:gd name="T1" fmla="*/ 0 h 168"/>
                <a:gd name="T2" fmla="*/ 213 w 270"/>
                <a:gd name="T3" fmla="*/ 35 h 168"/>
                <a:gd name="T4" fmla="*/ 243 w 270"/>
                <a:gd name="T5" fmla="*/ 33 h 168"/>
                <a:gd name="T6" fmla="*/ 270 w 270"/>
                <a:gd name="T7" fmla="*/ 42 h 168"/>
                <a:gd name="T8" fmla="*/ 257 w 270"/>
                <a:gd name="T9" fmla="*/ 63 h 168"/>
                <a:gd name="T10" fmla="*/ 261 w 270"/>
                <a:gd name="T11" fmla="*/ 96 h 168"/>
                <a:gd name="T12" fmla="*/ 194 w 270"/>
                <a:gd name="T13" fmla="*/ 128 h 168"/>
                <a:gd name="T14" fmla="*/ 171 w 270"/>
                <a:gd name="T15" fmla="*/ 161 h 168"/>
                <a:gd name="T16" fmla="*/ 113 w 270"/>
                <a:gd name="T17" fmla="*/ 158 h 168"/>
                <a:gd name="T18" fmla="*/ 86 w 270"/>
                <a:gd name="T19" fmla="*/ 168 h 168"/>
                <a:gd name="T20" fmla="*/ 56 w 270"/>
                <a:gd name="T21" fmla="*/ 159 h 168"/>
                <a:gd name="T22" fmla="*/ 23 w 270"/>
                <a:gd name="T23" fmla="*/ 161 h 168"/>
                <a:gd name="T24" fmla="*/ 38 w 270"/>
                <a:gd name="T25" fmla="*/ 131 h 168"/>
                <a:gd name="T26" fmla="*/ 0 w 270"/>
                <a:gd name="T27" fmla="*/ 108 h 168"/>
                <a:gd name="T28" fmla="*/ 29 w 270"/>
                <a:gd name="T29" fmla="*/ 95 h 168"/>
                <a:gd name="T30" fmla="*/ 161 w 270"/>
                <a:gd name="T31" fmla="*/ 68 h 168"/>
                <a:gd name="T32" fmla="*/ 198 w 270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3654409" y="3455534"/>
              <a:ext cx="184150" cy="244475"/>
            </a:xfrm>
            <a:custGeom>
              <a:avLst/>
              <a:gdLst>
                <a:gd name="T0" fmla="*/ 138 w 184"/>
                <a:gd name="T1" fmla="*/ 0 h 244"/>
                <a:gd name="T2" fmla="*/ 177 w 184"/>
                <a:gd name="T3" fmla="*/ 13 h 244"/>
                <a:gd name="T4" fmla="*/ 184 w 184"/>
                <a:gd name="T5" fmla="*/ 45 h 244"/>
                <a:gd name="T6" fmla="*/ 174 w 184"/>
                <a:gd name="T7" fmla="*/ 78 h 244"/>
                <a:gd name="T8" fmla="*/ 176 w 184"/>
                <a:gd name="T9" fmla="*/ 105 h 244"/>
                <a:gd name="T10" fmla="*/ 153 w 184"/>
                <a:gd name="T11" fmla="*/ 130 h 244"/>
                <a:gd name="T12" fmla="*/ 129 w 184"/>
                <a:gd name="T13" fmla="*/ 156 h 244"/>
                <a:gd name="T14" fmla="*/ 108 w 184"/>
                <a:gd name="T15" fmla="*/ 190 h 244"/>
                <a:gd name="T16" fmla="*/ 68 w 184"/>
                <a:gd name="T17" fmla="*/ 244 h 244"/>
                <a:gd name="T18" fmla="*/ 42 w 184"/>
                <a:gd name="T19" fmla="*/ 234 h 244"/>
                <a:gd name="T20" fmla="*/ 11 w 184"/>
                <a:gd name="T21" fmla="*/ 237 h 244"/>
                <a:gd name="T22" fmla="*/ 0 w 184"/>
                <a:gd name="T23" fmla="*/ 202 h 244"/>
                <a:gd name="T24" fmla="*/ 11 w 184"/>
                <a:gd name="T25" fmla="*/ 183 h 244"/>
                <a:gd name="T26" fmla="*/ 60 w 184"/>
                <a:gd name="T27" fmla="*/ 145 h 244"/>
                <a:gd name="T28" fmla="*/ 71 w 184"/>
                <a:gd name="T29" fmla="*/ 67 h 244"/>
                <a:gd name="T30" fmla="*/ 95 w 184"/>
                <a:gd name="T31" fmla="*/ 0 h 244"/>
                <a:gd name="T32" fmla="*/ 138 w 184"/>
                <a:gd name="T3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3360722" y="2698296"/>
              <a:ext cx="663575" cy="769938"/>
            </a:xfrm>
            <a:custGeom>
              <a:avLst/>
              <a:gdLst>
                <a:gd name="T0" fmla="*/ 25 w 663"/>
                <a:gd name="T1" fmla="*/ 483 h 768"/>
                <a:gd name="T2" fmla="*/ 70 w 663"/>
                <a:gd name="T3" fmla="*/ 483 h 768"/>
                <a:gd name="T4" fmla="*/ 139 w 663"/>
                <a:gd name="T5" fmla="*/ 434 h 768"/>
                <a:gd name="T6" fmla="*/ 207 w 663"/>
                <a:gd name="T7" fmla="*/ 482 h 768"/>
                <a:gd name="T8" fmla="*/ 252 w 663"/>
                <a:gd name="T9" fmla="*/ 482 h 768"/>
                <a:gd name="T10" fmla="*/ 297 w 663"/>
                <a:gd name="T11" fmla="*/ 527 h 768"/>
                <a:gd name="T12" fmla="*/ 340 w 663"/>
                <a:gd name="T13" fmla="*/ 525 h 768"/>
                <a:gd name="T14" fmla="*/ 388 w 663"/>
                <a:gd name="T15" fmla="*/ 575 h 768"/>
                <a:gd name="T16" fmla="*/ 432 w 663"/>
                <a:gd name="T17" fmla="*/ 575 h 768"/>
                <a:gd name="T18" fmla="*/ 478 w 663"/>
                <a:gd name="T19" fmla="*/ 617 h 768"/>
                <a:gd name="T20" fmla="*/ 412 w 663"/>
                <a:gd name="T21" fmla="*/ 695 h 768"/>
                <a:gd name="T22" fmla="*/ 432 w 663"/>
                <a:gd name="T23" fmla="*/ 753 h 768"/>
                <a:gd name="T24" fmla="*/ 469 w 663"/>
                <a:gd name="T25" fmla="*/ 768 h 768"/>
                <a:gd name="T26" fmla="*/ 502 w 663"/>
                <a:gd name="T27" fmla="*/ 732 h 768"/>
                <a:gd name="T28" fmla="*/ 514 w 663"/>
                <a:gd name="T29" fmla="*/ 677 h 768"/>
                <a:gd name="T30" fmla="*/ 522 w 663"/>
                <a:gd name="T31" fmla="*/ 635 h 768"/>
                <a:gd name="T32" fmla="*/ 547 w 663"/>
                <a:gd name="T33" fmla="*/ 605 h 768"/>
                <a:gd name="T34" fmla="*/ 544 w 663"/>
                <a:gd name="T35" fmla="*/ 528 h 768"/>
                <a:gd name="T36" fmla="*/ 547 w 663"/>
                <a:gd name="T37" fmla="*/ 459 h 768"/>
                <a:gd name="T38" fmla="*/ 525 w 663"/>
                <a:gd name="T39" fmla="*/ 429 h 768"/>
                <a:gd name="T40" fmla="*/ 550 w 663"/>
                <a:gd name="T41" fmla="*/ 416 h 768"/>
                <a:gd name="T42" fmla="*/ 546 w 663"/>
                <a:gd name="T43" fmla="*/ 377 h 768"/>
                <a:gd name="T44" fmla="*/ 565 w 663"/>
                <a:gd name="T45" fmla="*/ 347 h 768"/>
                <a:gd name="T46" fmla="*/ 592 w 663"/>
                <a:gd name="T47" fmla="*/ 366 h 768"/>
                <a:gd name="T48" fmla="*/ 630 w 663"/>
                <a:gd name="T49" fmla="*/ 332 h 768"/>
                <a:gd name="T50" fmla="*/ 660 w 663"/>
                <a:gd name="T51" fmla="*/ 301 h 768"/>
                <a:gd name="T52" fmla="*/ 663 w 663"/>
                <a:gd name="T53" fmla="*/ 258 h 768"/>
                <a:gd name="T54" fmla="*/ 637 w 663"/>
                <a:gd name="T55" fmla="*/ 227 h 768"/>
                <a:gd name="T56" fmla="*/ 624 w 663"/>
                <a:gd name="T57" fmla="*/ 186 h 768"/>
                <a:gd name="T58" fmla="*/ 654 w 663"/>
                <a:gd name="T59" fmla="*/ 170 h 768"/>
                <a:gd name="T60" fmla="*/ 645 w 663"/>
                <a:gd name="T61" fmla="*/ 111 h 768"/>
                <a:gd name="T62" fmla="*/ 616 w 663"/>
                <a:gd name="T63" fmla="*/ 80 h 768"/>
                <a:gd name="T64" fmla="*/ 597 w 663"/>
                <a:gd name="T65" fmla="*/ 33 h 768"/>
                <a:gd name="T66" fmla="*/ 570 w 663"/>
                <a:gd name="T67" fmla="*/ 35 h 768"/>
                <a:gd name="T68" fmla="*/ 537 w 663"/>
                <a:gd name="T69" fmla="*/ 0 h 768"/>
                <a:gd name="T70" fmla="*/ 456 w 663"/>
                <a:gd name="T71" fmla="*/ 74 h 768"/>
                <a:gd name="T72" fmla="*/ 435 w 663"/>
                <a:gd name="T73" fmla="*/ 78 h 768"/>
                <a:gd name="T74" fmla="*/ 421 w 663"/>
                <a:gd name="T75" fmla="*/ 29 h 768"/>
                <a:gd name="T76" fmla="*/ 394 w 663"/>
                <a:gd name="T77" fmla="*/ 14 h 768"/>
                <a:gd name="T78" fmla="*/ 354 w 663"/>
                <a:gd name="T79" fmla="*/ 60 h 768"/>
                <a:gd name="T80" fmla="*/ 328 w 663"/>
                <a:gd name="T81" fmla="*/ 54 h 768"/>
                <a:gd name="T82" fmla="*/ 297 w 663"/>
                <a:gd name="T83" fmla="*/ 78 h 768"/>
                <a:gd name="T84" fmla="*/ 237 w 663"/>
                <a:gd name="T85" fmla="*/ 51 h 768"/>
                <a:gd name="T86" fmla="*/ 204 w 663"/>
                <a:gd name="T87" fmla="*/ 77 h 768"/>
                <a:gd name="T88" fmla="*/ 226 w 663"/>
                <a:gd name="T89" fmla="*/ 101 h 768"/>
                <a:gd name="T90" fmla="*/ 189 w 663"/>
                <a:gd name="T91" fmla="*/ 155 h 768"/>
                <a:gd name="T92" fmla="*/ 159 w 663"/>
                <a:gd name="T93" fmla="*/ 152 h 768"/>
                <a:gd name="T94" fmla="*/ 117 w 663"/>
                <a:gd name="T95" fmla="*/ 186 h 768"/>
                <a:gd name="T96" fmla="*/ 79 w 663"/>
                <a:gd name="T97" fmla="*/ 155 h 768"/>
                <a:gd name="T98" fmla="*/ 60 w 663"/>
                <a:gd name="T99" fmla="*/ 120 h 768"/>
                <a:gd name="T100" fmla="*/ 0 w 663"/>
                <a:gd name="T101" fmla="*/ 204 h 768"/>
                <a:gd name="T102" fmla="*/ 36 w 663"/>
                <a:gd name="T103" fmla="*/ 258 h 768"/>
                <a:gd name="T104" fmla="*/ 18 w 663"/>
                <a:gd name="T105" fmla="*/ 291 h 768"/>
                <a:gd name="T106" fmla="*/ 15 w 663"/>
                <a:gd name="T107" fmla="*/ 389 h 768"/>
                <a:gd name="T108" fmla="*/ 25 w 663"/>
                <a:gd name="T109" fmla="*/ 48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47947" y="3757159"/>
              <a:ext cx="450850" cy="328613"/>
            </a:xfrm>
            <a:custGeom>
              <a:avLst/>
              <a:gdLst>
                <a:gd name="T0" fmla="*/ 110 w 449"/>
                <a:gd name="T1" fmla="*/ 0 h 329"/>
                <a:gd name="T2" fmla="*/ 45 w 449"/>
                <a:gd name="T3" fmla="*/ 62 h 329"/>
                <a:gd name="T4" fmla="*/ 23 w 449"/>
                <a:gd name="T5" fmla="*/ 111 h 329"/>
                <a:gd name="T6" fmla="*/ 19 w 449"/>
                <a:gd name="T7" fmla="*/ 155 h 329"/>
                <a:gd name="T8" fmla="*/ 0 w 449"/>
                <a:gd name="T9" fmla="*/ 198 h 329"/>
                <a:gd name="T10" fmla="*/ 2 w 449"/>
                <a:gd name="T11" fmla="*/ 242 h 329"/>
                <a:gd name="T12" fmla="*/ 40 w 449"/>
                <a:gd name="T13" fmla="*/ 236 h 329"/>
                <a:gd name="T14" fmla="*/ 58 w 449"/>
                <a:gd name="T15" fmla="*/ 255 h 329"/>
                <a:gd name="T16" fmla="*/ 55 w 449"/>
                <a:gd name="T17" fmla="*/ 288 h 329"/>
                <a:gd name="T18" fmla="*/ 91 w 449"/>
                <a:gd name="T19" fmla="*/ 289 h 329"/>
                <a:gd name="T20" fmla="*/ 178 w 449"/>
                <a:gd name="T21" fmla="*/ 315 h 329"/>
                <a:gd name="T22" fmla="*/ 223 w 449"/>
                <a:gd name="T23" fmla="*/ 329 h 329"/>
                <a:gd name="T24" fmla="*/ 280 w 449"/>
                <a:gd name="T25" fmla="*/ 269 h 329"/>
                <a:gd name="T26" fmla="*/ 349 w 449"/>
                <a:gd name="T27" fmla="*/ 287 h 329"/>
                <a:gd name="T28" fmla="*/ 373 w 449"/>
                <a:gd name="T29" fmla="*/ 264 h 329"/>
                <a:gd name="T30" fmla="*/ 407 w 449"/>
                <a:gd name="T31" fmla="*/ 281 h 329"/>
                <a:gd name="T32" fmla="*/ 421 w 449"/>
                <a:gd name="T33" fmla="*/ 230 h 329"/>
                <a:gd name="T34" fmla="*/ 449 w 449"/>
                <a:gd name="T35" fmla="*/ 231 h 329"/>
                <a:gd name="T36" fmla="*/ 449 w 449"/>
                <a:gd name="T37" fmla="*/ 209 h 329"/>
                <a:gd name="T38" fmla="*/ 419 w 449"/>
                <a:gd name="T39" fmla="*/ 176 h 329"/>
                <a:gd name="T40" fmla="*/ 391 w 449"/>
                <a:gd name="T41" fmla="*/ 180 h 329"/>
                <a:gd name="T42" fmla="*/ 361 w 449"/>
                <a:gd name="T43" fmla="*/ 153 h 329"/>
                <a:gd name="T44" fmla="*/ 352 w 449"/>
                <a:gd name="T45" fmla="*/ 96 h 329"/>
                <a:gd name="T46" fmla="*/ 337 w 449"/>
                <a:gd name="T47" fmla="*/ 50 h 329"/>
                <a:gd name="T48" fmla="*/ 257 w 449"/>
                <a:gd name="T49" fmla="*/ 27 h 329"/>
                <a:gd name="T50" fmla="*/ 224 w 449"/>
                <a:gd name="T51" fmla="*/ 5 h 329"/>
                <a:gd name="T52" fmla="*/ 175 w 449"/>
                <a:gd name="T53" fmla="*/ 15 h 329"/>
                <a:gd name="T54" fmla="*/ 110 w 449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ABB59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2486009" y="3347584"/>
              <a:ext cx="525463" cy="517525"/>
            </a:xfrm>
            <a:custGeom>
              <a:avLst/>
              <a:gdLst>
                <a:gd name="T0" fmla="*/ 524 w 524"/>
                <a:gd name="T1" fmla="*/ 169 h 517"/>
                <a:gd name="T2" fmla="*/ 512 w 524"/>
                <a:gd name="T3" fmla="*/ 228 h 517"/>
                <a:gd name="T4" fmla="*/ 479 w 524"/>
                <a:gd name="T5" fmla="*/ 261 h 517"/>
                <a:gd name="T6" fmla="*/ 449 w 524"/>
                <a:gd name="T7" fmla="*/ 322 h 517"/>
                <a:gd name="T8" fmla="*/ 420 w 524"/>
                <a:gd name="T9" fmla="*/ 373 h 517"/>
                <a:gd name="T10" fmla="*/ 374 w 524"/>
                <a:gd name="T11" fmla="*/ 408 h 517"/>
                <a:gd name="T12" fmla="*/ 306 w 524"/>
                <a:gd name="T13" fmla="*/ 471 h 517"/>
                <a:gd name="T14" fmla="*/ 284 w 524"/>
                <a:gd name="T15" fmla="*/ 517 h 517"/>
                <a:gd name="T16" fmla="*/ 266 w 524"/>
                <a:gd name="T17" fmla="*/ 499 h 517"/>
                <a:gd name="T18" fmla="*/ 228 w 524"/>
                <a:gd name="T19" fmla="*/ 502 h 517"/>
                <a:gd name="T20" fmla="*/ 201 w 524"/>
                <a:gd name="T21" fmla="*/ 486 h 517"/>
                <a:gd name="T22" fmla="*/ 186 w 524"/>
                <a:gd name="T23" fmla="*/ 442 h 517"/>
                <a:gd name="T24" fmla="*/ 191 w 524"/>
                <a:gd name="T25" fmla="*/ 399 h 517"/>
                <a:gd name="T26" fmla="*/ 165 w 524"/>
                <a:gd name="T27" fmla="*/ 367 h 517"/>
                <a:gd name="T28" fmla="*/ 135 w 524"/>
                <a:gd name="T29" fmla="*/ 367 h 517"/>
                <a:gd name="T30" fmla="*/ 105 w 524"/>
                <a:gd name="T31" fmla="*/ 387 h 517"/>
                <a:gd name="T32" fmla="*/ 51 w 524"/>
                <a:gd name="T33" fmla="*/ 385 h 517"/>
                <a:gd name="T34" fmla="*/ 24 w 524"/>
                <a:gd name="T35" fmla="*/ 366 h 517"/>
                <a:gd name="T36" fmla="*/ 35 w 524"/>
                <a:gd name="T37" fmla="*/ 289 h 517"/>
                <a:gd name="T38" fmla="*/ 0 w 524"/>
                <a:gd name="T39" fmla="*/ 238 h 517"/>
                <a:gd name="T40" fmla="*/ 29 w 524"/>
                <a:gd name="T41" fmla="*/ 214 h 517"/>
                <a:gd name="T42" fmla="*/ 14 w 524"/>
                <a:gd name="T43" fmla="*/ 189 h 517"/>
                <a:gd name="T44" fmla="*/ 42 w 524"/>
                <a:gd name="T45" fmla="*/ 132 h 517"/>
                <a:gd name="T46" fmla="*/ 54 w 524"/>
                <a:gd name="T47" fmla="*/ 57 h 517"/>
                <a:gd name="T48" fmla="*/ 104 w 524"/>
                <a:gd name="T49" fmla="*/ 3 h 517"/>
                <a:gd name="T50" fmla="*/ 179 w 524"/>
                <a:gd name="T51" fmla="*/ 3 h 517"/>
                <a:gd name="T52" fmla="*/ 225 w 524"/>
                <a:gd name="T53" fmla="*/ 37 h 517"/>
                <a:gd name="T54" fmla="*/ 251 w 524"/>
                <a:gd name="T55" fmla="*/ 18 h 517"/>
                <a:gd name="T56" fmla="*/ 284 w 524"/>
                <a:gd name="T57" fmla="*/ 27 h 517"/>
                <a:gd name="T58" fmla="*/ 311 w 524"/>
                <a:gd name="T59" fmla="*/ 0 h 517"/>
                <a:gd name="T60" fmla="*/ 330 w 524"/>
                <a:gd name="T61" fmla="*/ 15 h 517"/>
                <a:gd name="T62" fmla="*/ 320 w 524"/>
                <a:gd name="T63" fmla="*/ 40 h 517"/>
                <a:gd name="T64" fmla="*/ 339 w 524"/>
                <a:gd name="T65" fmla="*/ 63 h 517"/>
                <a:gd name="T66" fmla="*/ 363 w 524"/>
                <a:gd name="T67" fmla="*/ 54 h 517"/>
                <a:gd name="T68" fmla="*/ 392 w 524"/>
                <a:gd name="T69" fmla="*/ 88 h 517"/>
                <a:gd name="T70" fmla="*/ 389 w 524"/>
                <a:gd name="T71" fmla="*/ 114 h 517"/>
                <a:gd name="T72" fmla="*/ 414 w 524"/>
                <a:gd name="T73" fmla="*/ 108 h 517"/>
                <a:gd name="T74" fmla="*/ 444 w 524"/>
                <a:gd name="T75" fmla="*/ 127 h 517"/>
                <a:gd name="T76" fmla="*/ 482 w 524"/>
                <a:gd name="T77" fmla="*/ 148 h 517"/>
                <a:gd name="T78" fmla="*/ 524 w 524"/>
                <a:gd name="T79" fmla="*/ 16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2797159" y="4017509"/>
              <a:ext cx="360363" cy="277813"/>
            </a:xfrm>
            <a:custGeom>
              <a:avLst/>
              <a:gdLst>
                <a:gd name="T0" fmla="*/ 6 w 360"/>
                <a:gd name="T1" fmla="*/ 27 h 276"/>
                <a:gd name="T2" fmla="*/ 0 w 360"/>
                <a:gd name="T3" fmla="*/ 93 h 276"/>
                <a:gd name="T4" fmla="*/ 45 w 360"/>
                <a:gd name="T5" fmla="*/ 99 h 276"/>
                <a:gd name="T6" fmla="*/ 76 w 360"/>
                <a:gd name="T7" fmla="*/ 113 h 276"/>
                <a:gd name="T8" fmla="*/ 111 w 360"/>
                <a:gd name="T9" fmla="*/ 108 h 276"/>
                <a:gd name="T10" fmla="*/ 133 w 360"/>
                <a:gd name="T11" fmla="*/ 118 h 276"/>
                <a:gd name="T12" fmla="*/ 174 w 360"/>
                <a:gd name="T13" fmla="*/ 131 h 276"/>
                <a:gd name="T14" fmla="*/ 193 w 360"/>
                <a:gd name="T15" fmla="*/ 168 h 276"/>
                <a:gd name="T16" fmla="*/ 240 w 360"/>
                <a:gd name="T17" fmla="*/ 201 h 276"/>
                <a:gd name="T18" fmla="*/ 269 w 360"/>
                <a:gd name="T19" fmla="*/ 209 h 276"/>
                <a:gd name="T20" fmla="*/ 250 w 360"/>
                <a:gd name="T21" fmla="*/ 257 h 276"/>
                <a:gd name="T22" fmla="*/ 267 w 360"/>
                <a:gd name="T23" fmla="*/ 276 h 276"/>
                <a:gd name="T24" fmla="*/ 325 w 360"/>
                <a:gd name="T25" fmla="*/ 222 h 276"/>
                <a:gd name="T26" fmla="*/ 354 w 360"/>
                <a:gd name="T27" fmla="*/ 192 h 276"/>
                <a:gd name="T28" fmla="*/ 346 w 360"/>
                <a:gd name="T29" fmla="*/ 129 h 276"/>
                <a:gd name="T30" fmla="*/ 360 w 360"/>
                <a:gd name="T31" fmla="*/ 96 h 276"/>
                <a:gd name="T32" fmla="*/ 345 w 360"/>
                <a:gd name="T33" fmla="*/ 50 h 276"/>
                <a:gd name="T34" fmla="*/ 360 w 360"/>
                <a:gd name="T35" fmla="*/ 23 h 276"/>
                <a:gd name="T36" fmla="*/ 324 w 360"/>
                <a:gd name="T37" fmla="*/ 0 h 276"/>
                <a:gd name="T38" fmla="*/ 301 w 360"/>
                <a:gd name="T39" fmla="*/ 27 h 276"/>
                <a:gd name="T40" fmla="*/ 228 w 360"/>
                <a:gd name="T41" fmla="*/ 8 h 276"/>
                <a:gd name="T42" fmla="*/ 172 w 360"/>
                <a:gd name="T43" fmla="*/ 68 h 276"/>
                <a:gd name="T44" fmla="*/ 40 w 360"/>
                <a:gd name="T45" fmla="*/ 26 h 276"/>
                <a:gd name="T46" fmla="*/ 6 w 360"/>
                <a:gd name="T47" fmla="*/ 2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2557447" y="4111171"/>
              <a:ext cx="506413" cy="503238"/>
            </a:xfrm>
            <a:custGeom>
              <a:avLst/>
              <a:gdLst>
                <a:gd name="T0" fmla="*/ 283 w 507"/>
                <a:gd name="T1" fmla="*/ 5 h 501"/>
                <a:gd name="T2" fmla="*/ 240 w 507"/>
                <a:gd name="T3" fmla="*/ 0 h 501"/>
                <a:gd name="T4" fmla="*/ 216 w 507"/>
                <a:gd name="T5" fmla="*/ 20 h 501"/>
                <a:gd name="T6" fmla="*/ 177 w 507"/>
                <a:gd name="T7" fmla="*/ 36 h 501"/>
                <a:gd name="T8" fmla="*/ 109 w 507"/>
                <a:gd name="T9" fmla="*/ 84 h 501"/>
                <a:gd name="T10" fmla="*/ 0 w 507"/>
                <a:gd name="T11" fmla="*/ 222 h 501"/>
                <a:gd name="T12" fmla="*/ 27 w 507"/>
                <a:gd name="T13" fmla="*/ 245 h 501"/>
                <a:gd name="T14" fmla="*/ 42 w 507"/>
                <a:gd name="T15" fmla="*/ 225 h 501"/>
                <a:gd name="T16" fmla="*/ 103 w 507"/>
                <a:gd name="T17" fmla="*/ 302 h 501"/>
                <a:gd name="T18" fmla="*/ 133 w 507"/>
                <a:gd name="T19" fmla="*/ 287 h 501"/>
                <a:gd name="T20" fmla="*/ 211 w 507"/>
                <a:gd name="T21" fmla="*/ 336 h 501"/>
                <a:gd name="T22" fmla="*/ 285 w 507"/>
                <a:gd name="T23" fmla="*/ 420 h 501"/>
                <a:gd name="T24" fmla="*/ 262 w 507"/>
                <a:gd name="T25" fmla="*/ 467 h 501"/>
                <a:gd name="T26" fmla="*/ 273 w 507"/>
                <a:gd name="T27" fmla="*/ 501 h 501"/>
                <a:gd name="T28" fmla="*/ 318 w 507"/>
                <a:gd name="T29" fmla="*/ 450 h 501"/>
                <a:gd name="T30" fmla="*/ 366 w 507"/>
                <a:gd name="T31" fmla="*/ 371 h 501"/>
                <a:gd name="T32" fmla="*/ 391 w 507"/>
                <a:gd name="T33" fmla="*/ 335 h 501"/>
                <a:gd name="T34" fmla="*/ 400 w 507"/>
                <a:gd name="T35" fmla="*/ 284 h 501"/>
                <a:gd name="T36" fmla="*/ 417 w 507"/>
                <a:gd name="T37" fmla="*/ 249 h 501"/>
                <a:gd name="T38" fmla="*/ 454 w 507"/>
                <a:gd name="T39" fmla="*/ 239 h 501"/>
                <a:gd name="T40" fmla="*/ 462 w 507"/>
                <a:gd name="T41" fmla="*/ 276 h 501"/>
                <a:gd name="T42" fmla="*/ 405 w 507"/>
                <a:gd name="T43" fmla="*/ 329 h 501"/>
                <a:gd name="T44" fmla="*/ 406 w 507"/>
                <a:gd name="T45" fmla="*/ 351 h 501"/>
                <a:gd name="T46" fmla="*/ 481 w 507"/>
                <a:gd name="T47" fmla="*/ 285 h 501"/>
                <a:gd name="T48" fmla="*/ 505 w 507"/>
                <a:gd name="T49" fmla="*/ 182 h 501"/>
                <a:gd name="T50" fmla="*/ 489 w 507"/>
                <a:gd name="T51" fmla="*/ 162 h 501"/>
                <a:gd name="T52" fmla="*/ 507 w 507"/>
                <a:gd name="T53" fmla="*/ 114 h 501"/>
                <a:gd name="T54" fmla="*/ 480 w 507"/>
                <a:gd name="T55" fmla="*/ 107 h 501"/>
                <a:gd name="T56" fmla="*/ 430 w 507"/>
                <a:gd name="T57" fmla="*/ 75 h 501"/>
                <a:gd name="T58" fmla="*/ 415 w 507"/>
                <a:gd name="T59" fmla="*/ 38 h 501"/>
                <a:gd name="T60" fmla="*/ 373 w 507"/>
                <a:gd name="T61" fmla="*/ 26 h 501"/>
                <a:gd name="T62" fmla="*/ 351 w 507"/>
                <a:gd name="T63" fmla="*/ 15 h 501"/>
                <a:gd name="T64" fmla="*/ 315 w 507"/>
                <a:gd name="T65" fmla="*/ 21 h 501"/>
                <a:gd name="T66" fmla="*/ 283 w 507"/>
                <a:gd name="T6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solidFill>
              <a:srgbClr val="9ABB59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2846372" y="2996746"/>
              <a:ext cx="538163" cy="519113"/>
            </a:xfrm>
            <a:custGeom>
              <a:avLst/>
              <a:gdLst>
                <a:gd name="T0" fmla="*/ 530 w 537"/>
                <a:gd name="T1" fmla="*/ 26 h 518"/>
                <a:gd name="T2" fmla="*/ 528 w 537"/>
                <a:gd name="T3" fmla="*/ 92 h 518"/>
                <a:gd name="T4" fmla="*/ 537 w 537"/>
                <a:gd name="T5" fmla="*/ 185 h 518"/>
                <a:gd name="T6" fmla="*/ 492 w 537"/>
                <a:gd name="T7" fmla="*/ 185 h 518"/>
                <a:gd name="T8" fmla="*/ 446 w 537"/>
                <a:gd name="T9" fmla="*/ 230 h 518"/>
                <a:gd name="T10" fmla="*/ 470 w 537"/>
                <a:gd name="T11" fmla="*/ 260 h 518"/>
                <a:gd name="T12" fmla="*/ 443 w 537"/>
                <a:gd name="T13" fmla="*/ 291 h 518"/>
                <a:gd name="T14" fmla="*/ 447 w 537"/>
                <a:gd name="T15" fmla="*/ 323 h 518"/>
                <a:gd name="T16" fmla="*/ 401 w 537"/>
                <a:gd name="T17" fmla="*/ 365 h 518"/>
                <a:gd name="T18" fmla="*/ 419 w 537"/>
                <a:gd name="T19" fmla="*/ 417 h 518"/>
                <a:gd name="T20" fmla="*/ 402 w 537"/>
                <a:gd name="T21" fmla="*/ 461 h 518"/>
                <a:gd name="T22" fmla="*/ 339 w 537"/>
                <a:gd name="T23" fmla="*/ 440 h 518"/>
                <a:gd name="T24" fmla="*/ 219 w 537"/>
                <a:gd name="T25" fmla="*/ 458 h 518"/>
                <a:gd name="T26" fmla="*/ 162 w 537"/>
                <a:gd name="T27" fmla="*/ 518 h 518"/>
                <a:gd name="T28" fmla="*/ 53 w 537"/>
                <a:gd name="T29" fmla="*/ 459 h 518"/>
                <a:gd name="T30" fmla="*/ 29 w 537"/>
                <a:gd name="T31" fmla="*/ 462 h 518"/>
                <a:gd name="T32" fmla="*/ 30 w 537"/>
                <a:gd name="T33" fmla="*/ 437 h 518"/>
                <a:gd name="T34" fmla="*/ 0 w 537"/>
                <a:gd name="T35" fmla="*/ 404 h 518"/>
                <a:gd name="T36" fmla="*/ 2 w 537"/>
                <a:gd name="T37" fmla="*/ 338 h 518"/>
                <a:gd name="T38" fmla="*/ 36 w 537"/>
                <a:gd name="T39" fmla="*/ 302 h 518"/>
                <a:gd name="T40" fmla="*/ 54 w 537"/>
                <a:gd name="T41" fmla="*/ 254 h 518"/>
                <a:gd name="T42" fmla="*/ 104 w 537"/>
                <a:gd name="T43" fmla="*/ 239 h 518"/>
                <a:gd name="T44" fmla="*/ 117 w 537"/>
                <a:gd name="T45" fmla="*/ 215 h 518"/>
                <a:gd name="T46" fmla="*/ 113 w 537"/>
                <a:gd name="T47" fmla="*/ 194 h 518"/>
                <a:gd name="T48" fmla="*/ 165 w 537"/>
                <a:gd name="T49" fmla="*/ 165 h 518"/>
                <a:gd name="T50" fmla="*/ 164 w 537"/>
                <a:gd name="T51" fmla="*/ 126 h 518"/>
                <a:gd name="T52" fmla="*/ 182 w 537"/>
                <a:gd name="T53" fmla="*/ 95 h 518"/>
                <a:gd name="T54" fmla="*/ 197 w 537"/>
                <a:gd name="T55" fmla="*/ 51 h 518"/>
                <a:gd name="T56" fmla="*/ 201 w 537"/>
                <a:gd name="T57" fmla="*/ 15 h 518"/>
                <a:gd name="T58" fmla="*/ 228 w 537"/>
                <a:gd name="T59" fmla="*/ 0 h 518"/>
                <a:gd name="T60" fmla="*/ 272 w 537"/>
                <a:gd name="T61" fmla="*/ 50 h 518"/>
                <a:gd name="T62" fmla="*/ 326 w 537"/>
                <a:gd name="T63" fmla="*/ 29 h 518"/>
                <a:gd name="T64" fmla="*/ 389 w 537"/>
                <a:gd name="T65" fmla="*/ 44 h 518"/>
                <a:gd name="T66" fmla="*/ 459 w 537"/>
                <a:gd name="T67" fmla="*/ 47 h 518"/>
                <a:gd name="T68" fmla="*/ 530 w 537"/>
                <a:gd name="T69" fmla="*/ 2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201972" y="3182484"/>
              <a:ext cx="90488" cy="46038"/>
            </a:xfrm>
            <a:custGeom>
              <a:avLst/>
              <a:gdLst>
                <a:gd name="T0" fmla="*/ 0 w 90"/>
                <a:gd name="T1" fmla="*/ 45 h 45"/>
                <a:gd name="T2" fmla="*/ 90 w 90"/>
                <a:gd name="T3" fmla="*/ 45 h 45"/>
                <a:gd name="T4" fmla="*/ 90 w 90"/>
                <a:gd name="T5" fmla="*/ 0 h 45"/>
                <a:gd name="T6" fmla="*/ 0 w 90"/>
                <a:gd name="T7" fmla="*/ 0 h 45"/>
                <a:gd name="T8" fmla="*/ 0 w 90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2217722" y="2585584"/>
              <a:ext cx="862013" cy="827088"/>
            </a:xfrm>
            <a:custGeom>
              <a:avLst/>
              <a:gdLst>
                <a:gd name="T0" fmla="*/ 393 w 860"/>
                <a:gd name="T1" fmla="*/ 141 h 825"/>
                <a:gd name="T2" fmla="*/ 860 w 860"/>
                <a:gd name="T3" fmla="*/ 183 h 825"/>
                <a:gd name="T4" fmla="*/ 813 w 860"/>
                <a:gd name="T5" fmla="*/ 264 h 825"/>
                <a:gd name="T6" fmla="*/ 810 w 860"/>
                <a:gd name="T7" fmla="*/ 339 h 825"/>
                <a:gd name="T8" fmla="*/ 825 w 860"/>
                <a:gd name="T9" fmla="*/ 367 h 825"/>
                <a:gd name="T10" fmla="*/ 827 w 860"/>
                <a:gd name="T11" fmla="*/ 421 h 825"/>
                <a:gd name="T12" fmla="*/ 827 w 860"/>
                <a:gd name="T13" fmla="*/ 456 h 825"/>
                <a:gd name="T14" fmla="*/ 810 w 860"/>
                <a:gd name="T15" fmla="*/ 501 h 825"/>
                <a:gd name="T16" fmla="*/ 789 w 860"/>
                <a:gd name="T17" fmla="*/ 535 h 825"/>
                <a:gd name="T18" fmla="*/ 794 w 860"/>
                <a:gd name="T19" fmla="*/ 574 h 825"/>
                <a:gd name="T20" fmla="*/ 738 w 860"/>
                <a:gd name="T21" fmla="*/ 601 h 825"/>
                <a:gd name="T22" fmla="*/ 743 w 860"/>
                <a:gd name="T23" fmla="*/ 621 h 825"/>
                <a:gd name="T24" fmla="*/ 734 w 860"/>
                <a:gd name="T25" fmla="*/ 649 h 825"/>
                <a:gd name="T26" fmla="*/ 680 w 860"/>
                <a:gd name="T27" fmla="*/ 661 h 825"/>
                <a:gd name="T28" fmla="*/ 665 w 860"/>
                <a:gd name="T29" fmla="*/ 708 h 825"/>
                <a:gd name="T30" fmla="*/ 627 w 860"/>
                <a:gd name="T31" fmla="*/ 748 h 825"/>
                <a:gd name="T32" fmla="*/ 626 w 860"/>
                <a:gd name="T33" fmla="*/ 814 h 825"/>
                <a:gd name="T34" fmla="*/ 608 w 860"/>
                <a:gd name="T35" fmla="*/ 825 h 825"/>
                <a:gd name="T36" fmla="*/ 588 w 860"/>
                <a:gd name="T37" fmla="*/ 796 h 825"/>
                <a:gd name="T38" fmla="*/ 599 w 860"/>
                <a:gd name="T39" fmla="*/ 772 h 825"/>
                <a:gd name="T40" fmla="*/ 578 w 860"/>
                <a:gd name="T41" fmla="*/ 759 h 825"/>
                <a:gd name="T42" fmla="*/ 551 w 860"/>
                <a:gd name="T43" fmla="*/ 787 h 825"/>
                <a:gd name="T44" fmla="*/ 516 w 860"/>
                <a:gd name="T45" fmla="*/ 775 h 825"/>
                <a:gd name="T46" fmla="*/ 495 w 860"/>
                <a:gd name="T47" fmla="*/ 798 h 825"/>
                <a:gd name="T48" fmla="*/ 444 w 860"/>
                <a:gd name="T49" fmla="*/ 762 h 825"/>
                <a:gd name="T50" fmla="*/ 372 w 860"/>
                <a:gd name="T51" fmla="*/ 762 h 825"/>
                <a:gd name="T52" fmla="*/ 320 w 860"/>
                <a:gd name="T53" fmla="*/ 816 h 825"/>
                <a:gd name="T54" fmla="*/ 255 w 860"/>
                <a:gd name="T55" fmla="*/ 759 h 825"/>
                <a:gd name="T56" fmla="*/ 237 w 860"/>
                <a:gd name="T57" fmla="*/ 696 h 825"/>
                <a:gd name="T58" fmla="*/ 137 w 860"/>
                <a:gd name="T59" fmla="*/ 694 h 825"/>
                <a:gd name="T60" fmla="*/ 114 w 860"/>
                <a:gd name="T61" fmla="*/ 664 h 825"/>
                <a:gd name="T62" fmla="*/ 95 w 860"/>
                <a:gd name="T63" fmla="*/ 603 h 825"/>
                <a:gd name="T64" fmla="*/ 111 w 860"/>
                <a:gd name="T65" fmla="*/ 577 h 825"/>
                <a:gd name="T66" fmla="*/ 72 w 860"/>
                <a:gd name="T67" fmla="*/ 492 h 825"/>
                <a:gd name="T68" fmla="*/ 113 w 860"/>
                <a:gd name="T69" fmla="*/ 466 h 825"/>
                <a:gd name="T70" fmla="*/ 117 w 860"/>
                <a:gd name="T71" fmla="*/ 403 h 825"/>
                <a:gd name="T72" fmla="*/ 137 w 860"/>
                <a:gd name="T73" fmla="*/ 372 h 825"/>
                <a:gd name="T74" fmla="*/ 116 w 860"/>
                <a:gd name="T75" fmla="*/ 334 h 825"/>
                <a:gd name="T76" fmla="*/ 137 w 860"/>
                <a:gd name="T77" fmla="*/ 289 h 825"/>
                <a:gd name="T78" fmla="*/ 18 w 860"/>
                <a:gd name="T79" fmla="*/ 294 h 825"/>
                <a:gd name="T80" fmla="*/ 15 w 860"/>
                <a:gd name="T81" fmla="*/ 247 h 825"/>
                <a:gd name="T82" fmla="*/ 0 w 860"/>
                <a:gd name="T83" fmla="*/ 225 h 825"/>
                <a:gd name="T84" fmla="*/ 15 w 860"/>
                <a:gd name="T85" fmla="*/ 184 h 825"/>
                <a:gd name="T86" fmla="*/ 2 w 860"/>
                <a:gd name="T87" fmla="*/ 123 h 825"/>
                <a:gd name="T88" fmla="*/ 221 w 860"/>
                <a:gd name="T89" fmla="*/ 118 h 825"/>
                <a:gd name="T90" fmla="*/ 242 w 860"/>
                <a:gd name="T91" fmla="*/ 103 h 825"/>
                <a:gd name="T92" fmla="*/ 236 w 860"/>
                <a:gd name="T93" fmla="*/ 40 h 825"/>
                <a:gd name="T94" fmla="*/ 254 w 860"/>
                <a:gd name="T95" fmla="*/ 0 h 825"/>
                <a:gd name="T96" fmla="*/ 296 w 860"/>
                <a:gd name="T97" fmla="*/ 60 h 825"/>
                <a:gd name="T98" fmla="*/ 284 w 860"/>
                <a:gd name="T99" fmla="*/ 105 h 825"/>
                <a:gd name="T100" fmla="*/ 329 w 860"/>
                <a:gd name="T101" fmla="*/ 132 h 825"/>
                <a:gd name="T102" fmla="*/ 357 w 860"/>
                <a:gd name="T103" fmla="*/ 163 h 825"/>
                <a:gd name="T104" fmla="*/ 393 w 860"/>
                <a:gd name="T105" fmla="*/ 1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solidFill>
              <a:srgbClr val="9ABB59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881172" y="2647496"/>
              <a:ext cx="474663" cy="433388"/>
            </a:xfrm>
            <a:custGeom>
              <a:avLst/>
              <a:gdLst>
                <a:gd name="T0" fmla="*/ 336 w 474"/>
                <a:gd name="T1" fmla="*/ 60 h 432"/>
                <a:gd name="T2" fmla="*/ 351 w 474"/>
                <a:gd name="T3" fmla="*/ 119 h 432"/>
                <a:gd name="T4" fmla="*/ 335 w 474"/>
                <a:gd name="T5" fmla="*/ 162 h 432"/>
                <a:gd name="T6" fmla="*/ 350 w 474"/>
                <a:gd name="T7" fmla="*/ 185 h 432"/>
                <a:gd name="T8" fmla="*/ 351 w 474"/>
                <a:gd name="T9" fmla="*/ 233 h 432"/>
                <a:gd name="T10" fmla="*/ 474 w 474"/>
                <a:gd name="T11" fmla="*/ 227 h 432"/>
                <a:gd name="T12" fmla="*/ 452 w 474"/>
                <a:gd name="T13" fmla="*/ 273 h 432"/>
                <a:gd name="T14" fmla="*/ 473 w 474"/>
                <a:gd name="T15" fmla="*/ 312 h 432"/>
                <a:gd name="T16" fmla="*/ 452 w 474"/>
                <a:gd name="T17" fmla="*/ 341 h 432"/>
                <a:gd name="T18" fmla="*/ 450 w 474"/>
                <a:gd name="T19" fmla="*/ 405 h 432"/>
                <a:gd name="T20" fmla="*/ 408 w 474"/>
                <a:gd name="T21" fmla="*/ 429 h 432"/>
                <a:gd name="T22" fmla="*/ 371 w 474"/>
                <a:gd name="T23" fmla="*/ 414 h 432"/>
                <a:gd name="T24" fmla="*/ 332 w 474"/>
                <a:gd name="T25" fmla="*/ 432 h 432"/>
                <a:gd name="T26" fmla="*/ 299 w 474"/>
                <a:gd name="T27" fmla="*/ 396 h 432"/>
                <a:gd name="T28" fmla="*/ 252 w 474"/>
                <a:gd name="T29" fmla="*/ 383 h 432"/>
                <a:gd name="T30" fmla="*/ 219 w 474"/>
                <a:gd name="T31" fmla="*/ 357 h 432"/>
                <a:gd name="T32" fmla="*/ 146 w 474"/>
                <a:gd name="T33" fmla="*/ 354 h 432"/>
                <a:gd name="T34" fmla="*/ 93 w 474"/>
                <a:gd name="T35" fmla="*/ 311 h 432"/>
                <a:gd name="T36" fmla="*/ 47 w 474"/>
                <a:gd name="T37" fmla="*/ 249 h 432"/>
                <a:gd name="T38" fmla="*/ 57 w 474"/>
                <a:gd name="T39" fmla="*/ 147 h 432"/>
                <a:gd name="T40" fmla="*/ 0 w 474"/>
                <a:gd name="T41" fmla="*/ 129 h 432"/>
                <a:gd name="T42" fmla="*/ 87 w 474"/>
                <a:gd name="T43" fmla="*/ 84 h 432"/>
                <a:gd name="T44" fmla="*/ 140 w 474"/>
                <a:gd name="T45" fmla="*/ 80 h 432"/>
                <a:gd name="T46" fmla="*/ 159 w 474"/>
                <a:gd name="T47" fmla="*/ 38 h 432"/>
                <a:gd name="T48" fmla="*/ 201 w 474"/>
                <a:gd name="T49" fmla="*/ 0 h 432"/>
                <a:gd name="T50" fmla="*/ 254 w 474"/>
                <a:gd name="T51" fmla="*/ 5 h 432"/>
                <a:gd name="T52" fmla="*/ 294 w 474"/>
                <a:gd name="T53" fmla="*/ 59 h 432"/>
                <a:gd name="T54" fmla="*/ 336 w 474"/>
                <a:gd name="T55" fmla="*/ 6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282684" y="2604634"/>
              <a:ext cx="552450" cy="304800"/>
            </a:xfrm>
            <a:custGeom>
              <a:avLst/>
              <a:gdLst>
                <a:gd name="T0" fmla="*/ 17 w 551"/>
                <a:gd name="T1" fmla="*/ 0 h 303"/>
                <a:gd name="T2" fmla="*/ 101 w 551"/>
                <a:gd name="T3" fmla="*/ 32 h 303"/>
                <a:gd name="T4" fmla="*/ 173 w 551"/>
                <a:gd name="T5" fmla="*/ 48 h 303"/>
                <a:gd name="T6" fmla="*/ 251 w 551"/>
                <a:gd name="T7" fmla="*/ 59 h 303"/>
                <a:gd name="T8" fmla="*/ 373 w 551"/>
                <a:gd name="T9" fmla="*/ 123 h 303"/>
                <a:gd name="T10" fmla="*/ 551 w 551"/>
                <a:gd name="T11" fmla="*/ 183 h 303"/>
                <a:gd name="T12" fmla="*/ 530 w 551"/>
                <a:gd name="T13" fmla="*/ 224 h 303"/>
                <a:gd name="T14" fmla="*/ 477 w 551"/>
                <a:gd name="T15" fmla="*/ 257 h 303"/>
                <a:gd name="T16" fmla="*/ 450 w 551"/>
                <a:gd name="T17" fmla="*/ 255 h 303"/>
                <a:gd name="T18" fmla="*/ 414 w 551"/>
                <a:gd name="T19" fmla="*/ 303 h 303"/>
                <a:gd name="T20" fmla="*/ 380 w 551"/>
                <a:gd name="T21" fmla="*/ 285 h 303"/>
                <a:gd name="T22" fmla="*/ 273 w 551"/>
                <a:gd name="T23" fmla="*/ 300 h 303"/>
                <a:gd name="T24" fmla="*/ 251 w 551"/>
                <a:gd name="T25" fmla="*/ 183 h 303"/>
                <a:gd name="T26" fmla="*/ 227 w 551"/>
                <a:gd name="T27" fmla="*/ 225 h 303"/>
                <a:gd name="T28" fmla="*/ 144 w 551"/>
                <a:gd name="T29" fmla="*/ 227 h 303"/>
                <a:gd name="T30" fmla="*/ 114 w 551"/>
                <a:gd name="T31" fmla="*/ 179 h 303"/>
                <a:gd name="T32" fmla="*/ 65 w 551"/>
                <a:gd name="T33" fmla="*/ 180 h 303"/>
                <a:gd name="T34" fmla="*/ 72 w 551"/>
                <a:gd name="T35" fmla="*/ 135 h 303"/>
                <a:gd name="T36" fmla="*/ 0 w 551"/>
                <a:gd name="T37" fmla="*/ 36 h 303"/>
                <a:gd name="T38" fmla="*/ 17 w 55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1289034" y="1850571"/>
              <a:ext cx="1323975" cy="935038"/>
            </a:xfrm>
            <a:custGeom>
              <a:avLst/>
              <a:gdLst>
                <a:gd name="T0" fmla="*/ 9 w 1322"/>
                <a:gd name="T1" fmla="*/ 756 h 933"/>
                <a:gd name="T2" fmla="*/ 0 w 1322"/>
                <a:gd name="T3" fmla="*/ 725 h 933"/>
                <a:gd name="T4" fmla="*/ 38 w 1322"/>
                <a:gd name="T5" fmla="*/ 702 h 933"/>
                <a:gd name="T6" fmla="*/ 36 w 1322"/>
                <a:gd name="T7" fmla="*/ 659 h 933"/>
                <a:gd name="T8" fmla="*/ 68 w 1322"/>
                <a:gd name="T9" fmla="*/ 614 h 933"/>
                <a:gd name="T10" fmla="*/ 84 w 1322"/>
                <a:gd name="T11" fmla="*/ 575 h 933"/>
                <a:gd name="T12" fmla="*/ 138 w 1322"/>
                <a:gd name="T13" fmla="*/ 539 h 933"/>
                <a:gd name="T14" fmla="*/ 227 w 1322"/>
                <a:gd name="T15" fmla="*/ 512 h 933"/>
                <a:gd name="T16" fmla="*/ 273 w 1322"/>
                <a:gd name="T17" fmla="*/ 527 h 933"/>
                <a:gd name="T18" fmla="*/ 317 w 1322"/>
                <a:gd name="T19" fmla="*/ 327 h 933"/>
                <a:gd name="T20" fmla="*/ 320 w 1322"/>
                <a:gd name="T21" fmla="*/ 246 h 933"/>
                <a:gd name="T22" fmla="*/ 275 w 1322"/>
                <a:gd name="T23" fmla="*/ 194 h 933"/>
                <a:gd name="T24" fmla="*/ 275 w 1322"/>
                <a:gd name="T25" fmla="*/ 141 h 933"/>
                <a:gd name="T26" fmla="*/ 329 w 1322"/>
                <a:gd name="T27" fmla="*/ 122 h 933"/>
                <a:gd name="T28" fmla="*/ 330 w 1322"/>
                <a:gd name="T29" fmla="*/ 92 h 933"/>
                <a:gd name="T30" fmla="*/ 290 w 1322"/>
                <a:gd name="T31" fmla="*/ 86 h 933"/>
                <a:gd name="T32" fmla="*/ 302 w 1322"/>
                <a:gd name="T33" fmla="*/ 45 h 933"/>
                <a:gd name="T34" fmla="*/ 473 w 1322"/>
                <a:gd name="T35" fmla="*/ 9 h 933"/>
                <a:gd name="T36" fmla="*/ 498 w 1322"/>
                <a:gd name="T37" fmla="*/ 87 h 933"/>
                <a:gd name="T38" fmla="*/ 555 w 1322"/>
                <a:gd name="T39" fmla="*/ 122 h 933"/>
                <a:gd name="T40" fmla="*/ 618 w 1322"/>
                <a:gd name="T41" fmla="*/ 122 h 933"/>
                <a:gd name="T42" fmla="*/ 782 w 1322"/>
                <a:gd name="T43" fmla="*/ 0 h 933"/>
                <a:gd name="T44" fmla="*/ 827 w 1322"/>
                <a:gd name="T45" fmla="*/ 21 h 933"/>
                <a:gd name="T46" fmla="*/ 842 w 1322"/>
                <a:gd name="T47" fmla="*/ 146 h 933"/>
                <a:gd name="T48" fmla="*/ 843 w 1322"/>
                <a:gd name="T49" fmla="*/ 236 h 933"/>
                <a:gd name="T50" fmla="*/ 891 w 1322"/>
                <a:gd name="T51" fmla="*/ 294 h 933"/>
                <a:gd name="T52" fmla="*/ 924 w 1322"/>
                <a:gd name="T53" fmla="*/ 294 h 933"/>
                <a:gd name="T54" fmla="*/ 920 w 1322"/>
                <a:gd name="T55" fmla="*/ 255 h 933"/>
                <a:gd name="T56" fmla="*/ 960 w 1322"/>
                <a:gd name="T57" fmla="*/ 219 h 933"/>
                <a:gd name="T58" fmla="*/ 993 w 1322"/>
                <a:gd name="T59" fmla="*/ 251 h 933"/>
                <a:gd name="T60" fmla="*/ 1041 w 1322"/>
                <a:gd name="T61" fmla="*/ 159 h 933"/>
                <a:gd name="T62" fmla="*/ 1124 w 1322"/>
                <a:gd name="T63" fmla="*/ 161 h 933"/>
                <a:gd name="T64" fmla="*/ 1137 w 1322"/>
                <a:gd name="T65" fmla="*/ 242 h 933"/>
                <a:gd name="T66" fmla="*/ 1190 w 1322"/>
                <a:gd name="T67" fmla="*/ 269 h 933"/>
                <a:gd name="T68" fmla="*/ 1205 w 1322"/>
                <a:gd name="T69" fmla="*/ 296 h 933"/>
                <a:gd name="T70" fmla="*/ 1259 w 1322"/>
                <a:gd name="T71" fmla="*/ 309 h 933"/>
                <a:gd name="T72" fmla="*/ 1322 w 1322"/>
                <a:gd name="T73" fmla="*/ 366 h 933"/>
                <a:gd name="T74" fmla="*/ 1239 w 1322"/>
                <a:gd name="T75" fmla="*/ 534 h 933"/>
                <a:gd name="T76" fmla="*/ 1188 w 1322"/>
                <a:gd name="T77" fmla="*/ 653 h 933"/>
                <a:gd name="T78" fmla="*/ 1152 w 1322"/>
                <a:gd name="T79" fmla="*/ 692 h 933"/>
                <a:gd name="T80" fmla="*/ 1179 w 1322"/>
                <a:gd name="T81" fmla="*/ 734 h 933"/>
                <a:gd name="T82" fmla="*/ 1164 w 1322"/>
                <a:gd name="T83" fmla="*/ 774 h 933"/>
                <a:gd name="T84" fmla="*/ 1169 w 1322"/>
                <a:gd name="T85" fmla="*/ 837 h 933"/>
                <a:gd name="T86" fmla="*/ 1146 w 1322"/>
                <a:gd name="T87" fmla="*/ 852 h 933"/>
                <a:gd name="T88" fmla="*/ 932 w 1322"/>
                <a:gd name="T89" fmla="*/ 857 h 933"/>
                <a:gd name="T90" fmla="*/ 882 w 1322"/>
                <a:gd name="T91" fmla="*/ 854 h 933"/>
                <a:gd name="T92" fmla="*/ 846 w 1322"/>
                <a:gd name="T93" fmla="*/ 800 h 933"/>
                <a:gd name="T94" fmla="*/ 794 w 1322"/>
                <a:gd name="T95" fmla="*/ 795 h 933"/>
                <a:gd name="T96" fmla="*/ 750 w 1322"/>
                <a:gd name="T97" fmla="*/ 833 h 933"/>
                <a:gd name="T98" fmla="*/ 729 w 1322"/>
                <a:gd name="T99" fmla="*/ 876 h 933"/>
                <a:gd name="T100" fmla="*/ 677 w 1322"/>
                <a:gd name="T101" fmla="*/ 879 h 933"/>
                <a:gd name="T102" fmla="*/ 590 w 1322"/>
                <a:gd name="T103" fmla="*/ 923 h 933"/>
                <a:gd name="T104" fmla="*/ 543 w 1322"/>
                <a:gd name="T105" fmla="*/ 933 h 933"/>
                <a:gd name="T106" fmla="*/ 366 w 1322"/>
                <a:gd name="T107" fmla="*/ 875 h 933"/>
                <a:gd name="T108" fmla="*/ 246 w 1322"/>
                <a:gd name="T109" fmla="*/ 810 h 933"/>
                <a:gd name="T110" fmla="*/ 173 w 1322"/>
                <a:gd name="T111" fmla="*/ 801 h 933"/>
                <a:gd name="T112" fmla="*/ 96 w 1322"/>
                <a:gd name="T113" fmla="*/ 786 h 933"/>
                <a:gd name="T114" fmla="*/ 9 w 1322"/>
                <a:gd name="T115" fmla="*/ 75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1965309" y="1621971"/>
              <a:ext cx="455613" cy="522288"/>
            </a:xfrm>
            <a:custGeom>
              <a:avLst/>
              <a:gdLst>
                <a:gd name="T0" fmla="*/ 153 w 455"/>
                <a:gd name="T1" fmla="*/ 248 h 521"/>
                <a:gd name="T2" fmla="*/ 168 w 455"/>
                <a:gd name="T3" fmla="*/ 374 h 521"/>
                <a:gd name="T4" fmla="*/ 167 w 455"/>
                <a:gd name="T5" fmla="*/ 462 h 521"/>
                <a:gd name="T6" fmla="*/ 218 w 455"/>
                <a:gd name="T7" fmla="*/ 521 h 521"/>
                <a:gd name="T8" fmla="*/ 251 w 455"/>
                <a:gd name="T9" fmla="*/ 521 h 521"/>
                <a:gd name="T10" fmla="*/ 246 w 455"/>
                <a:gd name="T11" fmla="*/ 480 h 521"/>
                <a:gd name="T12" fmla="*/ 285 w 455"/>
                <a:gd name="T13" fmla="*/ 447 h 521"/>
                <a:gd name="T14" fmla="*/ 320 w 455"/>
                <a:gd name="T15" fmla="*/ 479 h 521"/>
                <a:gd name="T16" fmla="*/ 366 w 455"/>
                <a:gd name="T17" fmla="*/ 389 h 521"/>
                <a:gd name="T18" fmla="*/ 449 w 455"/>
                <a:gd name="T19" fmla="*/ 389 h 521"/>
                <a:gd name="T20" fmla="*/ 455 w 455"/>
                <a:gd name="T21" fmla="*/ 321 h 521"/>
                <a:gd name="T22" fmla="*/ 381 w 455"/>
                <a:gd name="T23" fmla="*/ 275 h 521"/>
                <a:gd name="T24" fmla="*/ 383 w 455"/>
                <a:gd name="T25" fmla="*/ 230 h 521"/>
                <a:gd name="T26" fmla="*/ 357 w 455"/>
                <a:gd name="T27" fmla="*/ 185 h 521"/>
                <a:gd name="T28" fmla="*/ 389 w 455"/>
                <a:gd name="T29" fmla="*/ 91 h 521"/>
                <a:gd name="T30" fmla="*/ 347 w 455"/>
                <a:gd name="T31" fmla="*/ 61 h 521"/>
                <a:gd name="T32" fmla="*/ 350 w 455"/>
                <a:gd name="T33" fmla="*/ 7 h 521"/>
                <a:gd name="T34" fmla="*/ 321 w 455"/>
                <a:gd name="T35" fmla="*/ 0 h 521"/>
                <a:gd name="T36" fmla="*/ 294 w 455"/>
                <a:gd name="T37" fmla="*/ 61 h 521"/>
                <a:gd name="T38" fmla="*/ 233 w 455"/>
                <a:gd name="T39" fmla="*/ 96 h 521"/>
                <a:gd name="T40" fmla="*/ 173 w 455"/>
                <a:gd name="T41" fmla="*/ 91 h 521"/>
                <a:gd name="T42" fmla="*/ 149 w 455"/>
                <a:gd name="T43" fmla="*/ 126 h 521"/>
                <a:gd name="T44" fmla="*/ 102 w 455"/>
                <a:gd name="T45" fmla="*/ 93 h 521"/>
                <a:gd name="T46" fmla="*/ 78 w 455"/>
                <a:gd name="T47" fmla="*/ 120 h 521"/>
                <a:gd name="T48" fmla="*/ 38 w 455"/>
                <a:gd name="T49" fmla="*/ 70 h 521"/>
                <a:gd name="T50" fmla="*/ 0 w 455"/>
                <a:gd name="T51" fmla="*/ 81 h 521"/>
                <a:gd name="T52" fmla="*/ 54 w 455"/>
                <a:gd name="T53" fmla="*/ 127 h 521"/>
                <a:gd name="T54" fmla="*/ 48 w 455"/>
                <a:gd name="T55" fmla="*/ 160 h 521"/>
                <a:gd name="T56" fmla="*/ 63 w 455"/>
                <a:gd name="T57" fmla="*/ 213 h 521"/>
                <a:gd name="T58" fmla="*/ 107 w 455"/>
                <a:gd name="T59" fmla="*/ 228 h 521"/>
                <a:gd name="T60" fmla="*/ 153 w 455"/>
                <a:gd name="T61" fmla="*/ 24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3028934" y="2431596"/>
              <a:ext cx="390525" cy="615950"/>
            </a:xfrm>
            <a:custGeom>
              <a:avLst/>
              <a:gdLst>
                <a:gd name="T0" fmla="*/ 46 w 391"/>
                <a:gd name="T1" fmla="*/ 338 h 614"/>
                <a:gd name="T2" fmla="*/ 1 w 391"/>
                <a:gd name="T3" fmla="*/ 419 h 614"/>
                <a:gd name="T4" fmla="*/ 0 w 391"/>
                <a:gd name="T5" fmla="*/ 495 h 614"/>
                <a:gd name="T6" fmla="*/ 18 w 391"/>
                <a:gd name="T7" fmla="*/ 521 h 614"/>
                <a:gd name="T8" fmla="*/ 18 w 391"/>
                <a:gd name="T9" fmla="*/ 581 h 614"/>
                <a:gd name="T10" fmla="*/ 45 w 391"/>
                <a:gd name="T11" fmla="*/ 563 h 614"/>
                <a:gd name="T12" fmla="*/ 91 w 391"/>
                <a:gd name="T13" fmla="*/ 614 h 614"/>
                <a:gd name="T14" fmla="*/ 145 w 391"/>
                <a:gd name="T15" fmla="*/ 593 h 614"/>
                <a:gd name="T16" fmla="*/ 207 w 391"/>
                <a:gd name="T17" fmla="*/ 609 h 614"/>
                <a:gd name="T18" fmla="*/ 279 w 391"/>
                <a:gd name="T19" fmla="*/ 611 h 614"/>
                <a:gd name="T20" fmla="*/ 349 w 391"/>
                <a:gd name="T21" fmla="*/ 590 h 614"/>
                <a:gd name="T22" fmla="*/ 348 w 391"/>
                <a:gd name="T23" fmla="*/ 561 h 614"/>
                <a:gd name="T24" fmla="*/ 369 w 391"/>
                <a:gd name="T25" fmla="*/ 524 h 614"/>
                <a:gd name="T26" fmla="*/ 331 w 391"/>
                <a:gd name="T27" fmla="*/ 473 h 614"/>
                <a:gd name="T28" fmla="*/ 391 w 391"/>
                <a:gd name="T29" fmla="*/ 387 h 614"/>
                <a:gd name="T30" fmla="*/ 358 w 391"/>
                <a:gd name="T31" fmla="*/ 389 h 614"/>
                <a:gd name="T32" fmla="*/ 319 w 391"/>
                <a:gd name="T33" fmla="*/ 326 h 614"/>
                <a:gd name="T34" fmla="*/ 292 w 391"/>
                <a:gd name="T35" fmla="*/ 291 h 614"/>
                <a:gd name="T36" fmla="*/ 322 w 391"/>
                <a:gd name="T37" fmla="*/ 234 h 614"/>
                <a:gd name="T38" fmla="*/ 324 w 391"/>
                <a:gd name="T39" fmla="*/ 206 h 614"/>
                <a:gd name="T40" fmla="*/ 285 w 391"/>
                <a:gd name="T41" fmla="*/ 225 h 614"/>
                <a:gd name="T42" fmla="*/ 237 w 391"/>
                <a:gd name="T43" fmla="*/ 162 h 614"/>
                <a:gd name="T44" fmla="*/ 267 w 391"/>
                <a:gd name="T45" fmla="*/ 116 h 614"/>
                <a:gd name="T46" fmla="*/ 270 w 391"/>
                <a:gd name="T47" fmla="*/ 59 h 614"/>
                <a:gd name="T48" fmla="*/ 210 w 391"/>
                <a:gd name="T49" fmla="*/ 0 h 614"/>
                <a:gd name="T50" fmla="*/ 174 w 391"/>
                <a:gd name="T51" fmla="*/ 0 h 614"/>
                <a:gd name="T52" fmla="*/ 202 w 391"/>
                <a:gd name="T53" fmla="*/ 36 h 614"/>
                <a:gd name="T54" fmla="*/ 181 w 391"/>
                <a:gd name="T55" fmla="*/ 81 h 614"/>
                <a:gd name="T56" fmla="*/ 127 w 391"/>
                <a:gd name="T57" fmla="*/ 131 h 614"/>
                <a:gd name="T58" fmla="*/ 118 w 391"/>
                <a:gd name="T59" fmla="*/ 174 h 614"/>
                <a:gd name="T60" fmla="*/ 133 w 391"/>
                <a:gd name="T61" fmla="*/ 207 h 614"/>
                <a:gd name="T62" fmla="*/ 46 w 391"/>
                <a:gd name="T63" fmla="*/ 3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3984609" y="2811009"/>
              <a:ext cx="119063" cy="144463"/>
            </a:xfrm>
            <a:custGeom>
              <a:avLst/>
              <a:gdLst>
                <a:gd name="T0" fmla="*/ 54 w 118"/>
                <a:gd name="T1" fmla="*/ 0 h 144"/>
                <a:gd name="T2" fmla="*/ 21 w 118"/>
                <a:gd name="T3" fmla="*/ 1 h 144"/>
                <a:gd name="T4" fmla="*/ 31 w 118"/>
                <a:gd name="T5" fmla="*/ 57 h 144"/>
                <a:gd name="T6" fmla="*/ 0 w 118"/>
                <a:gd name="T7" fmla="*/ 73 h 144"/>
                <a:gd name="T8" fmla="*/ 13 w 118"/>
                <a:gd name="T9" fmla="*/ 117 h 144"/>
                <a:gd name="T10" fmla="*/ 39 w 118"/>
                <a:gd name="T11" fmla="*/ 144 h 144"/>
                <a:gd name="T12" fmla="*/ 73 w 118"/>
                <a:gd name="T13" fmla="*/ 94 h 144"/>
                <a:gd name="T14" fmla="*/ 118 w 118"/>
                <a:gd name="T15" fmla="*/ 54 h 144"/>
                <a:gd name="T16" fmla="*/ 54 w 11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3975084" y="2739571"/>
              <a:ext cx="234950" cy="123825"/>
            </a:xfrm>
            <a:custGeom>
              <a:avLst/>
              <a:gdLst>
                <a:gd name="T0" fmla="*/ 0 w 236"/>
                <a:gd name="T1" fmla="*/ 40 h 124"/>
                <a:gd name="T2" fmla="*/ 33 w 236"/>
                <a:gd name="T3" fmla="*/ 73 h 124"/>
                <a:gd name="T4" fmla="*/ 65 w 236"/>
                <a:gd name="T5" fmla="*/ 72 h 124"/>
                <a:gd name="T6" fmla="*/ 126 w 236"/>
                <a:gd name="T7" fmla="*/ 124 h 124"/>
                <a:gd name="T8" fmla="*/ 188 w 236"/>
                <a:gd name="T9" fmla="*/ 94 h 124"/>
                <a:gd name="T10" fmla="*/ 236 w 236"/>
                <a:gd name="T11" fmla="*/ 37 h 124"/>
                <a:gd name="T12" fmla="*/ 231 w 236"/>
                <a:gd name="T13" fmla="*/ 0 h 124"/>
                <a:gd name="T14" fmla="*/ 137 w 236"/>
                <a:gd name="T15" fmla="*/ 46 h 124"/>
                <a:gd name="T16" fmla="*/ 78 w 236"/>
                <a:gd name="T17" fmla="*/ 39 h 124"/>
                <a:gd name="T18" fmla="*/ 35 w 236"/>
                <a:gd name="T19" fmla="*/ 1 h 124"/>
                <a:gd name="T20" fmla="*/ 0 w 236"/>
                <a:gd name="T21" fmla="*/ 4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3754422" y="2607809"/>
              <a:ext cx="490538" cy="177800"/>
            </a:xfrm>
            <a:custGeom>
              <a:avLst/>
              <a:gdLst>
                <a:gd name="T0" fmla="*/ 41 w 489"/>
                <a:gd name="T1" fmla="*/ 168 h 178"/>
                <a:gd name="T2" fmla="*/ 26 w 489"/>
                <a:gd name="T3" fmla="*/ 118 h 178"/>
                <a:gd name="T4" fmla="*/ 0 w 489"/>
                <a:gd name="T5" fmla="*/ 106 h 178"/>
                <a:gd name="T6" fmla="*/ 54 w 489"/>
                <a:gd name="T7" fmla="*/ 51 h 178"/>
                <a:gd name="T8" fmla="*/ 47 w 489"/>
                <a:gd name="T9" fmla="*/ 21 h 178"/>
                <a:gd name="T10" fmla="*/ 66 w 489"/>
                <a:gd name="T11" fmla="*/ 0 h 178"/>
                <a:gd name="T12" fmla="*/ 125 w 489"/>
                <a:gd name="T13" fmla="*/ 3 h 178"/>
                <a:gd name="T14" fmla="*/ 176 w 489"/>
                <a:gd name="T15" fmla="*/ 52 h 178"/>
                <a:gd name="T16" fmla="*/ 198 w 489"/>
                <a:gd name="T17" fmla="*/ 31 h 178"/>
                <a:gd name="T18" fmla="*/ 257 w 489"/>
                <a:gd name="T19" fmla="*/ 49 h 178"/>
                <a:gd name="T20" fmla="*/ 302 w 489"/>
                <a:gd name="T21" fmla="*/ 16 h 178"/>
                <a:gd name="T22" fmla="*/ 324 w 489"/>
                <a:gd name="T23" fmla="*/ 27 h 178"/>
                <a:gd name="T24" fmla="*/ 308 w 489"/>
                <a:gd name="T25" fmla="*/ 72 h 178"/>
                <a:gd name="T26" fmla="*/ 353 w 489"/>
                <a:gd name="T27" fmla="*/ 85 h 178"/>
                <a:gd name="T28" fmla="*/ 399 w 489"/>
                <a:gd name="T29" fmla="*/ 51 h 178"/>
                <a:gd name="T30" fmla="*/ 426 w 489"/>
                <a:gd name="T31" fmla="*/ 57 h 178"/>
                <a:gd name="T32" fmla="*/ 480 w 489"/>
                <a:gd name="T33" fmla="*/ 25 h 178"/>
                <a:gd name="T34" fmla="*/ 489 w 489"/>
                <a:gd name="T35" fmla="*/ 78 h 178"/>
                <a:gd name="T36" fmla="*/ 450 w 489"/>
                <a:gd name="T37" fmla="*/ 133 h 178"/>
                <a:gd name="T38" fmla="*/ 359 w 489"/>
                <a:gd name="T39" fmla="*/ 178 h 178"/>
                <a:gd name="T40" fmla="*/ 297 w 489"/>
                <a:gd name="T41" fmla="*/ 169 h 178"/>
                <a:gd name="T42" fmla="*/ 255 w 489"/>
                <a:gd name="T43" fmla="*/ 130 h 178"/>
                <a:gd name="T44" fmla="*/ 219 w 489"/>
                <a:gd name="T45" fmla="*/ 171 h 178"/>
                <a:gd name="T46" fmla="*/ 203 w 489"/>
                <a:gd name="T47" fmla="*/ 124 h 178"/>
                <a:gd name="T48" fmla="*/ 177 w 489"/>
                <a:gd name="T49" fmla="*/ 126 h 178"/>
                <a:gd name="T50" fmla="*/ 141 w 489"/>
                <a:gd name="T51" fmla="*/ 91 h 178"/>
                <a:gd name="T52" fmla="*/ 63 w 489"/>
                <a:gd name="T53" fmla="*/ 165 h 178"/>
                <a:gd name="T54" fmla="*/ 41 w 489"/>
                <a:gd name="T55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3952859" y="2517321"/>
              <a:ext cx="282575" cy="176213"/>
            </a:xfrm>
            <a:custGeom>
              <a:avLst/>
              <a:gdLst>
                <a:gd name="T0" fmla="*/ 0 w 282"/>
                <a:gd name="T1" fmla="*/ 121 h 175"/>
                <a:gd name="T2" fmla="*/ 60 w 282"/>
                <a:gd name="T3" fmla="*/ 138 h 175"/>
                <a:gd name="T4" fmla="*/ 102 w 282"/>
                <a:gd name="T5" fmla="*/ 106 h 175"/>
                <a:gd name="T6" fmla="*/ 126 w 282"/>
                <a:gd name="T7" fmla="*/ 117 h 175"/>
                <a:gd name="T8" fmla="*/ 110 w 282"/>
                <a:gd name="T9" fmla="*/ 163 h 175"/>
                <a:gd name="T10" fmla="*/ 158 w 282"/>
                <a:gd name="T11" fmla="*/ 175 h 175"/>
                <a:gd name="T12" fmla="*/ 200 w 282"/>
                <a:gd name="T13" fmla="*/ 141 h 175"/>
                <a:gd name="T14" fmla="*/ 228 w 282"/>
                <a:gd name="T15" fmla="*/ 147 h 175"/>
                <a:gd name="T16" fmla="*/ 282 w 282"/>
                <a:gd name="T17" fmla="*/ 114 h 175"/>
                <a:gd name="T18" fmla="*/ 275 w 282"/>
                <a:gd name="T19" fmla="*/ 39 h 175"/>
                <a:gd name="T20" fmla="*/ 182 w 282"/>
                <a:gd name="T21" fmla="*/ 37 h 175"/>
                <a:gd name="T22" fmla="*/ 107 w 282"/>
                <a:gd name="T23" fmla="*/ 61 h 175"/>
                <a:gd name="T24" fmla="*/ 110 w 282"/>
                <a:gd name="T25" fmla="*/ 0 h 175"/>
                <a:gd name="T26" fmla="*/ 47 w 282"/>
                <a:gd name="T27" fmla="*/ 45 h 175"/>
                <a:gd name="T28" fmla="*/ 8 w 282"/>
                <a:gd name="T29" fmla="*/ 25 h 175"/>
                <a:gd name="T30" fmla="*/ 2 w 282"/>
                <a:gd name="T31" fmla="*/ 73 h 175"/>
                <a:gd name="T32" fmla="*/ 0 w 282"/>
                <a:gd name="T33" fmla="*/ 1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3959209" y="2430009"/>
              <a:ext cx="269875" cy="147638"/>
            </a:xfrm>
            <a:custGeom>
              <a:avLst/>
              <a:gdLst>
                <a:gd name="T0" fmla="*/ 0 w 269"/>
                <a:gd name="T1" fmla="*/ 112 h 147"/>
                <a:gd name="T2" fmla="*/ 41 w 269"/>
                <a:gd name="T3" fmla="*/ 132 h 147"/>
                <a:gd name="T4" fmla="*/ 104 w 269"/>
                <a:gd name="T5" fmla="*/ 88 h 147"/>
                <a:gd name="T6" fmla="*/ 101 w 269"/>
                <a:gd name="T7" fmla="*/ 147 h 147"/>
                <a:gd name="T8" fmla="*/ 174 w 269"/>
                <a:gd name="T9" fmla="*/ 124 h 147"/>
                <a:gd name="T10" fmla="*/ 269 w 269"/>
                <a:gd name="T11" fmla="*/ 126 h 147"/>
                <a:gd name="T12" fmla="*/ 267 w 269"/>
                <a:gd name="T13" fmla="*/ 93 h 147"/>
                <a:gd name="T14" fmla="*/ 242 w 269"/>
                <a:gd name="T15" fmla="*/ 25 h 147"/>
                <a:gd name="T16" fmla="*/ 206 w 269"/>
                <a:gd name="T17" fmla="*/ 0 h 147"/>
                <a:gd name="T18" fmla="*/ 152 w 269"/>
                <a:gd name="T19" fmla="*/ 19 h 147"/>
                <a:gd name="T20" fmla="*/ 105 w 269"/>
                <a:gd name="T21" fmla="*/ 0 h 147"/>
                <a:gd name="T22" fmla="*/ 71 w 269"/>
                <a:gd name="T23" fmla="*/ 15 h 147"/>
                <a:gd name="T24" fmla="*/ 0 w 269"/>
                <a:gd name="T25" fmla="*/ 1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3203559" y="2114096"/>
              <a:ext cx="511175" cy="706438"/>
            </a:xfrm>
            <a:custGeom>
              <a:avLst/>
              <a:gdLst>
                <a:gd name="T0" fmla="*/ 183 w 510"/>
                <a:gd name="T1" fmla="*/ 0 h 705"/>
                <a:gd name="T2" fmla="*/ 179 w 510"/>
                <a:gd name="T3" fmla="*/ 67 h 705"/>
                <a:gd name="T4" fmla="*/ 134 w 510"/>
                <a:gd name="T5" fmla="*/ 113 h 705"/>
                <a:gd name="T6" fmla="*/ 134 w 510"/>
                <a:gd name="T7" fmla="*/ 158 h 705"/>
                <a:gd name="T8" fmla="*/ 89 w 510"/>
                <a:gd name="T9" fmla="*/ 203 h 705"/>
                <a:gd name="T10" fmla="*/ 43 w 510"/>
                <a:gd name="T11" fmla="*/ 249 h 705"/>
                <a:gd name="T12" fmla="*/ 0 w 510"/>
                <a:gd name="T13" fmla="*/ 313 h 705"/>
                <a:gd name="T14" fmla="*/ 34 w 510"/>
                <a:gd name="T15" fmla="*/ 315 h 705"/>
                <a:gd name="T16" fmla="*/ 94 w 510"/>
                <a:gd name="T17" fmla="*/ 373 h 705"/>
                <a:gd name="T18" fmla="*/ 93 w 510"/>
                <a:gd name="T19" fmla="*/ 430 h 705"/>
                <a:gd name="T20" fmla="*/ 60 w 510"/>
                <a:gd name="T21" fmla="*/ 477 h 705"/>
                <a:gd name="T22" fmla="*/ 108 w 510"/>
                <a:gd name="T23" fmla="*/ 541 h 705"/>
                <a:gd name="T24" fmla="*/ 147 w 510"/>
                <a:gd name="T25" fmla="*/ 525 h 705"/>
                <a:gd name="T26" fmla="*/ 148 w 510"/>
                <a:gd name="T27" fmla="*/ 552 h 705"/>
                <a:gd name="T28" fmla="*/ 117 w 510"/>
                <a:gd name="T29" fmla="*/ 609 h 705"/>
                <a:gd name="T30" fmla="*/ 145 w 510"/>
                <a:gd name="T31" fmla="*/ 642 h 705"/>
                <a:gd name="T32" fmla="*/ 183 w 510"/>
                <a:gd name="T33" fmla="*/ 705 h 705"/>
                <a:gd name="T34" fmla="*/ 216 w 510"/>
                <a:gd name="T35" fmla="*/ 702 h 705"/>
                <a:gd name="T36" fmla="*/ 195 w 510"/>
                <a:gd name="T37" fmla="*/ 651 h 705"/>
                <a:gd name="T38" fmla="*/ 195 w 510"/>
                <a:gd name="T39" fmla="*/ 598 h 705"/>
                <a:gd name="T40" fmla="*/ 226 w 510"/>
                <a:gd name="T41" fmla="*/ 517 h 705"/>
                <a:gd name="T42" fmla="*/ 345 w 510"/>
                <a:gd name="T43" fmla="*/ 432 h 705"/>
                <a:gd name="T44" fmla="*/ 387 w 510"/>
                <a:gd name="T45" fmla="*/ 448 h 705"/>
                <a:gd name="T46" fmla="*/ 426 w 510"/>
                <a:gd name="T47" fmla="*/ 436 h 705"/>
                <a:gd name="T48" fmla="*/ 406 w 510"/>
                <a:gd name="T49" fmla="*/ 364 h 705"/>
                <a:gd name="T50" fmla="*/ 435 w 510"/>
                <a:gd name="T51" fmla="*/ 343 h 705"/>
                <a:gd name="T52" fmla="*/ 426 w 510"/>
                <a:gd name="T53" fmla="*/ 235 h 705"/>
                <a:gd name="T54" fmla="*/ 505 w 510"/>
                <a:gd name="T55" fmla="*/ 183 h 705"/>
                <a:gd name="T56" fmla="*/ 510 w 510"/>
                <a:gd name="T57" fmla="*/ 138 h 705"/>
                <a:gd name="T58" fmla="*/ 463 w 510"/>
                <a:gd name="T59" fmla="*/ 142 h 705"/>
                <a:gd name="T60" fmla="*/ 417 w 510"/>
                <a:gd name="T61" fmla="*/ 105 h 705"/>
                <a:gd name="T62" fmla="*/ 340 w 510"/>
                <a:gd name="T63" fmla="*/ 127 h 705"/>
                <a:gd name="T64" fmla="*/ 297 w 510"/>
                <a:gd name="T65" fmla="*/ 168 h 705"/>
                <a:gd name="T66" fmla="*/ 312 w 510"/>
                <a:gd name="T67" fmla="*/ 85 h 705"/>
                <a:gd name="T68" fmla="*/ 288 w 510"/>
                <a:gd name="T69" fmla="*/ 37 h 705"/>
                <a:gd name="T70" fmla="*/ 255 w 510"/>
                <a:gd name="T71" fmla="*/ 51 h 705"/>
                <a:gd name="T72" fmla="*/ 222 w 510"/>
                <a:gd name="T73" fmla="*/ 16 h 705"/>
                <a:gd name="T74" fmla="*/ 183 w 510"/>
                <a:gd name="T7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3397234" y="2252209"/>
              <a:ext cx="425450" cy="631825"/>
            </a:xfrm>
            <a:custGeom>
              <a:avLst/>
              <a:gdLst>
                <a:gd name="T0" fmla="*/ 372 w 425"/>
                <a:gd name="T1" fmla="*/ 21 h 630"/>
                <a:gd name="T2" fmla="*/ 317 w 425"/>
                <a:gd name="T3" fmla="*/ 0 h 630"/>
                <a:gd name="T4" fmla="*/ 314 w 425"/>
                <a:gd name="T5" fmla="*/ 43 h 630"/>
                <a:gd name="T6" fmla="*/ 233 w 425"/>
                <a:gd name="T7" fmla="*/ 96 h 630"/>
                <a:gd name="T8" fmla="*/ 242 w 425"/>
                <a:gd name="T9" fmla="*/ 204 h 630"/>
                <a:gd name="T10" fmla="*/ 213 w 425"/>
                <a:gd name="T11" fmla="*/ 225 h 630"/>
                <a:gd name="T12" fmla="*/ 231 w 425"/>
                <a:gd name="T13" fmla="*/ 297 h 630"/>
                <a:gd name="T14" fmla="*/ 197 w 425"/>
                <a:gd name="T15" fmla="*/ 312 h 630"/>
                <a:gd name="T16" fmla="*/ 152 w 425"/>
                <a:gd name="T17" fmla="*/ 294 h 630"/>
                <a:gd name="T18" fmla="*/ 33 w 425"/>
                <a:gd name="T19" fmla="*/ 379 h 630"/>
                <a:gd name="T20" fmla="*/ 0 w 425"/>
                <a:gd name="T21" fmla="*/ 462 h 630"/>
                <a:gd name="T22" fmla="*/ 2 w 425"/>
                <a:gd name="T23" fmla="*/ 516 h 630"/>
                <a:gd name="T24" fmla="*/ 39 w 425"/>
                <a:gd name="T25" fmla="*/ 600 h 630"/>
                <a:gd name="T26" fmla="*/ 81 w 425"/>
                <a:gd name="T27" fmla="*/ 630 h 630"/>
                <a:gd name="T28" fmla="*/ 123 w 425"/>
                <a:gd name="T29" fmla="*/ 595 h 630"/>
                <a:gd name="T30" fmla="*/ 153 w 425"/>
                <a:gd name="T31" fmla="*/ 600 h 630"/>
                <a:gd name="T32" fmla="*/ 189 w 425"/>
                <a:gd name="T33" fmla="*/ 544 h 630"/>
                <a:gd name="T34" fmla="*/ 168 w 425"/>
                <a:gd name="T35" fmla="*/ 520 h 630"/>
                <a:gd name="T36" fmla="*/ 200 w 425"/>
                <a:gd name="T37" fmla="*/ 495 h 630"/>
                <a:gd name="T38" fmla="*/ 261 w 425"/>
                <a:gd name="T39" fmla="*/ 522 h 630"/>
                <a:gd name="T40" fmla="*/ 293 w 425"/>
                <a:gd name="T41" fmla="*/ 498 h 630"/>
                <a:gd name="T42" fmla="*/ 315 w 425"/>
                <a:gd name="T43" fmla="*/ 507 h 630"/>
                <a:gd name="T44" fmla="*/ 357 w 425"/>
                <a:gd name="T45" fmla="*/ 459 h 630"/>
                <a:gd name="T46" fmla="*/ 411 w 425"/>
                <a:gd name="T47" fmla="*/ 405 h 630"/>
                <a:gd name="T48" fmla="*/ 404 w 425"/>
                <a:gd name="T49" fmla="*/ 376 h 630"/>
                <a:gd name="T50" fmla="*/ 422 w 425"/>
                <a:gd name="T51" fmla="*/ 352 h 630"/>
                <a:gd name="T52" fmla="*/ 425 w 425"/>
                <a:gd name="T53" fmla="*/ 318 h 630"/>
                <a:gd name="T54" fmla="*/ 390 w 425"/>
                <a:gd name="T55" fmla="*/ 291 h 630"/>
                <a:gd name="T56" fmla="*/ 390 w 425"/>
                <a:gd name="T57" fmla="*/ 133 h 630"/>
                <a:gd name="T58" fmla="*/ 359 w 425"/>
                <a:gd name="T59" fmla="*/ 66 h 630"/>
                <a:gd name="T60" fmla="*/ 372 w 425"/>
                <a:gd name="T61" fmla="*/ 2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3754422" y="2250621"/>
              <a:ext cx="311150" cy="409575"/>
            </a:xfrm>
            <a:custGeom>
              <a:avLst/>
              <a:gdLst>
                <a:gd name="T0" fmla="*/ 14 w 309"/>
                <a:gd name="T1" fmla="*/ 23 h 408"/>
                <a:gd name="T2" fmla="*/ 63 w 309"/>
                <a:gd name="T3" fmla="*/ 0 h 408"/>
                <a:gd name="T4" fmla="*/ 96 w 309"/>
                <a:gd name="T5" fmla="*/ 6 h 408"/>
                <a:gd name="T6" fmla="*/ 167 w 309"/>
                <a:gd name="T7" fmla="*/ 45 h 408"/>
                <a:gd name="T8" fmla="*/ 210 w 309"/>
                <a:gd name="T9" fmla="*/ 83 h 408"/>
                <a:gd name="T10" fmla="*/ 261 w 309"/>
                <a:gd name="T11" fmla="*/ 135 h 408"/>
                <a:gd name="T12" fmla="*/ 309 w 309"/>
                <a:gd name="T13" fmla="*/ 180 h 408"/>
                <a:gd name="T14" fmla="*/ 273 w 309"/>
                <a:gd name="T15" fmla="*/ 192 h 408"/>
                <a:gd name="T16" fmla="*/ 204 w 309"/>
                <a:gd name="T17" fmla="*/ 290 h 408"/>
                <a:gd name="T18" fmla="*/ 198 w 309"/>
                <a:gd name="T19" fmla="*/ 341 h 408"/>
                <a:gd name="T20" fmla="*/ 197 w 309"/>
                <a:gd name="T21" fmla="*/ 387 h 408"/>
                <a:gd name="T22" fmla="*/ 177 w 309"/>
                <a:gd name="T23" fmla="*/ 408 h 408"/>
                <a:gd name="T24" fmla="*/ 122 w 309"/>
                <a:gd name="T25" fmla="*/ 357 h 408"/>
                <a:gd name="T26" fmla="*/ 65 w 309"/>
                <a:gd name="T27" fmla="*/ 356 h 408"/>
                <a:gd name="T28" fmla="*/ 69 w 309"/>
                <a:gd name="T29" fmla="*/ 318 h 408"/>
                <a:gd name="T30" fmla="*/ 32 w 309"/>
                <a:gd name="T31" fmla="*/ 293 h 408"/>
                <a:gd name="T32" fmla="*/ 33 w 309"/>
                <a:gd name="T33" fmla="*/ 134 h 408"/>
                <a:gd name="T34" fmla="*/ 0 w 309"/>
                <a:gd name="T35" fmla="*/ 63 h 408"/>
                <a:gd name="T36" fmla="*/ 14 w 309"/>
                <a:gd name="T37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2414572" y="1834696"/>
              <a:ext cx="971550" cy="935038"/>
            </a:xfrm>
            <a:custGeom>
              <a:avLst/>
              <a:gdLst>
                <a:gd name="T0" fmla="*/ 49 w 928"/>
                <a:gd name="T1" fmla="*/ 67 h 893"/>
                <a:gd name="T2" fmla="*/ 8 w 928"/>
                <a:gd name="T3" fmla="*/ 104 h 893"/>
                <a:gd name="T4" fmla="*/ 0 w 928"/>
                <a:gd name="T5" fmla="*/ 169 h 893"/>
                <a:gd name="T6" fmla="*/ 13 w 928"/>
                <a:gd name="T7" fmla="*/ 250 h 893"/>
                <a:gd name="T8" fmla="*/ 65 w 928"/>
                <a:gd name="T9" fmla="*/ 271 h 893"/>
                <a:gd name="T10" fmla="*/ 78 w 928"/>
                <a:gd name="T11" fmla="*/ 299 h 893"/>
                <a:gd name="T12" fmla="*/ 129 w 928"/>
                <a:gd name="T13" fmla="*/ 308 h 893"/>
                <a:gd name="T14" fmla="*/ 192 w 928"/>
                <a:gd name="T15" fmla="*/ 366 h 893"/>
                <a:gd name="T16" fmla="*/ 111 w 928"/>
                <a:gd name="T17" fmla="*/ 525 h 893"/>
                <a:gd name="T18" fmla="*/ 65 w 928"/>
                <a:gd name="T19" fmla="*/ 638 h 893"/>
                <a:gd name="T20" fmla="*/ 28 w 928"/>
                <a:gd name="T21" fmla="*/ 676 h 893"/>
                <a:gd name="T22" fmla="*/ 55 w 928"/>
                <a:gd name="T23" fmla="*/ 721 h 893"/>
                <a:gd name="T24" fmla="*/ 97 w 928"/>
                <a:gd name="T25" fmla="*/ 775 h 893"/>
                <a:gd name="T26" fmla="*/ 86 w 928"/>
                <a:gd name="T27" fmla="*/ 818 h 893"/>
                <a:gd name="T28" fmla="*/ 126 w 928"/>
                <a:gd name="T29" fmla="*/ 844 h 893"/>
                <a:gd name="T30" fmla="*/ 152 w 928"/>
                <a:gd name="T31" fmla="*/ 874 h 893"/>
                <a:gd name="T32" fmla="*/ 189 w 928"/>
                <a:gd name="T33" fmla="*/ 851 h 893"/>
                <a:gd name="T34" fmla="*/ 629 w 928"/>
                <a:gd name="T35" fmla="*/ 893 h 893"/>
                <a:gd name="T36" fmla="*/ 714 w 928"/>
                <a:gd name="T37" fmla="*/ 768 h 893"/>
                <a:gd name="T38" fmla="*/ 700 w 928"/>
                <a:gd name="T39" fmla="*/ 733 h 893"/>
                <a:gd name="T40" fmla="*/ 706 w 928"/>
                <a:gd name="T41" fmla="*/ 699 h 893"/>
                <a:gd name="T42" fmla="*/ 761 w 928"/>
                <a:gd name="T43" fmla="*/ 646 h 893"/>
                <a:gd name="T44" fmla="*/ 781 w 928"/>
                <a:gd name="T45" fmla="*/ 604 h 893"/>
                <a:gd name="T46" fmla="*/ 753 w 928"/>
                <a:gd name="T47" fmla="*/ 569 h 893"/>
                <a:gd name="T48" fmla="*/ 795 w 928"/>
                <a:gd name="T49" fmla="*/ 506 h 893"/>
                <a:gd name="T50" fmla="*/ 885 w 928"/>
                <a:gd name="T51" fmla="*/ 417 h 893"/>
                <a:gd name="T52" fmla="*/ 882 w 928"/>
                <a:gd name="T53" fmla="*/ 377 h 893"/>
                <a:gd name="T54" fmla="*/ 927 w 928"/>
                <a:gd name="T55" fmla="*/ 330 h 893"/>
                <a:gd name="T56" fmla="*/ 928 w 928"/>
                <a:gd name="T57" fmla="*/ 268 h 893"/>
                <a:gd name="T58" fmla="*/ 847 w 928"/>
                <a:gd name="T59" fmla="*/ 236 h 893"/>
                <a:gd name="T60" fmla="*/ 781 w 928"/>
                <a:gd name="T61" fmla="*/ 262 h 893"/>
                <a:gd name="T62" fmla="*/ 710 w 928"/>
                <a:gd name="T63" fmla="*/ 334 h 893"/>
                <a:gd name="T64" fmla="*/ 655 w 928"/>
                <a:gd name="T65" fmla="*/ 320 h 893"/>
                <a:gd name="T66" fmla="*/ 612 w 928"/>
                <a:gd name="T67" fmla="*/ 325 h 893"/>
                <a:gd name="T68" fmla="*/ 589 w 928"/>
                <a:gd name="T69" fmla="*/ 333 h 893"/>
                <a:gd name="T70" fmla="*/ 537 w 928"/>
                <a:gd name="T71" fmla="*/ 350 h 893"/>
                <a:gd name="T72" fmla="*/ 597 w 928"/>
                <a:gd name="T73" fmla="*/ 311 h 893"/>
                <a:gd name="T74" fmla="*/ 598 w 928"/>
                <a:gd name="T75" fmla="*/ 270 h 893"/>
                <a:gd name="T76" fmla="*/ 588 w 928"/>
                <a:gd name="T77" fmla="*/ 216 h 893"/>
                <a:gd name="T78" fmla="*/ 649 w 928"/>
                <a:gd name="T79" fmla="*/ 182 h 893"/>
                <a:gd name="T80" fmla="*/ 678 w 928"/>
                <a:gd name="T81" fmla="*/ 206 h 893"/>
                <a:gd name="T82" fmla="*/ 730 w 928"/>
                <a:gd name="T83" fmla="*/ 185 h 893"/>
                <a:gd name="T84" fmla="*/ 757 w 928"/>
                <a:gd name="T85" fmla="*/ 219 h 893"/>
                <a:gd name="T86" fmla="*/ 756 w 928"/>
                <a:gd name="T87" fmla="*/ 258 h 893"/>
                <a:gd name="T88" fmla="*/ 712 w 928"/>
                <a:gd name="T89" fmla="*/ 305 h 893"/>
                <a:gd name="T90" fmla="*/ 670 w 928"/>
                <a:gd name="T91" fmla="*/ 296 h 893"/>
                <a:gd name="T92" fmla="*/ 621 w 928"/>
                <a:gd name="T93" fmla="*/ 302 h 893"/>
                <a:gd name="T94" fmla="*/ 577 w 928"/>
                <a:gd name="T95" fmla="*/ 274 h 893"/>
                <a:gd name="T96" fmla="*/ 499 w 928"/>
                <a:gd name="T97" fmla="*/ 277 h 893"/>
                <a:gd name="T98" fmla="*/ 433 w 928"/>
                <a:gd name="T99" fmla="*/ 179 h 893"/>
                <a:gd name="T100" fmla="*/ 393 w 928"/>
                <a:gd name="T101" fmla="*/ 90 h 893"/>
                <a:gd name="T102" fmla="*/ 319 w 928"/>
                <a:gd name="T103" fmla="*/ 49 h 893"/>
                <a:gd name="T104" fmla="*/ 292 w 928"/>
                <a:gd name="T105" fmla="*/ 0 h 893"/>
                <a:gd name="T106" fmla="*/ 223 w 928"/>
                <a:gd name="T107" fmla="*/ 4 h 893"/>
                <a:gd name="T108" fmla="*/ 217 w 928"/>
                <a:gd name="T109" fmla="*/ 37 h 893"/>
                <a:gd name="T110" fmla="*/ 170 w 928"/>
                <a:gd name="T111" fmla="*/ 56 h 893"/>
                <a:gd name="T112" fmla="*/ 140 w 928"/>
                <a:gd name="T113" fmla="*/ 40 h 893"/>
                <a:gd name="T114" fmla="*/ 101 w 928"/>
                <a:gd name="T115" fmla="*/ 58 h 893"/>
                <a:gd name="T116" fmla="*/ 49 w 928"/>
                <a:gd name="T117" fmla="*/ 6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2719372" y="1699759"/>
              <a:ext cx="368300" cy="425450"/>
            </a:xfrm>
            <a:custGeom>
              <a:avLst/>
              <a:gdLst>
                <a:gd name="T0" fmla="*/ 184 w 367"/>
                <a:gd name="T1" fmla="*/ 132 h 424"/>
                <a:gd name="T2" fmla="*/ 84 w 367"/>
                <a:gd name="T3" fmla="*/ 163 h 424"/>
                <a:gd name="T4" fmla="*/ 0 w 367"/>
                <a:gd name="T5" fmla="*/ 136 h 424"/>
                <a:gd name="T6" fmla="*/ 24 w 367"/>
                <a:gd name="T7" fmla="*/ 184 h 424"/>
                <a:gd name="T8" fmla="*/ 105 w 367"/>
                <a:gd name="T9" fmla="*/ 226 h 424"/>
                <a:gd name="T10" fmla="*/ 147 w 367"/>
                <a:gd name="T11" fmla="*/ 322 h 424"/>
                <a:gd name="T12" fmla="*/ 217 w 367"/>
                <a:gd name="T13" fmla="*/ 424 h 424"/>
                <a:gd name="T14" fmla="*/ 238 w 367"/>
                <a:gd name="T15" fmla="*/ 421 h 424"/>
                <a:gd name="T16" fmla="*/ 268 w 367"/>
                <a:gd name="T17" fmla="*/ 351 h 424"/>
                <a:gd name="T18" fmla="*/ 334 w 367"/>
                <a:gd name="T19" fmla="*/ 298 h 424"/>
                <a:gd name="T20" fmla="*/ 367 w 367"/>
                <a:gd name="T21" fmla="*/ 210 h 424"/>
                <a:gd name="T22" fmla="*/ 328 w 367"/>
                <a:gd name="T23" fmla="*/ 163 h 424"/>
                <a:gd name="T24" fmla="*/ 286 w 367"/>
                <a:gd name="T25" fmla="*/ 81 h 424"/>
                <a:gd name="T26" fmla="*/ 280 w 367"/>
                <a:gd name="T27" fmla="*/ 0 h 424"/>
                <a:gd name="T28" fmla="*/ 217 w 367"/>
                <a:gd name="T29" fmla="*/ 39 h 424"/>
                <a:gd name="T30" fmla="*/ 184 w 367"/>
                <a:gd name="T31" fmla="*/ 13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2462197" y="4333421"/>
              <a:ext cx="381000" cy="439738"/>
            </a:xfrm>
            <a:custGeom>
              <a:avLst/>
              <a:gdLst>
                <a:gd name="T0" fmla="*/ 52 w 363"/>
                <a:gd name="T1" fmla="*/ 41 h 420"/>
                <a:gd name="T2" fmla="*/ 89 w 363"/>
                <a:gd name="T3" fmla="*/ 0 h 420"/>
                <a:gd name="T4" fmla="*/ 116 w 363"/>
                <a:gd name="T5" fmla="*/ 22 h 420"/>
                <a:gd name="T6" fmla="*/ 129 w 363"/>
                <a:gd name="T7" fmla="*/ 3 h 420"/>
                <a:gd name="T8" fmla="*/ 189 w 363"/>
                <a:gd name="T9" fmla="*/ 76 h 420"/>
                <a:gd name="T10" fmla="*/ 215 w 363"/>
                <a:gd name="T11" fmla="*/ 61 h 420"/>
                <a:gd name="T12" fmla="*/ 291 w 363"/>
                <a:gd name="T13" fmla="*/ 109 h 420"/>
                <a:gd name="T14" fmla="*/ 363 w 363"/>
                <a:gd name="T15" fmla="*/ 189 h 420"/>
                <a:gd name="T16" fmla="*/ 341 w 363"/>
                <a:gd name="T17" fmla="*/ 235 h 420"/>
                <a:gd name="T18" fmla="*/ 351 w 363"/>
                <a:gd name="T19" fmla="*/ 265 h 420"/>
                <a:gd name="T20" fmla="*/ 329 w 363"/>
                <a:gd name="T21" fmla="*/ 343 h 420"/>
                <a:gd name="T22" fmla="*/ 266 w 363"/>
                <a:gd name="T23" fmla="*/ 409 h 420"/>
                <a:gd name="T24" fmla="*/ 201 w 363"/>
                <a:gd name="T25" fmla="*/ 382 h 420"/>
                <a:gd name="T26" fmla="*/ 165 w 363"/>
                <a:gd name="T27" fmla="*/ 361 h 420"/>
                <a:gd name="T28" fmla="*/ 104 w 363"/>
                <a:gd name="T29" fmla="*/ 367 h 420"/>
                <a:gd name="T30" fmla="*/ 0 w 363"/>
                <a:gd name="T31" fmla="*/ 420 h 420"/>
                <a:gd name="T32" fmla="*/ 2 w 363"/>
                <a:gd name="T33" fmla="*/ 369 h 420"/>
                <a:gd name="T34" fmla="*/ 24 w 363"/>
                <a:gd name="T35" fmla="*/ 315 h 420"/>
                <a:gd name="T36" fmla="*/ 27 w 363"/>
                <a:gd name="T37" fmla="*/ 196 h 420"/>
                <a:gd name="T38" fmla="*/ 17 w 363"/>
                <a:gd name="T39" fmla="*/ 126 h 420"/>
                <a:gd name="T40" fmla="*/ 52 w 363"/>
                <a:gd name="T41" fmla="*/ 4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420">
                  <a:moveTo>
                    <a:pt x="52" y="41"/>
                  </a:moveTo>
                  <a:lnTo>
                    <a:pt x="89" y="0"/>
                  </a:lnTo>
                  <a:lnTo>
                    <a:pt x="116" y="22"/>
                  </a:lnTo>
                  <a:lnTo>
                    <a:pt x="129" y="3"/>
                  </a:lnTo>
                  <a:lnTo>
                    <a:pt x="189" y="76"/>
                  </a:lnTo>
                  <a:lnTo>
                    <a:pt x="215" y="61"/>
                  </a:lnTo>
                  <a:lnTo>
                    <a:pt x="291" y="109"/>
                  </a:lnTo>
                  <a:lnTo>
                    <a:pt x="363" y="189"/>
                  </a:lnTo>
                  <a:lnTo>
                    <a:pt x="341" y="235"/>
                  </a:lnTo>
                  <a:lnTo>
                    <a:pt x="351" y="265"/>
                  </a:lnTo>
                  <a:lnTo>
                    <a:pt x="329" y="343"/>
                  </a:lnTo>
                  <a:lnTo>
                    <a:pt x="266" y="409"/>
                  </a:lnTo>
                  <a:lnTo>
                    <a:pt x="201" y="382"/>
                  </a:lnTo>
                  <a:lnTo>
                    <a:pt x="165" y="361"/>
                  </a:lnTo>
                  <a:lnTo>
                    <a:pt x="104" y="367"/>
                  </a:lnTo>
                  <a:lnTo>
                    <a:pt x="0" y="420"/>
                  </a:lnTo>
                  <a:lnTo>
                    <a:pt x="2" y="369"/>
                  </a:lnTo>
                  <a:lnTo>
                    <a:pt x="24" y="315"/>
                  </a:lnTo>
                  <a:lnTo>
                    <a:pt x="27" y="196"/>
                  </a:lnTo>
                  <a:lnTo>
                    <a:pt x="17" y="126"/>
                  </a:lnTo>
                  <a:lnTo>
                    <a:pt x="52" y="41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1385872" y="3671434"/>
              <a:ext cx="1422400" cy="2844800"/>
            </a:xfrm>
            <a:custGeom>
              <a:avLst/>
              <a:gdLst>
                <a:gd name="T0" fmla="*/ 1289 w 1359"/>
                <a:gd name="T1" fmla="*/ 454 h 2719"/>
                <a:gd name="T2" fmla="*/ 1119 w 1359"/>
                <a:gd name="T3" fmla="*/ 633 h 2719"/>
                <a:gd name="T4" fmla="*/ 1046 w 1359"/>
                <a:gd name="T5" fmla="*/ 757 h 2719"/>
                <a:gd name="T6" fmla="*/ 1053 w 1359"/>
                <a:gd name="T7" fmla="*/ 946 h 2719"/>
                <a:gd name="T8" fmla="*/ 1029 w 1359"/>
                <a:gd name="T9" fmla="*/ 1051 h 2719"/>
                <a:gd name="T10" fmla="*/ 1125 w 1359"/>
                <a:gd name="T11" fmla="*/ 1081 h 2719"/>
                <a:gd name="T12" fmla="*/ 1170 w 1359"/>
                <a:gd name="T13" fmla="*/ 1183 h 2719"/>
                <a:gd name="T14" fmla="*/ 1076 w 1359"/>
                <a:gd name="T15" fmla="*/ 1338 h 2719"/>
                <a:gd name="T16" fmla="*/ 960 w 1359"/>
                <a:gd name="T17" fmla="*/ 1398 h 2719"/>
                <a:gd name="T18" fmla="*/ 735 w 1359"/>
                <a:gd name="T19" fmla="*/ 1396 h 2719"/>
                <a:gd name="T20" fmla="*/ 749 w 1359"/>
                <a:gd name="T21" fmla="*/ 1495 h 2719"/>
                <a:gd name="T22" fmla="*/ 683 w 1359"/>
                <a:gd name="T23" fmla="*/ 1596 h 2719"/>
                <a:gd name="T24" fmla="*/ 579 w 1359"/>
                <a:gd name="T25" fmla="*/ 1555 h 2719"/>
                <a:gd name="T26" fmla="*/ 617 w 1359"/>
                <a:gd name="T27" fmla="*/ 1753 h 2719"/>
                <a:gd name="T28" fmla="*/ 548 w 1359"/>
                <a:gd name="T29" fmla="*/ 1906 h 2719"/>
                <a:gd name="T30" fmla="*/ 473 w 1359"/>
                <a:gd name="T31" fmla="*/ 1944 h 2719"/>
                <a:gd name="T32" fmla="*/ 416 w 1359"/>
                <a:gd name="T33" fmla="*/ 2101 h 2719"/>
                <a:gd name="T34" fmla="*/ 525 w 1359"/>
                <a:gd name="T35" fmla="*/ 2170 h 2719"/>
                <a:gd name="T36" fmla="*/ 458 w 1359"/>
                <a:gd name="T37" fmla="*/ 2301 h 2719"/>
                <a:gd name="T38" fmla="*/ 392 w 1359"/>
                <a:gd name="T39" fmla="*/ 2446 h 2719"/>
                <a:gd name="T40" fmla="*/ 288 w 1359"/>
                <a:gd name="T41" fmla="*/ 2634 h 2719"/>
                <a:gd name="T42" fmla="*/ 287 w 1359"/>
                <a:gd name="T43" fmla="*/ 2719 h 2719"/>
                <a:gd name="T44" fmla="*/ 189 w 1359"/>
                <a:gd name="T45" fmla="*/ 2685 h 2719"/>
                <a:gd name="T46" fmla="*/ 65 w 1359"/>
                <a:gd name="T47" fmla="*/ 2631 h 2719"/>
                <a:gd name="T48" fmla="*/ 17 w 1359"/>
                <a:gd name="T49" fmla="*/ 2539 h 2719"/>
                <a:gd name="T50" fmla="*/ 78 w 1359"/>
                <a:gd name="T51" fmla="*/ 2299 h 2719"/>
                <a:gd name="T52" fmla="*/ 111 w 1359"/>
                <a:gd name="T53" fmla="*/ 2185 h 2719"/>
                <a:gd name="T54" fmla="*/ 93 w 1359"/>
                <a:gd name="T55" fmla="*/ 2038 h 2719"/>
                <a:gd name="T56" fmla="*/ 110 w 1359"/>
                <a:gd name="T57" fmla="*/ 1863 h 2719"/>
                <a:gd name="T58" fmla="*/ 95 w 1359"/>
                <a:gd name="T59" fmla="*/ 1716 h 2719"/>
                <a:gd name="T60" fmla="*/ 72 w 1359"/>
                <a:gd name="T61" fmla="*/ 1572 h 2719"/>
                <a:gd name="T62" fmla="*/ 137 w 1359"/>
                <a:gd name="T63" fmla="*/ 1390 h 2719"/>
                <a:gd name="T64" fmla="*/ 141 w 1359"/>
                <a:gd name="T65" fmla="*/ 1294 h 2719"/>
                <a:gd name="T66" fmla="*/ 200 w 1359"/>
                <a:gd name="T67" fmla="*/ 1119 h 2719"/>
                <a:gd name="T68" fmla="*/ 255 w 1359"/>
                <a:gd name="T69" fmla="*/ 969 h 2719"/>
                <a:gd name="T70" fmla="*/ 201 w 1359"/>
                <a:gd name="T71" fmla="*/ 795 h 2719"/>
                <a:gd name="T72" fmla="*/ 243 w 1359"/>
                <a:gd name="T73" fmla="*/ 628 h 2719"/>
                <a:gd name="T74" fmla="*/ 338 w 1359"/>
                <a:gd name="T75" fmla="*/ 390 h 2719"/>
                <a:gd name="T76" fmla="*/ 452 w 1359"/>
                <a:gd name="T77" fmla="*/ 124 h 2719"/>
                <a:gd name="T78" fmla="*/ 488 w 1359"/>
                <a:gd name="T79" fmla="*/ 0 h 2719"/>
                <a:gd name="T80" fmla="*/ 633 w 1359"/>
                <a:gd name="T81" fmla="*/ 87 h 2719"/>
                <a:gd name="T82" fmla="*/ 746 w 1359"/>
                <a:gd name="T83" fmla="*/ 9 h 2719"/>
                <a:gd name="T84" fmla="*/ 840 w 1359"/>
                <a:gd name="T85" fmla="*/ 124 h 2719"/>
                <a:gd name="T86" fmla="*/ 1062 w 1359"/>
                <a:gd name="T87" fmla="*/ 225 h 2719"/>
                <a:gd name="T88" fmla="*/ 1049 w 1359"/>
                <a:gd name="T89" fmla="*/ 334 h 2719"/>
                <a:gd name="T90" fmla="*/ 1110 w 1359"/>
                <a:gd name="T91" fmla="*/ 394 h 2719"/>
                <a:gd name="T92" fmla="*/ 1209 w 1359"/>
                <a:gd name="T93" fmla="*/ 421 h 2719"/>
                <a:gd name="T94" fmla="*/ 1304 w 1359"/>
                <a:gd name="T95" fmla="*/ 313 h 2719"/>
                <a:gd name="T96" fmla="*/ 1359 w 1359"/>
                <a:gd name="T97" fmla="*/ 325 h 2719"/>
                <a:gd name="T98" fmla="*/ 1325 w 1359"/>
                <a:gd name="T99" fmla="*/ 441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9" h="2719">
                  <a:moveTo>
                    <a:pt x="1325" y="441"/>
                  </a:moveTo>
                  <a:lnTo>
                    <a:pt x="1289" y="454"/>
                  </a:lnTo>
                  <a:lnTo>
                    <a:pt x="1224" y="501"/>
                  </a:lnTo>
                  <a:lnTo>
                    <a:pt x="1119" y="633"/>
                  </a:lnTo>
                  <a:lnTo>
                    <a:pt x="1080" y="675"/>
                  </a:lnTo>
                  <a:lnTo>
                    <a:pt x="1046" y="757"/>
                  </a:lnTo>
                  <a:lnTo>
                    <a:pt x="1056" y="823"/>
                  </a:lnTo>
                  <a:lnTo>
                    <a:pt x="1053" y="946"/>
                  </a:lnTo>
                  <a:lnTo>
                    <a:pt x="1031" y="1002"/>
                  </a:lnTo>
                  <a:lnTo>
                    <a:pt x="1029" y="1051"/>
                  </a:lnTo>
                  <a:lnTo>
                    <a:pt x="1080" y="1026"/>
                  </a:lnTo>
                  <a:lnTo>
                    <a:pt x="1125" y="1081"/>
                  </a:lnTo>
                  <a:lnTo>
                    <a:pt x="1103" y="1122"/>
                  </a:lnTo>
                  <a:lnTo>
                    <a:pt x="1170" y="1183"/>
                  </a:lnTo>
                  <a:lnTo>
                    <a:pt x="1125" y="1245"/>
                  </a:lnTo>
                  <a:lnTo>
                    <a:pt x="1076" y="1338"/>
                  </a:lnTo>
                  <a:lnTo>
                    <a:pt x="1010" y="1348"/>
                  </a:lnTo>
                  <a:lnTo>
                    <a:pt x="960" y="1398"/>
                  </a:lnTo>
                  <a:lnTo>
                    <a:pt x="837" y="1375"/>
                  </a:lnTo>
                  <a:lnTo>
                    <a:pt x="735" y="1396"/>
                  </a:lnTo>
                  <a:lnTo>
                    <a:pt x="776" y="1458"/>
                  </a:lnTo>
                  <a:lnTo>
                    <a:pt x="749" y="1495"/>
                  </a:lnTo>
                  <a:lnTo>
                    <a:pt x="762" y="1534"/>
                  </a:lnTo>
                  <a:lnTo>
                    <a:pt x="683" y="1596"/>
                  </a:lnTo>
                  <a:lnTo>
                    <a:pt x="620" y="1549"/>
                  </a:lnTo>
                  <a:lnTo>
                    <a:pt x="579" y="1555"/>
                  </a:lnTo>
                  <a:lnTo>
                    <a:pt x="596" y="1696"/>
                  </a:lnTo>
                  <a:lnTo>
                    <a:pt x="617" y="1753"/>
                  </a:lnTo>
                  <a:lnTo>
                    <a:pt x="548" y="1810"/>
                  </a:lnTo>
                  <a:lnTo>
                    <a:pt x="548" y="1906"/>
                  </a:lnTo>
                  <a:lnTo>
                    <a:pt x="530" y="1950"/>
                  </a:lnTo>
                  <a:lnTo>
                    <a:pt x="473" y="1944"/>
                  </a:lnTo>
                  <a:lnTo>
                    <a:pt x="422" y="2007"/>
                  </a:lnTo>
                  <a:lnTo>
                    <a:pt x="416" y="2101"/>
                  </a:lnTo>
                  <a:lnTo>
                    <a:pt x="473" y="2155"/>
                  </a:lnTo>
                  <a:lnTo>
                    <a:pt x="525" y="2170"/>
                  </a:lnTo>
                  <a:lnTo>
                    <a:pt x="516" y="2238"/>
                  </a:lnTo>
                  <a:lnTo>
                    <a:pt x="458" y="2301"/>
                  </a:lnTo>
                  <a:lnTo>
                    <a:pt x="389" y="2355"/>
                  </a:lnTo>
                  <a:lnTo>
                    <a:pt x="392" y="2446"/>
                  </a:lnTo>
                  <a:lnTo>
                    <a:pt x="305" y="2499"/>
                  </a:lnTo>
                  <a:lnTo>
                    <a:pt x="288" y="2634"/>
                  </a:lnTo>
                  <a:lnTo>
                    <a:pt x="344" y="2713"/>
                  </a:lnTo>
                  <a:lnTo>
                    <a:pt x="287" y="2719"/>
                  </a:lnTo>
                  <a:lnTo>
                    <a:pt x="246" y="2683"/>
                  </a:lnTo>
                  <a:lnTo>
                    <a:pt x="189" y="2685"/>
                  </a:lnTo>
                  <a:lnTo>
                    <a:pt x="128" y="2695"/>
                  </a:lnTo>
                  <a:lnTo>
                    <a:pt x="65" y="2631"/>
                  </a:lnTo>
                  <a:lnTo>
                    <a:pt x="75" y="2562"/>
                  </a:lnTo>
                  <a:lnTo>
                    <a:pt x="17" y="2539"/>
                  </a:lnTo>
                  <a:lnTo>
                    <a:pt x="0" y="2391"/>
                  </a:lnTo>
                  <a:lnTo>
                    <a:pt x="78" y="2299"/>
                  </a:lnTo>
                  <a:lnTo>
                    <a:pt x="60" y="2211"/>
                  </a:lnTo>
                  <a:lnTo>
                    <a:pt x="111" y="2185"/>
                  </a:lnTo>
                  <a:lnTo>
                    <a:pt x="113" y="2119"/>
                  </a:lnTo>
                  <a:lnTo>
                    <a:pt x="93" y="2038"/>
                  </a:lnTo>
                  <a:lnTo>
                    <a:pt x="119" y="1939"/>
                  </a:lnTo>
                  <a:lnTo>
                    <a:pt x="110" y="1863"/>
                  </a:lnTo>
                  <a:lnTo>
                    <a:pt x="119" y="1791"/>
                  </a:lnTo>
                  <a:lnTo>
                    <a:pt x="95" y="1716"/>
                  </a:lnTo>
                  <a:lnTo>
                    <a:pt x="123" y="1651"/>
                  </a:lnTo>
                  <a:lnTo>
                    <a:pt x="72" y="1572"/>
                  </a:lnTo>
                  <a:lnTo>
                    <a:pt x="132" y="1465"/>
                  </a:lnTo>
                  <a:lnTo>
                    <a:pt x="137" y="1390"/>
                  </a:lnTo>
                  <a:lnTo>
                    <a:pt x="174" y="1338"/>
                  </a:lnTo>
                  <a:lnTo>
                    <a:pt x="141" y="1294"/>
                  </a:lnTo>
                  <a:lnTo>
                    <a:pt x="140" y="1203"/>
                  </a:lnTo>
                  <a:lnTo>
                    <a:pt x="200" y="1119"/>
                  </a:lnTo>
                  <a:lnTo>
                    <a:pt x="194" y="1048"/>
                  </a:lnTo>
                  <a:lnTo>
                    <a:pt x="255" y="969"/>
                  </a:lnTo>
                  <a:lnTo>
                    <a:pt x="251" y="892"/>
                  </a:lnTo>
                  <a:lnTo>
                    <a:pt x="201" y="795"/>
                  </a:lnTo>
                  <a:lnTo>
                    <a:pt x="198" y="717"/>
                  </a:lnTo>
                  <a:lnTo>
                    <a:pt x="243" y="628"/>
                  </a:lnTo>
                  <a:lnTo>
                    <a:pt x="236" y="564"/>
                  </a:lnTo>
                  <a:lnTo>
                    <a:pt x="338" y="390"/>
                  </a:lnTo>
                  <a:lnTo>
                    <a:pt x="329" y="201"/>
                  </a:lnTo>
                  <a:lnTo>
                    <a:pt x="452" y="124"/>
                  </a:lnTo>
                  <a:lnTo>
                    <a:pt x="435" y="73"/>
                  </a:lnTo>
                  <a:lnTo>
                    <a:pt x="488" y="0"/>
                  </a:lnTo>
                  <a:lnTo>
                    <a:pt x="591" y="25"/>
                  </a:lnTo>
                  <a:lnTo>
                    <a:pt x="633" y="87"/>
                  </a:lnTo>
                  <a:lnTo>
                    <a:pt x="672" y="18"/>
                  </a:lnTo>
                  <a:lnTo>
                    <a:pt x="746" y="9"/>
                  </a:lnTo>
                  <a:lnTo>
                    <a:pt x="809" y="73"/>
                  </a:lnTo>
                  <a:lnTo>
                    <a:pt x="840" y="124"/>
                  </a:lnTo>
                  <a:lnTo>
                    <a:pt x="948" y="169"/>
                  </a:lnTo>
                  <a:lnTo>
                    <a:pt x="1062" y="225"/>
                  </a:lnTo>
                  <a:lnTo>
                    <a:pt x="1089" y="259"/>
                  </a:lnTo>
                  <a:lnTo>
                    <a:pt x="1049" y="334"/>
                  </a:lnTo>
                  <a:lnTo>
                    <a:pt x="1049" y="396"/>
                  </a:lnTo>
                  <a:lnTo>
                    <a:pt x="1110" y="394"/>
                  </a:lnTo>
                  <a:lnTo>
                    <a:pt x="1140" y="427"/>
                  </a:lnTo>
                  <a:lnTo>
                    <a:pt x="1209" y="421"/>
                  </a:lnTo>
                  <a:lnTo>
                    <a:pt x="1272" y="397"/>
                  </a:lnTo>
                  <a:lnTo>
                    <a:pt x="1304" y="313"/>
                  </a:lnTo>
                  <a:lnTo>
                    <a:pt x="1340" y="307"/>
                  </a:lnTo>
                  <a:lnTo>
                    <a:pt x="1359" y="325"/>
                  </a:lnTo>
                  <a:lnTo>
                    <a:pt x="1349" y="420"/>
                  </a:lnTo>
                  <a:lnTo>
                    <a:pt x="1325" y="441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2166922" y="3453946"/>
              <a:ext cx="603250" cy="660400"/>
            </a:xfrm>
            <a:custGeom>
              <a:avLst/>
              <a:gdLst>
                <a:gd name="T0" fmla="*/ 231 w 577"/>
                <a:gd name="T1" fmla="*/ 0 h 631"/>
                <a:gd name="T2" fmla="*/ 174 w 577"/>
                <a:gd name="T3" fmla="*/ 21 h 631"/>
                <a:gd name="T4" fmla="*/ 75 w 577"/>
                <a:gd name="T5" fmla="*/ 43 h 631"/>
                <a:gd name="T6" fmla="*/ 36 w 577"/>
                <a:gd name="T7" fmla="*/ 97 h 631"/>
                <a:gd name="T8" fmla="*/ 43 w 577"/>
                <a:gd name="T9" fmla="*/ 139 h 631"/>
                <a:gd name="T10" fmla="*/ 6 w 577"/>
                <a:gd name="T11" fmla="*/ 169 h 631"/>
                <a:gd name="T12" fmla="*/ 0 w 577"/>
                <a:gd name="T13" fmla="*/ 214 h 631"/>
                <a:gd name="T14" fmla="*/ 64 w 577"/>
                <a:gd name="T15" fmla="*/ 279 h 631"/>
                <a:gd name="T16" fmla="*/ 93 w 577"/>
                <a:gd name="T17" fmla="*/ 333 h 631"/>
                <a:gd name="T18" fmla="*/ 205 w 577"/>
                <a:gd name="T19" fmla="*/ 375 h 631"/>
                <a:gd name="T20" fmla="*/ 318 w 577"/>
                <a:gd name="T21" fmla="*/ 433 h 631"/>
                <a:gd name="T22" fmla="*/ 342 w 577"/>
                <a:gd name="T23" fmla="*/ 465 h 631"/>
                <a:gd name="T24" fmla="*/ 298 w 577"/>
                <a:gd name="T25" fmla="*/ 546 h 631"/>
                <a:gd name="T26" fmla="*/ 306 w 577"/>
                <a:gd name="T27" fmla="*/ 603 h 631"/>
                <a:gd name="T28" fmla="*/ 364 w 577"/>
                <a:gd name="T29" fmla="*/ 600 h 631"/>
                <a:gd name="T30" fmla="*/ 394 w 577"/>
                <a:gd name="T31" fmla="*/ 631 h 631"/>
                <a:gd name="T32" fmla="*/ 465 w 577"/>
                <a:gd name="T33" fmla="*/ 625 h 631"/>
                <a:gd name="T34" fmla="*/ 526 w 577"/>
                <a:gd name="T35" fmla="*/ 603 h 631"/>
                <a:gd name="T36" fmla="*/ 558 w 577"/>
                <a:gd name="T37" fmla="*/ 522 h 631"/>
                <a:gd name="T38" fmla="*/ 555 w 577"/>
                <a:gd name="T39" fmla="*/ 480 h 631"/>
                <a:gd name="T40" fmla="*/ 573 w 577"/>
                <a:gd name="T41" fmla="*/ 435 h 631"/>
                <a:gd name="T42" fmla="*/ 577 w 577"/>
                <a:gd name="T43" fmla="*/ 394 h 631"/>
                <a:gd name="T44" fmla="*/ 561 w 577"/>
                <a:gd name="T45" fmla="*/ 375 h 631"/>
                <a:gd name="T46" fmla="*/ 523 w 577"/>
                <a:gd name="T47" fmla="*/ 381 h 631"/>
                <a:gd name="T48" fmla="*/ 498 w 577"/>
                <a:gd name="T49" fmla="*/ 364 h 631"/>
                <a:gd name="T50" fmla="*/ 484 w 577"/>
                <a:gd name="T51" fmla="*/ 324 h 631"/>
                <a:gd name="T52" fmla="*/ 489 w 577"/>
                <a:gd name="T53" fmla="*/ 277 h 631"/>
                <a:gd name="T54" fmla="*/ 465 w 577"/>
                <a:gd name="T55" fmla="*/ 250 h 631"/>
                <a:gd name="T56" fmla="*/ 436 w 577"/>
                <a:gd name="T57" fmla="*/ 249 h 631"/>
                <a:gd name="T58" fmla="*/ 406 w 577"/>
                <a:gd name="T59" fmla="*/ 268 h 631"/>
                <a:gd name="T60" fmla="*/ 358 w 577"/>
                <a:gd name="T61" fmla="*/ 268 h 631"/>
                <a:gd name="T62" fmla="*/ 328 w 577"/>
                <a:gd name="T63" fmla="*/ 249 h 631"/>
                <a:gd name="T64" fmla="*/ 340 w 577"/>
                <a:gd name="T65" fmla="*/ 175 h 631"/>
                <a:gd name="T66" fmla="*/ 306 w 577"/>
                <a:gd name="T67" fmla="*/ 124 h 631"/>
                <a:gd name="T68" fmla="*/ 333 w 577"/>
                <a:gd name="T69" fmla="*/ 102 h 631"/>
                <a:gd name="T70" fmla="*/ 319 w 577"/>
                <a:gd name="T71" fmla="*/ 78 h 631"/>
                <a:gd name="T72" fmla="*/ 297 w 577"/>
                <a:gd name="T73" fmla="*/ 34 h 631"/>
                <a:gd name="T74" fmla="*/ 231 w 577"/>
                <a:gd name="T75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7" h="631">
                  <a:moveTo>
                    <a:pt x="231" y="0"/>
                  </a:moveTo>
                  <a:lnTo>
                    <a:pt x="174" y="21"/>
                  </a:lnTo>
                  <a:lnTo>
                    <a:pt x="75" y="43"/>
                  </a:lnTo>
                  <a:lnTo>
                    <a:pt x="36" y="97"/>
                  </a:lnTo>
                  <a:lnTo>
                    <a:pt x="43" y="139"/>
                  </a:lnTo>
                  <a:lnTo>
                    <a:pt x="6" y="169"/>
                  </a:lnTo>
                  <a:lnTo>
                    <a:pt x="0" y="214"/>
                  </a:lnTo>
                  <a:lnTo>
                    <a:pt x="64" y="279"/>
                  </a:lnTo>
                  <a:lnTo>
                    <a:pt x="93" y="333"/>
                  </a:lnTo>
                  <a:lnTo>
                    <a:pt x="205" y="375"/>
                  </a:lnTo>
                  <a:lnTo>
                    <a:pt x="318" y="433"/>
                  </a:lnTo>
                  <a:lnTo>
                    <a:pt x="342" y="465"/>
                  </a:lnTo>
                  <a:lnTo>
                    <a:pt x="298" y="546"/>
                  </a:lnTo>
                  <a:lnTo>
                    <a:pt x="306" y="603"/>
                  </a:lnTo>
                  <a:lnTo>
                    <a:pt x="364" y="600"/>
                  </a:lnTo>
                  <a:lnTo>
                    <a:pt x="394" y="631"/>
                  </a:lnTo>
                  <a:lnTo>
                    <a:pt x="465" y="625"/>
                  </a:lnTo>
                  <a:lnTo>
                    <a:pt x="526" y="603"/>
                  </a:lnTo>
                  <a:lnTo>
                    <a:pt x="558" y="522"/>
                  </a:lnTo>
                  <a:lnTo>
                    <a:pt x="555" y="480"/>
                  </a:lnTo>
                  <a:lnTo>
                    <a:pt x="573" y="435"/>
                  </a:lnTo>
                  <a:lnTo>
                    <a:pt x="577" y="394"/>
                  </a:lnTo>
                  <a:lnTo>
                    <a:pt x="561" y="375"/>
                  </a:lnTo>
                  <a:lnTo>
                    <a:pt x="523" y="381"/>
                  </a:lnTo>
                  <a:lnTo>
                    <a:pt x="498" y="364"/>
                  </a:lnTo>
                  <a:lnTo>
                    <a:pt x="484" y="324"/>
                  </a:lnTo>
                  <a:lnTo>
                    <a:pt x="489" y="277"/>
                  </a:lnTo>
                  <a:lnTo>
                    <a:pt x="465" y="250"/>
                  </a:lnTo>
                  <a:lnTo>
                    <a:pt x="436" y="249"/>
                  </a:lnTo>
                  <a:lnTo>
                    <a:pt x="406" y="268"/>
                  </a:lnTo>
                  <a:lnTo>
                    <a:pt x="358" y="268"/>
                  </a:lnTo>
                  <a:lnTo>
                    <a:pt x="328" y="249"/>
                  </a:lnTo>
                  <a:lnTo>
                    <a:pt x="340" y="175"/>
                  </a:lnTo>
                  <a:lnTo>
                    <a:pt x="306" y="124"/>
                  </a:lnTo>
                  <a:lnTo>
                    <a:pt x="333" y="102"/>
                  </a:lnTo>
                  <a:lnTo>
                    <a:pt x="319" y="78"/>
                  </a:lnTo>
                  <a:lnTo>
                    <a:pt x="297" y="3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1246172" y="3334884"/>
              <a:ext cx="682625" cy="3538538"/>
            </a:xfrm>
            <a:custGeom>
              <a:avLst/>
              <a:gdLst>
                <a:gd name="T0" fmla="*/ 247 w 652"/>
                <a:gd name="T1" fmla="*/ 2440 h 3381"/>
                <a:gd name="T2" fmla="*/ 193 w 652"/>
                <a:gd name="T3" fmla="*/ 2530 h 3381"/>
                <a:gd name="T4" fmla="*/ 133 w 652"/>
                <a:gd name="T5" fmla="*/ 2713 h 3381"/>
                <a:gd name="T6" fmla="*/ 208 w 652"/>
                <a:gd name="T7" fmla="*/ 2883 h 3381"/>
                <a:gd name="T8" fmla="*/ 262 w 652"/>
                <a:gd name="T9" fmla="*/ 3015 h 3381"/>
                <a:gd name="T10" fmla="*/ 382 w 652"/>
                <a:gd name="T11" fmla="*/ 3003 h 3381"/>
                <a:gd name="T12" fmla="*/ 379 w 652"/>
                <a:gd name="T13" fmla="*/ 3090 h 3381"/>
                <a:gd name="T14" fmla="*/ 426 w 652"/>
                <a:gd name="T15" fmla="*/ 3187 h 3381"/>
                <a:gd name="T16" fmla="*/ 480 w 652"/>
                <a:gd name="T17" fmla="*/ 3364 h 3381"/>
                <a:gd name="T18" fmla="*/ 630 w 652"/>
                <a:gd name="T19" fmla="*/ 3381 h 3381"/>
                <a:gd name="T20" fmla="*/ 585 w 652"/>
                <a:gd name="T21" fmla="*/ 3274 h 3381"/>
                <a:gd name="T22" fmla="*/ 447 w 652"/>
                <a:gd name="T23" fmla="*/ 3090 h 3381"/>
                <a:gd name="T24" fmla="*/ 325 w 652"/>
                <a:gd name="T25" fmla="*/ 3078 h 3381"/>
                <a:gd name="T26" fmla="*/ 223 w 652"/>
                <a:gd name="T27" fmla="*/ 3067 h 3381"/>
                <a:gd name="T28" fmla="*/ 106 w 652"/>
                <a:gd name="T29" fmla="*/ 2847 h 3381"/>
                <a:gd name="T30" fmla="*/ 87 w 652"/>
                <a:gd name="T31" fmla="*/ 2718 h 3381"/>
                <a:gd name="T32" fmla="*/ 52 w 652"/>
                <a:gd name="T33" fmla="*/ 2632 h 3381"/>
                <a:gd name="T34" fmla="*/ 118 w 652"/>
                <a:gd name="T35" fmla="*/ 2530 h 3381"/>
                <a:gd name="T36" fmla="*/ 87 w 652"/>
                <a:gd name="T37" fmla="*/ 2469 h 3381"/>
                <a:gd name="T38" fmla="*/ 0 w 652"/>
                <a:gd name="T39" fmla="*/ 2404 h 3381"/>
                <a:gd name="T40" fmla="*/ 102 w 652"/>
                <a:gd name="T41" fmla="*/ 2412 h 3381"/>
                <a:gd name="T42" fmla="*/ 145 w 652"/>
                <a:gd name="T43" fmla="*/ 2170 h 3381"/>
                <a:gd name="T44" fmla="*/ 73 w 652"/>
                <a:gd name="T45" fmla="*/ 2092 h 3381"/>
                <a:gd name="T46" fmla="*/ 112 w 652"/>
                <a:gd name="T47" fmla="*/ 1939 h 3381"/>
                <a:gd name="T48" fmla="*/ 85 w 652"/>
                <a:gd name="T49" fmla="*/ 1828 h 3381"/>
                <a:gd name="T50" fmla="*/ 144 w 652"/>
                <a:gd name="T51" fmla="*/ 1662 h 3381"/>
                <a:gd name="T52" fmla="*/ 105 w 652"/>
                <a:gd name="T53" fmla="*/ 1555 h 3381"/>
                <a:gd name="T54" fmla="*/ 163 w 652"/>
                <a:gd name="T55" fmla="*/ 1438 h 3381"/>
                <a:gd name="T56" fmla="*/ 253 w 652"/>
                <a:gd name="T57" fmla="*/ 1239 h 3381"/>
                <a:gd name="T58" fmla="*/ 240 w 652"/>
                <a:gd name="T59" fmla="*/ 982 h 3381"/>
                <a:gd name="T60" fmla="*/ 277 w 652"/>
                <a:gd name="T61" fmla="*/ 771 h 3381"/>
                <a:gd name="T62" fmla="*/ 331 w 652"/>
                <a:gd name="T63" fmla="*/ 550 h 3381"/>
                <a:gd name="T64" fmla="*/ 324 w 652"/>
                <a:gd name="T65" fmla="*/ 399 h 3381"/>
                <a:gd name="T66" fmla="*/ 348 w 652"/>
                <a:gd name="T67" fmla="*/ 252 h 3381"/>
                <a:gd name="T68" fmla="*/ 342 w 652"/>
                <a:gd name="T69" fmla="*/ 51 h 3381"/>
                <a:gd name="T70" fmla="*/ 445 w 652"/>
                <a:gd name="T71" fmla="*/ 58 h 3381"/>
                <a:gd name="T72" fmla="*/ 436 w 652"/>
                <a:gd name="T73" fmla="*/ 213 h 3381"/>
                <a:gd name="T74" fmla="*/ 510 w 652"/>
                <a:gd name="T75" fmla="*/ 298 h 3381"/>
                <a:gd name="T76" fmla="*/ 568 w 652"/>
                <a:gd name="T77" fmla="*/ 393 h 3381"/>
                <a:gd name="T78" fmla="*/ 463 w 652"/>
                <a:gd name="T79" fmla="*/ 520 h 3381"/>
                <a:gd name="T80" fmla="*/ 370 w 652"/>
                <a:gd name="T81" fmla="*/ 885 h 3381"/>
                <a:gd name="T82" fmla="*/ 331 w 652"/>
                <a:gd name="T83" fmla="*/ 1036 h 3381"/>
                <a:gd name="T84" fmla="*/ 385 w 652"/>
                <a:gd name="T85" fmla="*/ 1213 h 3381"/>
                <a:gd name="T86" fmla="*/ 327 w 652"/>
                <a:gd name="T87" fmla="*/ 1368 h 3381"/>
                <a:gd name="T88" fmla="*/ 271 w 652"/>
                <a:gd name="T89" fmla="*/ 1524 h 3381"/>
                <a:gd name="T90" fmla="*/ 306 w 652"/>
                <a:gd name="T91" fmla="*/ 1657 h 3381"/>
                <a:gd name="T92" fmla="*/ 265 w 652"/>
                <a:gd name="T93" fmla="*/ 1783 h 3381"/>
                <a:gd name="T94" fmla="*/ 256 w 652"/>
                <a:gd name="T95" fmla="*/ 1971 h 3381"/>
                <a:gd name="T96" fmla="*/ 252 w 652"/>
                <a:gd name="T97" fmla="*/ 2112 h 3381"/>
                <a:gd name="T98" fmla="*/ 250 w 652"/>
                <a:gd name="T99" fmla="*/ 2260 h 3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2" h="3381">
                  <a:moveTo>
                    <a:pt x="225" y="2359"/>
                  </a:moveTo>
                  <a:lnTo>
                    <a:pt x="247" y="2440"/>
                  </a:lnTo>
                  <a:lnTo>
                    <a:pt x="244" y="2505"/>
                  </a:lnTo>
                  <a:lnTo>
                    <a:pt x="193" y="2530"/>
                  </a:lnTo>
                  <a:lnTo>
                    <a:pt x="211" y="2619"/>
                  </a:lnTo>
                  <a:lnTo>
                    <a:pt x="133" y="2713"/>
                  </a:lnTo>
                  <a:lnTo>
                    <a:pt x="150" y="2860"/>
                  </a:lnTo>
                  <a:lnTo>
                    <a:pt x="208" y="2883"/>
                  </a:lnTo>
                  <a:lnTo>
                    <a:pt x="198" y="2952"/>
                  </a:lnTo>
                  <a:lnTo>
                    <a:pt x="262" y="3015"/>
                  </a:lnTo>
                  <a:lnTo>
                    <a:pt x="321" y="3004"/>
                  </a:lnTo>
                  <a:lnTo>
                    <a:pt x="382" y="3003"/>
                  </a:lnTo>
                  <a:lnTo>
                    <a:pt x="418" y="3039"/>
                  </a:lnTo>
                  <a:lnTo>
                    <a:pt x="379" y="3090"/>
                  </a:lnTo>
                  <a:lnTo>
                    <a:pt x="354" y="3151"/>
                  </a:lnTo>
                  <a:lnTo>
                    <a:pt x="426" y="3187"/>
                  </a:lnTo>
                  <a:lnTo>
                    <a:pt x="432" y="3282"/>
                  </a:lnTo>
                  <a:lnTo>
                    <a:pt x="480" y="3364"/>
                  </a:lnTo>
                  <a:lnTo>
                    <a:pt x="550" y="3339"/>
                  </a:lnTo>
                  <a:lnTo>
                    <a:pt x="630" y="3381"/>
                  </a:lnTo>
                  <a:lnTo>
                    <a:pt x="652" y="3313"/>
                  </a:lnTo>
                  <a:lnTo>
                    <a:pt x="585" y="3274"/>
                  </a:lnTo>
                  <a:lnTo>
                    <a:pt x="475" y="3156"/>
                  </a:lnTo>
                  <a:lnTo>
                    <a:pt x="447" y="3090"/>
                  </a:lnTo>
                  <a:lnTo>
                    <a:pt x="394" y="3073"/>
                  </a:lnTo>
                  <a:lnTo>
                    <a:pt x="325" y="3078"/>
                  </a:lnTo>
                  <a:lnTo>
                    <a:pt x="277" y="3124"/>
                  </a:lnTo>
                  <a:lnTo>
                    <a:pt x="223" y="3067"/>
                  </a:lnTo>
                  <a:lnTo>
                    <a:pt x="96" y="2956"/>
                  </a:lnTo>
                  <a:lnTo>
                    <a:pt x="106" y="2847"/>
                  </a:lnTo>
                  <a:lnTo>
                    <a:pt x="75" y="2793"/>
                  </a:lnTo>
                  <a:lnTo>
                    <a:pt x="87" y="2718"/>
                  </a:lnTo>
                  <a:lnTo>
                    <a:pt x="67" y="2688"/>
                  </a:lnTo>
                  <a:lnTo>
                    <a:pt x="52" y="2632"/>
                  </a:lnTo>
                  <a:lnTo>
                    <a:pt x="133" y="2575"/>
                  </a:lnTo>
                  <a:lnTo>
                    <a:pt x="118" y="2530"/>
                  </a:lnTo>
                  <a:lnTo>
                    <a:pt x="69" y="2539"/>
                  </a:lnTo>
                  <a:lnTo>
                    <a:pt x="87" y="2469"/>
                  </a:lnTo>
                  <a:lnTo>
                    <a:pt x="57" y="2443"/>
                  </a:lnTo>
                  <a:lnTo>
                    <a:pt x="0" y="2404"/>
                  </a:lnTo>
                  <a:lnTo>
                    <a:pt x="49" y="2364"/>
                  </a:lnTo>
                  <a:lnTo>
                    <a:pt x="102" y="2412"/>
                  </a:lnTo>
                  <a:lnTo>
                    <a:pt x="169" y="2217"/>
                  </a:lnTo>
                  <a:lnTo>
                    <a:pt x="145" y="2170"/>
                  </a:lnTo>
                  <a:lnTo>
                    <a:pt x="142" y="2121"/>
                  </a:lnTo>
                  <a:lnTo>
                    <a:pt x="73" y="2092"/>
                  </a:lnTo>
                  <a:lnTo>
                    <a:pt x="106" y="2017"/>
                  </a:lnTo>
                  <a:lnTo>
                    <a:pt x="112" y="1939"/>
                  </a:lnTo>
                  <a:lnTo>
                    <a:pt x="70" y="1894"/>
                  </a:lnTo>
                  <a:lnTo>
                    <a:pt x="85" y="1828"/>
                  </a:lnTo>
                  <a:lnTo>
                    <a:pt x="144" y="1753"/>
                  </a:lnTo>
                  <a:lnTo>
                    <a:pt x="144" y="1662"/>
                  </a:lnTo>
                  <a:lnTo>
                    <a:pt x="105" y="1614"/>
                  </a:lnTo>
                  <a:lnTo>
                    <a:pt x="105" y="1555"/>
                  </a:lnTo>
                  <a:lnTo>
                    <a:pt x="175" y="1512"/>
                  </a:lnTo>
                  <a:lnTo>
                    <a:pt x="163" y="1438"/>
                  </a:lnTo>
                  <a:lnTo>
                    <a:pt x="204" y="1362"/>
                  </a:lnTo>
                  <a:lnTo>
                    <a:pt x="253" y="1239"/>
                  </a:lnTo>
                  <a:lnTo>
                    <a:pt x="256" y="1104"/>
                  </a:lnTo>
                  <a:lnTo>
                    <a:pt x="240" y="982"/>
                  </a:lnTo>
                  <a:lnTo>
                    <a:pt x="282" y="931"/>
                  </a:lnTo>
                  <a:lnTo>
                    <a:pt x="277" y="771"/>
                  </a:lnTo>
                  <a:lnTo>
                    <a:pt x="315" y="660"/>
                  </a:lnTo>
                  <a:lnTo>
                    <a:pt x="331" y="550"/>
                  </a:lnTo>
                  <a:lnTo>
                    <a:pt x="355" y="456"/>
                  </a:lnTo>
                  <a:lnTo>
                    <a:pt x="324" y="399"/>
                  </a:lnTo>
                  <a:lnTo>
                    <a:pt x="357" y="324"/>
                  </a:lnTo>
                  <a:lnTo>
                    <a:pt x="348" y="252"/>
                  </a:lnTo>
                  <a:lnTo>
                    <a:pt x="370" y="96"/>
                  </a:lnTo>
                  <a:lnTo>
                    <a:pt x="342" y="51"/>
                  </a:lnTo>
                  <a:lnTo>
                    <a:pt x="396" y="0"/>
                  </a:lnTo>
                  <a:lnTo>
                    <a:pt x="445" y="58"/>
                  </a:lnTo>
                  <a:lnTo>
                    <a:pt x="468" y="148"/>
                  </a:lnTo>
                  <a:lnTo>
                    <a:pt x="436" y="213"/>
                  </a:lnTo>
                  <a:lnTo>
                    <a:pt x="475" y="246"/>
                  </a:lnTo>
                  <a:lnTo>
                    <a:pt x="510" y="298"/>
                  </a:lnTo>
                  <a:lnTo>
                    <a:pt x="516" y="375"/>
                  </a:lnTo>
                  <a:lnTo>
                    <a:pt x="568" y="393"/>
                  </a:lnTo>
                  <a:lnTo>
                    <a:pt x="585" y="444"/>
                  </a:lnTo>
                  <a:lnTo>
                    <a:pt x="463" y="520"/>
                  </a:lnTo>
                  <a:lnTo>
                    <a:pt x="472" y="708"/>
                  </a:lnTo>
                  <a:lnTo>
                    <a:pt x="370" y="885"/>
                  </a:lnTo>
                  <a:lnTo>
                    <a:pt x="376" y="948"/>
                  </a:lnTo>
                  <a:lnTo>
                    <a:pt x="331" y="1036"/>
                  </a:lnTo>
                  <a:lnTo>
                    <a:pt x="334" y="1117"/>
                  </a:lnTo>
                  <a:lnTo>
                    <a:pt x="385" y="1213"/>
                  </a:lnTo>
                  <a:lnTo>
                    <a:pt x="388" y="1287"/>
                  </a:lnTo>
                  <a:lnTo>
                    <a:pt x="327" y="1368"/>
                  </a:lnTo>
                  <a:lnTo>
                    <a:pt x="334" y="1440"/>
                  </a:lnTo>
                  <a:lnTo>
                    <a:pt x="271" y="1524"/>
                  </a:lnTo>
                  <a:lnTo>
                    <a:pt x="274" y="1611"/>
                  </a:lnTo>
                  <a:lnTo>
                    <a:pt x="306" y="1657"/>
                  </a:lnTo>
                  <a:lnTo>
                    <a:pt x="268" y="1710"/>
                  </a:lnTo>
                  <a:lnTo>
                    <a:pt x="265" y="1783"/>
                  </a:lnTo>
                  <a:lnTo>
                    <a:pt x="205" y="1891"/>
                  </a:lnTo>
                  <a:lnTo>
                    <a:pt x="256" y="1971"/>
                  </a:lnTo>
                  <a:lnTo>
                    <a:pt x="228" y="2035"/>
                  </a:lnTo>
                  <a:lnTo>
                    <a:pt x="252" y="2112"/>
                  </a:lnTo>
                  <a:lnTo>
                    <a:pt x="241" y="2184"/>
                  </a:lnTo>
                  <a:lnTo>
                    <a:pt x="250" y="2260"/>
                  </a:lnTo>
                  <a:lnTo>
                    <a:pt x="225" y="2359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1787509" y="3020559"/>
              <a:ext cx="3175" cy="4763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1662097" y="2776084"/>
              <a:ext cx="877888" cy="985838"/>
            </a:xfrm>
            <a:custGeom>
              <a:avLst/>
              <a:gdLst>
                <a:gd name="T0" fmla="*/ 35 w 839"/>
                <a:gd name="T1" fmla="*/ 128 h 941"/>
                <a:gd name="T2" fmla="*/ 50 w 839"/>
                <a:gd name="T3" fmla="*/ 276 h 941"/>
                <a:gd name="T4" fmla="*/ 21 w 839"/>
                <a:gd name="T5" fmla="*/ 314 h 941"/>
                <a:gd name="T6" fmla="*/ 42 w 839"/>
                <a:gd name="T7" fmla="*/ 356 h 941"/>
                <a:gd name="T8" fmla="*/ 6 w 839"/>
                <a:gd name="T9" fmla="*/ 410 h 941"/>
                <a:gd name="T10" fmla="*/ 53 w 839"/>
                <a:gd name="T11" fmla="*/ 452 h 941"/>
                <a:gd name="T12" fmla="*/ 0 w 839"/>
                <a:gd name="T13" fmla="*/ 533 h 941"/>
                <a:gd name="T14" fmla="*/ 48 w 839"/>
                <a:gd name="T15" fmla="*/ 591 h 941"/>
                <a:gd name="T16" fmla="*/ 69 w 839"/>
                <a:gd name="T17" fmla="*/ 681 h 941"/>
                <a:gd name="T18" fmla="*/ 38 w 839"/>
                <a:gd name="T19" fmla="*/ 746 h 941"/>
                <a:gd name="T20" fmla="*/ 77 w 839"/>
                <a:gd name="T21" fmla="*/ 777 h 941"/>
                <a:gd name="T22" fmla="*/ 116 w 839"/>
                <a:gd name="T23" fmla="*/ 834 h 941"/>
                <a:gd name="T24" fmla="*/ 119 w 839"/>
                <a:gd name="T25" fmla="*/ 909 h 941"/>
                <a:gd name="T26" fmla="*/ 171 w 839"/>
                <a:gd name="T27" fmla="*/ 924 h 941"/>
                <a:gd name="T28" fmla="*/ 224 w 839"/>
                <a:gd name="T29" fmla="*/ 857 h 941"/>
                <a:gd name="T30" fmla="*/ 330 w 839"/>
                <a:gd name="T31" fmla="*/ 879 h 941"/>
                <a:gd name="T32" fmla="*/ 368 w 839"/>
                <a:gd name="T33" fmla="*/ 941 h 941"/>
                <a:gd name="T34" fmla="*/ 407 w 839"/>
                <a:gd name="T35" fmla="*/ 872 h 941"/>
                <a:gd name="T36" fmla="*/ 483 w 839"/>
                <a:gd name="T37" fmla="*/ 863 h 941"/>
                <a:gd name="T38" fmla="*/ 488 w 839"/>
                <a:gd name="T39" fmla="*/ 816 h 941"/>
                <a:gd name="T40" fmla="*/ 527 w 839"/>
                <a:gd name="T41" fmla="*/ 786 h 941"/>
                <a:gd name="T42" fmla="*/ 516 w 839"/>
                <a:gd name="T43" fmla="*/ 743 h 941"/>
                <a:gd name="T44" fmla="*/ 555 w 839"/>
                <a:gd name="T45" fmla="*/ 690 h 941"/>
                <a:gd name="T46" fmla="*/ 654 w 839"/>
                <a:gd name="T47" fmla="*/ 668 h 941"/>
                <a:gd name="T48" fmla="*/ 711 w 839"/>
                <a:gd name="T49" fmla="*/ 647 h 941"/>
                <a:gd name="T50" fmla="*/ 779 w 839"/>
                <a:gd name="T51" fmla="*/ 680 h 941"/>
                <a:gd name="T52" fmla="*/ 800 w 839"/>
                <a:gd name="T53" fmla="*/ 722 h 941"/>
                <a:gd name="T54" fmla="*/ 825 w 839"/>
                <a:gd name="T55" fmla="*/ 675 h 941"/>
                <a:gd name="T56" fmla="*/ 839 w 839"/>
                <a:gd name="T57" fmla="*/ 599 h 941"/>
                <a:gd name="T58" fmla="*/ 776 w 839"/>
                <a:gd name="T59" fmla="*/ 546 h 941"/>
                <a:gd name="T60" fmla="*/ 759 w 839"/>
                <a:gd name="T61" fmla="*/ 483 h 941"/>
                <a:gd name="T62" fmla="*/ 666 w 839"/>
                <a:gd name="T63" fmla="*/ 482 h 941"/>
                <a:gd name="T64" fmla="*/ 641 w 839"/>
                <a:gd name="T65" fmla="*/ 456 h 941"/>
                <a:gd name="T66" fmla="*/ 623 w 839"/>
                <a:gd name="T67" fmla="*/ 396 h 941"/>
                <a:gd name="T68" fmla="*/ 638 w 839"/>
                <a:gd name="T69" fmla="*/ 369 h 941"/>
                <a:gd name="T70" fmla="*/ 602 w 839"/>
                <a:gd name="T71" fmla="*/ 285 h 941"/>
                <a:gd name="T72" fmla="*/ 567 w 839"/>
                <a:gd name="T73" fmla="*/ 273 h 941"/>
                <a:gd name="T74" fmla="*/ 527 w 839"/>
                <a:gd name="T75" fmla="*/ 290 h 941"/>
                <a:gd name="T76" fmla="*/ 495 w 839"/>
                <a:gd name="T77" fmla="*/ 254 h 941"/>
                <a:gd name="T78" fmla="*/ 450 w 839"/>
                <a:gd name="T79" fmla="*/ 242 h 941"/>
                <a:gd name="T80" fmla="*/ 417 w 839"/>
                <a:gd name="T81" fmla="*/ 219 h 941"/>
                <a:gd name="T82" fmla="*/ 351 w 839"/>
                <a:gd name="T83" fmla="*/ 215 h 941"/>
                <a:gd name="T84" fmla="*/ 299 w 839"/>
                <a:gd name="T85" fmla="*/ 174 h 941"/>
                <a:gd name="T86" fmla="*/ 252 w 839"/>
                <a:gd name="T87" fmla="*/ 116 h 941"/>
                <a:gd name="T88" fmla="*/ 266 w 839"/>
                <a:gd name="T89" fmla="*/ 17 h 941"/>
                <a:gd name="T90" fmla="*/ 210 w 839"/>
                <a:gd name="T91" fmla="*/ 0 h 941"/>
                <a:gd name="T92" fmla="*/ 167 w 839"/>
                <a:gd name="T93" fmla="*/ 8 h 941"/>
                <a:gd name="T94" fmla="*/ 146 w 839"/>
                <a:gd name="T95" fmla="*/ 50 h 941"/>
                <a:gd name="T96" fmla="*/ 98 w 839"/>
                <a:gd name="T97" fmla="*/ 83 h 941"/>
                <a:gd name="T98" fmla="*/ 69 w 839"/>
                <a:gd name="T99" fmla="*/ 78 h 941"/>
                <a:gd name="T100" fmla="*/ 35 w 839"/>
                <a:gd name="T101" fmla="*/ 128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9" h="941">
                  <a:moveTo>
                    <a:pt x="35" y="128"/>
                  </a:moveTo>
                  <a:lnTo>
                    <a:pt x="50" y="276"/>
                  </a:lnTo>
                  <a:lnTo>
                    <a:pt x="21" y="314"/>
                  </a:lnTo>
                  <a:lnTo>
                    <a:pt x="42" y="356"/>
                  </a:lnTo>
                  <a:lnTo>
                    <a:pt x="6" y="410"/>
                  </a:lnTo>
                  <a:lnTo>
                    <a:pt x="53" y="452"/>
                  </a:lnTo>
                  <a:lnTo>
                    <a:pt x="0" y="533"/>
                  </a:lnTo>
                  <a:lnTo>
                    <a:pt x="48" y="591"/>
                  </a:lnTo>
                  <a:lnTo>
                    <a:pt x="69" y="681"/>
                  </a:lnTo>
                  <a:lnTo>
                    <a:pt x="38" y="746"/>
                  </a:lnTo>
                  <a:lnTo>
                    <a:pt x="77" y="777"/>
                  </a:lnTo>
                  <a:lnTo>
                    <a:pt x="116" y="834"/>
                  </a:lnTo>
                  <a:lnTo>
                    <a:pt x="119" y="909"/>
                  </a:lnTo>
                  <a:lnTo>
                    <a:pt x="171" y="924"/>
                  </a:lnTo>
                  <a:lnTo>
                    <a:pt x="224" y="857"/>
                  </a:lnTo>
                  <a:lnTo>
                    <a:pt x="330" y="879"/>
                  </a:lnTo>
                  <a:lnTo>
                    <a:pt x="368" y="941"/>
                  </a:lnTo>
                  <a:lnTo>
                    <a:pt x="407" y="872"/>
                  </a:lnTo>
                  <a:lnTo>
                    <a:pt x="483" y="863"/>
                  </a:lnTo>
                  <a:lnTo>
                    <a:pt x="488" y="816"/>
                  </a:lnTo>
                  <a:lnTo>
                    <a:pt x="527" y="786"/>
                  </a:lnTo>
                  <a:lnTo>
                    <a:pt x="516" y="743"/>
                  </a:lnTo>
                  <a:lnTo>
                    <a:pt x="555" y="690"/>
                  </a:lnTo>
                  <a:lnTo>
                    <a:pt x="654" y="668"/>
                  </a:lnTo>
                  <a:lnTo>
                    <a:pt x="711" y="647"/>
                  </a:lnTo>
                  <a:lnTo>
                    <a:pt x="779" y="680"/>
                  </a:lnTo>
                  <a:lnTo>
                    <a:pt x="800" y="722"/>
                  </a:lnTo>
                  <a:lnTo>
                    <a:pt x="825" y="675"/>
                  </a:lnTo>
                  <a:lnTo>
                    <a:pt x="839" y="599"/>
                  </a:lnTo>
                  <a:lnTo>
                    <a:pt x="776" y="546"/>
                  </a:lnTo>
                  <a:lnTo>
                    <a:pt x="759" y="483"/>
                  </a:lnTo>
                  <a:lnTo>
                    <a:pt x="666" y="482"/>
                  </a:lnTo>
                  <a:lnTo>
                    <a:pt x="641" y="456"/>
                  </a:lnTo>
                  <a:lnTo>
                    <a:pt x="623" y="396"/>
                  </a:lnTo>
                  <a:lnTo>
                    <a:pt x="638" y="369"/>
                  </a:lnTo>
                  <a:lnTo>
                    <a:pt x="602" y="285"/>
                  </a:lnTo>
                  <a:lnTo>
                    <a:pt x="567" y="273"/>
                  </a:lnTo>
                  <a:lnTo>
                    <a:pt x="527" y="290"/>
                  </a:lnTo>
                  <a:lnTo>
                    <a:pt x="495" y="254"/>
                  </a:lnTo>
                  <a:lnTo>
                    <a:pt x="450" y="242"/>
                  </a:lnTo>
                  <a:lnTo>
                    <a:pt x="417" y="219"/>
                  </a:lnTo>
                  <a:lnTo>
                    <a:pt x="351" y="215"/>
                  </a:lnTo>
                  <a:lnTo>
                    <a:pt x="299" y="174"/>
                  </a:lnTo>
                  <a:lnTo>
                    <a:pt x="252" y="116"/>
                  </a:lnTo>
                  <a:lnTo>
                    <a:pt x="266" y="17"/>
                  </a:lnTo>
                  <a:lnTo>
                    <a:pt x="210" y="0"/>
                  </a:lnTo>
                  <a:lnTo>
                    <a:pt x="167" y="8"/>
                  </a:lnTo>
                  <a:lnTo>
                    <a:pt x="146" y="50"/>
                  </a:lnTo>
                  <a:lnTo>
                    <a:pt x="98" y="83"/>
                  </a:lnTo>
                  <a:lnTo>
                    <a:pt x="69" y="78"/>
                  </a:lnTo>
                  <a:lnTo>
                    <a:pt x="35" y="128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790559" y="2055359"/>
              <a:ext cx="927100" cy="1333500"/>
            </a:xfrm>
            <a:custGeom>
              <a:avLst/>
              <a:gdLst>
                <a:gd name="T0" fmla="*/ 58 w 885"/>
                <a:gd name="T1" fmla="*/ 360 h 1274"/>
                <a:gd name="T2" fmla="*/ 0 w 885"/>
                <a:gd name="T3" fmla="*/ 336 h 1274"/>
                <a:gd name="T4" fmla="*/ 10 w 885"/>
                <a:gd name="T5" fmla="*/ 279 h 1274"/>
                <a:gd name="T6" fmla="*/ 49 w 885"/>
                <a:gd name="T7" fmla="*/ 264 h 1274"/>
                <a:gd name="T8" fmla="*/ 82 w 885"/>
                <a:gd name="T9" fmla="*/ 290 h 1274"/>
                <a:gd name="T10" fmla="*/ 133 w 885"/>
                <a:gd name="T11" fmla="*/ 311 h 1274"/>
                <a:gd name="T12" fmla="*/ 175 w 885"/>
                <a:gd name="T13" fmla="*/ 320 h 1274"/>
                <a:gd name="T14" fmla="*/ 217 w 885"/>
                <a:gd name="T15" fmla="*/ 225 h 1274"/>
                <a:gd name="T16" fmla="*/ 276 w 885"/>
                <a:gd name="T17" fmla="*/ 177 h 1274"/>
                <a:gd name="T18" fmla="*/ 325 w 885"/>
                <a:gd name="T19" fmla="*/ 176 h 1274"/>
                <a:gd name="T20" fmla="*/ 382 w 885"/>
                <a:gd name="T21" fmla="*/ 120 h 1274"/>
                <a:gd name="T22" fmla="*/ 444 w 885"/>
                <a:gd name="T23" fmla="*/ 59 h 1274"/>
                <a:gd name="T24" fmla="*/ 438 w 885"/>
                <a:gd name="T25" fmla="*/ 0 h 1274"/>
                <a:gd name="T26" fmla="*/ 486 w 885"/>
                <a:gd name="T27" fmla="*/ 18 h 1274"/>
                <a:gd name="T28" fmla="*/ 501 w 885"/>
                <a:gd name="T29" fmla="*/ 44 h 1274"/>
                <a:gd name="T30" fmla="*/ 580 w 885"/>
                <a:gd name="T31" fmla="*/ 102 h 1274"/>
                <a:gd name="T32" fmla="*/ 606 w 885"/>
                <a:gd name="T33" fmla="*/ 165 h 1274"/>
                <a:gd name="T34" fmla="*/ 747 w 885"/>
                <a:gd name="T35" fmla="*/ 135 h 1274"/>
                <a:gd name="T36" fmla="*/ 769 w 885"/>
                <a:gd name="T37" fmla="*/ 158 h 1274"/>
                <a:gd name="T38" fmla="*/ 738 w 885"/>
                <a:gd name="T39" fmla="*/ 311 h 1274"/>
                <a:gd name="T40" fmla="*/ 691 w 885"/>
                <a:gd name="T41" fmla="*/ 294 h 1274"/>
                <a:gd name="T42" fmla="*/ 607 w 885"/>
                <a:gd name="T43" fmla="*/ 320 h 1274"/>
                <a:gd name="T44" fmla="*/ 553 w 885"/>
                <a:gd name="T45" fmla="*/ 356 h 1274"/>
                <a:gd name="T46" fmla="*/ 541 w 885"/>
                <a:gd name="T47" fmla="*/ 395 h 1274"/>
                <a:gd name="T48" fmla="*/ 510 w 885"/>
                <a:gd name="T49" fmla="*/ 437 h 1274"/>
                <a:gd name="T50" fmla="*/ 514 w 885"/>
                <a:gd name="T51" fmla="*/ 476 h 1274"/>
                <a:gd name="T52" fmla="*/ 477 w 885"/>
                <a:gd name="T53" fmla="*/ 498 h 1274"/>
                <a:gd name="T54" fmla="*/ 483 w 885"/>
                <a:gd name="T55" fmla="*/ 531 h 1274"/>
                <a:gd name="T56" fmla="*/ 471 w 885"/>
                <a:gd name="T57" fmla="*/ 561 h 1274"/>
                <a:gd name="T58" fmla="*/ 540 w 885"/>
                <a:gd name="T59" fmla="*/ 651 h 1274"/>
                <a:gd name="T60" fmla="*/ 532 w 885"/>
                <a:gd name="T61" fmla="*/ 698 h 1274"/>
                <a:gd name="T62" fmla="*/ 579 w 885"/>
                <a:gd name="T63" fmla="*/ 696 h 1274"/>
                <a:gd name="T64" fmla="*/ 607 w 885"/>
                <a:gd name="T65" fmla="*/ 743 h 1274"/>
                <a:gd name="T66" fmla="*/ 688 w 885"/>
                <a:gd name="T67" fmla="*/ 740 h 1274"/>
                <a:gd name="T68" fmla="*/ 711 w 885"/>
                <a:gd name="T69" fmla="*/ 701 h 1274"/>
                <a:gd name="T70" fmla="*/ 730 w 885"/>
                <a:gd name="T71" fmla="*/ 813 h 1274"/>
                <a:gd name="T72" fmla="*/ 835 w 885"/>
                <a:gd name="T73" fmla="*/ 800 h 1274"/>
                <a:gd name="T74" fmla="*/ 867 w 885"/>
                <a:gd name="T75" fmla="*/ 816 h 1274"/>
                <a:gd name="T76" fmla="*/ 882 w 885"/>
                <a:gd name="T77" fmla="*/ 965 h 1274"/>
                <a:gd name="T78" fmla="*/ 852 w 885"/>
                <a:gd name="T79" fmla="*/ 1005 h 1274"/>
                <a:gd name="T80" fmla="*/ 874 w 885"/>
                <a:gd name="T81" fmla="*/ 1047 h 1274"/>
                <a:gd name="T82" fmla="*/ 840 w 885"/>
                <a:gd name="T83" fmla="*/ 1100 h 1274"/>
                <a:gd name="T84" fmla="*/ 885 w 885"/>
                <a:gd name="T85" fmla="*/ 1142 h 1274"/>
                <a:gd name="T86" fmla="*/ 832 w 885"/>
                <a:gd name="T87" fmla="*/ 1223 h 1274"/>
                <a:gd name="T88" fmla="*/ 775 w 885"/>
                <a:gd name="T89" fmla="*/ 1274 h 1274"/>
                <a:gd name="T90" fmla="*/ 687 w 885"/>
                <a:gd name="T91" fmla="*/ 1218 h 1274"/>
                <a:gd name="T92" fmla="*/ 631 w 885"/>
                <a:gd name="T93" fmla="*/ 1139 h 1274"/>
                <a:gd name="T94" fmla="*/ 583 w 885"/>
                <a:gd name="T95" fmla="*/ 1140 h 1274"/>
                <a:gd name="T96" fmla="*/ 487 w 885"/>
                <a:gd name="T97" fmla="*/ 1085 h 1274"/>
                <a:gd name="T98" fmla="*/ 450 w 885"/>
                <a:gd name="T99" fmla="*/ 1035 h 1274"/>
                <a:gd name="T100" fmla="*/ 360 w 885"/>
                <a:gd name="T101" fmla="*/ 974 h 1274"/>
                <a:gd name="T102" fmla="*/ 358 w 885"/>
                <a:gd name="T103" fmla="*/ 909 h 1274"/>
                <a:gd name="T104" fmla="*/ 315 w 885"/>
                <a:gd name="T105" fmla="*/ 851 h 1274"/>
                <a:gd name="T106" fmla="*/ 126 w 885"/>
                <a:gd name="T107" fmla="*/ 476 h 1274"/>
                <a:gd name="T108" fmla="*/ 21 w 885"/>
                <a:gd name="T109" fmla="*/ 401 h 1274"/>
                <a:gd name="T110" fmla="*/ 58 w 885"/>
                <a:gd name="T111" fmla="*/ 36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5" h="1274">
                  <a:moveTo>
                    <a:pt x="58" y="360"/>
                  </a:moveTo>
                  <a:lnTo>
                    <a:pt x="0" y="336"/>
                  </a:lnTo>
                  <a:lnTo>
                    <a:pt x="10" y="279"/>
                  </a:lnTo>
                  <a:lnTo>
                    <a:pt x="49" y="264"/>
                  </a:lnTo>
                  <a:lnTo>
                    <a:pt x="82" y="290"/>
                  </a:lnTo>
                  <a:lnTo>
                    <a:pt x="133" y="311"/>
                  </a:lnTo>
                  <a:lnTo>
                    <a:pt x="175" y="320"/>
                  </a:lnTo>
                  <a:lnTo>
                    <a:pt x="217" y="225"/>
                  </a:lnTo>
                  <a:lnTo>
                    <a:pt x="276" y="177"/>
                  </a:lnTo>
                  <a:lnTo>
                    <a:pt x="325" y="176"/>
                  </a:lnTo>
                  <a:lnTo>
                    <a:pt x="382" y="120"/>
                  </a:lnTo>
                  <a:lnTo>
                    <a:pt x="444" y="59"/>
                  </a:lnTo>
                  <a:lnTo>
                    <a:pt x="438" y="0"/>
                  </a:lnTo>
                  <a:lnTo>
                    <a:pt x="486" y="18"/>
                  </a:lnTo>
                  <a:lnTo>
                    <a:pt x="501" y="44"/>
                  </a:lnTo>
                  <a:lnTo>
                    <a:pt x="580" y="102"/>
                  </a:lnTo>
                  <a:lnTo>
                    <a:pt x="606" y="165"/>
                  </a:lnTo>
                  <a:lnTo>
                    <a:pt x="747" y="135"/>
                  </a:lnTo>
                  <a:lnTo>
                    <a:pt x="769" y="158"/>
                  </a:lnTo>
                  <a:lnTo>
                    <a:pt x="738" y="311"/>
                  </a:lnTo>
                  <a:lnTo>
                    <a:pt x="691" y="294"/>
                  </a:lnTo>
                  <a:lnTo>
                    <a:pt x="607" y="320"/>
                  </a:lnTo>
                  <a:lnTo>
                    <a:pt x="553" y="356"/>
                  </a:lnTo>
                  <a:lnTo>
                    <a:pt x="541" y="395"/>
                  </a:lnTo>
                  <a:lnTo>
                    <a:pt x="510" y="437"/>
                  </a:lnTo>
                  <a:lnTo>
                    <a:pt x="514" y="476"/>
                  </a:lnTo>
                  <a:lnTo>
                    <a:pt x="477" y="498"/>
                  </a:lnTo>
                  <a:lnTo>
                    <a:pt x="483" y="531"/>
                  </a:lnTo>
                  <a:lnTo>
                    <a:pt x="471" y="561"/>
                  </a:lnTo>
                  <a:lnTo>
                    <a:pt x="540" y="651"/>
                  </a:lnTo>
                  <a:lnTo>
                    <a:pt x="532" y="698"/>
                  </a:lnTo>
                  <a:lnTo>
                    <a:pt x="579" y="696"/>
                  </a:lnTo>
                  <a:lnTo>
                    <a:pt x="607" y="743"/>
                  </a:lnTo>
                  <a:lnTo>
                    <a:pt x="688" y="740"/>
                  </a:lnTo>
                  <a:lnTo>
                    <a:pt x="711" y="701"/>
                  </a:lnTo>
                  <a:lnTo>
                    <a:pt x="730" y="813"/>
                  </a:lnTo>
                  <a:lnTo>
                    <a:pt x="835" y="800"/>
                  </a:lnTo>
                  <a:lnTo>
                    <a:pt x="867" y="816"/>
                  </a:lnTo>
                  <a:lnTo>
                    <a:pt x="882" y="965"/>
                  </a:lnTo>
                  <a:lnTo>
                    <a:pt x="852" y="1005"/>
                  </a:lnTo>
                  <a:lnTo>
                    <a:pt x="874" y="1047"/>
                  </a:lnTo>
                  <a:lnTo>
                    <a:pt x="840" y="1100"/>
                  </a:lnTo>
                  <a:lnTo>
                    <a:pt x="885" y="1142"/>
                  </a:lnTo>
                  <a:lnTo>
                    <a:pt x="832" y="1223"/>
                  </a:lnTo>
                  <a:lnTo>
                    <a:pt x="775" y="1274"/>
                  </a:lnTo>
                  <a:lnTo>
                    <a:pt x="687" y="1218"/>
                  </a:lnTo>
                  <a:lnTo>
                    <a:pt x="631" y="1139"/>
                  </a:lnTo>
                  <a:lnTo>
                    <a:pt x="583" y="1140"/>
                  </a:lnTo>
                  <a:lnTo>
                    <a:pt x="487" y="1085"/>
                  </a:lnTo>
                  <a:lnTo>
                    <a:pt x="450" y="1035"/>
                  </a:lnTo>
                  <a:lnTo>
                    <a:pt x="360" y="974"/>
                  </a:lnTo>
                  <a:lnTo>
                    <a:pt x="358" y="909"/>
                  </a:lnTo>
                  <a:lnTo>
                    <a:pt x="315" y="851"/>
                  </a:lnTo>
                  <a:lnTo>
                    <a:pt x="126" y="476"/>
                  </a:lnTo>
                  <a:lnTo>
                    <a:pt x="21" y="401"/>
                  </a:lnTo>
                  <a:lnTo>
                    <a:pt x="58" y="360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815959" y="1920421"/>
              <a:ext cx="439738" cy="466725"/>
            </a:xfrm>
            <a:custGeom>
              <a:avLst/>
              <a:gdLst>
                <a:gd name="T0" fmla="*/ 252 w 420"/>
                <a:gd name="T1" fmla="*/ 35 h 447"/>
                <a:gd name="T2" fmla="*/ 300 w 420"/>
                <a:gd name="T3" fmla="*/ 95 h 447"/>
                <a:gd name="T4" fmla="*/ 337 w 420"/>
                <a:gd name="T5" fmla="*/ 48 h 447"/>
                <a:gd name="T6" fmla="*/ 414 w 420"/>
                <a:gd name="T7" fmla="*/ 129 h 447"/>
                <a:gd name="T8" fmla="*/ 420 w 420"/>
                <a:gd name="T9" fmla="*/ 188 h 447"/>
                <a:gd name="T10" fmla="*/ 303 w 420"/>
                <a:gd name="T11" fmla="*/ 306 h 447"/>
                <a:gd name="T12" fmla="*/ 253 w 420"/>
                <a:gd name="T13" fmla="*/ 303 h 447"/>
                <a:gd name="T14" fmla="*/ 190 w 420"/>
                <a:gd name="T15" fmla="*/ 356 h 447"/>
                <a:gd name="T16" fmla="*/ 151 w 420"/>
                <a:gd name="T17" fmla="*/ 447 h 447"/>
                <a:gd name="T18" fmla="*/ 112 w 420"/>
                <a:gd name="T19" fmla="*/ 441 h 447"/>
                <a:gd name="T20" fmla="*/ 24 w 420"/>
                <a:gd name="T21" fmla="*/ 395 h 447"/>
                <a:gd name="T22" fmla="*/ 33 w 420"/>
                <a:gd name="T23" fmla="*/ 353 h 447"/>
                <a:gd name="T24" fmla="*/ 103 w 420"/>
                <a:gd name="T25" fmla="*/ 294 h 447"/>
                <a:gd name="T26" fmla="*/ 88 w 420"/>
                <a:gd name="T27" fmla="*/ 257 h 447"/>
                <a:gd name="T28" fmla="*/ 37 w 420"/>
                <a:gd name="T29" fmla="*/ 281 h 447"/>
                <a:gd name="T30" fmla="*/ 4 w 420"/>
                <a:gd name="T31" fmla="*/ 257 h 447"/>
                <a:gd name="T32" fmla="*/ 0 w 420"/>
                <a:gd name="T33" fmla="*/ 174 h 447"/>
                <a:gd name="T34" fmla="*/ 48 w 420"/>
                <a:gd name="T35" fmla="*/ 135 h 447"/>
                <a:gd name="T36" fmla="*/ 84 w 420"/>
                <a:gd name="T37" fmla="*/ 33 h 447"/>
                <a:gd name="T38" fmla="*/ 115 w 420"/>
                <a:gd name="T39" fmla="*/ 44 h 447"/>
                <a:gd name="T40" fmla="*/ 145 w 420"/>
                <a:gd name="T41" fmla="*/ 0 h 447"/>
                <a:gd name="T42" fmla="*/ 187 w 420"/>
                <a:gd name="T43" fmla="*/ 3 h 447"/>
                <a:gd name="T44" fmla="*/ 219 w 420"/>
                <a:gd name="T45" fmla="*/ 39 h 447"/>
                <a:gd name="T46" fmla="*/ 252 w 420"/>
                <a:gd name="T47" fmla="*/ 3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447">
                  <a:moveTo>
                    <a:pt x="252" y="35"/>
                  </a:moveTo>
                  <a:lnTo>
                    <a:pt x="300" y="95"/>
                  </a:lnTo>
                  <a:lnTo>
                    <a:pt x="337" y="48"/>
                  </a:lnTo>
                  <a:lnTo>
                    <a:pt x="414" y="129"/>
                  </a:lnTo>
                  <a:lnTo>
                    <a:pt x="420" y="188"/>
                  </a:lnTo>
                  <a:lnTo>
                    <a:pt x="303" y="306"/>
                  </a:lnTo>
                  <a:lnTo>
                    <a:pt x="253" y="303"/>
                  </a:lnTo>
                  <a:lnTo>
                    <a:pt x="190" y="356"/>
                  </a:lnTo>
                  <a:lnTo>
                    <a:pt x="151" y="447"/>
                  </a:lnTo>
                  <a:lnTo>
                    <a:pt x="112" y="441"/>
                  </a:lnTo>
                  <a:lnTo>
                    <a:pt x="24" y="395"/>
                  </a:lnTo>
                  <a:lnTo>
                    <a:pt x="33" y="353"/>
                  </a:lnTo>
                  <a:lnTo>
                    <a:pt x="103" y="294"/>
                  </a:lnTo>
                  <a:lnTo>
                    <a:pt x="88" y="257"/>
                  </a:lnTo>
                  <a:lnTo>
                    <a:pt x="37" y="281"/>
                  </a:lnTo>
                  <a:lnTo>
                    <a:pt x="4" y="257"/>
                  </a:lnTo>
                  <a:lnTo>
                    <a:pt x="0" y="174"/>
                  </a:lnTo>
                  <a:lnTo>
                    <a:pt x="48" y="135"/>
                  </a:lnTo>
                  <a:lnTo>
                    <a:pt x="84" y="33"/>
                  </a:lnTo>
                  <a:lnTo>
                    <a:pt x="115" y="44"/>
                  </a:lnTo>
                  <a:lnTo>
                    <a:pt x="145" y="0"/>
                  </a:lnTo>
                  <a:lnTo>
                    <a:pt x="187" y="3"/>
                  </a:lnTo>
                  <a:lnTo>
                    <a:pt x="219" y="39"/>
                  </a:lnTo>
                  <a:lnTo>
                    <a:pt x="252" y="35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965184" y="1102859"/>
              <a:ext cx="944563" cy="1123950"/>
            </a:xfrm>
            <a:custGeom>
              <a:avLst/>
              <a:gdLst>
                <a:gd name="T0" fmla="*/ 77 w 903"/>
                <a:gd name="T1" fmla="*/ 820 h 1074"/>
                <a:gd name="T2" fmla="*/ 156 w 903"/>
                <a:gd name="T3" fmla="*/ 876 h 1074"/>
                <a:gd name="T4" fmla="*/ 275 w 903"/>
                <a:gd name="T5" fmla="*/ 910 h 1074"/>
                <a:gd name="T6" fmla="*/ 336 w 903"/>
                <a:gd name="T7" fmla="*/ 954 h 1074"/>
                <a:gd name="T8" fmla="*/ 441 w 903"/>
                <a:gd name="T9" fmla="*/ 1074 h 1074"/>
                <a:gd name="T10" fmla="*/ 603 w 903"/>
                <a:gd name="T11" fmla="*/ 1066 h 1074"/>
                <a:gd name="T12" fmla="*/ 615 w 903"/>
                <a:gd name="T13" fmla="*/ 949 h 1074"/>
                <a:gd name="T14" fmla="*/ 570 w 903"/>
                <a:gd name="T15" fmla="*/ 852 h 1074"/>
                <a:gd name="T16" fmla="*/ 626 w 903"/>
                <a:gd name="T17" fmla="*/ 805 h 1074"/>
                <a:gd name="T18" fmla="*/ 597 w 903"/>
                <a:gd name="T19" fmla="*/ 757 h 1074"/>
                <a:gd name="T20" fmla="*/ 786 w 903"/>
                <a:gd name="T21" fmla="*/ 796 h 1074"/>
                <a:gd name="T22" fmla="*/ 903 w 903"/>
                <a:gd name="T23" fmla="*/ 832 h 1074"/>
                <a:gd name="T24" fmla="*/ 855 w 903"/>
                <a:gd name="T25" fmla="*/ 747 h 1074"/>
                <a:gd name="T26" fmla="*/ 788 w 903"/>
                <a:gd name="T27" fmla="*/ 667 h 1074"/>
                <a:gd name="T28" fmla="*/ 789 w 903"/>
                <a:gd name="T29" fmla="*/ 568 h 1074"/>
                <a:gd name="T30" fmla="*/ 780 w 903"/>
                <a:gd name="T31" fmla="*/ 496 h 1074"/>
                <a:gd name="T32" fmla="*/ 797 w 903"/>
                <a:gd name="T33" fmla="*/ 426 h 1074"/>
                <a:gd name="T34" fmla="*/ 686 w 903"/>
                <a:gd name="T35" fmla="*/ 451 h 1074"/>
                <a:gd name="T36" fmla="*/ 612 w 903"/>
                <a:gd name="T37" fmla="*/ 361 h 1074"/>
                <a:gd name="T38" fmla="*/ 519 w 903"/>
                <a:gd name="T39" fmla="*/ 403 h 1074"/>
                <a:gd name="T40" fmla="*/ 452 w 903"/>
                <a:gd name="T41" fmla="*/ 324 h 1074"/>
                <a:gd name="T42" fmla="*/ 446 w 903"/>
                <a:gd name="T43" fmla="*/ 237 h 1074"/>
                <a:gd name="T44" fmla="*/ 443 w 903"/>
                <a:gd name="T45" fmla="*/ 111 h 1074"/>
                <a:gd name="T46" fmla="*/ 495 w 903"/>
                <a:gd name="T47" fmla="*/ 6 h 1074"/>
                <a:gd name="T48" fmla="*/ 393 w 903"/>
                <a:gd name="T49" fmla="*/ 97 h 1074"/>
                <a:gd name="T50" fmla="*/ 299 w 903"/>
                <a:gd name="T51" fmla="*/ 99 h 1074"/>
                <a:gd name="T52" fmla="*/ 243 w 903"/>
                <a:gd name="T53" fmla="*/ 207 h 1074"/>
                <a:gd name="T54" fmla="*/ 152 w 903"/>
                <a:gd name="T55" fmla="*/ 270 h 1074"/>
                <a:gd name="T56" fmla="*/ 83 w 903"/>
                <a:gd name="T57" fmla="*/ 313 h 1074"/>
                <a:gd name="T58" fmla="*/ 140 w 903"/>
                <a:gd name="T59" fmla="*/ 405 h 1074"/>
                <a:gd name="T60" fmla="*/ 138 w 903"/>
                <a:gd name="T61" fmla="*/ 513 h 1074"/>
                <a:gd name="T62" fmla="*/ 150 w 903"/>
                <a:gd name="T63" fmla="*/ 625 h 1074"/>
                <a:gd name="T64" fmla="*/ 26 w 903"/>
                <a:gd name="T65" fmla="*/ 711 h 1074"/>
                <a:gd name="T66" fmla="*/ 47 w 903"/>
                <a:gd name="T67" fmla="*/ 78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3" h="1074">
                  <a:moveTo>
                    <a:pt x="47" y="783"/>
                  </a:moveTo>
                  <a:lnTo>
                    <a:pt x="77" y="820"/>
                  </a:lnTo>
                  <a:lnTo>
                    <a:pt x="110" y="814"/>
                  </a:lnTo>
                  <a:lnTo>
                    <a:pt x="156" y="876"/>
                  </a:lnTo>
                  <a:lnTo>
                    <a:pt x="194" y="829"/>
                  </a:lnTo>
                  <a:lnTo>
                    <a:pt x="275" y="910"/>
                  </a:lnTo>
                  <a:lnTo>
                    <a:pt x="321" y="928"/>
                  </a:lnTo>
                  <a:lnTo>
                    <a:pt x="336" y="954"/>
                  </a:lnTo>
                  <a:lnTo>
                    <a:pt x="414" y="1014"/>
                  </a:lnTo>
                  <a:lnTo>
                    <a:pt x="441" y="1074"/>
                  </a:lnTo>
                  <a:lnTo>
                    <a:pt x="581" y="1044"/>
                  </a:lnTo>
                  <a:lnTo>
                    <a:pt x="603" y="1066"/>
                  </a:lnTo>
                  <a:lnTo>
                    <a:pt x="614" y="1030"/>
                  </a:lnTo>
                  <a:lnTo>
                    <a:pt x="615" y="949"/>
                  </a:lnTo>
                  <a:lnTo>
                    <a:pt x="572" y="901"/>
                  </a:lnTo>
                  <a:lnTo>
                    <a:pt x="570" y="852"/>
                  </a:lnTo>
                  <a:lnTo>
                    <a:pt x="624" y="831"/>
                  </a:lnTo>
                  <a:lnTo>
                    <a:pt x="626" y="805"/>
                  </a:lnTo>
                  <a:lnTo>
                    <a:pt x="587" y="795"/>
                  </a:lnTo>
                  <a:lnTo>
                    <a:pt x="597" y="757"/>
                  </a:lnTo>
                  <a:lnTo>
                    <a:pt x="761" y="723"/>
                  </a:lnTo>
                  <a:lnTo>
                    <a:pt x="786" y="796"/>
                  </a:lnTo>
                  <a:lnTo>
                    <a:pt x="839" y="832"/>
                  </a:lnTo>
                  <a:lnTo>
                    <a:pt x="903" y="832"/>
                  </a:lnTo>
                  <a:lnTo>
                    <a:pt x="860" y="799"/>
                  </a:lnTo>
                  <a:lnTo>
                    <a:pt x="855" y="747"/>
                  </a:lnTo>
                  <a:lnTo>
                    <a:pt x="807" y="721"/>
                  </a:lnTo>
                  <a:lnTo>
                    <a:pt x="788" y="667"/>
                  </a:lnTo>
                  <a:lnTo>
                    <a:pt x="831" y="619"/>
                  </a:lnTo>
                  <a:lnTo>
                    <a:pt x="789" y="568"/>
                  </a:lnTo>
                  <a:lnTo>
                    <a:pt x="762" y="537"/>
                  </a:lnTo>
                  <a:lnTo>
                    <a:pt x="780" y="496"/>
                  </a:lnTo>
                  <a:lnTo>
                    <a:pt x="830" y="441"/>
                  </a:lnTo>
                  <a:lnTo>
                    <a:pt x="797" y="426"/>
                  </a:lnTo>
                  <a:lnTo>
                    <a:pt x="738" y="463"/>
                  </a:lnTo>
                  <a:lnTo>
                    <a:pt x="686" y="451"/>
                  </a:lnTo>
                  <a:lnTo>
                    <a:pt x="651" y="421"/>
                  </a:lnTo>
                  <a:lnTo>
                    <a:pt x="612" y="361"/>
                  </a:lnTo>
                  <a:lnTo>
                    <a:pt x="551" y="376"/>
                  </a:lnTo>
                  <a:lnTo>
                    <a:pt x="519" y="403"/>
                  </a:lnTo>
                  <a:lnTo>
                    <a:pt x="489" y="375"/>
                  </a:lnTo>
                  <a:lnTo>
                    <a:pt x="452" y="324"/>
                  </a:lnTo>
                  <a:lnTo>
                    <a:pt x="482" y="277"/>
                  </a:lnTo>
                  <a:lnTo>
                    <a:pt x="446" y="237"/>
                  </a:lnTo>
                  <a:lnTo>
                    <a:pt x="396" y="216"/>
                  </a:lnTo>
                  <a:lnTo>
                    <a:pt x="443" y="111"/>
                  </a:lnTo>
                  <a:lnTo>
                    <a:pt x="534" y="0"/>
                  </a:lnTo>
                  <a:lnTo>
                    <a:pt x="495" y="6"/>
                  </a:lnTo>
                  <a:lnTo>
                    <a:pt x="434" y="66"/>
                  </a:lnTo>
                  <a:lnTo>
                    <a:pt x="393" y="97"/>
                  </a:lnTo>
                  <a:lnTo>
                    <a:pt x="356" y="78"/>
                  </a:lnTo>
                  <a:lnTo>
                    <a:pt x="299" y="99"/>
                  </a:lnTo>
                  <a:lnTo>
                    <a:pt x="242" y="151"/>
                  </a:lnTo>
                  <a:lnTo>
                    <a:pt x="243" y="207"/>
                  </a:lnTo>
                  <a:lnTo>
                    <a:pt x="185" y="217"/>
                  </a:lnTo>
                  <a:lnTo>
                    <a:pt x="152" y="270"/>
                  </a:lnTo>
                  <a:lnTo>
                    <a:pt x="111" y="265"/>
                  </a:lnTo>
                  <a:lnTo>
                    <a:pt x="83" y="313"/>
                  </a:lnTo>
                  <a:lnTo>
                    <a:pt x="84" y="376"/>
                  </a:lnTo>
                  <a:lnTo>
                    <a:pt x="140" y="405"/>
                  </a:lnTo>
                  <a:lnTo>
                    <a:pt x="108" y="471"/>
                  </a:lnTo>
                  <a:lnTo>
                    <a:pt x="138" y="513"/>
                  </a:lnTo>
                  <a:lnTo>
                    <a:pt x="123" y="594"/>
                  </a:lnTo>
                  <a:lnTo>
                    <a:pt x="150" y="625"/>
                  </a:lnTo>
                  <a:lnTo>
                    <a:pt x="101" y="654"/>
                  </a:lnTo>
                  <a:lnTo>
                    <a:pt x="26" y="711"/>
                  </a:lnTo>
                  <a:lnTo>
                    <a:pt x="0" y="780"/>
                  </a:lnTo>
                  <a:lnTo>
                    <a:pt x="47" y="783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1379522" y="1099684"/>
              <a:ext cx="981075" cy="873125"/>
            </a:xfrm>
            <a:custGeom>
              <a:avLst/>
              <a:gdLst>
                <a:gd name="T0" fmla="*/ 95 w 938"/>
                <a:gd name="T1" fmla="*/ 91 h 835"/>
                <a:gd name="T2" fmla="*/ 138 w 938"/>
                <a:gd name="T3" fmla="*/ 0 h 835"/>
                <a:gd name="T4" fmla="*/ 45 w 938"/>
                <a:gd name="T5" fmla="*/ 114 h 835"/>
                <a:gd name="T6" fmla="*/ 0 w 938"/>
                <a:gd name="T7" fmla="*/ 219 h 835"/>
                <a:gd name="T8" fmla="*/ 48 w 938"/>
                <a:gd name="T9" fmla="*/ 241 h 835"/>
                <a:gd name="T10" fmla="*/ 86 w 938"/>
                <a:gd name="T11" fmla="*/ 280 h 835"/>
                <a:gd name="T12" fmla="*/ 57 w 938"/>
                <a:gd name="T13" fmla="*/ 328 h 835"/>
                <a:gd name="T14" fmla="*/ 95 w 938"/>
                <a:gd name="T15" fmla="*/ 379 h 835"/>
                <a:gd name="T16" fmla="*/ 122 w 938"/>
                <a:gd name="T17" fmla="*/ 406 h 835"/>
                <a:gd name="T18" fmla="*/ 152 w 938"/>
                <a:gd name="T19" fmla="*/ 381 h 835"/>
                <a:gd name="T20" fmla="*/ 218 w 938"/>
                <a:gd name="T21" fmla="*/ 363 h 835"/>
                <a:gd name="T22" fmla="*/ 255 w 938"/>
                <a:gd name="T23" fmla="*/ 430 h 835"/>
                <a:gd name="T24" fmla="*/ 291 w 938"/>
                <a:gd name="T25" fmla="*/ 457 h 835"/>
                <a:gd name="T26" fmla="*/ 339 w 938"/>
                <a:gd name="T27" fmla="*/ 466 h 835"/>
                <a:gd name="T28" fmla="*/ 404 w 938"/>
                <a:gd name="T29" fmla="*/ 429 h 835"/>
                <a:gd name="T30" fmla="*/ 432 w 938"/>
                <a:gd name="T31" fmla="*/ 444 h 835"/>
                <a:gd name="T32" fmla="*/ 384 w 938"/>
                <a:gd name="T33" fmla="*/ 499 h 835"/>
                <a:gd name="T34" fmla="*/ 365 w 938"/>
                <a:gd name="T35" fmla="*/ 541 h 835"/>
                <a:gd name="T36" fmla="*/ 434 w 938"/>
                <a:gd name="T37" fmla="*/ 622 h 835"/>
                <a:gd name="T38" fmla="*/ 392 w 938"/>
                <a:gd name="T39" fmla="*/ 670 h 835"/>
                <a:gd name="T40" fmla="*/ 411 w 938"/>
                <a:gd name="T41" fmla="*/ 727 h 835"/>
                <a:gd name="T42" fmla="*/ 461 w 938"/>
                <a:gd name="T43" fmla="*/ 748 h 835"/>
                <a:gd name="T44" fmla="*/ 462 w 938"/>
                <a:gd name="T45" fmla="*/ 802 h 835"/>
                <a:gd name="T46" fmla="*/ 507 w 938"/>
                <a:gd name="T47" fmla="*/ 835 h 835"/>
                <a:gd name="T48" fmla="*/ 660 w 938"/>
                <a:gd name="T49" fmla="*/ 718 h 835"/>
                <a:gd name="T50" fmla="*/ 618 w 938"/>
                <a:gd name="T51" fmla="*/ 703 h 835"/>
                <a:gd name="T52" fmla="*/ 605 w 938"/>
                <a:gd name="T53" fmla="*/ 651 h 835"/>
                <a:gd name="T54" fmla="*/ 612 w 938"/>
                <a:gd name="T55" fmla="*/ 622 h 835"/>
                <a:gd name="T56" fmla="*/ 558 w 938"/>
                <a:gd name="T57" fmla="*/ 579 h 835"/>
                <a:gd name="T58" fmla="*/ 597 w 938"/>
                <a:gd name="T59" fmla="*/ 565 h 835"/>
                <a:gd name="T60" fmla="*/ 635 w 938"/>
                <a:gd name="T61" fmla="*/ 615 h 835"/>
                <a:gd name="T62" fmla="*/ 657 w 938"/>
                <a:gd name="T63" fmla="*/ 588 h 835"/>
                <a:gd name="T64" fmla="*/ 701 w 938"/>
                <a:gd name="T65" fmla="*/ 621 h 835"/>
                <a:gd name="T66" fmla="*/ 726 w 938"/>
                <a:gd name="T67" fmla="*/ 586 h 835"/>
                <a:gd name="T68" fmla="*/ 785 w 938"/>
                <a:gd name="T69" fmla="*/ 592 h 835"/>
                <a:gd name="T70" fmla="*/ 842 w 938"/>
                <a:gd name="T71" fmla="*/ 558 h 835"/>
                <a:gd name="T72" fmla="*/ 867 w 938"/>
                <a:gd name="T73" fmla="*/ 499 h 835"/>
                <a:gd name="T74" fmla="*/ 864 w 938"/>
                <a:gd name="T75" fmla="*/ 424 h 835"/>
                <a:gd name="T76" fmla="*/ 900 w 938"/>
                <a:gd name="T77" fmla="*/ 403 h 835"/>
                <a:gd name="T78" fmla="*/ 885 w 938"/>
                <a:gd name="T79" fmla="*/ 352 h 835"/>
                <a:gd name="T80" fmla="*/ 938 w 938"/>
                <a:gd name="T81" fmla="*/ 295 h 835"/>
                <a:gd name="T82" fmla="*/ 875 w 938"/>
                <a:gd name="T83" fmla="*/ 285 h 835"/>
                <a:gd name="T84" fmla="*/ 846 w 938"/>
                <a:gd name="T85" fmla="*/ 256 h 835"/>
                <a:gd name="T86" fmla="*/ 876 w 938"/>
                <a:gd name="T87" fmla="*/ 213 h 835"/>
                <a:gd name="T88" fmla="*/ 815 w 938"/>
                <a:gd name="T89" fmla="*/ 168 h 835"/>
                <a:gd name="T90" fmla="*/ 750 w 938"/>
                <a:gd name="T91" fmla="*/ 174 h 835"/>
                <a:gd name="T92" fmla="*/ 746 w 938"/>
                <a:gd name="T93" fmla="*/ 121 h 835"/>
                <a:gd name="T94" fmla="*/ 660 w 938"/>
                <a:gd name="T95" fmla="*/ 127 h 835"/>
                <a:gd name="T96" fmla="*/ 615 w 938"/>
                <a:gd name="T97" fmla="*/ 166 h 835"/>
                <a:gd name="T98" fmla="*/ 542 w 938"/>
                <a:gd name="T99" fmla="*/ 165 h 835"/>
                <a:gd name="T100" fmla="*/ 500 w 938"/>
                <a:gd name="T101" fmla="*/ 115 h 835"/>
                <a:gd name="T102" fmla="*/ 455 w 938"/>
                <a:gd name="T103" fmla="*/ 144 h 835"/>
                <a:gd name="T104" fmla="*/ 380 w 938"/>
                <a:gd name="T105" fmla="*/ 136 h 835"/>
                <a:gd name="T106" fmla="*/ 333 w 938"/>
                <a:gd name="T107" fmla="*/ 66 h 835"/>
                <a:gd name="T108" fmla="*/ 266 w 938"/>
                <a:gd name="T109" fmla="*/ 37 h 835"/>
                <a:gd name="T110" fmla="*/ 246 w 938"/>
                <a:gd name="T111" fmla="*/ 69 h 835"/>
                <a:gd name="T112" fmla="*/ 222 w 938"/>
                <a:gd name="T113" fmla="*/ 100 h 835"/>
                <a:gd name="T114" fmla="*/ 170 w 938"/>
                <a:gd name="T115" fmla="*/ 112 h 835"/>
                <a:gd name="T116" fmla="*/ 114 w 938"/>
                <a:gd name="T117" fmla="*/ 121 h 835"/>
                <a:gd name="T118" fmla="*/ 95 w 938"/>
                <a:gd name="T119" fmla="*/ 9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8" h="835">
                  <a:moveTo>
                    <a:pt x="95" y="91"/>
                  </a:moveTo>
                  <a:lnTo>
                    <a:pt x="138" y="0"/>
                  </a:lnTo>
                  <a:lnTo>
                    <a:pt x="45" y="114"/>
                  </a:lnTo>
                  <a:lnTo>
                    <a:pt x="0" y="219"/>
                  </a:lnTo>
                  <a:lnTo>
                    <a:pt x="48" y="241"/>
                  </a:lnTo>
                  <a:lnTo>
                    <a:pt x="86" y="280"/>
                  </a:lnTo>
                  <a:lnTo>
                    <a:pt x="57" y="328"/>
                  </a:lnTo>
                  <a:lnTo>
                    <a:pt x="95" y="379"/>
                  </a:lnTo>
                  <a:lnTo>
                    <a:pt x="122" y="406"/>
                  </a:lnTo>
                  <a:lnTo>
                    <a:pt x="152" y="381"/>
                  </a:lnTo>
                  <a:lnTo>
                    <a:pt x="218" y="363"/>
                  </a:lnTo>
                  <a:lnTo>
                    <a:pt x="255" y="430"/>
                  </a:lnTo>
                  <a:lnTo>
                    <a:pt x="291" y="457"/>
                  </a:lnTo>
                  <a:lnTo>
                    <a:pt x="339" y="466"/>
                  </a:lnTo>
                  <a:lnTo>
                    <a:pt x="404" y="429"/>
                  </a:lnTo>
                  <a:lnTo>
                    <a:pt x="432" y="444"/>
                  </a:lnTo>
                  <a:lnTo>
                    <a:pt x="384" y="499"/>
                  </a:lnTo>
                  <a:lnTo>
                    <a:pt x="365" y="541"/>
                  </a:lnTo>
                  <a:lnTo>
                    <a:pt x="434" y="622"/>
                  </a:lnTo>
                  <a:lnTo>
                    <a:pt x="392" y="670"/>
                  </a:lnTo>
                  <a:lnTo>
                    <a:pt x="411" y="727"/>
                  </a:lnTo>
                  <a:lnTo>
                    <a:pt x="461" y="748"/>
                  </a:lnTo>
                  <a:lnTo>
                    <a:pt x="462" y="802"/>
                  </a:lnTo>
                  <a:lnTo>
                    <a:pt x="507" y="835"/>
                  </a:lnTo>
                  <a:lnTo>
                    <a:pt x="660" y="718"/>
                  </a:lnTo>
                  <a:lnTo>
                    <a:pt x="618" y="703"/>
                  </a:lnTo>
                  <a:lnTo>
                    <a:pt x="605" y="651"/>
                  </a:lnTo>
                  <a:lnTo>
                    <a:pt x="612" y="622"/>
                  </a:lnTo>
                  <a:lnTo>
                    <a:pt x="558" y="579"/>
                  </a:lnTo>
                  <a:lnTo>
                    <a:pt x="597" y="565"/>
                  </a:lnTo>
                  <a:lnTo>
                    <a:pt x="635" y="615"/>
                  </a:lnTo>
                  <a:lnTo>
                    <a:pt x="657" y="588"/>
                  </a:lnTo>
                  <a:lnTo>
                    <a:pt x="701" y="621"/>
                  </a:lnTo>
                  <a:lnTo>
                    <a:pt x="726" y="586"/>
                  </a:lnTo>
                  <a:lnTo>
                    <a:pt x="785" y="592"/>
                  </a:lnTo>
                  <a:lnTo>
                    <a:pt x="842" y="558"/>
                  </a:lnTo>
                  <a:lnTo>
                    <a:pt x="867" y="499"/>
                  </a:lnTo>
                  <a:lnTo>
                    <a:pt x="864" y="424"/>
                  </a:lnTo>
                  <a:lnTo>
                    <a:pt x="900" y="403"/>
                  </a:lnTo>
                  <a:lnTo>
                    <a:pt x="885" y="352"/>
                  </a:lnTo>
                  <a:lnTo>
                    <a:pt x="938" y="295"/>
                  </a:lnTo>
                  <a:lnTo>
                    <a:pt x="875" y="285"/>
                  </a:lnTo>
                  <a:lnTo>
                    <a:pt x="846" y="256"/>
                  </a:lnTo>
                  <a:lnTo>
                    <a:pt x="876" y="213"/>
                  </a:lnTo>
                  <a:lnTo>
                    <a:pt x="815" y="168"/>
                  </a:lnTo>
                  <a:lnTo>
                    <a:pt x="750" y="174"/>
                  </a:lnTo>
                  <a:lnTo>
                    <a:pt x="746" y="121"/>
                  </a:lnTo>
                  <a:lnTo>
                    <a:pt x="660" y="127"/>
                  </a:lnTo>
                  <a:lnTo>
                    <a:pt x="615" y="166"/>
                  </a:lnTo>
                  <a:lnTo>
                    <a:pt x="542" y="165"/>
                  </a:lnTo>
                  <a:lnTo>
                    <a:pt x="500" y="115"/>
                  </a:lnTo>
                  <a:lnTo>
                    <a:pt x="455" y="144"/>
                  </a:lnTo>
                  <a:lnTo>
                    <a:pt x="380" y="136"/>
                  </a:lnTo>
                  <a:lnTo>
                    <a:pt x="333" y="66"/>
                  </a:lnTo>
                  <a:lnTo>
                    <a:pt x="266" y="37"/>
                  </a:lnTo>
                  <a:lnTo>
                    <a:pt x="246" y="69"/>
                  </a:lnTo>
                  <a:lnTo>
                    <a:pt x="222" y="100"/>
                  </a:lnTo>
                  <a:lnTo>
                    <a:pt x="170" y="112"/>
                  </a:lnTo>
                  <a:lnTo>
                    <a:pt x="114" y="121"/>
                  </a:lnTo>
                  <a:lnTo>
                    <a:pt x="95" y="91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2282809" y="1404484"/>
              <a:ext cx="301625" cy="536575"/>
            </a:xfrm>
            <a:custGeom>
              <a:avLst/>
              <a:gdLst>
                <a:gd name="T0" fmla="*/ 134 w 288"/>
                <a:gd name="T1" fmla="*/ 27 h 513"/>
                <a:gd name="T2" fmla="*/ 198 w 288"/>
                <a:gd name="T3" fmla="*/ 78 h 513"/>
                <a:gd name="T4" fmla="*/ 196 w 288"/>
                <a:gd name="T5" fmla="*/ 125 h 513"/>
                <a:gd name="T6" fmla="*/ 229 w 288"/>
                <a:gd name="T7" fmla="*/ 137 h 513"/>
                <a:gd name="T8" fmla="*/ 288 w 288"/>
                <a:gd name="T9" fmla="*/ 165 h 513"/>
                <a:gd name="T10" fmla="*/ 276 w 288"/>
                <a:gd name="T11" fmla="*/ 222 h 513"/>
                <a:gd name="T12" fmla="*/ 223 w 288"/>
                <a:gd name="T13" fmla="*/ 249 h 513"/>
                <a:gd name="T14" fmla="*/ 214 w 288"/>
                <a:gd name="T15" fmla="*/ 318 h 513"/>
                <a:gd name="T16" fmla="*/ 285 w 288"/>
                <a:gd name="T17" fmla="*/ 372 h 513"/>
                <a:gd name="T18" fmla="*/ 265 w 288"/>
                <a:gd name="T19" fmla="*/ 450 h 513"/>
                <a:gd name="T20" fmla="*/ 228 w 288"/>
                <a:gd name="T21" fmla="*/ 468 h 513"/>
                <a:gd name="T22" fmla="*/ 174 w 288"/>
                <a:gd name="T23" fmla="*/ 479 h 513"/>
                <a:gd name="T24" fmla="*/ 135 w 288"/>
                <a:gd name="T25" fmla="*/ 513 h 513"/>
                <a:gd name="T26" fmla="*/ 61 w 288"/>
                <a:gd name="T27" fmla="*/ 473 h 513"/>
                <a:gd name="T28" fmla="*/ 66 w 288"/>
                <a:gd name="T29" fmla="*/ 431 h 513"/>
                <a:gd name="T30" fmla="*/ 37 w 288"/>
                <a:gd name="T31" fmla="*/ 386 h 513"/>
                <a:gd name="T32" fmla="*/ 69 w 288"/>
                <a:gd name="T33" fmla="*/ 296 h 513"/>
                <a:gd name="T34" fmla="*/ 30 w 288"/>
                <a:gd name="T35" fmla="*/ 266 h 513"/>
                <a:gd name="T36" fmla="*/ 34 w 288"/>
                <a:gd name="T37" fmla="*/ 212 h 513"/>
                <a:gd name="T38" fmla="*/ 4 w 288"/>
                <a:gd name="T39" fmla="*/ 207 h 513"/>
                <a:gd name="T40" fmla="*/ 0 w 288"/>
                <a:gd name="T41" fmla="*/ 132 h 513"/>
                <a:gd name="T42" fmla="*/ 40 w 288"/>
                <a:gd name="T43" fmla="*/ 110 h 513"/>
                <a:gd name="T44" fmla="*/ 24 w 288"/>
                <a:gd name="T45" fmla="*/ 59 h 513"/>
                <a:gd name="T46" fmla="*/ 78 w 288"/>
                <a:gd name="T47" fmla="*/ 0 h 513"/>
                <a:gd name="T48" fmla="*/ 112 w 288"/>
                <a:gd name="T49" fmla="*/ 6 h 513"/>
                <a:gd name="T50" fmla="*/ 134 w 288"/>
                <a:gd name="T51" fmla="*/ 27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8" h="513">
                  <a:moveTo>
                    <a:pt x="134" y="27"/>
                  </a:moveTo>
                  <a:lnTo>
                    <a:pt x="198" y="78"/>
                  </a:lnTo>
                  <a:lnTo>
                    <a:pt x="196" y="125"/>
                  </a:lnTo>
                  <a:lnTo>
                    <a:pt x="229" y="137"/>
                  </a:lnTo>
                  <a:lnTo>
                    <a:pt x="288" y="165"/>
                  </a:lnTo>
                  <a:lnTo>
                    <a:pt x="276" y="222"/>
                  </a:lnTo>
                  <a:lnTo>
                    <a:pt x="223" y="249"/>
                  </a:lnTo>
                  <a:lnTo>
                    <a:pt x="214" y="318"/>
                  </a:lnTo>
                  <a:lnTo>
                    <a:pt x="285" y="372"/>
                  </a:lnTo>
                  <a:lnTo>
                    <a:pt x="265" y="450"/>
                  </a:lnTo>
                  <a:lnTo>
                    <a:pt x="228" y="468"/>
                  </a:lnTo>
                  <a:lnTo>
                    <a:pt x="174" y="479"/>
                  </a:lnTo>
                  <a:lnTo>
                    <a:pt x="135" y="513"/>
                  </a:lnTo>
                  <a:lnTo>
                    <a:pt x="61" y="473"/>
                  </a:lnTo>
                  <a:lnTo>
                    <a:pt x="66" y="431"/>
                  </a:lnTo>
                  <a:lnTo>
                    <a:pt x="37" y="386"/>
                  </a:lnTo>
                  <a:lnTo>
                    <a:pt x="69" y="296"/>
                  </a:lnTo>
                  <a:lnTo>
                    <a:pt x="30" y="266"/>
                  </a:lnTo>
                  <a:lnTo>
                    <a:pt x="34" y="212"/>
                  </a:lnTo>
                  <a:lnTo>
                    <a:pt x="4" y="207"/>
                  </a:lnTo>
                  <a:lnTo>
                    <a:pt x="0" y="132"/>
                  </a:lnTo>
                  <a:lnTo>
                    <a:pt x="40" y="110"/>
                  </a:lnTo>
                  <a:lnTo>
                    <a:pt x="24" y="59"/>
                  </a:lnTo>
                  <a:lnTo>
                    <a:pt x="78" y="0"/>
                  </a:lnTo>
                  <a:lnTo>
                    <a:pt x="112" y="6"/>
                  </a:lnTo>
                  <a:lnTo>
                    <a:pt x="134" y="27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2503472" y="1572759"/>
              <a:ext cx="298450" cy="319088"/>
            </a:xfrm>
            <a:custGeom>
              <a:avLst/>
              <a:gdLst>
                <a:gd name="T0" fmla="*/ 150 w 285"/>
                <a:gd name="T1" fmla="*/ 2 h 304"/>
                <a:gd name="T2" fmla="*/ 77 w 285"/>
                <a:gd name="T3" fmla="*/ 4 h 304"/>
                <a:gd name="T4" fmla="*/ 66 w 285"/>
                <a:gd name="T5" fmla="*/ 63 h 304"/>
                <a:gd name="T6" fmla="*/ 12 w 285"/>
                <a:gd name="T7" fmla="*/ 84 h 304"/>
                <a:gd name="T8" fmla="*/ 0 w 285"/>
                <a:gd name="T9" fmla="*/ 156 h 304"/>
                <a:gd name="T10" fmla="*/ 74 w 285"/>
                <a:gd name="T11" fmla="*/ 213 h 304"/>
                <a:gd name="T12" fmla="*/ 53 w 285"/>
                <a:gd name="T13" fmla="*/ 291 h 304"/>
                <a:gd name="T14" fmla="*/ 84 w 285"/>
                <a:gd name="T15" fmla="*/ 304 h 304"/>
                <a:gd name="T16" fmla="*/ 129 w 285"/>
                <a:gd name="T17" fmla="*/ 289 h 304"/>
                <a:gd name="T18" fmla="*/ 140 w 285"/>
                <a:gd name="T19" fmla="*/ 252 h 304"/>
                <a:gd name="T20" fmla="*/ 209 w 285"/>
                <a:gd name="T21" fmla="*/ 252 h 304"/>
                <a:gd name="T22" fmla="*/ 258 w 285"/>
                <a:gd name="T23" fmla="*/ 265 h 304"/>
                <a:gd name="T24" fmla="*/ 279 w 285"/>
                <a:gd name="T25" fmla="*/ 154 h 304"/>
                <a:gd name="T26" fmla="*/ 264 w 285"/>
                <a:gd name="T27" fmla="*/ 66 h 304"/>
                <a:gd name="T28" fmla="*/ 285 w 285"/>
                <a:gd name="T29" fmla="*/ 22 h 304"/>
                <a:gd name="T30" fmla="*/ 246 w 285"/>
                <a:gd name="T31" fmla="*/ 0 h 304"/>
                <a:gd name="T32" fmla="*/ 150 w 285"/>
                <a:gd name="T33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304">
                  <a:moveTo>
                    <a:pt x="150" y="2"/>
                  </a:moveTo>
                  <a:lnTo>
                    <a:pt x="77" y="4"/>
                  </a:lnTo>
                  <a:lnTo>
                    <a:pt x="66" y="63"/>
                  </a:lnTo>
                  <a:lnTo>
                    <a:pt x="12" y="84"/>
                  </a:lnTo>
                  <a:lnTo>
                    <a:pt x="0" y="156"/>
                  </a:lnTo>
                  <a:lnTo>
                    <a:pt x="74" y="213"/>
                  </a:lnTo>
                  <a:lnTo>
                    <a:pt x="53" y="291"/>
                  </a:lnTo>
                  <a:lnTo>
                    <a:pt x="84" y="304"/>
                  </a:lnTo>
                  <a:lnTo>
                    <a:pt x="129" y="289"/>
                  </a:lnTo>
                  <a:lnTo>
                    <a:pt x="140" y="252"/>
                  </a:lnTo>
                  <a:lnTo>
                    <a:pt x="209" y="252"/>
                  </a:lnTo>
                  <a:lnTo>
                    <a:pt x="258" y="265"/>
                  </a:lnTo>
                  <a:lnTo>
                    <a:pt x="279" y="154"/>
                  </a:lnTo>
                  <a:lnTo>
                    <a:pt x="264" y="66"/>
                  </a:lnTo>
                  <a:lnTo>
                    <a:pt x="285" y="22"/>
                  </a:lnTo>
                  <a:lnTo>
                    <a:pt x="246" y="0"/>
                  </a:lnTo>
                  <a:lnTo>
                    <a:pt x="150" y="2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2770172" y="1596571"/>
              <a:ext cx="231775" cy="269875"/>
            </a:xfrm>
            <a:custGeom>
              <a:avLst/>
              <a:gdLst>
                <a:gd name="T0" fmla="*/ 90 w 221"/>
                <a:gd name="T1" fmla="*/ 5 h 258"/>
                <a:gd name="T2" fmla="*/ 29 w 221"/>
                <a:gd name="T3" fmla="*/ 0 h 258"/>
                <a:gd name="T4" fmla="*/ 9 w 221"/>
                <a:gd name="T5" fmla="*/ 44 h 258"/>
                <a:gd name="T6" fmla="*/ 26 w 221"/>
                <a:gd name="T7" fmla="*/ 132 h 258"/>
                <a:gd name="T8" fmla="*/ 0 w 221"/>
                <a:gd name="T9" fmla="*/ 246 h 258"/>
                <a:gd name="T10" fmla="*/ 30 w 221"/>
                <a:gd name="T11" fmla="*/ 258 h 258"/>
                <a:gd name="T12" fmla="*/ 129 w 221"/>
                <a:gd name="T13" fmla="*/ 222 h 258"/>
                <a:gd name="T14" fmla="*/ 156 w 221"/>
                <a:gd name="T15" fmla="*/ 138 h 258"/>
                <a:gd name="T16" fmla="*/ 221 w 221"/>
                <a:gd name="T17" fmla="*/ 98 h 258"/>
                <a:gd name="T18" fmla="*/ 162 w 221"/>
                <a:gd name="T19" fmla="*/ 83 h 258"/>
                <a:gd name="T20" fmla="*/ 126 w 221"/>
                <a:gd name="T21" fmla="*/ 38 h 258"/>
                <a:gd name="T22" fmla="*/ 90 w 221"/>
                <a:gd name="T23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258">
                  <a:moveTo>
                    <a:pt x="90" y="5"/>
                  </a:moveTo>
                  <a:lnTo>
                    <a:pt x="29" y="0"/>
                  </a:lnTo>
                  <a:lnTo>
                    <a:pt x="9" y="44"/>
                  </a:lnTo>
                  <a:lnTo>
                    <a:pt x="26" y="132"/>
                  </a:lnTo>
                  <a:lnTo>
                    <a:pt x="0" y="246"/>
                  </a:lnTo>
                  <a:lnTo>
                    <a:pt x="30" y="258"/>
                  </a:lnTo>
                  <a:lnTo>
                    <a:pt x="129" y="222"/>
                  </a:lnTo>
                  <a:lnTo>
                    <a:pt x="156" y="138"/>
                  </a:lnTo>
                  <a:lnTo>
                    <a:pt x="221" y="98"/>
                  </a:lnTo>
                  <a:lnTo>
                    <a:pt x="162" y="83"/>
                  </a:lnTo>
                  <a:lnTo>
                    <a:pt x="126" y="38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260334" y="996496"/>
              <a:ext cx="822325" cy="508000"/>
            </a:xfrm>
            <a:custGeom>
              <a:avLst/>
              <a:gdLst>
                <a:gd name="T0" fmla="*/ 165 w 786"/>
                <a:gd name="T1" fmla="*/ 113 h 486"/>
                <a:gd name="T2" fmla="*/ 112 w 786"/>
                <a:gd name="T3" fmla="*/ 48 h 486"/>
                <a:gd name="T4" fmla="*/ 0 w 786"/>
                <a:gd name="T5" fmla="*/ 0 h 486"/>
                <a:gd name="T6" fmla="*/ 382 w 786"/>
                <a:gd name="T7" fmla="*/ 3 h 486"/>
                <a:gd name="T8" fmla="*/ 358 w 786"/>
                <a:gd name="T9" fmla="*/ 44 h 486"/>
                <a:gd name="T10" fmla="*/ 358 w 786"/>
                <a:gd name="T11" fmla="*/ 225 h 486"/>
                <a:gd name="T12" fmla="*/ 459 w 786"/>
                <a:gd name="T13" fmla="*/ 332 h 486"/>
                <a:gd name="T14" fmla="*/ 556 w 786"/>
                <a:gd name="T15" fmla="*/ 359 h 486"/>
                <a:gd name="T16" fmla="*/ 589 w 786"/>
                <a:gd name="T17" fmla="*/ 321 h 486"/>
                <a:gd name="T18" fmla="*/ 628 w 786"/>
                <a:gd name="T19" fmla="*/ 317 h 486"/>
                <a:gd name="T20" fmla="*/ 660 w 786"/>
                <a:gd name="T21" fmla="*/ 285 h 486"/>
                <a:gd name="T22" fmla="*/ 750 w 786"/>
                <a:gd name="T23" fmla="*/ 320 h 486"/>
                <a:gd name="T24" fmla="*/ 786 w 786"/>
                <a:gd name="T25" fmla="*/ 369 h 486"/>
                <a:gd name="T26" fmla="*/ 756 w 786"/>
                <a:gd name="T27" fmla="*/ 414 h 486"/>
                <a:gd name="T28" fmla="*/ 712 w 786"/>
                <a:gd name="T29" fmla="*/ 362 h 486"/>
                <a:gd name="T30" fmla="*/ 661 w 786"/>
                <a:gd name="T31" fmla="*/ 357 h 486"/>
                <a:gd name="T32" fmla="*/ 601 w 786"/>
                <a:gd name="T33" fmla="*/ 401 h 486"/>
                <a:gd name="T34" fmla="*/ 618 w 786"/>
                <a:gd name="T35" fmla="*/ 438 h 486"/>
                <a:gd name="T36" fmla="*/ 580 w 786"/>
                <a:gd name="T37" fmla="*/ 486 h 486"/>
                <a:gd name="T38" fmla="*/ 549 w 786"/>
                <a:gd name="T39" fmla="*/ 423 h 486"/>
                <a:gd name="T40" fmla="*/ 508 w 786"/>
                <a:gd name="T41" fmla="*/ 429 h 486"/>
                <a:gd name="T42" fmla="*/ 472 w 786"/>
                <a:gd name="T43" fmla="*/ 378 h 486"/>
                <a:gd name="T44" fmla="*/ 447 w 786"/>
                <a:gd name="T45" fmla="*/ 401 h 486"/>
                <a:gd name="T46" fmla="*/ 385 w 786"/>
                <a:gd name="T47" fmla="*/ 371 h 486"/>
                <a:gd name="T48" fmla="*/ 337 w 786"/>
                <a:gd name="T49" fmla="*/ 294 h 486"/>
                <a:gd name="T50" fmla="*/ 297 w 786"/>
                <a:gd name="T51" fmla="*/ 314 h 486"/>
                <a:gd name="T52" fmla="*/ 238 w 786"/>
                <a:gd name="T53" fmla="*/ 263 h 486"/>
                <a:gd name="T54" fmla="*/ 255 w 786"/>
                <a:gd name="T55" fmla="*/ 203 h 486"/>
                <a:gd name="T56" fmla="*/ 165 w 786"/>
                <a:gd name="T57" fmla="*/ 11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6" h="486">
                  <a:moveTo>
                    <a:pt x="165" y="113"/>
                  </a:moveTo>
                  <a:lnTo>
                    <a:pt x="112" y="48"/>
                  </a:lnTo>
                  <a:lnTo>
                    <a:pt x="0" y="0"/>
                  </a:lnTo>
                  <a:lnTo>
                    <a:pt x="382" y="3"/>
                  </a:lnTo>
                  <a:lnTo>
                    <a:pt x="358" y="44"/>
                  </a:lnTo>
                  <a:lnTo>
                    <a:pt x="358" y="225"/>
                  </a:lnTo>
                  <a:lnTo>
                    <a:pt x="459" y="332"/>
                  </a:lnTo>
                  <a:lnTo>
                    <a:pt x="556" y="359"/>
                  </a:lnTo>
                  <a:lnTo>
                    <a:pt x="589" y="321"/>
                  </a:lnTo>
                  <a:lnTo>
                    <a:pt x="628" y="317"/>
                  </a:lnTo>
                  <a:lnTo>
                    <a:pt x="660" y="285"/>
                  </a:lnTo>
                  <a:lnTo>
                    <a:pt x="750" y="320"/>
                  </a:lnTo>
                  <a:lnTo>
                    <a:pt x="786" y="369"/>
                  </a:lnTo>
                  <a:lnTo>
                    <a:pt x="756" y="414"/>
                  </a:lnTo>
                  <a:lnTo>
                    <a:pt x="712" y="362"/>
                  </a:lnTo>
                  <a:lnTo>
                    <a:pt x="661" y="357"/>
                  </a:lnTo>
                  <a:lnTo>
                    <a:pt x="601" y="401"/>
                  </a:lnTo>
                  <a:lnTo>
                    <a:pt x="618" y="438"/>
                  </a:lnTo>
                  <a:lnTo>
                    <a:pt x="580" y="486"/>
                  </a:lnTo>
                  <a:lnTo>
                    <a:pt x="549" y="423"/>
                  </a:lnTo>
                  <a:lnTo>
                    <a:pt x="508" y="429"/>
                  </a:lnTo>
                  <a:lnTo>
                    <a:pt x="472" y="378"/>
                  </a:lnTo>
                  <a:lnTo>
                    <a:pt x="447" y="401"/>
                  </a:lnTo>
                  <a:lnTo>
                    <a:pt x="385" y="371"/>
                  </a:lnTo>
                  <a:lnTo>
                    <a:pt x="337" y="294"/>
                  </a:lnTo>
                  <a:lnTo>
                    <a:pt x="297" y="314"/>
                  </a:lnTo>
                  <a:lnTo>
                    <a:pt x="238" y="263"/>
                  </a:lnTo>
                  <a:lnTo>
                    <a:pt x="255" y="203"/>
                  </a:lnTo>
                  <a:lnTo>
                    <a:pt x="165" y="113"/>
                  </a:lnTo>
                  <a:close/>
                </a:path>
              </a:pathLst>
            </a:custGeom>
            <a:solidFill>
              <a:srgbClr val="FFFFCC">
                <a:alpha val="3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" name="Título 1"/>
          <p:cNvSpPr txBox="1">
            <a:spLocks/>
          </p:cNvSpPr>
          <p:nvPr/>
        </p:nvSpPr>
        <p:spPr>
          <a:xfrm>
            <a:off x="29555" y="6509962"/>
            <a:ext cx="8363494" cy="34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Fonte: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AGE/Mapa e SGE/Embrapa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28533" y="3645970"/>
            <a:ext cx="47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4%</a:t>
            </a:r>
            <a:endParaRPr lang="pt-BR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1881867" y="3665416"/>
            <a:ext cx="70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32%</a:t>
            </a:r>
            <a:endParaRPr lang="pt-BR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2286022" y="5013176"/>
            <a:ext cx="70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17%</a:t>
            </a:r>
            <a:endParaRPr lang="pt-BR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2086464" y="5512763"/>
            <a:ext cx="70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14%</a:t>
            </a:r>
            <a:endParaRPr lang="pt-BR" b="1" dirty="0"/>
          </a:p>
        </p:txBody>
      </p:sp>
      <p:sp>
        <p:nvSpPr>
          <p:cNvPr id="43" name="Retângulo 42"/>
          <p:cNvSpPr/>
          <p:nvPr/>
        </p:nvSpPr>
        <p:spPr>
          <a:xfrm>
            <a:off x="172566" y="1463669"/>
            <a:ext cx="3924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Participação na Produção em 2023/24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855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07921"/>
            <a:ext cx="846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– Custos de Transporte com destino a  Shangai</a:t>
            </a:r>
          </a:p>
        </p:txBody>
      </p:sp>
      <p:pic>
        <p:nvPicPr>
          <p:cNvPr id="10" name="Picture 22" descr="http://www.wdsu.com/image/view/-/16689148/highRes/2/-/wffebmz/-/Port-of-New-Orlean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59" y="3367677"/>
            <a:ext cx="1162800" cy="116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kstp.com/kstpImages/repository/2014-04/soybeansmgnwikicommons16x9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3" y="3382829"/>
            <a:ext cx="1162800" cy="116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infocampo.com.ar/imagen/631x280/ffffff/i4594-soja-exportaciones-631x280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99" y="5434552"/>
            <a:ext cx="1162800" cy="116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ângulo isósceles 12"/>
          <p:cNvSpPr/>
          <p:nvPr/>
        </p:nvSpPr>
        <p:spPr>
          <a:xfrm rot="5400000">
            <a:off x="4770022" y="2654915"/>
            <a:ext cx="5760640" cy="2124238"/>
          </a:xfrm>
          <a:prstGeom prst="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152074" y="3035077"/>
            <a:ext cx="198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Porto de Shangai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5" name="Picture 6" descr="http://mochileiro.tur.br/mt%20sorriso%20colheita%20de%20soja%20e%20plantio%20de%20milho%20grupo%20pinesso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" y="1257270"/>
            <a:ext cx="1162800" cy="116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papcordoba.com/wp-content/uploads/25-Cosecha-Soja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" y="5434552"/>
            <a:ext cx="1162800" cy="116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81884" y="857160"/>
            <a:ext cx="1633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Sorriso, Brasil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44094" y="4973106"/>
            <a:ext cx="2254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Córdoba, Argentina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1" name="Picture 16" descr="http://www.bocamaldita.com/wp-content/uploads/2013/03/2003santos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7" y="1320177"/>
            <a:ext cx="1162800" cy="116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eta para a direita 21"/>
          <p:cNvSpPr/>
          <p:nvPr/>
        </p:nvSpPr>
        <p:spPr>
          <a:xfrm>
            <a:off x="1547664" y="1556792"/>
            <a:ext cx="1302915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US$ 116/t</a:t>
            </a:r>
            <a:endParaRPr lang="pt-BR" sz="1600" b="1" dirty="0"/>
          </a:p>
        </p:txBody>
      </p:sp>
      <p:sp>
        <p:nvSpPr>
          <p:cNvPr id="23" name="Seta para a direita 22"/>
          <p:cNvSpPr/>
          <p:nvPr/>
        </p:nvSpPr>
        <p:spPr>
          <a:xfrm>
            <a:off x="1563440" y="5601906"/>
            <a:ext cx="1302915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US$ 36/t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>
            <a:off x="3173212" y="836712"/>
            <a:ext cx="894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Santos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203848" y="4941168"/>
            <a:ext cx="983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Rosário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35167" y="2901482"/>
            <a:ext cx="2071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Minneapolis, USA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1548511" y="3550183"/>
            <a:ext cx="1302915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US$ 46/t</a:t>
            </a:r>
            <a:endParaRPr lang="pt-BR" b="1" dirty="0"/>
          </a:p>
        </p:txBody>
      </p:sp>
      <p:sp>
        <p:nvSpPr>
          <p:cNvPr id="28" name="Retângulo 27"/>
          <p:cNvSpPr/>
          <p:nvPr/>
        </p:nvSpPr>
        <p:spPr>
          <a:xfrm>
            <a:off x="2618248" y="2889445"/>
            <a:ext cx="1553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New Orleans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9" name="Picture 4" descr="http://www.petrexgmbh.com/wp-content/uploads/2012/11/Shanghai-Po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84" y="3287791"/>
            <a:ext cx="1866920" cy="1685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ta para a direita 29"/>
          <p:cNvSpPr/>
          <p:nvPr/>
        </p:nvSpPr>
        <p:spPr>
          <a:xfrm>
            <a:off x="4355976" y="1556792"/>
            <a:ext cx="1302915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US$ 41/t</a:t>
            </a:r>
            <a:endParaRPr lang="pt-BR" sz="1600" b="1" dirty="0"/>
          </a:p>
        </p:txBody>
      </p:sp>
      <p:sp>
        <p:nvSpPr>
          <p:cNvPr id="31" name="Seta para a direita 30"/>
          <p:cNvSpPr/>
          <p:nvPr/>
        </p:nvSpPr>
        <p:spPr>
          <a:xfrm>
            <a:off x="4371752" y="5601906"/>
            <a:ext cx="1302915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US$ 66/t</a:t>
            </a:r>
            <a:endParaRPr lang="pt-BR" b="1" dirty="0"/>
          </a:p>
        </p:txBody>
      </p:sp>
      <p:sp>
        <p:nvSpPr>
          <p:cNvPr id="32" name="Seta para a direita 31"/>
          <p:cNvSpPr/>
          <p:nvPr/>
        </p:nvSpPr>
        <p:spPr>
          <a:xfrm>
            <a:off x="4356823" y="3550183"/>
            <a:ext cx="1302915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US$ 47/t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724128" y="1727810"/>
            <a:ext cx="1818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US$ 157/t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24128" y="3717032"/>
            <a:ext cx="1818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US$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93/t</a:t>
            </a:r>
            <a:endParaRPr lang="pt-BR" sz="25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724128" y="5760258"/>
            <a:ext cx="1818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US$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102/t</a:t>
            </a:r>
            <a:endParaRPr lang="pt-BR" sz="25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23528" y="6537346"/>
            <a:ext cx="8363494" cy="34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Fonte: USDA,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</a:t>
            </a:r>
            <a:r>
              <a:rPr lang="pt-B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RC ROSARIO</a:t>
            </a:r>
            <a:endParaRPr lang="pt-BR" sz="1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389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23529" y="1556792"/>
            <a:ext cx="7848871" cy="4392488"/>
            <a:chOff x="827585" y="1484784"/>
            <a:chExt cx="7848871" cy="4392488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827585" y="1484784"/>
              <a:ext cx="3514192" cy="4392488"/>
            </a:xfrm>
            <a:prstGeom prst="roundRect">
              <a:avLst>
                <a:gd name="adj" fmla="val 9170"/>
              </a:avLst>
            </a:prstGeom>
            <a:solidFill>
              <a:schemeClr val="tx2">
                <a:lumMod val="60000"/>
                <a:lumOff val="40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PIL - 2012</a:t>
              </a:r>
            </a:p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Plano Integrado do sistema de transportes e articulação com a cadeia produtiva</a:t>
              </a:r>
              <a:endPara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4608714" y="1520788"/>
              <a:ext cx="4067742" cy="1404156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Investimentos Privados</a:t>
              </a:r>
              <a:endParaRPr lang="pt-BR" sz="5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4594515" y="2996952"/>
              <a:ext cx="4067742" cy="1404156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Qualidade de serviços</a:t>
              </a:r>
              <a:endParaRPr lang="pt-BR" sz="5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4594515" y="4473116"/>
              <a:ext cx="4067742" cy="1404156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Redução dos custos logísticos</a:t>
              </a:r>
              <a:endParaRPr lang="pt-BR" sz="5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0" y="107921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Investimentos em Logística – PIL</a:t>
            </a:r>
          </a:p>
        </p:txBody>
      </p:sp>
    </p:spTree>
    <p:extLst>
      <p:ext uri="{BB962C8B-B14F-4D97-AF65-F5344CB8AC3E}">
        <p14:creationId xmlns="" xmlns:p14="http://schemas.microsoft.com/office/powerpoint/2010/main" val="1556322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11560" y="1568793"/>
            <a:ext cx="3630925" cy="4392488"/>
          </a:xfrm>
          <a:prstGeom prst="roundRect">
            <a:avLst>
              <a:gd name="adj" fmla="val 9170"/>
            </a:avLst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 Privados em Logística</a:t>
            </a:r>
          </a:p>
          <a:p>
            <a:pPr algn="ctr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US$ 89</a:t>
            </a: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Bilhões*</a:t>
            </a:r>
            <a:endParaRPr 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572001" y="1553526"/>
            <a:ext cx="3312368" cy="4407755"/>
            <a:chOff x="5148064" y="1553526"/>
            <a:chExt cx="2736304" cy="4407755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5148064" y="1553526"/>
              <a:ext cx="2736304" cy="1023379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Rodovias</a:t>
              </a:r>
            </a:p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US$ 22,6 bilhões*</a:t>
              </a:r>
              <a:endPara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5148064" y="2681651"/>
              <a:ext cx="2736304" cy="1023379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Ferrovias</a:t>
              </a:r>
            </a:p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US$ 38,7 bilhões*</a:t>
              </a:r>
              <a:endPara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5148064" y="3809776"/>
              <a:ext cx="2736304" cy="1023379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Portos</a:t>
              </a:r>
            </a:p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US$ 23,9 bilhões*</a:t>
              </a:r>
              <a:endPara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5148064" y="4937902"/>
              <a:ext cx="2736304" cy="1023379"/>
            </a:xfrm>
            <a:prstGeom prst="roundRect">
              <a:avLst>
                <a:gd name="adj" fmla="val 9170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Aeroportos</a:t>
              </a:r>
            </a:p>
            <a:p>
              <a:pPr algn="ctr"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US$ 3,9 bilhões*</a:t>
              </a:r>
              <a:endPara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0" y="107921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Investimentos em Logística – PIL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9555" y="6509962"/>
            <a:ext cx="8363494" cy="34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*Câmbio: US$ 1,00 = R$ 2,30</a:t>
            </a:r>
            <a:endParaRPr lang="pt-BR" sz="1400" b="1" dirty="0">
              <a:solidFill>
                <a:schemeClr val="tx2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783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esperados do Programa – PIL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412776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Estabelecimento de uma rede de logística integrada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Redução dos custos de transportes/logística e melhoria da eficiência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Atratividade de novos investimentos pelo setor produtivo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Aumento da participação privada nos investimentos em infraestrutura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Aumento da participação do investimento no PIB</a:t>
            </a: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7843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0"/>
          <p:cNvGrpSpPr/>
          <p:nvPr/>
        </p:nvGrpSpPr>
        <p:grpSpPr>
          <a:xfrm>
            <a:off x="2079172" y="1371600"/>
            <a:ext cx="5245168" cy="4920127"/>
            <a:chOff x="2079172" y="1371600"/>
            <a:chExt cx="5245168" cy="4920127"/>
          </a:xfrm>
        </p:grpSpPr>
        <p:sp>
          <p:nvSpPr>
            <p:cNvPr id="11" name="CaixaDeTexto 10"/>
            <p:cNvSpPr txBox="1"/>
            <p:nvPr/>
          </p:nvSpPr>
          <p:spPr>
            <a:xfrm>
              <a:off x="3026229" y="2209800"/>
              <a:ext cx="13946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AM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079172" y="3080657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AC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320144" y="1371600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</a:rPr>
                <a:t>RR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582923" y="2362200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047997" y="3287510"/>
              <a:ext cx="13465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RO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855069" y="1382456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AP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791197" y="2373110"/>
              <a:ext cx="13946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MA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204854" y="2862967"/>
              <a:ext cx="849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PI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781808" y="255815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CE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169158" y="2653405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RN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7200908" y="288835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PB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946908" y="303440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PE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150108" y="326935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AL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004058" y="341540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311908" y="3478905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BA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969008" y="4564755"/>
              <a:ext cx="14587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MG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388108" y="464095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ES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121408" y="5060055"/>
              <a:ext cx="11381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RJ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207008" y="508545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730758" y="539025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800608" y="572680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SC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514858" y="618400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RS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102108" y="4736205"/>
              <a:ext cx="13465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MS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343408" y="3688455"/>
              <a:ext cx="12984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MT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16558" y="3237605"/>
              <a:ext cx="12503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TO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953008" y="4120255"/>
              <a:ext cx="14106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GO</a:t>
              </a:r>
              <a:endParaRPr lang="pt-BR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416558" y="4025005"/>
              <a:ext cx="849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5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DF</a:t>
              </a:r>
              <a:endParaRPr lang="pt-BR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824889"/>
            <a:ext cx="6025439" cy="60079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0886" y="146529"/>
            <a:ext cx="283180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Malha Ferroviária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305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2167</Words>
  <Application>Microsoft Office PowerPoint</Application>
  <PresentationFormat>Apresentação na tela (4:3)</PresentationFormat>
  <Paragraphs>488</Paragraphs>
  <Slides>26</Slides>
  <Notes>5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fernando.fusaro</dc:creator>
  <cp:lastModifiedBy>ada.pereira</cp:lastModifiedBy>
  <cp:revision>391</cp:revision>
  <cp:lastPrinted>2014-07-15T22:12:48Z</cp:lastPrinted>
  <dcterms:created xsi:type="dcterms:W3CDTF">2014-03-06T22:02:50Z</dcterms:created>
  <dcterms:modified xsi:type="dcterms:W3CDTF">2014-11-11T16:36:14Z</dcterms:modified>
</cp:coreProperties>
</file>