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2"/>
  </p:notesMasterIdLst>
  <p:sldIdLst>
    <p:sldId id="618" r:id="rId3"/>
    <p:sldId id="619" r:id="rId4"/>
    <p:sldId id="597" r:id="rId5"/>
    <p:sldId id="620" r:id="rId6"/>
    <p:sldId id="621" r:id="rId7"/>
    <p:sldId id="622" r:id="rId8"/>
    <p:sldId id="623" r:id="rId9"/>
    <p:sldId id="624" r:id="rId10"/>
    <p:sldId id="600" r:id="rId11"/>
    <p:sldId id="625" r:id="rId12"/>
    <p:sldId id="626" r:id="rId13"/>
    <p:sldId id="627" r:id="rId14"/>
    <p:sldId id="611" r:id="rId15"/>
    <p:sldId id="613" r:id="rId16"/>
    <p:sldId id="599" r:id="rId17"/>
    <p:sldId id="609" r:id="rId18"/>
    <p:sldId id="610" r:id="rId19"/>
    <p:sldId id="601" r:id="rId20"/>
    <p:sldId id="604" r:id="rId21"/>
    <p:sldId id="602" r:id="rId22"/>
    <p:sldId id="605" r:id="rId23"/>
    <p:sldId id="606" r:id="rId24"/>
    <p:sldId id="607" r:id="rId25"/>
    <p:sldId id="615" r:id="rId26"/>
    <p:sldId id="608" r:id="rId27"/>
    <p:sldId id="614" r:id="rId28"/>
    <p:sldId id="598" r:id="rId29"/>
    <p:sldId id="617" r:id="rId30"/>
    <p:sldId id="584" r:id="rId31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Palma Goncalves" initials="APG" lastIdx="13" clrIdx="0">
    <p:extLst>
      <p:ext uri="{19B8F6BF-5375-455C-9EA6-DF929625EA0E}">
        <p15:presenceInfo xmlns:p15="http://schemas.microsoft.com/office/powerpoint/2012/main" userId="S-1-5-21-4233537663-2308165179-1281772090-92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5501" autoAdjust="0"/>
  </p:normalViewPr>
  <p:slideViewPr>
    <p:cSldViewPr snapToGrid="0" snapToObjects="1">
      <p:cViewPr varScale="1">
        <p:scale>
          <a:sx n="114" d="100"/>
          <a:sy n="114" d="100"/>
        </p:scale>
        <p:origin x="18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39DA2-38A0-40BD-A381-C0DB6C163C5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C84446F-C650-49A6-A034-B51C0D0D1F3D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Estabelecer a padronização dos procedimentos por tipo de atendimento e de métricas de monitoramento interno de natureza qualitativas e quantitativas</a:t>
          </a:r>
          <a:endParaRPr lang="pt-BR" sz="1600" dirty="0"/>
        </a:p>
      </dgm:t>
    </dgm:pt>
    <dgm:pt modelId="{81D1C228-FD9E-4986-A854-4CF3105D8E48}" type="parTrans" cxnId="{89BD7846-66BE-402A-8696-44AF5828AE8C}">
      <dgm:prSet/>
      <dgm:spPr/>
      <dgm:t>
        <a:bodyPr/>
        <a:lstStyle/>
        <a:p>
          <a:endParaRPr lang="pt-BR" sz="1600"/>
        </a:p>
      </dgm:t>
    </dgm:pt>
    <dgm:pt modelId="{56122584-FBD8-471F-9554-015B8A52140D}" type="sibTrans" cxnId="{89BD7846-66BE-402A-8696-44AF5828AE8C}">
      <dgm:prSet/>
      <dgm:spPr/>
      <dgm:t>
        <a:bodyPr/>
        <a:lstStyle/>
        <a:p>
          <a:endParaRPr lang="pt-BR" sz="1600"/>
        </a:p>
      </dgm:t>
    </dgm:pt>
    <dgm:pt modelId="{22521661-AA6A-49BD-841F-848F5F39BF78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Estabelecer Banco de Conhecimento para o aprimoramento do tratamento individual da demanda e aperfeiçoamento das formas de comunicação com os regulados</a:t>
          </a:r>
          <a:endParaRPr lang="pt-BR" sz="1600" dirty="0"/>
        </a:p>
      </dgm:t>
    </dgm:pt>
    <dgm:pt modelId="{AC615FEE-E735-448C-8E3F-19D100154913}" type="parTrans" cxnId="{EF01CD78-00CB-4A74-B11C-3FB1B092616F}">
      <dgm:prSet/>
      <dgm:spPr/>
      <dgm:t>
        <a:bodyPr/>
        <a:lstStyle/>
        <a:p>
          <a:endParaRPr lang="pt-BR" sz="1600"/>
        </a:p>
      </dgm:t>
    </dgm:pt>
    <dgm:pt modelId="{16D6CB67-7C2D-497D-AB4E-2766F7564CAB}" type="sibTrans" cxnId="{EF01CD78-00CB-4A74-B11C-3FB1B092616F}">
      <dgm:prSet/>
      <dgm:spPr/>
      <dgm:t>
        <a:bodyPr/>
        <a:lstStyle/>
        <a:p>
          <a:endParaRPr lang="pt-BR" sz="1600"/>
        </a:p>
      </dgm:t>
    </dgm:pt>
    <dgm:pt modelId="{6550FACE-6E7E-4E88-BBD8-97D72D22A2F4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Utilizar as manifestações frequentes, mediante análise, para aprimoramento dos processos de trabalho, alertando os gestores técnicos e estratégicos sobre a visão do regulado/usuário sobre os serviços </a:t>
          </a:r>
          <a:endParaRPr lang="pt-BR" sz="1600" dirty="0"/>
        </a:p>
      </dgm:t>
    </dgm:pt>
    <dgm:pt modelId="{894BDA11-93AE-4A53-80D5-8B58647E4742}" type="parTrans" cxnId="{CCE1444D-84C9-4EF6-8D59-40DB573C79D0}">
      <dgm:prSet/>
      <dgm:spPr/>
      <dgm:t>
        <a:bodyPr/>
        <a:lstStyle/>
        <a:p>
          <a:endParaRPr lang="pt-BR" sz="1600"/>
        </a:p>
      </dgm:t>
    </dgm:pt>
    <dgm:pt modelId="{13C63229-9CF1-44B4-ACA4-358E633A1429}" type="sibTrans" cxnId="{CCE1444D-84C9-4EF6-8D59-40DB573C79D0}">
      <dgm:prSet/>
      <dgm:spPr/>
      <dgm:t>
        <a:bodyPr/>
        <a:lstStyle/>
        <a:p>
          <a:endParaRPr lang="pt-BR" sz="1600"/>
        </a:p>
      </dgm:t>
    </dgm:pt>
    <dgm:pt modelId="{3AD58F05-408E-4946-A1FF-F5D05B8B1797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Estabelecer um sistema de supervisão / monitoramento do modelo de atendimento</a:t>
          </a:r>
          <a:endParaRPr lang="pt-BR" sz="1600" dirty="0"/>
        </a:p>
      </dgm:t>
    </dgm:pt>
    <dgm:pt modelId="{C998F691-AD35-4F15-93D1-F0687F22FEBF}" type="parTrans" cxnId="{A058C04E-4632-41DC-AD3F-5FF5E4C00882}">
      <dgm:prSet/>
      <dgm:spPr/>
      <dgm:t>
        <a:bodyPr/>
        <a:lstStyle/>
        <a:p>
          <a:endParaRPr lang="pt-BR" sz="1600"/>
        </a:p>
      </dgm:t>
    </dgm:pt>
    <dgm:pt modelId="{E53B8F4A-CAD7-4A06-9A5B-63E6E31BF18A}" type="sibTrans" cxnId="{A058C04E-4632-41DC-AD3F-5FF5E4C00882}">
      <dgm:prSet/>
      <dgm:spPr/>
      <dgm:t>
        <a:bodyPr/>
        <a:lstStyle/>
        <a:p>
          <a:endParaRPr lang="pt-BR" sz="1600"/>
        </a:p>
      </dgm:t>
    </dgm:pt>
    <dgm:pt modelId="{3E5B28B6-4D99-4EDC-859C-B67B79E51EDF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Sistematizar as respostas das manifestações em um único sistema informatizado e consequente eliminação de multiplicidade de canais de atendimento</a:t>
          </a:r>
          <a:endParaRPr lang="pt-BR" sz="1600" dirty="0"/>
        </a:p>
      </dgm:t>
    </dgm:pt>
    <dgm:pt modelId="{02BCB982-0050-4224-A1B5-90A86C92C36A}" type="parTrans" cxnId="{97EAFEE1-0785-4B55-8CEF-FB738627C0EE}">
      <dgm:prSet/>
      <dgm:spPr/>
      <dgm:t>
        <a:bodyPr/>
        <a:lstStyle/>
        <a:p>
          <a:endParaRPr lang="pt-BR" sz="1600"/>
        </a:p>
      </dgm:t>
    </dgm:pt>
    <dgm:pt modelId="{E88A0217-E2B2-45D0-A83A-1646A1CD7C66}" type="sibTrans" cxnId="{97EAFEE1-0785-4B55-8CEF-FB738627C0EE}">
      <dgm:prSet/>
      <dgm:spPr/>
      <dgm:t>
        <a:bodyPr/>
        <a:lstStyle/>
        <a:p>
          <a:endParaRPr lang="pt-BR" sz="1600"/>
        </a:p>
      </dgm:t>
    </dgm:pt>
    <dgm:pt modelId="{8F2325C5-B721-4E7B-92C5-5739F550D987}">
      <dgm:prSet phldrT="[Texto]" custT="1"/>
      <dgm:spPr/>
      <dgm:t>
        <a:bodyPr/>
        <a:lstStyle/>
        <a:p>
          <a:r>
            <a:rPr lang="pt-BR" sz="1600" dirty="0">
              <a:cs typeface="Times New Roman" panose="02020603050405020304" pitchFamily="18" charset="0"/>
            </a:rPr>
            <a:t>Estabelecer metodologia de pesquisa (métrica de avaliação externa) que permitisse capturar a opinião do regulado, comparando essa avaliação com a específica manifestação e resposta prestada</a:t>
          </a:r>
          <a:endParaRPr lang="pt-BR" sz="1600" dirty="0"/>
        </a:p>
      </dgm:t>
    </dgm:pt>
    <dgm:pt modelId="{91583EF7-A6FD-49F9-B01B-D59D48EC3D44}" type="parTrans" cxnId="{C6274489-4F82-4126-9CBB-24D1C6F83518}">
      <dgm:prSet/>
      <dgm:spPr/>
      <dgm:t>
        <a:bodyPr/>
        <a:lstStyle/>
        <a:p>
          <a:endParaRPr lang="pt-BR" sz="1600"/>
        </a:p>
      </dgm:t>
    </dgm:pt>
    <dgm:pt modelId="{21AB9899-8A63-4F1C-9450-25E97986E53E}" type="sibTrans" cxnId="{C6274489-4F82-4126-9CBB-24D1C6F83518}">
      <dgm:prSet/>
      <dgm:spPr/>
      <dgm:t>
        <a:bodyPr/>
        <a:lstStyle/>
        <a:p>
          <a:endParaRPr lang="pt-BR" sz="1600"/>
        </a:p>
      </dgm:t>
    </dgm:pt>
    <dgm:pt modelId="{44D84A1D-E0E9-434C-BA30-67AECEF31359}" type="pres">
      <dgm:prSet presAssocID="{C4739DA2-38A0-40BD-A381-C0DB6C163C5E}" presName="Name0" presStyleCnt="0">
        <dgm:presLayoutVars>
          <dgm:dir/>
          <dgm:animLvl val="lvl"/>
          <dgm:resizeHandles val="exact"/>
        </dgm:presLayoutVars>
      </dgm:prSet>
      <dgm:spPr/>
    </dgm:pt>
    <dgm:pt modelId="{FEAA9B6E-C7DB-4530-8339-4505B4DF28A8}" type="pres">
      <dgm:prSet presAssocID="{3AD58F05-408E-4946-A1FF-F5D05B8B1797}" presName="boxAndChildren" presStyleCnt="0"/>
      <dgm:spPr/>
    </dgm:pt>
    <dgm:pt modelId="{5F82C94C-7970-406F-8ECB-D73D4388CEA5}" type="pres">
      <dgm:prSet presAssocID="{3AD58F05-408E-4946-A1FF-F5D05B8B1797}" presName="parentTextBox" presStyleLbl="node1" presStyleIdx="0" presStyleCnt="6"/>
      <dgm:spPr/>
    </dgm:pt>
    <dgm:pt modelId="{FF5CBC2B-E4BC-47F1-AE55-156886DE0777}" type="pres">
      <dgm:prSet presAssocID="{21AB9899-8A63-4F1C-9450-25E97986E53E}" presName="sp" presStyleCnt="0"/>
      <dgm:spPr/>
    </dgm:pt>
    <dgm:pt modelId="{48E73BD3-5FC3-42D8-8622-D469C63FD9F3}" type="pres">
      <dgm:prSet presAssocID="{8F2325C5-B721-4E7B-92C5-5739F550D987}" presName="arrowAndChildren" presStyleCnt="0"/>
      <dgm:spPr/>
    </dgm:pt>
    <dgm:pt modelId="{8B685B0B-5804-4853-90DD-2EA4764A0484}" type="pres">
      <dgm:prSet presAssocID="{8F2325C5-B721-4E7B-92C5-5739F550D987}" presName="parentTextArrow" presStyleLbl="node1" presStyleIdx="1" presStyleCnt="6"/>
      <dgm:spPr/>
    </dgm:pt>
    <dgm:pt modelId="{CF8B85FA-409C-4632-B876-DB1BE760D9CD}" type="pres">
      <dgm:prSet presAssocID="{E88A0217-E2B2-45D0-A83A-1646A1CD7C66}" presName="sp" presStyleCnt="0"/>
      <dgm:spPr/>
    </dgm:pt>
    <dgm:pt modelId="{630882C5-2E5C-48DC-BC9D-8F250E42AEEE}" type="pres">
      <dgm:prSet presAssocID="{3E5B28B6-4D99-4EDC-859C-B67B79E51EDF}" presName="arrowAndChildren" presStyleCnt="0"/>
      <dgm:spPr/>
    </dgm:pt>
    <dgm:pt modelId="{C518F15C-DC00-4B0C-B698-2372FD2F6463}" type="pres">
      <dgm:prSet presAssocID="{3E5B28B6-4D99-4EDC-859C-B67B79E51EDF}" presName="parentTextArrow" presStyleLbl="node1" presStyleIdx="2" presStyleCnt="6"/>
      <dgm:spPr/>
    </dgm:pt>
    <dgm:pt modelId="{57E1460D-063E-40B9-B13E-3376894D055D}" type="pres">
      <dgm:prSet presAssocID="{13C63229-9CF1-44B4-ACA4-358E633A1429}" presName="sp" presStyleCnt="0"/>
      <dgm:spPr/>
    </dgm:pt>
    <dgm:pt modelId="{D5AD0B15-7C9D-4978-8742-CE56BB72253C}" type="pres">
      <dgm:prSet presAssocID="{6550FACE-6E7E-4E88-BBD8-97D72D22A2F4}" presName="arrowAndChildren" presStyleCnt="0"/>
      <dgm:spPr/>
    </dgm:pt>
    <dgm:pt modelId="{C67BE843-D913-4200-BD74-7E2AC5DC1DB2}" type="pres">
      <dgm:prSet presAssocID="{6550FACE-6E7E-4E88-BBD8-97D72D22A2F4}" presName="parentTextArrow" presStyleLbl="node1" presStyleIdx="3" presStyleCnt="6"/>
      <dgm:spPr/>
    </dgm:pt>
    <dgm:pt modelId="{A988A4A9-C042-4485-8A88-964A790122D1}" type="pres">
      <dgm:prSet presAssocID="{16D6CB67-7C2D-497D-AB4E-2766F7564CAB}" presName="sp" presStyleCnt="0"/>
      <dgm:spPr/>
    </dgm:pt>
    <dgm:pt modelId="{61355636-D965-4FFD-9758-B5E4B31A906E}" type="pres">
      <dgm:prSet presAssocID="{22521661-AA6A-49BD-841F-848F5F39BF78}" presName="arrowAndChildren" presStyleCnt="0"/>
      <dgm:spPr/>
    </dgm:pt>
    <dgm:pt modelId="{E8FEB088-4F31-4FEF-844D-C6BF3CF175B5}" type="pres">
      <dgm:prSet presAssocID="{22521661-AA6A-49BD-841F-848F5F39BF78}" presName="parentTextArrow" presStyleLbl="node1" presStyleIdx="4" presStyleCnt="6"/>
      <dgm:spPr/>
    </dgm:pt>
    <dgm:pt modelId="{1362E84C-F9C8-4FE7-AAD3-5FAC622C420D}" type="pres">
      <dgm:prSet presAssocID="{56122584-FBD8-471F-9554-015B8A52140D}" presName="sp" presStyleCnt="0"/>
      <dgm:spPr/>
    </dgm:pt>
    <dgm:pt modelId="{31636049-F202-4A50-8B68-ED80A972FB5E}" type="pres">
      <dgm:prSet presAssocID="{EC84446F-C650-49A6-A034-B51C0D0D1F3D}" presName="arrowAndChildren" presStyleCnt="0"/>
      <dgm:spPr/>
    </dgm:pt>
    <dgm:pt modelId="{A2BA83CD-CE91-416B-A4F6-8AC31CB826B5}" type="pres">
      <dgm:prSet presAssocID="{EC84446F-C650-49A6-A034-B51C0D0D1F3D}" presName="parentTextArrow" presStyleLbl="node1" presStyleIdx="5" presStyleCnt="6"/>
      <dgm:spPr/>
    </dgm:pt>
  </dgm:ptLst>
  <dgm:cxnLst>
    <dgm:cxn modelId="{9F085E08-CEED-4A29-9D3A-F6608C457B52}" type="presOf" srcId="{22521661-AA6A-49BD-841F-848F5F39BF78}" destId="{E8FEB088-4F31-4FEF-844D-C6BF3CF175B5}" srcOrd="0" destOrd="0" presId="urn:microsoft.com/office/officeart/2005/8/layout/process4"/>
    <dgm:cxn modelId="{89BD7846-66BE-402A-8696-44AF5828AE8C}" srcId="{C4739DA2-38A0-40BD-A381-C0DB6C163C5E}" destId="{EC84446F-C650-49A6-A034-B51C0D0D1F3D}" srcOrd="0" destOrd="0" parTransId="{81D1C228-FD9E-4986-A854-4CF3105D8E48}" sibTransId="{56122584-FBD8-471F-9554-015B8A52140D}"/>
    <dgm:cxn modelId="{CCE1444D-84C9-4EF6-8D59-40DB573C79D0}" srcId="{C4739DA2-38A0-40BD-A381-C0DB6C163C5E}" destId="{6550FACE-6E7E-4E88-BBD8-97D72D22A2F4}" srcOrd="2" destOrd="0" parTransId="{894BDA11-93AE-4A53-80D5-8B58647E4742}" sibTransId="{13C63229-9CF1-44B4-ACA4-358E633A1429}"/>
    <dgm:cxn modelId="{A058C04E-4632-41DC-AD3F-5FF5E4C00882}" srcId="{C4739DA2-38A0-40BD-A381-C0DB6C163C5E}" destId="{3AD58F05-408E-4946-A1FF-F5D05B8B1797}" srcOrd="5" destOrd="0" parTransId="{C998F691-AD35-4F15-93D1-F0687F22FEBF}" sibTransId="{E53B8F4A-CAD7-4A06-9A5B-63E6E31BF18A}"/>
    <dgm:cxn modelId="{EF01CD78-00CB-4A74-B11C-3FB1B092616F}" srcId="{C4739DA2-38A0-40BD-A381-C0DB6C163C5E}" destId="{22521661-AA6A-49BD-841F-848F5F39BF78}" srcOrd="1" destOrd="0" parTransId="{AC615FEE-E735-448C-8E3F-19D100154913}" sibTransId="{16D6CB67-7C2D-497D-AB4E-2766F7564CAB}"/>
    <dgm:cxn modelId="{8D7F9487-4081-4E67-89D8-350239C6BADF}" type="presOf" srcId="{3AD58F05-408E-4946-A1FF-F5D05B8B1797}" destId="{5F82C94C-7970-406F-8ECB-D73D4388CEA5}" srcOrd="0" destOrd="0" presId="urn:microsoft.com/office/officeart/2005/8/layout/process4"/>
    <dgm:cxn modelId="{C6274489-4F82-4126-9CBB-24D1C6F83518}" srcId="{C4739DA2-38A0-40BD-A381-C0DB6C163C5E}" destId="{8F2325C5-B721-4E7B-92C5-5739F550D987}" srcOrd="4" destOrd="0" parTransId="{91583EF7-A6FD-49F9-B01B-D59D48EC3D44}" sibTransId="{21AB9899-8A63-4F1C-9450-25E97986E53E}"/>
    <dgm:cxn modelId="{B793749F-817F-473F-B8A5-54B3BE1EB8A9}" type="presOf" srcId="{8F2325C5-B721-4E7B-92C5-5739F550D987}" destId="{8B685B0B-5804-4853-90DD-2EA4764A0484}" srcOrd="0" destOrd="0" presId="urn:microsoft.com/office/officeart/2005/8/layout/process4"/>
    <dgm:cxn modelId="{68497AAB-75EA-4605-9B5B-45201EC6756F}" type="presOf" srcId="{C4739DA2-38A0-40BD-A381-C0DB6C163C5E}" destId="{44D84A1D-E0E9-434C-BA30-67AECEF31359}" srcOrd="0" destOrd="0" presId="urn:microsoft.com/office/officeart/2005/8/layout/process4"/>
    <dgm:cxn modelId="{AF3ECFC4-5BF3-4ED2-AA4D-8671B4989EDB}" type="presOf" srcId="{3E5B28B6-4D99-4EDC-859C-B67B79E51EDF}" destId="{C518F15C-DC00-4B0C-B698-2372FD2F6463}" srcOrd="0" destOrd="0" presId="urn:microsoft.com/office/officeart/2005/8/layout/process4"/>
    <dgm:cxn modelId="{3441E2D4-A6CD-4DFF-9699-0F5FB0867316}" type="presOf" srcId="{EC84446F-C650-49A6-A034-B51C0D0D1F3D}" destId="{A2BA83CD-CE91-416B-A4F6-8AC31CB826B5}" srcOrd="0" destOrd="0" presId="urn:microsoft.com/office/officeart/2005/8/layout/process4"/>
    <dgm:cxn modelId="{97EAFEE1-0785-4B55-8CEF-FB738627C0EE}" srcId="{C4739DA2-38A0-40BD-A381-C0DB6C163C5E}" destId="{3E5B28B6-4D99-4EDC-859C-B67B79E51EDF}" srcOrd="3" destOrd="0" parTransId="{02BCB982-0050-4224-A1B5-90A86C92C36A}" sibTransId="{E88A0217-E2B2-45D0-A83A-1646A1CD7C66}"/>
    <dgm:cxn modelId="{DE2861F4-4D3D-4AA4-94A7-13885233283E}" type="presOf" srcId="{6550FACE-6E7E-4E88-BBD8-97D72D22A2F4}" destId="{C67BE843-D913-4200-BD74-7E2AC5DC1DB2}" srcOrd="0" destOrd="0" presId="urn:microsoft.com/office/officeart/2005/8/layout/process4"/>
    <dgm:cxn modelId="{5AC7BA79-AA43-4C82-A6E4-F02BF440532E}" type="presParOf" srcId="{44D84A1D-E0E9-434C-BA30-67AECEF31359}" destId="{FEAA9B6E-C7DB-4530-8339-4505B4DF28A8}" srcOrd="0" destOrd="0" presId="urn:microsoft.com/office/officeart/2005/8/layout/process4"/>
    <dgm:cxn modelId="{67081090-2C7D-415C-869D-F36ADC1F289F}" type="presParOf" srcId="{FEAA9B6E-C7DB-4530-8339-4505B4DF28A8}" destId="{5F82C94C-7970-406F-8ECB-D73D4388CEA5}" srcOrd="0" destOrd="0" presId="urn:microsoft.com/office/officeart/2005/8/layout/process4"/>
    <dgm:cxn modelId="{2E6E1E5F-94A7-4928-9711-1DE7E485CDBE}" type="presParOf" srcId="{44D84A1D-E0E9-434C-BA30-67AECEF31359}" destId="{FF5CBC2B-E4BC-47F1-AE55-156886DE0777}" srcOrd="1" destOrd="0" presId="urn:microsoft.com/office/officeart/2005/8/layout/process4"/>
    <dgm:cxn modelId="{FD0C2221-D8D8-444E-AF38-B54A415D5B33}" type="presParOf" srcId="{44D84A1D-E0E9-434C-BA30-67AECEF31359}" destId="{48E73BD3-5FC3-42D8-8622-D469C63FD9F3}" srcOrd="2" destOrd="0" presId="urn:microsoft.com/office/officeart/2005/8/layout/process4"/>
    <dgm:cxn modelId="{ED43E809-12F5-40A3-8ABA-7E18EEC6FCCC}" type="presParOf" srcId="{48E73BD3-5FC3-42D8-8622-D469C63FD9F3}" destId="{8B685B0B-5804-4853-90DD-2EA4764A0484}" srcOrd="0" destOrd="0" presId="urn:microsoft.com/office/officeart/2005/8/layout/process4"/>
    <dgm:cxn modelId="{52D8AEB0-60B2-4B41-8DDE-5487B20ABCD7}" type="presParOf" srcId="{44D84A1D-E0E9-434C-BA30-67AECEF31359}" destId="{CF8B85FA-409C-4632-B876-DB1BE760D9CD}" srcOrd="3" destOrd="0" presId="urn:microsoft.com/office/officeart/2005/8/layout/process4"/>
    <dgm:cxn modelId="{D3D81520-9B42-42FF-A5D1-463F90DA2E88}" type="presParOf" srcId="{44D84A1D-E0E9-434C-BA30-67AECEF31359}" destId="{630882C5-2E5C-48DC-BC9D-8F250E42AEEE}" srcOrd="4" destOrd="0" presId="urn:microsoft.com/office/officeart/2005/8/layout/process4"/>
    <dgm:cxn modelId="{EE14C3EF-D18D-4CA5-9144-D465E89CA305}" type="presParOf" srcId="{630882C5-2E5C-48DC-BC9D-8F250E42AEEE}" destId="{C518F15C-DC00-4B0C-B698-2372FD2F6463}" srcOrd="0" destOrd="0" presId="urn:microsoft.com/office/officeart/2005/8/layout/process4"/>
    <dgm:cxn modelId="{61A0F3CF-AF14-4793-9D0B-0C1F0B5F5CA5}" type="presParOf" srcId="{44D84A1D-E0E9-434C-BA30-67AECEF31359}" destId="{57E1460D-063E-40B9-B13E-3376894D055D}" srcOrd="5" destOrd="0" presId="urn:microsoft.com/office/officeart/2005/8/layout/process4"/>
    <dgm:cxn modelId="{172A27D0-44DC-44A0-8937-F646269580E6}" type="presParOf" srcId="{44D84A1D-E0E9-434C-BA30-67AECEF31359}" destId="{D5AD0B15-7C9D-4978-8742-CE56BB72253C}" srcOrd="6" destOrd="0" presId="urn:microsoft.com/office/officeart/2005/8/layout/process4"/>
    <dgm:cxn modelId="{87BDA410-3343-487C-ABB4-59A3AB7F3E3E}" type="presParOf" srcId="{D5AD0B15-7C9D-4978-8742-CE56BB72253C}" destId="{C67BE843-D913-4200-BD74-7E2AC5DC1DB2}" srcOrd="0" destOrd="0" presId="urn:microsoft.com/office/officeart/2005/8/layout/process4"/>
    <dgm:cxn modelId="{907F9081-AE82-4CC9-8C6A-0A249DDA3A8A}" type="presParOf" srcId="{44D84A1D-E0E9-434C-BA30-67AECEF31359}" destId="{A988A4A9-C042-4485-8A88-964A790122D1}" srcOrd="7" destOrd="0" presId="urn:microsoft.com/office/officeart/2005/8/layout/process4"/>
    <dgm:cxn modelId="{758E1373-A0E6-4518-A066-239321A29C8B}" type="presParOf" srcId="{44D84A1D-E0E9-434C-BA30-67AECEF31359}" destId="{61355636-D965-4FFD-9758-B5E4B31A906E}" srcOrd="8" destOrd="0" presId="urn:microsoft.com/office/officeart/2005/8/layout/process4"/>
    <dgm:cxn modelId="{94D50F31-6836-4459-958C-3320A40B5E1E}" type="presParOf" srcId="{61355636-D965-4FFD-9758-B5E4B31A906E}" destId="{E8FEB088-4F31-4FEF-844D-C6BF3CF175B5}" srcOrd="0" destOrd="0" presId="urn:microsoft.com/office/officeart/2005/8/layout/process4"/>
    <dgm:cxn modelId="{C45B7283-EB0A-442D-BCEC-C455C0D6403B}" type="presParOf" srcId="{44D84A1D-E0E9-434C-BA30-67AECEF31359}" destId="{1362E84C-F9C8-4FE7-AAD3-5FAC622C420D}" srcOrd="9" destOrd="0" presId="urn:microsoft.com/office/officeart/2005/8/layout/process4"/>
    <dgm:cxn modelId="{C93E7B6E-7EED-4880-8386-58FA31B89A18}" type="presParOf" srcId="{44D84A1D-E0E9-434C-BA30-67AECEF31359}" destId="{31636049-F202-4A50-8B68-ED80A972FB5E}" srcOrd="10" destOrd="0" presId="urn:microsoft.com/office/officeart/2005/8/layout/process4"/>
    <dgm:cxn modelId="{ACF95715-D1A9-4DAB-BA5D-A71CCF794F37}" type="presParOf" srcId="{31636049-F202-4A50-8B68-ED80A972FB5E}" destId="{A2BA83CD-CE91-416B-A4F6-8AC31CB826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2C94C-7970-406F-8ECB-D73D4388CEA5}">
      <dsp:nvSpPr>
        <dsp:cNvPr id="0" name=""/>
        <dsp:cNvSpPr/>
      </dsp:nvSpPr>
      <dsp:spPr>
        <a:xfrm>
          <a:off x="0" y="4566585"/>
          <a:ext cx="8863585" cy="5993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Estabelecer um sistema de supervisão / monitoramento do modelo de atendimento</a:t>
          </a:r>
          <a:endParaRPr lang="pt-BR" sz="1600" kern="1200" dirty="0"/>
        </a:p>
      </dsp:txBody>
      <dsp:txXfrm>
        <a:off x="0" y="4566585"/>
        <a:ext cx="8863585" cy="599361"/>
      </dsp:txXfrm>
    </dsp:sp>
    <dsp:sp modelId="{8B685B0B-5804-4853-90DD-2EA4764A0484}">
      <dsp:nvSpPr>
        <dsp:cNvPr id="0" name=""/>
        <dsp:cNvSpPr/>
      </dsp:nvSpPr>
      <dsp:spPr>
        <a:xfrm rot="10800000">
          <a:off x="0" y="3653757"/>
          <a:ext cx="8863585" cy="92181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Estabelecer metodologia de pesquisa (métrica de avaliação externa) que permitisse capturar a opinião do regulado, comparando essa avaliação com a específica manifestação e resposta prestada</a:t>
          </a:r>
          <a:endParaRPr lang="pt-BR" sz="1600" kern="1200" dirty="0"/>
        </a:p>
      </dsp:txBody>
      <dsp:txXfrm rot="10800000">
        <a:off x="0" y="3653757"/>
        <a:ext cx="8863585" cy="598970"/>
      </dsp:txXfrm>
    </dsp:sp>
    <dsp:sp modelId="{C518F15C-DC00-4B0C-B698-2372FD2F6463}">
      <dsp:nvSpPr>
        <dsp:cNvPr id="0" name=""/>
        <dsp:cNvSpPr/>
      </dsp:nvSpPr>
      <dsp:spPr>
        <a:xfrm rot="10800000">
          <a:off x="0" y="2740929"/>
          <a:ext cx="8863585" cy="92181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Sistematizar as respostas das manifestações em um único sistema informatizado e consequente eliminação de multiplicidade de canais de atendimento</a:t>
          </a:r>
          <a:endParaRPr lang="pt-BR" sz="1600" kern="1200" dirty="0"/>
        </a:p>
      </dsp:txBody>
      <dsp:txXfrm rot="10800000">
        <a:off x="0" y="2740929"/>
        <a:ext cx="8863585" cy="598970"/>
      </dsp:txXfrm>
    </dsp:sp>
    <dsp:sp modelId="{C67BE843-D913-4200-BD74-7E2AC5DC1DB2}">
      <dsp:nvSpPr>
        <dsp:cNvPr id="0" name=""/>
        <dsp:cNvSpPr/>
      </dsp:nvSpPr>
      <dsp:spPr>
        <a:xfrm rot="10800000">
          <a:off x="0" y="1828101"/>
          <a:ext cx="8863585" cy="92181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Utilizar as manifestações frequentes, mediante análise, para aprimoramento dos processos de trabalho, alertando os gestores técnicos e estratégicos sobre a visão do regulado/usuário sobre os serviços </a:t>
          </a:r>
          <a:endParaRPr lang="pt-BR" sz="1600" kern="1200" dirty="0"/>
        </a:p>
      </dsp:txBody>
      <dsp:txXfrm rot="10800000">
        <a:off x="0" y="1828101"/>
        <a:ext cx="8863585" cy="598970"/>
      </dsp:txXfrm>
    </dsp:sp>
    <dsp:sp modelId="{E8FEB088-4F31-4FEF-844D-C6BF3CF175B5}">
      <dsp:nvSpPr>
        <dsp:cNvPr id="0" name=""/>
        <dsp:cNvSpPr/>
      </dsp:nvSpPr>
      <dsp:spPr>
        <a:xfrm rot="10800000">
          <a:off x="0" y="915272"/>
          <a:ext cx="8863585" cy="92181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Estabelecer Banco de Conhecimento para o aprimoramento do tratamento individual da demanda e aperfeiçoamento das formas de comunicação com os regulados</a:t>
          </a:r>
          <a:endParaRPr lang="pt-BR" sz="1600" kern="1200" dirty="0"/>
        </a:p>
      </dsp:txBody>
      <dsp:txXfrm rot="10800000">
        <a:off x="0" y="915272"/>
        <a:ext cx="8863585" cy="598970"/>
      </dsp:txXfrm>
    </dsp:sp>
    <dsp:sp modelId="{A2BA83CD-CE91-416B-A4F6-8AC31CB826B5}">
      <dsp:nvSpPr>
        <dsp:cNvPr id="0" name=""/>
        <dsp:cNvSpPr/>
      </dsp:nvSpPr>
      <dsp:spPr>
        <a:xfrm rot="10800000">
          <a:off x="0" y="2444"/>
          <a:ext cx="8863585" cy="921818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cs typeface="Times New Roman" panose="02020603050405020304" pitchFamily="18" charset="0"/>
            </a:rPr>
            <a:t>Estabelecer a padronização dos procedimentos por tipo de atendimento e de métricas de monitoramento interno de natureza qualitativas e quantitativas</a:t>
          </a:r>
          <a:endParaRPr lang="pt-BR" sz="1600" kern="1200" dirty="0"/>
        </a:p>
      </dsp:txBody>
      <dsp:txXfrm rot="10800000">
        <a:off x="0" y="2444"/>
        <a:ext cx="8863585" cy="598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0B8F5A-28BE-452E-BAA6-D7930214A0A5}" type="datetimeFigureOut">
              <a:rPr lang="pt-BR"/>
              <a:pPr>
                <a:defRPr/>
              </a:pPr>
              <a:t>11/12/2019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612DB-F05E-4AAA-9188-DAB0220F6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3E531-5284-441A-9B76-C5F90B603D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9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31DB-748C-41B9-9D23-875D21CF271B}" type="slidenum">
              <a:rPr lang="pt-BR" altLang="pt-BR" smtClean="0"/>
              <a:pPr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73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8BA2-4F7F-4E31-BB83-9D3345D4F089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D60B-3C7D-4CCE-8428-0FF4013C8C6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7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1B99-6178-4363-BADB-390627354523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152B-6DAA-4E43-A1C7-256964809D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71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AED7-42D1-406E-B818-DCACFED2EE99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905F-3707-4F51-A309-2BAA8A20040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75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8D1-F019-45D2-ADB0-87CB9218AC38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D190-6CC7-43FA-896E-91350C717B8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29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14EF-990D-47D9-A4E3-3E93C1A748DE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0EA3-2ECC-40F3-BD46-F092D11DFB3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64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3DF8-C56A-478D-B29B-D2D81AB6280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A181-55DC-4810-A9BA-5416AEB2D6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265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8B93-3D47-436A-829C-2766C738630C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2571-B7B6-45A1-A8AF-6B731A4E7A7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11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1BFA-43FC-4C23-92E8-E1F197763866}" type="datetime1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69CA-E445-4CC9-92D4-F4AC4573092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98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454B-EFC6-4DFB-B42F-CE5BB43B573E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0E6D-CEC3-41E7-AF00-9E98DC5F472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020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1C20-324C-4651-92E5-F7CF1C501534}" type="datetime1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08BD-FB64-422A-994D-6F20660EB5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989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E1FC-F951-4094-BBF0-A6E7C95F84B9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AFB-384F-42F2-8223-62EB8001F0F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78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F85F-5ADA-4EEE-8AD8-A4C1C53AA291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07E5-865A-4AC0-AE63-C37EDE0BA03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828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8C0E-8B1E-4331-AFEF-086D9A179C8E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A39-E78D-47A5-AC72-23723F2189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626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7D1E-9D14-419B-9720-EB25E2556F9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934D-6D32-4F4F-B8FC-7479E7C6393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924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4796-A556-4FD7-9769-1744E1DE67CB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4A0B-9F22-43F1-B32D-478F3F3D033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87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EC8A-AE99-41B4-AE94-67E42E2A0EDE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36E9-ADE4-453E-B297-DF43E415609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218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0E12-EC9A-429A-B068-BE24CC485E6E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895B-D17F-4741-B225-735B6E80DA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18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B059-5869-46D7-833A-7D989C674C84}" type="datetime1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74E6-4280-4658-873D-FA5F9CAEE6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472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E31C-418B-4CE6-94AA-858ABE5A12D1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7488-E7E0-43CE-BDD1-AB1AA0782BD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64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E04B-44EE-4F68-95C1-77E92C88A752}" type="datetime1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BDEF-6089-4861-9B89-9F80E5DA8B7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63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952D-BC59-4B16-A8EC-1D636B466EAB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1612-0ABF-461D-9209-16EF910EE8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34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3D9E-DE73-4AEE-A643-D5287304FA3A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D30F-2A7F-4857-B5B4-E9A504E52C0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482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735E9-BD8A-49B5-838D-0EBEEC33AD5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09199-D9EE-48FF-9231-8C4319151BD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342DA-305B-4497-BD46-3A386BB30345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72F759-D451-4170-B398-CB97A0E7C3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pp.powerbi.com/view?r=eyJrIjoiYmVlYWEwZWUtYzRhOC00Mjk1LWFjMDctMDA1YTEyMjNmYjI0IiwidCI6ImI1NzQ4ZjZlLWI0YTQtNGIyYi1hYjJhLWVmOTUyMjM2ODM2NiIsImMiOjR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view?r=eyJrIjoiN2JjNjBmYTAtMGQ5NC00M2Q1LWJhM2UtZmZkNmRkYjgwMzNjIiwidCI6ImI1NzQ4ZjZlLWI0YTQtNGIyYi1hYjJhLWVmOTUyMjM2ODM2NiIsImMiOjR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jlhNjBiMjgtMTA3Ny00ODE3LWExOTctNzhlMGUwZGY4ZjYxIiwidCI6ImI1NzQ4ZjZlLWI0YTQtNGIyYi1hYjJhLWVmOTUyMjM2ODM2NiIsImMiOjR9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pp.powerbi.com/view?r=eyJrIjoiMWFlNDFkODQtZDM2Zi00NWMzLTg0MDItMTU3ZTQ2ZjdmZTc3IiwidCI6ImI1NzQ4ZjZlLWI0YTQtNGIyYi1hYjJhLWVmOTUyMjM2ODM2NiIsImMiOjR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pp.powerbi.com/view?r=eyJrIjoiYmIwM2E1NDktOWYwZS00YzE1LTg1YjctY2E3N2MzM2IwMzQ2IiwidCI6ImI1NzQ4ZjZlLWI0YTQtNGIyYi1hYjJhLWVmOTUyMjM2ODM2NiIsImMiOjR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FE73FF1-0D3D-46B8-BF56-63E3CE30606A}"/>
              </a:ext>
            </a:extLst>
          </p:cNvPr>
          <p:cNvCxnSpPr>
            <a:cxnSpLocks/>
            <a:stCxn id="29" idx="6"/>
            <a:endCxn id="49" idx="2"/>
          </p:cNvCxnSpPr>
          <p:nvPr/>
        </p:nvCxnSpPr>
        <p:spPr>
          <a:xfrm>
            <a:off x="4504275" y="2405002"/>
            <a:ext cx="1261857" cy="1326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093EC27-0722-4992-A8B5-100D2B3E80F8}"/>
              </a:ext>
            </a:extLst>
          </p:cNvPr>
          <p:cNvCxnSpPr>
            <a:cxnSpLocks/>
            <a:stCxn id="32" idx="6"/>
            <a:endCxn id="49" idx="2"/>
          </p:cNvCxnSpPr>
          <p:nvPr/>
        </p:nvCxnSpPr>
        <p:spPr>
          <a:xfrm>
            <a:off x="4866258" y="3231601"/>
            <a:ext cx="899874" cy="5003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B60CB8E-3767-4D68-AEA4-865AB1C13968}"/>
              </a:ext>
            </a:extLst>
          </p:cNvPr>
          <p:cNvCxnSpPr>
            <a:cxnSpLocks/>
            <a:stCxn id="35" idx="6"/>
            <a:endCxn id="49" idx="2"/>
          </p:cNvCxnSpPr>
          <p:nvPr/>
        </p:nvCxnSpPr>
        <p:spPr>
          <a:xfrm flipV="1">
            <a:off x="4866258" y="3731915"/>
            <a:ext cx="899874" cy="365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9347C75-C614-4B21-8E08-455967FA968A}"/>
              </a:ext>
            </a:extLst>
          </p:cNvPr>
          <p:cNvCxnSpPr>
            <a:cxnSpLocks/>
            <a:stCxn id="38" idx="6"/>
            <a:endCxn id="49" idx="2"/>
          </p:cNvCxnSpPr>
          <p:nvPr/>
        </p:nvCxnSpPr>
        <p:spPr>
          <a:xfrm flipV="1">
            <a:off x="4620859" y="3731915"/>
            <a:ext cx="1145273" cy="1267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ACA46A-643C-422D-833A-62C525393C2A}"/>
              </a:ext>
            </a:extLst>
          </p:cNvPr>
          <p:cNvSpPr txBox="1"/>
          <p:nvPr/>
        </p:nvSpPr>
        <p:spPr>
          <a:xfrm>
            <a:off x="3122408" y="100166"/>
            <a:ext cx="5892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 defTabSz="3429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0C0"/>
                </a:solidFill>
                <a:latin typeface="Calibri"/>
                <a:cs typeface="Arial" pitchFamily="34" charset="0"/>
              </a:defRPr>
            </a:lvl1pPr>
          </a:lstStyle>
          <a:p>
            <a:r>
              <a:rPr lang="pt-BR" dirty="0"/>
              <a:t>Sistema de Atendimento da ANAC</a:t>
            </a:r>
          </a:p>
          <a:p>
            <a:r>
              <a:rPr lang="pt-BR" sz="2400" dirty="0"/>
              <a:t>IN 121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90A1BFC-B3A8-467D-8674-B5E872452421}"/>
              </a:ext>
            </a:extLst>
          </p:cNvPr>
          <p:cNvGrpSpPr/>
          <p:nvPr/>
        </p:nvGrpSpPr>
        <p:grpSpPr>
          <a:xfrm>
            <a:off x="139788" y="2886296"/>
            <a:ext cx="1439707" cy="1838001"/>
            <a:chOff x="-7904" y="3385385"/>
            <a:chExt cx="1690708" cy="215856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4725ADAF-4578-48C8-B4F3-EC9E66244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04" y="3385385"/>
              <a:ext cx="1690708" cy="19816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EC0708D-9B5A-4ABA-9E49-3A2505EDE2F7}"/>
                </a:ext>
              </a:extLst>
            </p:cNvPr>
            <p:cNvSpPr txBox="1"/>
            <p:nvPr/>
          </p:nvSpPr>
          <p:spPr>
            <a:xfrm>
              <a:off x="334245" y="5218641"/>
              <a:ext cx="954343" cy="32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Usuário</a:t>
              </a:r>
            </a:p>
          </p:txBody>
        </p:sp>
      </p:grp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F1EB7F43-6A16-430C-913B-54BD9B0F1107}"/>
              </a:ext>
            </a:extLst>
          </p:cNvPr>
          <p:cNvCxnSpPr>
            <a:cxnSpLocks/>
            <a:stCxn id="63" idx="3"/>
            <a:endCxn id="29" idx="3"/>
          </p:cNvCxnSpPr>
          <p:nvPr/>
        </p:nvCxnSpPr>
        <p:spPr>
          <a:xfrm flipV="1">
            <a:off x="2724405" y="2692234"/>
            <a:ext cx="1096216" cy="1115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B822245-D570-4868-9BEB-76465482BCBE}"/>
              </a:ext>
            </a:extLst>
          </p:cNvPr>
          <p:cNvCxnSpPr>
            <a:cxnSpLocks/>
            <a:stCxn id="63" idx="3"/>
            <a:endCxn id="32" idx="2"/>
          </p:cNvCxnSpPr>
          <p:nvPr/>
        </p:nvCxnSpPr>
        <p:spPr>
          <a:xfrm flipV="1">
            <a:off x="2724405" y="3231601"/>
            <a:ext cx="1340902" cy="575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38DA636-68D9-49DD-85F1-A4D80CCC7F0D}"/>
              </a:ext>
            </a:extLst>
          </p:cNvPr>
          <p:cNvCxnSpPr>
            <a:cxnSpLocks/>
            <a:stCxn id="63" idx="3"/>
            <a:endCxn id="35" idx="2"/>
          </p:cNvCxnSpPr>
          <p:nvPr/>
        </p:nvCxnSpPr>
        <p:spPr>
          <a:xfrm>
            <a:off x="2724405" y="3807362"/>
            <a:ext cx="1340902" cy="289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7845933-BF90-4818-8F9D-05D688E075C3}"/>
              </a:ext>
            </a:extLst>
          </p:cNvPr>
          <p:cNvCxnSpPr>
            <a:cxnSpLocks/>
            <a:stCxn id="63" idx="3"/>
            <a:endCxn id="38" idx="1"/>
          </p:cNvCxnSpPr>
          <p:nvPr/>
        </p:nvCxnSpPr>
        <p:spPr>
          <a:xfrm>
            <a:off x="2724405" y="3807362"/>
            <a:ext cx="1212800" cy="904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6807E32-96E0-400F-B674-160C6C293566}"/>
              </a:ext>
            </a:extLst>
          </p:cNvPr>
          <p:cNvGrpSpPr/>
          <p:nvPr/>
        </p:nvGrpSpPr>
        <p:grpSpPr>
          <a:xfrm>
            <a:off x="3703324" y="1998794"/>
            <a:ext cx="800951" cy="812415"/>
            <a:chOff x="5121436" y="2177666"/>
            <a:chExt cx="940590" cy="954108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401EE5A4-2EA9-4350-95F4-A0ACABA8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41AA0418-DC77-4BD2-8B40-EA3EB62D77E2}"/>
                </a:ext>
              </a:extLst>
            </p:cNvPr>
            <p:cNvSpPr/>
            <p:nvPr/>
          </p:nvSpPr>
          <p:spPr>
            <a:xfrm>
              <a:off x="5314187" y="2897396"/>
              <a:ext cx="550727" cy="189303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8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  <a:endParaRPr lang="pt-BR" sz="788"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1371D88-238B-47BD-8383-95EC503EAD15}"/>
              </a:ext>
            </a:extLst>
          </p:cNvPr>
          <p:cNvGrpSpPr/>
          <p:nvPr/>
        </p:nvGrpSpPr>
        <p:grpSpPr>
          <a:xfrm>
            <a:off x="4065307" y="2825393"/>
            <a:ext cx="800951" cy="812415"/>
            <a:chOff x="5665040" y="3279799"/>
            <a:chExt cx="940590" cy="95410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0E931CA3-CD34-4400-ACFC-029C36C6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040" y="3279799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14910EE1-31A2-4D56-8E1C-F523B7ABB27E}"/>
                </a:ext>
              </a:extLst>
            </p:cNvPr>
            <p:cNvSpPr/>
            <p:nvPr/>
          </p:nvSpPr>
          <p:spPr>
            <a:xfrm>
              <a:off x="5854541" y="4006521"/>
              <a:ext cx="550727" cy="189303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8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  <a:endParaRPr lang="pt-BR" sz="788" dirty="0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6E5715E-9EFD-41B5-AC00-1F46299FD123}"/>
              </a:ext>
            </a:extLst>
          </p:cNvPr>
          <p:cNvGrpSpPr/>
          <p:nvPr/>
        </p:nvGrpSpPr>
        <p:grpSpPr>
          <a:xfrm>
            <a:off x="4065307" y="3690902"/>
            <a:ext cx="800951" cy="812415"/>
            <a:chOff x="5665040" y="4433810"/>
            <a:chExt cx="940590" cy="954108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C1EF5FFF-B977-43F7-92B3-C9103111B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040" y="4433810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E912B6FC-997E-4BCD-B6D5-25A19DF018B2}"/>
                </a:ext>
              </a:extLst>
            </p:cNvPr>
            <p:cNvSpPr/>
            <p:nvPr/>
          </p:nvSpPr>
          <p:spPr>
            <a:xfrm>
              <a:off x="5894350" y="5151695"/>
              <a:ext cx="550727" cy="189303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8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  <a:endParaRPr lang="pt-BR" sz="788" dirty="0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53B1921-D8BA-4575-B744-835589FB8AF8}"/>
              </a:ext>
            </a:extLst>
          </p:cNvPr>
          <p:cNvGrpSpPr/>
          <p:nvPr/>
        </p:nvGrpSpPr>
        <p:grpSpPr>
          <a:xfrm>
            <a:off x="3819908" y="4593111"/>
            <a:ext cx="800951" cy="812415"/>
            <a:chOff x="5167153" y="5636756"/>
            <a:chExt cx="940590" cy="954108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5312A86-ECD1-4C84-A707-BAB5113B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7153" y="563675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CC879646-6EE1-4063-97AB-98E8BD1E6237}"/>
                </a:ext>
              </a:extLst>
            </p:cNvPr>
            <p:cNvSpPr/>
            <p:nvPr/>
          </p:nvSpPr>
          <p:spPr>
            <a:xfrm>
              <a:off x="5362084" y="6367486"/>
              <a:ext cx="550727" cy="189303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8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  <a:endParaRPr lang="pt-BR" sz="788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84F2DD9-A255-46B9-92D2-BC231580E39F}"/>
              </a:ext>
            </a:extLst>
          </p:cNvPr>
          <p:cNvGrpSpPr/>
          <p:nvPr/>
        </p:nvGrpSpPr>
        <p:grpSpPr>
          <a:xfrm>
            <a:off x="7639822" y="3034661"/>
            <a:ext cx="1178831" cy="1753391"/>
            <a:chOff x="7279091" y="3382645"/>
            <a:chExt cx="1570547" cy="2631243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CD288B51-0E42-4DAA-8210-B0823F20B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091" y="3382645"/>
              <a:ext cx="1570547" cy="20726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90FE0236-4D95-42F5-B362-20A204E4C931}"/>
                </a:ext>
              </a:extLst>
            </p:cNvPr>
            <p:cNvSpPr txBox="1"/>
            <p:nvPr/>
          </p:nvSpPr>
          <p:spPr>
            <a:xfrm>
              <a:off x="7279093" y="5494286"/>
              <a:ext cx="1535929" cy="51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2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Pesquisa de Satisfação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26C54F3-F4C6-40DE-B43F-05644C84A7BA}"/>
              </a:ext>
            </a:extLst>
          </p:cNvPr>
          <p:cNvGrpSpPr/>
          <p:nvPr/>
        </p:nvGrpSpPr>
        <p:grpSpPr>
          <a:xfrm>
            <a:off x="0" y="211390"/>
            <a:ext cx="2586942" cy="899304"/>
            <a:chOff x="0" y="211390"/>
            <a:chExt cx="2586942" cy="89930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010DFABA-5E4C-4C65-8130-5DD0836F3BE8}"/>
                </a:ext>
              </a:extLst>
            </p:cNvPr>
            <p:cNvSpPr/>
            <p:nvPr/>
          </p:nvSpPr>
          <p:spPr>
            <a:xfrm>
              <a:off x="0" y="211390"/>
              <a:ext cx="2586942" cy="89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endParaRPr lang="pt-BR" sz="135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3F41D81C-094B-41BB-9ACD-5108A352C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404" y="320374"/>
              <a:ext cx="2174195" cy="790320"/>
            </a:xfrm>
            <a:prstGeom prst="rect">
              <a:avLst/>
            </a:prstGeom>
          </p:spPr>
        </p:pic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425C3FD5-67F2-416D-B05D-42C9188C585F}"/>
              </a:ext>
            </a:extLst>
          </p:cNvPr>
          <p:cNvGrpSpPr/>
          <p:nvPr/>
        </p:nvGrpSpPr>
        <p:grpSpPr>
          <a:xfrm>
            <a:off x="5766132" y="2888240"/>
            <a:ext cx="1439707" cy="1838001"/>
            <a:chOff x="-7904" y="3385385"/>
            <a:chExt cx="1690708" cy="2158566"/>
          </a:xfrm>
        </p:grpSpPr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7EFE9EE2-F70D-4940-85E6-70767CD21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04" y="3385385"/>
              <a:ext cx="1690708" cy="19816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7992B5C8-EEB5-4B7E-947F-ABF37C60D373}"/>
                </a:ext>
              </a:extLst>
            </p:cNvPr>
            <p:cNvSpPr txBox="1"/>
            <p:nvPr/>
          </p:nvSpPr>
          <p:spPr>
            <a:xfrm>
              <a:off x="334245" y="5218641"/>
              <a:ext cx="954343" cy="32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Usuário</a:t>
              </a:r>
            </a:p>
          </p:txBody>
        </p:sp>
      </p:grp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7657164F-1589-4F17-90BC-D2890796C988}"/>
              </a:ext>
            </a:extLst>
          </p:cNvPr>
          <p:cNvCxnSpPr>
            <a:cxnSpLocks/>
            <a:stCxn id="49" idx="6"/>
            <a:endCxn id="41" idx="1"/>
          </p:cNvCxnSpPr>
          <p:nvPr/>
        </p:nvCxnSpPr>
        <p:spPr>
          <a:xfrm flipV="1">
            <a:off x="7205839" y="3725227"/>
            <a:ext cx="433983" cy="6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D49696D3-1726-4E72-8BCB-186E84415763}"/>
              </a:ext>
            </a:extLst>
          </p:cNvPr>
          <p:cNvCxnSpPr>
            <a:cxnSpLocks/>
            <a:stCxn id="63" idx="3"/>
            <a:endCxn id="52" idx="0"/>
          </p:cNvCxnSpPr>
          <p:nvPr/>
        </p:nvCxnSpPr>
        <p:spPr>
          <a:xfrm>
            <a:off x="2724405" y="3807362"/>
            <a:ext cx="663895" cy="1787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1D19991-31FD-485B-A3AD-C869DC0A2190}"/>
              </a:ext>
            </a:extLst>
          </p:cNvPr>
          <p:cNvGrpSpPr/>
          <p:nvPr/>
        </p:nvGrpSpPr>
        <p:grpSpPr>
          <a:xfrm>
            <a:off x="1754970" y="2754694"/>
            <a:ext cx="894346" cy="1207213"/>
            <a:chOff x="2217006" y="3262111"/>
            <a:chExt cx="1024797" cy="1276299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4B605C58-453D-47B6-981F-CA922CBDAE72}"/>
                </a:ext>
              </a:extLst>
            </p:cNvPr>
            <p:cNvSpPr txBox="1"/>
            <p:nvPr/>
          </p:nvSpPr>
          <p:spPr>
            <a:xfrm>
              <a:off x="2301234" y="4294368"/>
              <a:ext cx="940569" cy="24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CALL CENTER</a:t>
              </a: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21052F3-87BD-4325-8EE1-F3CE1B616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7006" y="3262111"/>
              <a:ext cx="940570" cy="1005048"/>
            </a:xfrm>
            <a:prstGeom prst="rect">
              <a:avLst/>
            </a:prstGeom>
          </p:spPr>
        </p:pic>
      </p:grp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A9BA263-FBA7-427B-AADE-7FC8F3A54BBE}"/>
              </a:ext>
            </a:extLst>
          </p:cNvPr>
          <p:cNvSpPr txBox="1"/>
          <p:nvPr/>
        </p:nvSpPr>
        <p:spPr>
          <a:xfrm>
            <a:off x="2400220" y="5162733"/>
            <a:ext cx="890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DENÚNCIAS AP</a:t>
            </a:r>
          </a:p>
          <a:p>
            <a:pPr algn="ctr"/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INSTÂNCIA</a:t>
            </a:r>
          </a:p>
          <a:p>
            <a:pPr algn="ctr"/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SIMPLIFIQUE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048247C-84E6-4F25-A614-D6CB32675378}"/>
              </a:ext>
            </a:extLst>
          </p:cNvPr>
          <p:cNvSpPr/>
          <p:nvPr/>
        </p:nvSpPr>
        <p:spPr>
          <a:xfrm>
            <a:off x="0" y="15333"/>
            <a:ext cx="2532888" cy="125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04B608B-EF3C-4E6C-AFFD-2060EDFA3EFD}"/>
              </a:ext>
            </a:extLst>
          </p:cNvPr>
          <p:cNvSpPr/>
          <p:nvPr/>
        </p:nvSpPr>
        <p:spPr>
          <a:xfrm>
            <a:off x="0" y="6334944"/>
            <a:ext cx="9144000" cy="523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0EC85338-3A9F-405A-8DB9-195A59B5D86C}"/>
              </a:ext>
            </a:extLst>
          </p:cNvPr>
          <p:cNvSpPr/>
          <p:nvPr/>
        </p:nvSpPr>
        <p:spPr>
          <a:xfrm>
            <a:off x="1619081" y="2660665"/>
            <a:ext cx="1105324" cy="2293393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80145F6-E9A3-4C6D-9D13-62196AD960CA}"/>
              </a:ext>
            </a:extLst>
          </p:cNvPr>
          <p:cNvSpPr/>
          <p:nvPr/>
        </p:nvSpPr>
        <p:spPr>
          <a:xfrm>
            <a:off x="121405" y="1914180"/>
            <a:ext cx="8893200" cy="473243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287CFD53-7A3E-40A9-A776-B6B0F07405ED}"/>
              </a:ext>
            </a:extLst>
          </p:cNvPr>
          <p:cNvCxnSpPr>
            <a:cxnSpLocks/>
            <a:stCxn id="52" idx="3"/>
            <a:endCxn id="49" idx="2"/>
          </p:cNvCxnSpPr>
          <p:nvPr/>
        </p:nvCxnSpPr>
        <p:spPr>
          <a:xfrm flipV="1">
            <a:off x="3984161" y="3731915"/>
            <a:ext cx="1781971" cy="23281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3F843712-2C6E-4948-AC18-DB9192ECC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3" y="4082204"/>
            <a:ext cx="1007298" cy="493901"/>
          </a:xfrm>
          <a:prstGeom prst="rect">
            <a:avLst/>
          </a:prstGeom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918B918E-410F-4972-8F24-ACC9442B7019}"/>
              </a:ext>
            </a:extLst>
          </p:cNvPr>
          <p:cNvSpPr txBox="1"/>
          <p:nvPr/>
        </p:nvSpPr>
        <p:spPr>
          <a:xfrm>
            <a:off x="1900222" y="4591430"/>
            <a:ext cx="656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A11AC619-FD74-4081-8D1B-2FE1AC7276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2438" y="5595153"/>
            <a:ext cx="1191723" cy="92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3437CC3-47EC-4E51-8CFD-3320289FD1CF}"/>
              </a:ext>
            </a:extLst>
          </p:cNvPr>
          <p:cNvGrpSpPr/>
          <p:nvPr/>
        </p:nvGrpSpPr>
        <p:grpSpPr>
          <a:xfrm>
            <a:off x="137610" y="917614"/>
            <a:ext cx="2104888" cy="1065998"/>
            <a:chOff x="329502" y="1344515"/>
            <a:chExt cx="2471858" cy="1251919"/>
          </a:xfrm>
        </p:grpSpPr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D36F8CCF-CE62-4A40-9184-F3BCA9A1D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247" y="1344515"/>
              <a:ext cx="2237113" cy="12180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76F71AF2-E647-47CF-AE4F-A7E8035B964E}"/>
                </a:ext>
              </a:extLst>
            </p:cNvPr>
            <p:cNvSpPr txBox="1"/>
            <p:nvPr/>
          </p:nvSpPr>
          <p:spPr>
            <a:xfrm rot="263298">
              <a:off x="329502" y="2162687"/>
              <a:ext cx="1722363" cy="43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GTGI - SAF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8FE77469-163E-4BB1-BB4F-277EDB96E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18" y="866013"/>
            <a:ext cx="1203796" cy="119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0" name="Imagem 99">
            <a:extLst>
              <a:ext uri="{FF2B5EF4-FFF2-40B4-BE49-F238E27FC236}">
                <a16:creationId xmlns:a16="http://schemas.microsoft.com/office/drawing/2014/main" id="{C715F4DD-1A4E-4446-8BDF-81F4CDA0C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089" y="680115"/>
            <a:ext cx="1852799" cy="10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CF371B06-3ED1-4A0C-B761-C7334B962899}"/>
              </a:ext>
            </a:extLst>
          </p:cNvPr>
          <p:cNvSpPr txBox="1"/>
          <p:nvPr/>
        </p:nvSpPr>
        <p:spPr>
          <a:xfrm>
            <a:off x="2660303" y="2169698"/>
            <a:ext cx="96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RECLAMAÇÕES</a:t>
            </a:r>
          </a:p>
          <a:p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DENUNCIAS REG</a:t>
            </a:r>
          </a:p>
          <a:p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SOLICITAÇÕES</a:t>
            </a:r>
          </a:p>
          <a:p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</a:t>
            </a:r>
          </a:p>
          <a:p>
            <a:r>
              <a:rPr lang="pt-B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ELOGIOS</a:t>
            </a:r>
          </a:p>
          <a:p>
            <a:endParaRPr lang="pt-BR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9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3116C4CD-6C7D-4540-9790-5ED70DF77380}"/>
              </a:ext>
            </a:extLst>
          </p:cNvPr>
          <p:cNvSpPr/>
          <p:nvPr/>
        </p:nvSpPr>
        <p:spPr>
          <a:xfrm>
            <a:off x="5481462" y="3825831"/>
            <a:ext cx="1025102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Interação Gestor</a:t>
            </a:r>
          </a:p>
          <a:p>
            <a:pPr algn="ctr"/>
            <a:r>
              <a:rPr lang="pt-BR" sz="825" b="1" dirty="0"/>
              <a:t>FAQ, Pag. Setorial, melhoria respostas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35B81D5-E096-4CE5-8458-B040CA5ECF84}"/>
              </a:ext>
            </a:extLst>
          </p:cNvPr>
          <p:cNvSpPr/>
          <p:nvPr/>
        </p:nvSpPr>
        <p:spPr>
          <a:xfrm>
            <a:off x="3571465" y="3842912"/>
            <a:ext cx="1214759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Análise com foco na  Comunicação Regulado Regulador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EED56E0-422B-4296-8DEB-092B3991AFFD}"/>
              </a:ext>
            </a:extLst>
          </p:cNvPr>
          <p:cNvSpPr/>
          <p:nvPr/>
        </p:nvSpPr>
        <p:spPr>
          <a:xfrm>
            <a:off x="1588990" y="2924091"/>
            <a:ext cx="1346303" cy="7421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bg1"/>
                </a:solidFill>
              </a:rPr>
              <a:t>Painéis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5D36E9-6128-4AB0-B3C9-28BA221B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26" y="2776522"/>
            <a:ext cx="1021714" cy="103732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D866B5-DD55-48CF-8D62-0FE875FA37BB}"/>
              </a:ext>
            </a:extLst>
          </p:cNvPr>
          <p:cNvSpPr/>
          <p:nvPr/>
        </p:nvSpPr>
        <p:spPr>
          <a:xfrm>
            <a:off x="209634" y="3857328"/>
            <a:ext cx="1021714" cy="50738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Pesquisa de  Atendimento e Manifestações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55C615D-CFAF-4A42-9A2E-A49CAA43AA74}"/>
              </a:ext>
            </a:extLst>
          </p:cNvPr>
          <p:cNvGrpSpPr/>
          <p:nvPr/>
        </p:nvGrpSpPr>
        <p:grpSpPr>
          <a:xfrm>
            <a:off x="3638618" y="2801414"/>
            <a:ext cx="949982" cy="1024418"/>
            <a:chOff x="5121436" y="2177666"/>
            <a:chExt cx="940590" cy="95410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33BED8A-C65D-4B30-837F-96CE08166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82A888F-0941-4819-B4CC-8C7E6CB5727D}"/>
                </a:ext>
              </a:extLst>
            </p:cNvPr>
            <p:cNvSpPr/>
            <p:nvPr/>
          </p:nvSpPr>
          <p:spPr>
            <a:xfrm>
              <a:off x="5314187" y="2897395"/>
              <a:ext cx="550727" cy="234378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 </a:t>
              </a:r>
              <a:endParaRPr lang="pt-BR" sz="59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B39CB6-FCF9-49C5-88AA-2ED9001E7841}"/>
              </a:ext>
            </a:extLst>
          </p:cNvPr>
          <p:cNvSpPr/>
          <p:nvPr/>
        </p:nvSpPr>
        <p:spPr>
          <a:xfrm>
            <a:off x="84344" y="2034369"/>
            <a:ext cx="3189159" cy="2646152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9CA7635-D3FB-453C-AEA9-0339EEF1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49" y="2739391"/>
            <a:ext cx="1030490" cy="102441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2FC31E6-BCED-4CB4-9DF7-181E7D8483C7}"/>
              </a:ext>
            </a:extLst>
          </p:cNvPr>
          <p:cNvSpPr/>
          <p:nvPr/>
        </p:nvSpPr>
        <p:spPr>
          <a:xfrm>
            <a:off x="8147177" y="3776116"/>
            <a:ext cx="949982" cy="50037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25" b="1" dirty="0"/>
              <a:t>Monitoramento</a:t>
            </a:r>
          </a:p>
          <a:p>
            <a:pPr algn="ctr"/>
            <a:r>
              <a:rPr lang="pt-BR" sz="825" b="1" dirty="0"/>
              <a:t>Relatório Semestral</a:t>
            </a:r>
          </a:p>
        </p:txBody>
      </p: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07E3E6C6-636C-41CB-A971-4F766BB711F5}"/>
              </a:ext>
            </a:extLst>
          </p:cNvPr>
          <p:cNvCxnSpPr>
            <a:cxnSpLocks/>
            <a:stCxn id="28" idx="2"/>
            <a:endCxn id="41" idx="2"/>
          </p:cNvCxnSpPr>
          <p:nvPr/>
        </p:nvCxnSpPr>
        <p:spPr>
          <a:xfrm rot="5400000" flipH="1" flipV="1">
            <a:off x="5077888" y="3431306"/>
            <a:ext cx="17081" cy="1815168"/>
          </a:xfrm>
          <a:prstGeom prst="curvedConnector3">
            <a:avLst>
              <a:gd name="adj1" fmla="val -13383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DCA7B0E2-2752-4D10-9EA1-CAC0485E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494" y="2720116"/>
            <a:ext cx="1013770" cy="100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E90B23C-4D5A-4647-A492-8A5E970C7830}"/>
              </a:ext>
            </a:extLst>
          </p:cNvPr>
          <p:cNvSpPr/>
          <p:nvPr/>
        </p:nvSpPr>
        <p:spPr>
          <a:xfrm>
            <a:off x="2463941" y="15333"/>
            <a:ext cx="6753476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Melhoria da Comunicação Regulado Regulador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(Manifestações e Pesquisa Atendimento)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A7D42BB7-3A11-485C-8748-0F3C29FEFFA5}"/>
              </a:ext>
            </a:extLst>
          </p:cNvPr>
          <p:cNvSpPr/>
          <p:nvPr/>
        </p:nvSpPr>
        <p:spPr>
          <a:xfrm>
            <a:off x="2838725" y="5787508"/>
            <a:ext cx="558378" cy="27881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PAINT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223D7864-1429-45CD-A217-BB8483F7D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187" y="4801300"/>
            <a:ext cx="1005457" cy="10010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A0A5F713-68E6-4466-B76E-A256D4986582}"/>
              </a:ext>
            </a:extLst>
          </p:cNvPr>
          <p:cNvCxnSpPr>
            <a:cxnSpLocks/>
            <a:stCxn id="25" idx="2"/>
            <a:endCxn id="43" idx="2"/>
          </p:cNvCxnSpPr>
          <p:nvPr/>
        </p:nvCxnSpPr>
        <p:spPr>
          <a:xfrm rot="16200000" flipH="1">
            <a:off x="1836413" y="4523031"/>
            <a:ext cx="621284" cy="9362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AF661D5C-14D4-402C-AAA5-5EF3C5943FFA}"/>
              </a:ext>
            </a:extLst>
          </p:cNvPr>
          <p:cNvSpPr/>
          <p:nvPr/>
        </p:nvSpPr>
        <p:spPr>
          <a:xfrm>
            <a:off x="6803542" y="3834372"/>
            <a:ext cx="1191767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Reporte das melhorias</a:t>
            </a:r>
          </a:p>
          <a:p>
            <a:pPr algn="ctr"/>
            <a:r>
              <a:rPr lang="pt-BR" sz="825" b="1" dirty="0"/>
              <a:t>(relatório e apresentação)</a:t>
            </a:r>
          </a:p>
        </p:txBody>
      </p: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2377662-C971-47B1-BAF0-74EEA63CF959}"/>
              </a:ext>
            </a:extLst>
          </p:cNvPr>
          <p:cNvGrpSpPr/>
          <p:nvPr/>
        </p:nvGrpSpPr>
        <p:grpSpPr>
          <a:xfrm>
            <a:off x="6904278" y="2738760"/>
            <a:ext cx="949982" cy="1037356"/>
            <a:chOff x="5121436" y="2177666"/>
            <a:chExt cx="940590" cy="966158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F384235E-20D2-4879-ABEB-D0A588C6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886F7588-929B-461D-885D-CDE399C26513}"/>
                </a:ext>
              </a:extLst>
            </p:cNvPr>
            <p:cNvSpPr/>
            <p:nvPr/>
          </p:nvSpPr>
          <p:spPr>
            <a:xfrm>
              <a:off x="5314187" y="2897395"/>
              <a:ext cx="550727" cy="246429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</a:p>
            <a:p>
              <a:pPr algn="ctr"/>
              <a:endParaRPr lang="pt-BR" sz="591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3" name="Conector: Curvo 82">
            <a:extLst>
              <a:ext uri="{FF2B5EF4-FFF2-40B4-BE49-F238E27FC236}">
                <a16:creationId xmlns:a16="http://schemas.microsoft.com/office/drawing/2014/main" id="{C4708F76-2F1C-4C10-A38E-348B748D0B5D}"/>
              </a:ext>
            </a:extLst>
          </p:cNvPr>
          <p:cNvCxnSpPr>
            <a:cxnSpLocks/>
            <a:stCxn id="27" idx="6"/>
            <a:endCxn id="68" idx="2"/>
          </p:cNvCxnSpPr>
          <p:nvPr/>
        </p:nvCxnSpPr>
        <p:spPr>
          <a:xfrm flipV="1">
            <a:off x="6495439" y="3250969"/>
            <a:ext cx="408839" cy="6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Curvo 85">
            <a:extLst>
              <a:ext uri="{FF2B5EF4-FFF2-40B4-BE49-F238E27FC236}">
                <a16:creationId xmlns:a16="http://schemas.microsoft.com/office/drawing/2014/main" id="{AA1FF276-079B-494A-A12D-C9F16FF48E41}"/>
              </a:ext>
            </a:extLst>
          </p:cNvPr>
          <p:cNvCxnSpPr>
            <a:cxnSpLocks/>
            <a:stCxn id="68" idx="0"/>
            <a:endCxn id="39" idx="0"/>
          </p:cNvCxnSpPr>
          <p:nvPr/>
        </p:nvCxnSpPr>
        <p:spPr>
          <a:xfrm rot="5400000" flipH="1" flipV="1">
            <a:off x="7977502" y="2121883"/>
            <a:ext cx="18644" cy="1215110"/>
          </a:xfrm>
          <a:prstGeom prst="curvedConnector3">
            <a:avLst>
              <a:gd name="adj1" fmla="val 1326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3B1DF9C4-7321-40DE-8C47-FAF7988ABD0D}"/>
              </a:ext>
            </a:extLst>
          </p:cNvPr>
          <p:cNvSpPr/>
          <p:nvPr/>
        </p:nvSpPr>
        <p:spPr>
          <a:xfrm>
            <a:off x="5701165" y="3501250"/>
            <a:ext cx="640911" cy="264589"/>
          </a:xfrm>
          <a:prstGeom prst="roundRect">
            <a:avLst>
              <a:gd name="adj" fmla="val 431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BB5178F-9D10-4676-9B79-26D0052D8EBF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 flipV="1">
            <a:off x="1289740" y="3295185"/>
            <a:ext cx="29925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4C124AA-48FE-4C82-A7BB-4B9DAE8952B6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920055" y="3313623"/>
            <a:ext cx="718563" cy="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FDD0D80-5627-4D61-884D-6F6F628A1029}"/>
              </a:ext>
            </a:extLst>
          </p:cNvPr>
          <p:cNvSpPr/>
          <p:nvPr/>
        </p:nvSpPr>
        <p:spPr>
          <a:xfrm>
            <a:off x="0" y="15333"/>
            <a:ext cx="2532888" cy="125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AAEA9A2-B0B6-4CA9-AA6A-F5686F81EB2D}"/>
              </a:ext>
            </a:extLst>
          </p:cNvPr>
          <p:cNvSpPr/>
          <p:nvPr/>
        </p:nvSpPr>
        <p:spPr>
          <a:xfrm>
            <a:off x="0" y="6345936"/>
            <a:ext cx="91440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A5E1FA4-9015-48AF-BA8B-9F55648C98A1}"/>
              </a:ext>
            </a:extLst>
          </p:cNvPr>
          <p:cNvGrpSpPr/>
          <p:nvPr/>
        </p:nvGrpSpPr>
        <p:grpSpPr>
          <a:xfrm>
            <a:off x="1591928" y="1538827"/>
            <a:ext cx="1252577" cy="877247"/>
            <a:chOff x="973504" y="1686960"/>
            <a:chExt cx="2237113" cy="1319637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0B74B78E-3DDE-439E-982E-31876552E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504" y="1686960"/>
              <a:ext cx="2237113" cy="12180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9A2FC204-BD59-412F-8FAC-4D1509355CDE}"/>
                </a:ext>
              </a:extLst>
            </p:cNvPr>
            <p:cNvSpPr txBox="1"/>
            <p:nvPr/>
          </p:nvSpPr>
          <p:spPr>
            <a:xfrm rot="263298">
              <a:off x="1211474" y="2543610"/>
              <a:ext cx="1722363" cy="46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GTGI - SAF</a:t>
              </a:r>
            </a:p>
          </p:txBody>
        </p:sp>
      </p:grpSp>
      <p:pic>
        <p:nvPicPr>
          <p:cNvPr id="36" name="Imagem 35">
            <a:extLst>
              <a:ext uri="{FF2B5EF4-FFF2-40B4-BE49-F238E27FC236}">
                <a16:creationId xmlns:a16="http://schemas.microsoft.com/office/drawing/2014/main" id="{464B17FF-54CD-4B8A-9A90-2D27EF266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5" y="1413085"/>
            <a:ext cx="831949" cy="82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49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Não vou falar nada disso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800" b="1" dirty="0">
                <a:solidFill>
                  <a:srgbClr val="0070C0"/>
                </a:solidFill>
              </a:rPr>
              <a:t>Porque?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O sistema de Atendimento e seu Pareamento com a Perspectiva </a:t>
            </a:r>
            <a:r>
              <a:rPr lang="pt-BR" altLang="pt-BR" sz="2400" b="1">
                <a:solidFill>
                  <a:srgbClr val="0070C0"/>
                </a:solidFill>
              </a:rPr>
              <a:t>do Usuário é produto </a:t>
            </a:r>
            <a:r>
              <a:rPr lang="pt-BR" altLang="pt-BR" sz="2400" b="1" dirty="0">
                <a:solidFill>
                  <a:srgbClr val="0070C0"/>
                </a:solidFill>
              </a:rPr>
              <a:t>acabado </a:t>
            </a:r>
            <a:r>
              <a:rPr lang="pt-BR" altLang="pt-BR" sz="2000" b="1" dirty="0">
                <a:solidFill>
                  <a:srgbClr val="0070C0"/>
                </a:solidFill>
              </a:rPr>
              <a:t>(Sempre passível de aperfeiçoamentos)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1 - Ponto inicial ( protocolo associado a um e-mail)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2 - Tem regras de execução do serviço (cartilha)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3 - Tem prazo de execução do serviço ( IN 121)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4 - Tem pesquisa satisfação do usuário vinculada a um especifico serviço concluído. (pesquisa de atendimento)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5 - Tem monitoramento ( IN 121 GTGI e OUV)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6 -Tem pareamento entre métrica ANAC e percepção Usuário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400" b="1" dirty="0">
                <a:solidFill>
                  <a:srgbClr val="0070C0"/>
                </a:solidFill>
              </a:rPr>
              <a:t>7 -Tem fórum especifico de discussão de oportunidades de melhoria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87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Posso Falar?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Gostaria que vocês me permitissem falar sobre um produto em construção.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Vou começar pelo fim, porque o fim é mais importante que tudo mais.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O fim é a avaliação do consumidor.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No nosso caso do regulado, sempre lembrando que o regulado é um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altLang="pt-BR" sz="4800" b="1" dirty="0">
                <a:solidFill>
                  <a:srgbClr val="0070C0"/>
                </a:solidFill>
              </a:rPr>
              <a:t>                                                            cidadão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7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58BA1-78FD-47EE-881A-664265BF8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71042"/>
            <a:ext cx="7772400" cy="1470025"/>
          </a:xfrm>
        </p:spPr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Pesquisa de Satisfação sobre os Serviços da ANAC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B4EA63-B127-4F19-81F5-C45133B95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1360" y="5930545"/>
            <a:ext cx="2804160" cy="425807"/>
          </a:xfrm>
        </p:spPr>
        <p:txBody>
          <a:bodyPr/>
          <a:lstStyle/>
          <a:p>
            <a:r>
              <a:rPr lang="pt-BR" sz="1800" dirty="0"/>
              <a:t>Brasília, Dezembro de 2019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13DAD7-BB9F-427E-AFD6-832759D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D60B-3C7D-4CCE-8428-0FF4013C8C66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655CDE-C76E-4592-924E-9901F501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18" y="3600452"/>
            <a:ext cx="5365163" cy="16385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483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Roteiro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Objetivos e Histórico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Legislação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Metodologia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Quesitos Avaliados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Estrutura do Questionário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Resultados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Desafios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>
                <a:solidFill>
                  <a:srgbClr val="0070C0"/>
                </a:solidFill>
              </a:rPr>
              <a:t>Ações em curso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Objetivos e Histórico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Objetivos</a:t>
            </a: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Mensurar o grau de satisfação dos usuários dos serviços prestados pela Agência</a:t>
            </a: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Identificar possibilidades de melhorias em processos internos que resultam na prestação de serviços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Histórico</a:t>
            </a:r>
          </a:p>
          <a:p>
            <a:pPr algn="just"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Implementada em 2017, para avaliar os resultados a partir de 2016</a:t>
            </a:r>
          </a:p>
          <a:p>
            <a:pPr algn="just"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Resultados apresentados em Relatórios encaminhados à Diretoria</a:t>
            </a:r>
          </a:p>
          <a:p>
            <a:pPr algn="just"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Aprimoramento da Pesquisa em 2018, com atualização da metodologia e utilização de novas ferramentas</a:t>
            </a:r>
          </a:p>
          <a:p>
            <a:pPr algn="just"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Estudos em 2019 para adequar a Pesquisa à Lei 13.460 e regulamentos</a:t>
            </a:r>
          </a:p>
        </p:txBody>
      </p:sp>
    </p:spTree>
    <p:extLst>
      <p:ext uri="{BB962C8B-B14F-4D97-AF65-F5344CB8AC3E}">
        <p14:creationId xmlns:p14="http://schemas.microsoft.com/office/powerpoint/2010/main" val="383798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Legislação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31260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Lei 13.460/2017 (Código de Defesa do Usuário do Serviço Público)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Participação no acompanhamento da prestação e na avaliação dos serviços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como </a:t>
            </a:r>
            <a:r>
              <a:rPr lang="pt-BR" altLang="pt-BR" sz="1800" b="1" dirty="0">
                <a:solidFill>
                  <a:srgbClr val="0070C0"/>
                </a:solidFill>
              </a:rPr>
              <a:t>direito básico do usuário </a:t>
            </a:r>
            <a:r>
              <a:rPr lang="pt-BR" altLang="pt-BR" sz="1800" dirty="0">
                <a:solidFill>
                  <a:srgbClr val="0070C0"/>
                </a:solidFill>
              </a:rPr>
              <a:t>(art. 6º, I)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Aspectos avaliados (art. 23):</a:t>
            </a:r>
          </a:p>
          <a:p>
            <a:pPr marL="857250" lvl="1" indent="-400050" algn="just">
              <a:spcBef>
                <a:spcPts val="0"/>
              </a:spcBef>
              <a:buFont typeface="+mj-lt"/>
              <a:buAutoNum type="romanUcPeriod"/>
            </a:pPr>
            <a:r>
              <a:rPr lang="pt-BR" altLang="pt-BR" sz="1800" b="1" dirty="0">
                <a:solidFill>
                  <a:srgbClr val="0070C0"/>
                </a:solidFill>
              </a:rPr>
              <a:t>Satisfação do usuário </a:t>
            </a:r>
            <a:r>
              <a:rPr lang="pt-BR" altLang="pt-BR" sz="1800" dirty="0">
                <a:solidFill>
                  <a:srgbClr val="0070C0"/>
                </a:solidFill>
              </a:rPr>
              <a:t>com o serviço prestado;</a:t>
            </a:r>
          </a:p>
          <a:p>
            <a:pPr marL="857250" lvl="1" indent="-400050" algn="just">
              <a:spcBef>
                <a:spcPts val="0"/>
              </a:spcBef>
              <a:buFont typeface="+mj-lt"/>
              <a:buAutoNum type="romanUcPeriod"/>
            </a:pPr>
            <a:r>
              <a:rPr lang="pt-BR" altLang="pt-BR" sz="1800" b="1" dirty="0">
                <a:solidFill>
                  <a:srgbClr val="0070C0"/>
                </a:solidFill>
              </a:rPr>
              <a:t>Qualidade do atendimento </a:t>
            </a:r>
            <a:r>
              <a:rPr lang="pt-BR" altLang="pt-BR" sz="1800" dirty="0">
                <a:solidFill>
                  <a:srgbClr val="0070C0"/>
                </a:solidFill>
              </a:rPr>
              <a:t>prestado ao usuário;</a:t>
            </a:r>
          </a:p>
          <a:p>
            <a:pPr marL="857250" lvl="1" indent="-400050" algn="just">
              <a:spcBef>
                <a:spcPts val="0"/>
              </a:spcBef>
              <a:buFont typeface="+mj-lt"/>
              <a:buAutoNum type="romanUcPeriod"/>
            </a:pPr>
            <a:r>
              <a:rPr lang="pt-BR" altLang="pt-BR" sz="1800" b="1" dirty="0">
                <a:solidFill>
                  <a:srgbClr val="0070C0"/>
                </a:solidFill>
              </a:rPr>
              <a:t>Cumprimento dos compromissos e prazos </a:t>
            </a:r>
            <a:r>
              <a:rPr lang="pt-BR" altLang="pt-BR" sz="1800" dirty="0">
                <a:solidFill>
                  <a:srgbClr val="0070C0"/>
                </a:solidFill>
              </a:rPr>
              <a:t>definidos para a prestação dos serviços;</a:t>
            </a:r>
          </a:p>
          <a:p>
            <a:pPr marL="857250" lvl="1" indent="-400050" algn="just">
              <a:spcBef>
                <a:spcPts val="0"/>
              </a:spcBef>
              <a:buFont typeface="+mj-lt"/>
              <a:buAutoNum type="romanUcPeriod"/>
            </a:pPr>
            <a:r>
              <a:rPr lang="pt-BR" altLang="pt-BR" sz="1800" b="1" dirty="0">
                <a:solidFill>
                  <a:srgbClr val="0070C0"/>
                </a:solidFill>
              </a:rPr>
              <a:t>Quantidade de manifestações </a:t>
            </a:r>
            <a:r>
              <a:rPr lang="pt-BR" altLang="pt-BR" sz="1800" dirty="0">
                <a:solidFill>
                  <a:srgbClr val="0070C0"/>
                </a:solidFill>
              </a:rPr>
              <a:t>de usuários; e</a:t>
            </a:r>
          </a:p>
          <a:p>
            <a:pPr marL="857250" lvl="1" indent="-400050" algn="just">
              <a:spcBef>
                <a:spcPts val="0"/>
              </a:spcBef>
              <a:buFont typeface="+mj-lt"/>
              <a:buAutoNum type="romanUcPeriod"/>
            </a:pPr>
            <a:r>
              <a:rPr lang="pt-BR" altLang="pt-BR" sz="1800" dirty="0">
                <a:solidFill>
                  <a:srgbClr val="0070C0"/>
                </a:solidFill>
              </a:rPr>
              <a:t>Medidas adotadas pela administração pública para </a:t>
            </a:r>
            <a:r>
              <a:rPr lang="pt-BR" altLang="pt-BR" sz="1800" b="1" dirty="0">
                <a:solidFill>
                  <a:srgbClr val="0070C0"/>
                </a:solidFill>
              </a:rPr>
              <a:t>melhoria e aperfeiçoamento da prestação do serviço</a:t>
            </a:r>
            <a:r>
              <a:rPr lang="pt-BR" altLang="pt-BR" sz="1800" dirty="0">
                <a:solidFill>
                  <a:srgbClr val="0070C0"/>
                </a:solidFill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altLang="pt-BR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Periodicidade mínima de 1 (um) ano (art. 23, § 1º)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Resultado usado como subsídio para </a:t>
            </a:r>
            <a:r>
              <a:rPr lang="pt-BR" altLang="pt-BR" sz="1800" b="1" dirty="0">
                <a:solidFill>
                  <a:srgbClr val="0070C0"/>
                </a:solidFill>
              </a:rPr>
              <a:t>reorientar e ajustar os serviços prestados</a:t>
            </a:r>
            <a:r>
              <a:rPr lang="pt-BR" altLang="pt-BR" sz="1800" dirty="0">
                <a:solidFill>
                  <a:srgbClr val="0070C0"/>
                </a:solidFill>
              </a:rPr>
              <a:t>, em especial quanto ao </a:t>
            </a:r>
            <a:r>
              <a:rPr lang="pt-BR" altLang="pt-BR" sz="1800" b="1" dirty="0">
                <a:solidFill>
                  <a:srgbClr val="0070C0"/>
                </a:solidFill>
              </a:rPr>
              <a:t>cumprimento dos compromissos e padrões de qualidade de atendimento</a:t>
            </a:r>
            <a:r>
              <a:rPr lang="pt-BR" altLang="pt-BR" sz="1800" dirty="0">
                <a:solidFill>
                  <a:srgbClr val="0070C0"/>
                </a:solidFill>
              </a:rPr>
              <a:t> divulgados na </a:t>
            </a:r>
            <a:r>
              <a:rPr lang="pt-BR" altLang="pt-BR" sz="1800" b="1" dirty="0">
                <a:solidFill>
                  <a:srgbClr val="0070C0"/>
                </a:solidFill>
              </a:rPr>
              <a:t>Carta de Serviços ao Usuário </a:t>
            </a:r>
            <a:r>
              <a:rPr lang="pt-BR" altLang="pt-BR" sz="1800" dirty="0">
                <a:solidFill>
                  <a:srgbClr val="0070C0"/>
                </a:solidFill>
              </a:rPr>
              <a:t>(art. 23, § 2º)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4B0781-28C9-4F8B-86B0-E9ED8717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178" y="1546860"/>
            <a:ext cx="147828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Legislação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Decreto 9.094/2017 (Regulamento da Lei 13.460/2017)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Os órgãos e entidades do Poder Executivo federal devem utilizar ferramenta de pesquisa de satisfação dos usuários dos seus serviços e </a:t>
            </a:r>
            <a:r>
              <a:rPr lang="pt-BR" altLang="pt-BR" sz="1800" b="1" dirty="0">
                <a:solidFill>
                  <a:srgbClr val="0070C0"/>
                </a:solidFill>
              </a:rPr>
              <a:t>utilizar os dados como subsídio relevante para reorientar e ajustar a prestação dos serviços</a:t>
            </a:r>
            <a:r>
              <a:rPr lang="pt-BR" altLang="pt-BR" sz="1800" dirty="0">
                <a:solidFill>
                  <a:srgbClr val="0070C0"/>
                </a:solidFill>
              </a:rPr>
              <a:t> (art. 20).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Objetivos (art. 20, § 1º):</a:t>
            </a:r>
          </a:p>
          <a:p>
            <a:pPr algn="just">
              <a:spcBef>
                <a:spcPts val="0"/>
              </a:spcBef>
            </a:pPr>
            <a:r>
              <a:rPr lang="pt-BR" altLang="pt-BR" sz="1800" dirty="0">
                <a:solidFill>
                  <a:srgbClr val="0070C0"/>
                </a:solidFill>
              </a:rPr>
              <a:t>Assegurar a </a:t>
            </a:r>
            <a:r>
              <a:rPr lang="pt-BR" altLang="pt-BR" sz="1800" b="1" dirty="0">
                <a:solidFill>
                  <a:srgbClr val="0070C0"/>
                </a:solidFill>
              </a:rPr>
              <a:t>efetiva participação </a:t>
            </a:r>
            <a:r>
              <a:rPr lang="pt-BR" altLang="pt-BR" sz="1800" dirty="0">
                <a:solidFill>
                  <a:srgbClr val="0070C0"/>
                </a:solidFill>
              </a:rPr>
              <a:t>dos usuários dos serviços públicos na avaliação</a:t>
            </a:r>
          </a:p>
          <a:p>
            <a:pPr algn="just">
              <a:spcBef>
                <a:spcPts val="0"/>
              </a:spcBef>
            </a:pPr>
            <a:r>
              <a:rPr lang="pt-BR" altLang="pt-BR" sz="1800" b="1" dirty="0">
                <a:solidFill>
                  <a:srgbClr val="0070C0"/>
                </a:solidFill>
              </a:rPr>
              <a:t>Identificar lacunas e deficiências na prestação dos serviços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Ampla divulgação aos resultados das pesquisas de satisfação (art. 20, § 2º)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800" dirty="0">
                <a:solidFill>
                  <a:srgbClr val="0070C0"/>
                </a:solidFill>
              </a:rPr>
              <a:t>Avaliações da efetividade e dos níveis de satisfação dos usuários feitas na forma definida em </a:t>
            </a:r>
            <a:r>
              <a:rPr lang="pt-BR" altLang="pt-BR" sz="1800" b="1" dirty="0">
                <a:solidFill>
                  <a:srgbClr val="0070C0"/>
                </a:solidFill>
              </a:rPr>
              <a:t>ato do Secretário de Governo Digital da Secretaria Especial de Desburocratização, Gestão e Governo Digital do Ministério da Economia </a:t>
            </a:r>
            <a:r>
              <a:rPr lang="pt-BR" altLang="pt-BR" sz="1800" dirty="0">
                <a:solidFill>
                  <a:srgbClr val="0070C0"/>
                </a:solidFill>
              </a:rPr>
              <a:t>(art. 20-A)</a:t>
            </a:r>
          </a:p>
        </p:txBody>
      </p:sp>
    </p:spTree>
    <p:extLst>
      <p:ext uri="{BB962C8B-B14F-4D97-AF65-F5344CB8AC3E}">
        <p14:creationId xmlns:p14="http://schemas.microsoft.com/office/powerpoint/2010/main" val="252687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Metodologia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Áreas técnicas encaminham e-mails dos usuários de serviços efetivamente prestados e concluídos.</a:t>
            </a:r>
          </a:p>
          <a:p>
            <a:pPr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Envio de convite para participação na Pesquisa</a:t>
            </a:r>
          </a:p>
          <a:p>
            <a:pPr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Envio de lembrete aos que não responderam a Pesquisa</a:t>
            </a:r>
          </a:p>
          <a:p>
            <a:pPr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Periodicidade trimestral</a:t>
            </a:r>
          </a:p>
          <a:p>
            <a:pPr>
              <a:spcBef>
                <a:spcPts val="0"/>
              </a:spcBef>
            </a:pPr>
            <a:r>
              <a:rPr lang="pt-BR" altLang="pt-BR" sz="2000" dirty="0">
                <a:solidFill>
                  <a:srgbClr val="0070C0"/>
                </a:solidFill>
              </a:rPr>
              <a:t>Ferramentas: </a:t>
            </a:r>
            <a:r>
              <a:rPr lang="pt-BR" altLang="pt-BR" sz="2000" dirty="0" err="1">
                <a:solidFill>
                  <a:srgbClr val="0070C0"/>
                </a:solidFill>
              </a:rPr>
              <a:t>LimeSurvey</a:t>
            </a:r>
            <a:r>
              <a:rPr lang="pt-BR" altLang="pt-BR" sz="2000" dirty="0">
                <a:solidFill>
                  <a:srgbClr val="0070C0"/>
                </a:solidFill>
              </a:rPr>
              <a:t> (open </a:t>
            </a:r>
            <a:r>
              <a:rPr lang="pt-BR" altLang="pt-BR" sz="2000" dirty="0" err="1">
                <a:solidFill>
                  <a:srgbClr val="0070C0"/>
                </a:solidFill>
              </a:rPr>
              <a:t>source</a:t>
            </a:r>
            <a:r>
              <a:rPr lang="pt-BR" altLang="pt-BR" sz="2000" dirty="0">
                <a:solidFill>
                  <a:srgbClr val="0070C0"/>
                </a:solidFill>
              </a:rPr>
              <a:t>) e Microsoft </a:t>
            </a:r>
            <a:r>
              <a:rPr lang="pt-BR" altLang="pt-BR" sz="2000" dirty="0" err="1">
                <a:solidFill>
                  <a:srgbClr val="0070C0"/>
                </a:solidFill>
              </a:rPr>
              <a:t>PowerBI</a:t>
            </a: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dirty="0">
                <a:solidFill>
                  <a:srgbClr val="0070C0"/>
                </a:solidFill>
              </a:rPr>
              <a:t>Modelo de avaliação: </a:t>
            </a:r>
            <a:r>
              <a:rPr lang="pt-BR" altLang="pt-BR" sz="2000" b="1" dirty="0">
                <a:solidFill>
                  <a:srgbClr val="0070C0"/>
                </a:solidFill>
              </a:rPr>
              <a:t>Escala </a:t>
            </a:r>
            <a:r>
              <a:rPr lang="pt-BR" altLang="pt-BR" sz="2000" b="1" dirty="0" err="1">
                <a:solidFill>
                  <a:srgbClr val="0070C0"/>
                </a:solidFill>
              </a:rPr>
              <a:t>Likert</a:t>
            </a: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	</a:t>
            </a:r>
            <a:r>
              <a:rPr lang="pt-BR" altLang="pt-BR" sz="2000" b="1" dirty="0">
                <a:solidFill>
                  <a:srgbClr val="FF0000"/>
                </a:solidFill>
              </a:rPr>
              <a:t>1 = Totalmente Insatisfeito </a:t>
            </a:r>
            <a:r>
              <a:rPr lang="pt-BR" altLang="pt-BR" sz="2000" b="1" dirty="0">
                <a:solidFill>
                  <a:srgbClr val="0070C0"/>
                </a:solidFill>
              </a:rPr>
              <a:t>		</a:t>
            </a:r>
            <a:r>
              <a:rPr lang="pt-BR" altLang="pt-BR" sz="2000" b="1" dirty="0">
                <a:solidFill>
                  <a:srgbClr val="00B050"/>
                </a:solidFill>
              </a:rPr>
              <a:t>5 = Totalmente Satisfeito</a:t>
            </a:r>
          </a:p>
        </p:txBody>
      </p:sp>
      <p:pic>
        <p:nvPicPr>
          <p:cNvPr id="3074" name="Picture 2" descr="Escala de Likert: como usar a pergunta de escala no seu questionário de pesquisa">
            <a:extLst>
              <a:ext uri="{FF2B5EF4-FFF2-40B4-BE49-F238E27FC236}">
                <a16:creationId xmlns:a16="http://schemas.microsoft.com/office/drawing/2014/main" id="{F3DBA314-B665-4A06-919A-45DAF407B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4667" r="3591" b="24667"/>
          <a:stretch/>
        </p:blipFill>
        <p:spPr bwMode="auto">
          <a:xfrm>
            <a:off x="1333640" y="3705837"/>
            <a:ext cx="5882641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5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Quesitos Avaliados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Localização do Serviço no Site da ANAC					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Disponibilidade das Informações Necessárias para Solicitação do Serviço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Facilidade para Solicitação do Serviço					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Cortesia e Profissionalismo na Prestação do Serviço					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Tempo para Conclusão do Serviço					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Qualidade do Serviço Prestado					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pt-BR" sz="2000" b="1" dirty="0">
                <a:solidFill>
                  <a:srgbClr val="0070C0"/>
                </a:solidFill>
              </a:rPr>
              <a:t>	Nível Geral de Satisfação com o Serviço</a:t>
            </a: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482255F9-21DC-40D9-A214-B7B7386A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68656"/>
            <a:ext cx="361667" cy="361667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4B6AD568-D509-4C50-9D54-07F118AF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9" y="2028528"/>
            <a:ext cx="361667" cy="361667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B60B7621-B680-4E9C-94C2-73FFBEBCA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41" y="3192558"/>
            <a:ext cx="410799" cy="41079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F0443952-874B-49BB-9563-700465D00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41" y="3859729"/>
            <a:ext cx="348714" cy="34871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DF19B057-ACE6-4FF1-BA5F-D976BC445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42" y="4447004"/>
            <a:ext cx="406911" cy="406911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557BCAE7-BFE5-464D-AFFD-BCB7F03C4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39" y="5127467"/>
            <a:ext cx="348714" cy="348714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EDDED7A3-93E0-44D7-AC22-0D7B3607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42" y="2621335"/>
            <a:ext cx="363954" cy="363954"/>
          </a:xfrm>
          <a:prstGeom prst="rect">
            <a:avLst/>
          </a:prstGeom>
        </p:spPr>
      </p:pic>
      <p:pic>
        <p:nvPicPr>
          <p:cNvPr id="2049" name="DefaultOcx">
            <a:extLst>
              <a:ext uri="{FF2B5EF4-FFF2-40B4-BE49-F238E27FC236}">
                <a16:creationId xmlns:a16="http://schemas.microsoft.com/office/drawing/2014/main" id="{CCB0BCC1-A4B3-491A-B9A9-25908DAD31B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HTMLOption1">
            <a:extLst>
              <a:ext uri="{FF2B5EF4-FFF2-40B4-BE49-F238E27FC236}">
                <a16:creationId xmlns:a16="http://schemas.microsoft.com/office/drawing/2014/main" id="{E4EF2A72-215C-40CB-8AD9-2E713230E1E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Option2">
            <a:extLst>
              <a:ext uri="{FF2B5EF4-FFF2-40B4-BE49-F238E27FC236}">
                <a16:creationId xmlns:a16="http://schemas.microsoft.com/office/drawing/2014/main" id="{BF642C8C-AE9F-4962-810E-A3B9A746388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Option3">
            <a:extLst>
              <a:ext uri="{FF2B5EF4-FFF2-40B4-BE49-F238E27FC236}">
                <a16:creationId xmlns:a16="http://schemas.microsoft.com/office/drawing/2014/main" id="{1951226D-9C2B-4F7C-8AE6-4BBA181F122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Option4">
            <a:extLst>
              <a:ext uri="{FF2B5EF4-FFF2-40B4-BE49-F238E27FC236}">
                <a16:creationId xmlns:a16="http://schemas.microsoft.com/office/drawing/2014/main" id="{966B3BB4-98CD-498E-9702-B213735A6D9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Option5">
            <a:extLst>
              <a:ext uri="{FF2B5EF4-FFF2-40B4-BE49-F238E27FC236}">
                <a16:creationId xmlns:a16="http://schemas.microsoft.com/office/drawing/2014/main" id="{11587EFC-7C16-4081-810B-A7ACAF12F8B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Option6">
            <a:extLst>
              <a:ext uri="{FF2B5EF4-FFF2-40B4-BE49-F238E27FC236}">
                <a16:creationId xmlns:a16="http://schemas.microsoft.com/office/drawing/2014/main" id="{59027FC8-8C50-4611-B91C-4EAAF33F4EE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Option7">
            <a:extLst>
              <a:ext uri="{FF2B5EF4-FFF2-40B4-BE49-F238E27FC236}">
                <a16:creationId xmlns:a16="http://schemas.microsoft.com/office/drawing/2014/main" id="{2FEA9463-D529-4D3C-AE84-DCD5B8F066E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Option8">
            <a:extLst>
              <a:ext uri="{FF2B5EF4-FFF2-40B4-BE49-F238E27FC236}">
                <a16:creationId xmlns:a16="http://schemas.microsoft.com/office/drawing/2014/main" id="{DDF1741A-B8F2-42C8-B0BD-3C6520F4C45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Option9">
            <a:extLst>
              <a:ext uri="{FF2B5EF4-FFF2-40B4-BE49-F238E27FC236}">
                <a16:creationId xmlns:a16="http://schemas.microsoft.com/office/drawing/2014/main" id="{3491274A-85C4-4663-A6CB-0C422527930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Option10">
            <a:extLst>
              <a:ext uri="{FF2B5EF4-FFF2-40B4-BE49-F238E27FC236}">
                <a16:creationId xmlns:a16="http://schemas.microsoft.com/office/drawing/2014/main" id="{275B0000-AE1A-481B-931A-063B6108E57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Option11">
            <a:extLst>
              <a:ext uri="{FF2B5EF4-FFF2-40B4-BE49-F238E27FC236}">
                <a16:creationId xmlns:a16="http://schemas.microsoft.com/office/drawing/2014/main" id="{062EF24D-08A4-4744-BE20-1F386124174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Option12">
            <a:extLst>
              <a:ext uri="{FF2B5EF4-FFF2-40B4-BE49-F238E27FC236}">
                <a16:creationId xmlns:a16="http://schemas.microsoft.com/office/drawing/2014/main" id="{2F60640D-813C-4852-BD66-CF67C760716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Option13">
            <a:extLst>
              <a:ext uri="{FF2B5EF4-FFF2-40B4-BE49-F238E27FC236}">
                <a16:creationId xmlns:a16="http://schemas.microsoft.com/office/drawing/2014/main" id="{3C2886E3-B69B-4A04-91FF-75C1905D037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Option14">
            <a:extLst>
              <a:ext uri="{FF2B5EF4-FFF2-40B4-BE49-F238E27FC236}">
                <a16:creationId xmlns:a16="http://schemas.microsoft.com/office/drawing/2014/main" id="{69D8A9A6-94BD-4D30-BD73-E173B342A7F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Option15">
            <a:extLst>
              <a:ext uri="{FF2B5EF4-FFF2-40B4-BE49-F238E27FC236}">
                <a16:creationId xmlns:a16="http://schemas.microsoft.com/office/drawing/2014/main" id="{C6FBC6A8-D71A-4DB4-BB5C-D156B8CE87C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Option16">
            <a:extLst>
              <a:ext uri="{FF2B5EF4-FFF2-40B4-BE49-F238E27FC236}">
                <a16:creationId xmlns:a16="http://schemas.microsoft.com/office/drawing/2014/main" id="{17B35049-4A6E-411F-8348-2A64043DDE4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Option17">
            <a:extLst>
              <a:ext uri="{FF2B5EF4-FFF2-40B4-BE49-F238E27FC236}">
                <a16:creationId xmlns:a16="http://schemas.microsoft.com/office/drawing/2014/main" id="{EF1C199E-7AE6-4643-9517-5FF2D365B86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Option18">
            <a:extLst>
              <a:ext uri="{FF2B5EF4-FFF2-40B4-BE49-F238E27FC236}">
                <a16:creationId xmlns:a16="http://schemas.microsoft.com/office/drawing/2014/main" id="{3E4F4D19-2270-4244-9BF4-A8FA7618788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HTMLOption19">
            <a:extLst>
              <a:ext uri="{FF2B5EF4-FFF2-40B4-BE49-F238E27FC236}">
                <a16:creationId xmlns:a16="http://schemas.microsoft.com/office/drawing/2014/main" id="{E6826C4D-7FE8-4CA4-891C-697E3F25942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HTMLOption20">
            <a:extLst>
              <a:ext uri="{FF2B5EF4-FFF2-40B4-BE49-F238E27FC236}">
                <a16:creationId xmlns:a16="http://schemas.microsoft.com/office/drawing/2014/main" id="{15D8D302-203F-4B24-A1B3-828E26128DC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HTMLOption21">
            <a:extLst>
              <a:ext uri="{FF2B5EF4-FFF2-40B4-BE49-F238E27FC236}">
                <a16:creationId xmlns:a16="http://schemas.microsoft.com/office/drawing/2014/main" id="{06EF20CA-7F3C-48D8-ACEB-5C1B7AD7E99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Option22">
            <a:extLst>
              <a:ext uri="{FF2B5EF4-FFF2-40B4-BE49-F238E27FC236}">
                <a16:creationId xmlns:a16="http://schemas.microsoft.com/office/drawing/2014/main" id="{51BBCC88-0DA4-4D30-80DC-84D1E5521EC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Option23">
            <a:extLst>
              <a:ext uri="{FF2B5EF4-FFF2-40B4-BE49-F238E27FC236}">
                <a16:creationId xmlns:a16="http://schemas.microsoft.com/office/drawing/2014/main" id="{4A880C67-A5F1-41CB-A59D-F2CEEA75E00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Option24">
            <a:extLst>
              <a:ext uri="{FF2B5EF4-FFF2-40B4-BE49-F238E27FC236}">
                <a16:creationId xmlns:a16="http://schemas.microsoft.com/office/drawing/2014/main" id="{C82728FB-809D-41BE-885E-8316DD3BBD7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Option25">
            <a:extLst>
              <a:ext uri="{FF2B5EF4-FFF2-40B4-BE49-F238E27FC236}">
                <a16:creationId xmlns:a16="http://schemas.microsoft.com/office/drawing/2014/main" id="{658B80A4-45AA-4358-A561-4C64D14F8F0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Option26">
            <a:extLst>
              <a:ext uri="{FF2B5EF4-FFF2-40B4-BE49-F238E27FC236}">
                <a16:creationId xmlns:a16="http://schemas.microsoft.com/office/drawing/2014/main" id="{6B99A14F-EFF3-4614-B593-2E9F7B58422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HTMLOption27">
            <a:extLst>
              <a:ext uri="{FF2B5EF4-FFF2-40B4-BE49-F238E27FC236}">
                <a16:creationId xmlns:a16="http://schemas.microsoft.com/office/drawing/2014/main" id="{C13B714F-A663-4668-9F53-BFDC5D0D7D4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HTMLOption28">
            <a:extLst>
              <a:ext uri="{FF2B5EF4-FFF2-40B4-BE49-F238E27FC236}">
                <a16:creationId xmlns:a16="http://schemas.microsoft.com/office/drawing/2014/main" id="{635A5518-3A3D-45F0-9A2A-D419E7D0727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HTMLOption29">
            <a:extLst>
              <a:ext uri="{FF2B5EF4-FFF2-40B4-BE49-F238E27FC236}">
                <a16:creationId xmlns:a16="http://schemas.microsoft.com/office/drawing/2014/main" id="{56AB3DA0-DD5C-40D4-ADCB-8D26930FD8A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HTMLOption30">
            <a:extLst>
              <a:ext uri="{FF2B5EF4-FFF2-40B4-BE49-F238E27FC236}">
                <a16:creationId xmlns:a16="http://schemas.microsoft.com/office/drawing/2014/main" id="{51F316D1-46ED-4F96-B8D9-4D159D3F554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HTMLOption31">
            <a:extLst>
              <a:ext uri="{FF2B5EF4-FFF2-40B4-BE49-F238E27FC236}">
                <a16:creationId xmlns:a16="http://schemas.microsoft.com/office/drawing/2014/main" id="{B611F1D1-DB97-4CD7-BCE2-37F8856DA61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HTMLOption32">
            <a:extLst>
              <a:ext uri="{FF2B5EF4-FFF2-40B4-BE49-F238E27FC236}">
                <a16:creationId xmlns:a16="http://schemas.microsoft.com/office/drawing/2014/main" id="{D93FBB85-3C65-42E1-9CB7-E1AA7C3C490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HTMLOption33">
            <a:extLst>
              <a:ext uri="{FF2B5EF4-FFF2-40B4-BE49-F238E27FC236}">
                <a16:creationId xmlns:a16="http://schemas.microsoft.com/office/drawing/2014/main" id="{2F934A2B-C26A-47EC-853E-BCA9461E881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HTMLOption34">
            <a:extLst>
              <a:ext uri="{FF2B5EF4-FFF2-40B4-BE49-F238E27FC236}">
                <a16:creationId xmlns:a16="http://schemas.microsoft.com/office/drawing/2014/main" id="{901A374A-EE4B-4438-BAB9-3E4B24F6F56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2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Imagem 1037">
            <a:extLst>
              <a:ext uri="{FF2B5EF4-FFF2-40B4-BE49-F238E27FC236}">
                <a16:creationId xmlns:a16="http://schemas.microsoft.com/office/drawing/2014/main" id="{E2D8054C-D828-4143-9FD2-A24560DB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25" y="1950085"/>
            <a:ext cx="2340864" cy="23134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grpSp>
        <p:nvGrpSpPr>
          <p:cNvPr id="1024" name="Agrupar 1023">
            <a:extLst>
              <a:ext uri="{FF2B5EF4-FFF2-40B4-BE49-F238E27FC236}">
                <a16:creationId xmlns:a16="http://schemas.microsoft.com/office/drawing/2014/main" id="{51C6FFFA-96EF-4BB1-900C-C54D4551CDD9}"/>
              </a:ext>
            </a:extLst>
          </p:cNvPr>
          <p:cNvGrpSpPr/>
          <p:nvPr/>
        </p:nvGrpSpPr>
        <p:grpSpPr>
          <a:xfrm>
            <a:off x="657528" y="3988979"/>
            <a:ext cx="2076278" cy="1965906"/>
            <a:chOff x="3313815" y="3176226"/>
            <a:chExt cx="2076278" cy="1965906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0857B5E-17FF-49EB-92D9-70C237D27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539" y="3176226"/>
              <a:ext cx="1178831" cy="13811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8D800AC-37CB-4DA2-9B9B-0F247F95A551}"/>
                </a:ext>
              </a:extLst>
            </p:cNvPr>
            <p:cNvSpPr/>
            <p:nvPr/>
          </p:nvSpPr>
          <p:spPr>
            <a:xfrm>
              <a:off x="3313815" y="4557357"/>
              <a:ext cx="2076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Resultado Pesquisa Atendimento</a:t>
              </a:r>
            </a:p>
          </p:txBody>
        </p:sp>
      </p:grpSp>
      <p:grpSp>
        <p:nvGrpSpPr>
          <p:cNvPr id="1041" name="Agrupar 1040">
            <a:extLst>
              <a:ext uri="{FF2B5EF4-FFF2-40B4-BE49-F238E27FC236}">
                <a16:creationId xmlns:a16="http://schemas.microsoft.com/office/drawing/2014/main" id="{D8A4EEB0-3496-4CA6-BE59-154EB13C0C97}"/>
              </a:ext>
            </a:extLst>
          </p:cNvPr>
          <p:cNvGrpSpPr/>
          <p:nvPr/>
        </p:nvGrpSpPr>
        <p:grpSpPr>
          <a:xfrm>
            <a:off x="3562687" y="2720496"/>
            <a:ext cx="2024297" cy="1980416"/>
            <a:chOff x="3443815" y="2720496"/>
            <a:chExt cx="2024297" cy="1980416"/>
          </a:xfrm>
        </p:grpSpPr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0B69EAB1-2C6A-44DD-A7D8-297FDACEC1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21538" y="4116137"/>
              <a:ext cx="1868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just" defTabSz="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70C0"/>
                  </a:solidFill>
                  <a:latin typeface="Calibri"/>
                  <a:cs typeface="Arial" pitchFamily="34" charset="0"/>
                </a:defRPr>
              </a:lvl1pPr>
            </a:lstStyle>
            <a:p>
              <a:pPr algn="ctr"/>
              <a:r>
                <a:rPr lang="pt-BR" sz="1600" dirty="0"/>
                <a:t>Análise dos dados e informações</a:t>
              </a:r>
            </a:p>
          </p:txBody>
        </p:sp>
        <p:pic>
          <p:nvPicPr>
            <p:cNvPr id="1025" name="Imagem 1024">
              <a:extLst>
                <a:ext uri="{FF2B5EF4-FFF2-40B4-BE49-F238E27FC236}">
                  <a16:creationId xmlns:a16="http://schemas.microsoft.com/office/drawing/2014/main" id="{63658C75-7A00-4417-ADEA-8B33FB280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815" y="2720496"/>
              <a:ext cx="2024297" cy="14170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cxnSp>
        <p:nvCxnSpPr>
          <p:cNvPr id="1027" name="Conector: Curvo 1026">
            <a:extLst>
              <a:ext uri="{FF2B5EF4-FFF2-40B4-BE49-F238E27FC236}">
                <a16:creationId xmlns:a16="http://schemas.microsoft.com/office/drawing/2014/main" id="{D625118C-E54D-4F85-86FD-234A93831E44}"/>
              </a:ext>
            </a:extLst>
          </p:cNvPr>
          <p:cNvCxnSpPr>
            <a:cxnSpLocks/>
            <a:stCxn id="2" idx="3"/>
            <a:endCxn id="1025" idx="1"/>
          </p:cNvCxnSpPr>
          <p:nvPr/>
        </p:nvCxnSpPr>
        <p:spPr>
          <a:xfrm>
            <a:off x="2588411" y="2193203"/>
            <a:ext cx="974276" cy="12357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o 36">
            <a:extLst>
              <a:ext uri="{FF2B5EF4-FFF2-40B4-BE49-F238E27FC236}">
                <a16:creationId xmlns:a16="http://schemas.microsoft.com/office/drawing/2014/main" id="{2A047F5E-174F-4702-8D18-64D11A6AFF27}"/>
              </a:ext>
            </a:extLst>
          </p:cNvPr>
          <p:cNvCxnSpPr>
            <a:cxnSpLocks/>
            <a:stCxn id="27" idx="3"/>
            <a:endCxn id="1025" idx="1"/>
          </p:cNvCxnSpPr>
          <p:nvPr/>
        </p:nvCxnSpPr>
        <p:spPr>
          <a:xfrm flipV="1">
            <a:off x="2285083" y="3429000"/>
            <a:ext cx="1277604" cy="12505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Retângulo 1032">
            <a:extLst>
              <a:ext uri="{FF2B5EF4-FFF2-40B4-BE49-F238E27FC236}">
                <a16:creationId xmlns:a16="http://schemas.microsoft.com/office/drawing/2014/main" id="{4C60FFEC-E235-4638-9262-C779B3F78FC1}"/>
              </a:ext>
            </a:extLst>
          </p:cNvPr>
          <p:cNvSpPr/>
          <p:nvPr/>
        </p:nvSpPr>
        <p:spPr>
          <a:xfrm>
            <a:off x="6556235" y="3988979"/>
            <a:ext cx="212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70C0"/>
                </a:solidFill>
                <a:latin typeface="Calibri"/>
                <a:cs typeface="Arial" pitchFamily="34" charset="0"/>
              </a:rPr>
              <a:t>Oportunidades de melhorias de Processos</a:t>
            </a:r>
          </a:p>
        </p:txBody>
      </p:sp>
      <p:cxnSp>
        <p:nvCxnSpPr>
          <p:cNvPr id="1043" name="Conector: Curvo 1042">
            <a:extLst>
              <a:ext uri="{FF2B5EF4-FFF2-40B4-BE49-F238E27FC236}">
                <a16:creationId xmlns:a16="http://schemas.microsoft.com/office/drawing/2014/main" id="{950AB076-BC40-4C74-8A2A-CEB0F48B80C4}"/>
              </a:ext>
            </a:extLst>
          </p:cNvPr>
          <p:cNvCxnSpPr>
            <a:cxnSpLocks/>
          </p:cNvCxnSpPr>
          <p:nvPr/>
        </p:nvCxnSpPr>
        <p:spPr>
          <a:xfrm flipV="1">
            <a:off x="5660136" y="3429000"/>
            <a:ext cx="969264" cy="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A0C9812E-4BB5-4B67-B264-798EF73ADB0A}"/>
              </a:ext>
            </a:extLst>
          </p:cNvPr>
          <p:cNvSpPr/>
          <p:nvPr/>
        </p:nvSpPr>
        <p:spPr>
          <a:xfrm>
            <a:off x="466427" y="2925722"/>
            <a:ext cx="229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70C0"/>
                </a:solidFill>
                <a:latin typeface="Calibri"/>
                <a:cs typeface="Arial" pitchFamily="34" charset="0"/>
              </a:rPr>
              <a:t>Monitoramento de forma, conteúdo e prazo das Manifestações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224019-360F-4024-8EB5-3E800602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0" y="1455933"/>
            <a:ext cx="2284091" cy="147454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52D5A1B-7D43-43DE-8CC7-1E77AC6B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0" y="0"/>
            <a:ext cx="6036817" cy="13703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3600" b="1" dirty="0"/>
              <a:t>      </a:t>
            </a:r>
            <a:r>
              <a:rPr lang="en-US" sz="3600" b="1" dirty="0" err="1"/>
              <a:t>Reuniões</a:t>
            </a:r>
            <a:r>
              <a:rPr lang="en-US" sz="3600" b="1" dirty="0"/>
              <a:t> </a:t>
            </a:r>
            <a:r>
              <a:rPr lang="en-US" sz="3600" b="1" dirty="0" err="1"/>
              <a:t>Trimestrais</a:t>
            </a:r>
            <a:br>
              <a:rPr lang="en-US" sz="3600" b="1" dirty="0"/>
            </a:br>
            <a:r>
              <a:rPr lang="en-US" sz="3600" b="1" dirty="0"/>
              <a:t>       </a:t>
            </a:r>
            <a:r>
              <a:rPr lang="pt-BR" sz="3600" b="1" dirty="0"/>
              <a:t>GTGI / OUV / SEAM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6942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Estrutura do Questionário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solidFill>
                  <a:srgbClr val="0070C0"/>
                </a:solidFill>
              </a:rPr>
              <a:t>Campo Aberto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i="1" dirty="0">
                <a:solidFill>
                  <a:srgbClr val="0070C0"/>
                </a:solidFill>
              </a:rPr>
              <a:t>O que o levou a atribuir as notas nos quesitos anteriores?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i="1" dirty="0">
                <a:solidFill>
                  <a:srgbClr val="0070C0"/>
                </a:solidFill>
              </a:rPr>
              <a:t>Se desejar, deixe um comentário ou sugestão de melhoria a respeito do serviço prestado.</a:t>
            </a:r>
            <a:endParaRPr lang="pt-BR" altLang="pt-BR" sz="2400" i="1"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650E2A-7517-4F16-9598-5DD0349D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" y="1155234"/>
            <a:ext cx="8715057" cy="40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Resultados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47419C-4137-4E79-ADA6-6A04D99D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" y="1180132"/>
            <a:ext cx="9144000" cy="52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Resultados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BEC4B8-9B23-472C-8A35-F22AE3419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" y="1127760"/>
            <a:ext cx="8683580" cy="50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6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Resultados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734E88-83F9-4375-BA35-2A048F49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6" y="1196341"/>
            <a:ext cx="8577488" cy="47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EAFF45D-21D3-48C7-9113-AC0418D158CE}"/>
              </a:ext>
            </a:extLst>
          </p:cNvPr>
          <p:cNvSpPr/>
          <p:nvPr/>
        </p:nvSpPr>
        <p:spPr>
          <a:xfrm>
            <a:off x="147318" y="247069"/>
            <a:ext cx="2453498" cy="81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46E5E56A-4491-4FD9-A78D-5B64CD12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673"/>
            <a:ext cx="9144000" cy="58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81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Desafios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</a:rPr>
              <a:t>Institucionalizar rotina junto às áreas técnicas para efetivação da Pesquisa</a:t>
            </a:r>
          </a:p>
          <a:p>
            <a:pPr algn="just"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</a:rPr>
              <a:t>Estabelecer a padronização das informações e da periodicidade de atualização da Carta de Serviços ao Usuário</a:t>
            </a:r>
          </a:p>
          <a:p>
            <a:pPr algn="just"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</a:rPr>
              <a:t>Desenvolver procedimento para a efetivação da melhoria de processos a partir dos resultados da Pesquisa</a:t>
            </a:r>
          </a:p>
          <a:p>
            <a:pPr algn="just"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</a:rPr>
              <a:t>Estabelecer um vínculo entre os serviços prestados e os processos mapeados na Agência</a:t>
            </a: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0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1">
            <a:extLst>
              <a:ext uri="{FF2B5EF4-FFF2-40B4-BE49-F238E27FC236}">
                <a16:creationId xmlns:a16="http://schemas.microsoft.com/office/drawing/2014/main" id="{230E09F8-1C85-40BF-9A72-D34B3F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0" y="274641"/>
            <a:ext cx="6658277" cy="5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3600" b="1">
                <a:solidFill>
                  <a:srgbClr val="0070C0"/>
                </a:solidFill>
                <a:latin typeface="+mn-lt"/>
                <a:cs typeface="Andalus" pitchFamily="18" charset="-78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altLang="pt-BR" sz="3000" dirty="0"/>
              <a:t>Ações em Curso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F2C532E-1E11-453B-A709-5B11D0F9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095812"/>
            <a:ext cx="8412760" cy="5177154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000" dirty="0">
                <a:solidFill>
                  <a:srgbClr val="0070C0"/>
                </a:solidFill>
              </a:rPr>
              <a:t>A OUV em conjunto com a GTGI e SPI </a:t>
            </a:r>
            <a:r>
              <a:rPr lang="pt-BR" altLang="pt-BR" sz="2000" dirty="0" err="1">
                <a:solidFill>
                  <a:srgbClr val="0070C0"/>
                </a:solidFill>
              </a:rPr>
              <a:t>demaram</a:t>
            </a:r>
            <a:r>
              <a:rPr lang="pt-BR" altLang="pt-BR" sz="2000" dirty="0">
                <a:solidFill>
                  <a:srgbClr val="0070C0"/>
                </a:solidFill>
              </a:rPr>
              <a:t> junto a Diretoria Colegiada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000" dirty="0">
                <a:solidFill>
                  <a:srgbClr val="0070C0"/>
                </a:solidFill>
              </a:rPr>
              <a:t>o disciplinamento da Prestação de Serviços mediante Instrução Normativa.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20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000" dirty="0">
                <a:solidFill>
                  <a:srgbClr val="0070C0"/>
                </a:solidFill>
              </a:rPr>
              <a:t>O pleito foi incluído no PGA, constituído GT com essa finalidade que deve concluir seus trabalhos no primeiro trimestre de 2020 tendo como norte: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altLang="pt-BR" sz="2000" i="1" dirty="0">
                <a:solidFill>
                  <a:srgbClr val="0070C0"/>
                </a:solidFill>
              </a:rPr>
              <a:t>Institucionalizar rotina junto às áreas técnicas para efetivação da Pesquisa</a:t>
            </a:r>
          </a:p>
          <a:p>
            <a:pPr algn="just">
              <a:spcBef>
                <a:spcPts val="0"/>
              </a:spcBef>
            </a:pPr>
            <a:r>
              <a:rPr lang="pt-BR" altLang="pt-BR" sz="2000" i="1" dirty="0">
                <a:solidFill>
                  <a:srgbClr val="0070C0"/>
                </a:solidFill>
              </a:rPr>
              <a:t>Estabelecer a padronização das informações e da periodicidade de atualização da Carta de Serviços ao Usuário</a:t>
            </a:r>
          </a:p>
          <a:p>
            <a:pPr algn="just">
              <a:spcBef>
                <a:spcPts val="0"/>
              </a:spcBef>
            </a:pPr>
            <a:r>
              <a:rPr lang="pt-BR" altLang="pt-BR" sz="2000" i="1" dirty="0">
                <a:solidFill>
                  <a:srgbClr val="0070C0"/>
                </a:solidFill>
              </a:rPr>
              <a:t>Desenvolver procedimento para a efetivação da melhoria de processos a partir dos resultados da Pesquisa</a:t>
            </a:r>
          </a:p>
          <a:p>
            <a:pPr algn="just">
              <a:spcBef>
                <a:spcPts val="0"/>
              </a:spcBef>
            </a:pPr>
            <a:r>
              <a:rPr lang="pt-BR" altLang="pt-BR" sz="2000" i="1" dirty="0">
                <a:solidFill>
                  <a:srgbClr val="0070C0"/>
                </a:solidFill>
              </a:rPr>
              <a:t>Estabelecer um vínculo entre os serviços prestados e os processos mapeados na Agência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2000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</a:pPr>
            <a:endParaRPr lang="pt-BR" alt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3116C4CD-6C7D-4540-9790-5ED70DF77380}"/>
              </a:ext>
            </a:extLst>
          </p:cNvPr>
          <p:cNvSpPr/>
          <p:nvPr/>
        </p:nvSpPr>
        <p:spPr>
          <a:xfrm>
            <a:off x="5481462" y="3825831"/>
            <a:ext cx="1025102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Análise e implantação das melhorias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35B81D5-E096-4CE5-8458-B040CA5ECF84}"/>
              </a:ext>
            </a:extLst>
          </p:cNvPr>
          <p:cNvSpPr/>
          <p:nvPr/>
        </p:nvSpPr>
        <p:spPr>
          <a:xfrm>
            <a:off x="3571465" y="3842912"/>
            <a:ext cx="1214759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Análise com foco na  melhoria de processos e serviços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EED56E0-422B-4296-8DEB-092B3991AFFD}"/>
              </a:ext>
            </a:extLst>
          </p:cNvPr>
          <p:cNvSpPr/>
          <p:nvPr/>
        </p:nvSpPr>
        <p:spPr>
          <a:xfrm>
            <a:off x="1588990" y="2924091"/>
            <a:ext cx="1346303" cy="7421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bg1"/>
                </a:solidFill>
              </a:rPr>
              <a:t>Painéis e Boletins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5D36E9-6128-4AB0-B3C9-28BA221B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26" y="2776522"/>
            <a:ext cx="1021714" cy="103732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D866B5-DD55-48CF-8D62-0FE875FA37BB}"/>
              </a:ext>
            </a:extLst>
          </p:cNvPr>
          <p:cNvSpPr/>
          <p:nvPr/>
        </p:nvSpPr>
        <p:spPr>
          <a:xfrm>
            <a:off x="209634" y="3857328"/>
            <a:ext cx="1021714" cy="50738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Pesquisas de Serviços, Atendimento e Manifestações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55C615D-CFAF-4A42-9A2E-A49CAA43AA74}"/>
              </a:ext>
            </a:extLst>
          </p:cNvPr>
          <p:cNvGrpSpPr/>
          <p:nvPr/>
        </p:nvGrpSpPr>
        <p:grpSpPr>
          <a:xfrm>
            <a:off x="3638618" y="2801414"/>
            <a:ext cx="949982" cy="1024418"/>
            <a:chOff x="5121436" y="2177666"/>
            <a:chExt cx="940590" cy="95410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33BED8A-C65D-4B30-837F-96CE08166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82A888F-0941-4819-B4CC-8C7E6CB5727D}"/>
                </a:ext>
              </a:extLst>
            </p:cNvPr>
            <p:cNvSpPr/>
            <p:nvPr/>
          </p:nvSpPr>
          <p:spPr>
            <a:xfrm>
              <a:off x="5314187" y="2897395"/>
              <a:ext cx="550727" cy="234378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 ALGP</a:t>
              </a:r>
              <a:endParaRPr lang="pt-BR" sz="59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B39CB6-FCF9-49C5-88AA-2ED9001E7841}"/>
              </a:ext>
            </a:extLst>
          </p:cNvPr>
          <p:cNvSpPr/>
          <p:nvPr/>
        </p:nvSpPr>
        <p:spPr>
          <a:xfrm>
            <a:off x="84344" y="2034369"/>
            <a:ext cx="3189159" cy="2646152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9CA7635-D3FB-453C-AEA9-0339EEF1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49" y="2739391"/>
            <a:ext cx="1030490" cy="102441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2FC31E6-BCED-4CB4-9DF7-181E7D8483C7}"/>
              </a:ext>
            </a:extLst>
          </p:cNvPr>
          <p:cNvSpPr/>
          <p:nvPr/>
        </p:nvSpPr>
        <p:spPr>
          <a:xfrm>
            <a:off x="8147177" y="3776116"/>
            <a:ext cx="949982" cy="50037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25" b="1" dirty="0"/>
              <a:t>Monitoramento</a:t>
            </a:r>
          </a:p>
          <a:p>
            <a:pPr algn="ctr"/>
            <a:r>
              <a:rPr lang="pt-BR" sz="825" b="1" dirty="0"/>
              <a:t>Relatório Anual</a:t>
            </a:r>
          </a:p>
        </p:txBody>
      </p: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07E3E6C6-636C-41CB-A971-4F766BB711F5}"/>
              </a:ext>
            </a:extLst>
          </p:cNvPr>
          <p:cNvCxnSpPr>
            <a:cxnSpLocks/>
            <a:stCxn id="28" idx="2"/>
            <a:endCxn id="41" idx="2"/>
          </p:cNvCxnSpPr>
          <p:nvPr/>
        </p:nvCxnSpPr>
        <p:spPr>
          <a:xfrm rot="5400000" flipH="1" flipV="1">
            <a:off x="5077888" y="3431306"/>
            <a:ext cx="17081" cy="1815168"/>
          </a:xfrm>
          <a:prstGeom prst="curvedConnector3">
            <a:avLst>
              <a:gd name="adj1" fmla="val -13383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1AD5FF56-7548-4DE9-8809-87B6091A488C}"/>
              </a:ext>
            </a:extLst>
          </p:cNvPr>
          <p:cNvGrpSpPr/>
          <p:nvPr/>
        </p:nvGrpSpPr>
        <p:grpSpPr>
          <a:xfrm>
            <a:off x="4508876" y="1239159"/>
            <a:ext cx="1155103" cy="1290441"/>
            <a:chOff x="6290264" y="224417"/>
            <a:chExt cx="1320809" cy="1395257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711B2E58-2350-4531-AFE8-E8AF90C945CE}"/>
                </a:ext>
              </a:extLst>
            </p:cNvPr>
            <p:cNvSpPr/>
            <p:nvPr/>
          </p:nvSpPr>
          <p:spPr>
            <a:xfrm>
              <a:off x="6328833" y="1106798"/>
              <a:ext cx="1178320" cy="512876"/>
            </a:xfrm>
            <a:prstGeom prst="roundRect">
              <a:avLst/>
            </a:prstGeom>
            <a:solidFill>
              <a:srgbClr val="003399"/>
            </a:solidFill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25" b="1" dirty="0"/>
                <a:t>SPI</a:t>
              </a:r>
            </a:p>
            <a:p>
              <a:pPr algn="ctr"/>
              <a:r>
                <a:rPr lang="pt-BR" sz="825" b="1" dirty="0"/>
                <a:t>(suporte em GP)</a:t>
              </a:r>
            </a:p>
          </p:txBody>
        </p: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1D070FA8-9246-491D-B4B7-E2EB2DC5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0264" y="224417"/>
              <a:ext cx="1320809" cy="880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39" name="Imagem 38">
            <a:extLst>
              <a:ext uri="{FF2B5EF4-FFF2-40B4-BE49-F238E27FC236}">
                <a16:creationId xmlns:a16="http://schemas.microsoft.com/office/drawing/2014/main" id="{DCA7B0E2-2752-4D10-9EA1-CAC0485EE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494" y="2720116"/>
            <a:ext cx="1013770" cy="100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E90B23C-4D5A-4647-A492-8A5E970C7830}"/>
              </a:ext>
            </a:extLst>
          </p:cNvPr>
          <p:cNvSpPr/>
          <p:nvPr/>
        </p:nvSpPr>
        <p:spPr>
          <a:xfrm>
            <a:off x="2512381" y="15333"/>
            <a:ext cx="6705036" cy="8172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      </a:t>
            </a:r>
            <a:r>
              <a:rPr lang="pt-BR" sz="2400" b="1" dirty="0">
                <a:solidFill>
                  <a:srgbClr val="0070C0"/>
                </a:solidFill>
                <a:latin typeface="Calibri"/>
                <a:cs typeface="Arial" pitchFamily="34" charset="0"/>
              </a:rPr>
              <a:t>Melhoria de Processos e Serviços 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70C0"/>
                </a:solidFill>
                <a:latin typeface="Calibri"/>
                <a:cs typeface="Arial" pitchFamily="34" charset="0"/>
              </a:rPr>
              <a:t>Manifestações, Pesquisas Qualidade de Serviços e de Atendimento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A7D42BB7-3A11-485C-8748-0F3C29FEFFA5}"/>
              </a:ext>
            </a:extLst>
          </p:cNvPr>
          <p:cNvSpPr/>
          <p:nvPr/>
        </p:nvSpPr>
        <p:spPr>
          <a:xfrm>
            <a:off x="2838725" y="5787508"/>
            <a:ext cx="558378" cy="27881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PAINT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223D7864-1429-45CD-A217-BB8483F7D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7" y="4801300"/>
            <a:ext cx="1005457" cy="10010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A0A5F713-68E6-4466-B76E-A256D4986582}"/>
              </a:ext>
            </a:extLst>
          </p:cNvPr>
          <p:cNvCxnSpPr>
            <a:cxnSpLocks/>
            <a:stCxn id="25" idx="2"/>
            <a:endCxn id="43" idx="2"/>
          </p:cNvCxnSpPr>
          <p:nvPr/>
        </p:nvCxnSpPr>
        <p:spPr>
          <a:xfrm rot="16200000" flipH="1">
            <a:off x="1836413" y="4523031"/>
            <a:ext cx="621284" cy="9362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Curvo 55">
            <a:extLst>
              <a:ext uri="{FF2B5EF4-FFF2-40B4-BE49-F238E27FC236}">
                <a16:creationId xmlns:a16="http://schemas.microsoft.com/office/drawing/2014/main" id="{F5CB10A1-5EE3-4D76-8E16-FB7DB4B9C7BF}"/>
              </a:ext>
            </a:extLst>
          </p:cNvPr>
          <p:cNvCxnSpPr>
            <a:cxnSpLocks/>
            <a:stCxn id="27" idx="0"/>
            <a:endCxn id="37" idx="3"/>
          </p:cNvCxnSpPr>
          <p:nvPr/>
        </p:nvCxnSpPr>
        <p:spPr>
          <a:xfrm rot="16200000" flipV="1">
            <a:off x="5275569" y="2034765"/>
            <a:ext cx="1093037" cy="3162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Curvo 58">
            <a:extLst>
              <a:ext uri="{FF2B5EF4-FFF2-40B4-BE49-F238E27FC236}">
                <a16:creationId xmlns:a16="http://schemas.microsoft.com/office/drawing/2014/main" id="{385F3D8D-7C56-4BC2-9B68-7BFF3206F049}"/>
              </a:ext>
            </a:extLst>
          </p:cNvPr>
          <p:cNvCxnSpPr>
            <a:cxnSpLocks/>
            <a:stCxn id="17" idx="0"/>
            <a:endCxn id="37" idx="1"/>
          </p:cNvCxnSpPr>
          <p:nvPr/>
        </p:nvCxnSpPr>
        <p:spPr>
          <a:xfrm rot="5400000" flipH="1" flipV="1">
            <a:off x="3733712" y="2026251"/>
            <a:ext cx="1155060" cy="3952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AF661D5C-14D4-402C-AAA5-5EF3C5943FFA}"/>
              </a:ext>
            </a:extLst>
          </p:cNvPr>
          <p:cNvSpPr/>
          <p:nvPr/>
        </p:nvSpPr>
        <p:spPr>
          <a:xfrm>
            <a:off x="6803542" y="3834372"/>
            <a:ext cx="1191767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Reporte das melhorias</a:t>
            </a:r>
          </a:p>
          <a:p>
            <a:pPr algn="ctr"/>
            <a:r>
              <a:rPr lang="pt-BR" sz="825" b="1" dirty="0"/>
              <a:t>(relatório e apresentação)</a:t>
            </a:r>
          </a:p>
        </p:txBody>
      </p: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2377662-C971-47B1-BAF0-74EEA63CF959}"/>
              </a:ext>
            </a:extLst>
          </p:cNvPr>
          <p:cNvGrpSpPr/>
          <p:nvPr/>
        </p:nvGrpSpPr>
        <p:grpSpPr>
          <a:xfrm>
            <a:off x="6927622" y="2738760"/>
            <a:ext cx="949982" cy="1037356"/>
            <a:chOff x="5121436" y="2177666"/>
            <a:chExt cx="940590" cy="966158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F384235E-20D2-4879-ABEB-D0A588C6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886F7588-929B-461D-885D-CDE399C26513}"/>
                </a:ext>
              </a:extLst>
            </p:cNvPr>
            <p:cNvSpPr/>
            <p:nvPr/>
          </p:nvSpPr>
          <p:spPr>
            <a:xfrm>
              <a:off x="5314187" y="2897395"/>
              <a:ext cx="550727" cy="246429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</a:p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ALGP</a:t>
              </a:r>
              <a:endParaRPr lang="pt-BR" sz="591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3" name="Conector: Curvo 82">
            <a:extLst>
              <a:ext uri="{FF2B5EF4-FFF2-40B4-BE49-F238E27FC236}">
                <a16:creationId xmlns:a16="http://schemas.microsoft.com/office/drawing/2014/main" id="{C4708F76-2F1C-4C10-A38E-348B748D0B5D}"/>
              </a:ext>
            </a:extLst>
          </p:cNvPr>
          <p:cNvCxnSpPr>
            <a:cxnSpLocks/>
            <a:stCxn id="27" idx="6"/>
            <a:endCxn id="68" idx="2"/>
          </p:cNvCxnSpPr>
          <p:nvPr/>
        </p:nvCxnSpPr>
        <p:spPr>
          <a:xfrm flipV="1">
            <a:off x="6495439" y="3250968"/>
            <a:ext cx="432182" cy="6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Curvo 85">
            <a:extLst>
              <a:ext uri="{FF2B5EF4-FFF2-40B4-BE49-F238E27FC236}">
                <a16:creationId xmlns:a16="http://schemas.microsoft.com/office/drawing/2014/main" id="{AA1FF276-079B-494A-A12D-C9F16FF48E41}"/>
              </a:ext>
            </a:extLst>
          </p:cNvPr>
          <p:cNvCxnSpPr>
            <a:cxnSpLocks/>
            <a:stCxn id="68" idx="0"/>
            <a:endCxn id="39" idx="0"/>
          </p:cNvCxnSpPr>
          <p:nvPr/>
        </p:nvCxnSpPr>
        <p:spPr>
          <a:xfrm rot="5400000" flipH="1" flipV="1">
            <a:off x="7989175" y="2133555"/>
            <a:ext cx="18643" cy="1191767"/>
          </a:xfrm>
          <a:prstGeom prst="curvedConnector3">
            <a:avLst>
              <a:gd name="adj1" fmla="val 20954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: Curvo 88">
            <a:extLst>
              <a:ext uri="{FF2B5EF4-FFF2-40B4-BE49-F238E27FC236}">
                <a16:creationId xmlns:a16="http://schemas.microsoft.com/office/drawing/2014/main" id="{0576AFE7-F910-4FE8-BFA9-B72C81E207CE}"/>
              </a:ext>
            </a:extLst>
          </p:cNvPr>
          <p:cNvCxnSpPr>
            <a:cxnSpLocks/>
            <a:stCxn id="68" idx="0"/>
            <a:endCxn id="37" idx="3"/>
          </p:cNvCxnSpPr>
          <p:nvPr/>
        </p:nvCxnSpPr>
        <p:spPr>
          <a:xfrm rot="16200000" flipV="1">
            <a:off x="5987093" y="1323240"/>
            <a:ext cx="1092406" cy="17386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3B1DF9C4-7321-40DE-8C47-FAF7988ABD0D}"/>
              </a:ext>
            </a:extLst>
          </p:cNvPr>
          <p:cNvSpPr/>
          <p:nvPr/>
        </p:nvSpPr>
        <p:spPr>
          <a:xfrm>
            <a:off x="5701165" y="3501250"/>
            <a:ext cx="640911" cy="264589"/>
          </a:xfrm>
          <a:prstGeom prst="roundRect">
            <a:avLst>
              <a:gd name="adj" fmla="val 431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BB5178F-9D10-4676-9B79-26D0052D8EBF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 flipV="1">
            <a:off x="1289740" y="3295185"/>
            <a:ext cx="29925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4C124AA-48FE-4C82-A7BB-4B9DAE8952B6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920055" y="3313623"/>
            <a:ext cx="718563" cy="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FAAEA9A2-B0B6-4CA9-AA6A-F5686F81EB2D}"/>
              </a:ext>
            </a:extLst>
          </p:cNvPr>
          <p:cNvSpPr/>
          <p:nvPr/>
        </p:nvSpPr>
        <p:spPr>
          <a:xfrm>
            <a:off x="0" y="6345936"/>
            <a:ext cx="91440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6CF435E-3267-47EE-8571-308965F80A7F}"/>
              </a:ext>
            </a:extLst>
          </p:cNvPr>
          <p:cNvGrpSpPr/>
          <p:nvPr/>
        </p:nvGrpSpPr>
        <p:grpSpPr>
          <a:xfrm>
            <a:off x="1591928" y="1538827"/>
            <a:ext cx="1252577" cy="877247"/>
            <a:chOff x="973504" y="1686960"/>
            <a:chExt cx="2237113" cy="1319637"/>
          </a:xfrm>
        </p:grpSpPr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9675984A-0C67-4DE0-9E79-57686895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504" y="1686960"/>
              <a:ext cx="2237113" cy="12180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61003A66-D05F-4001-BD02-C4803C82284D}"/>
                </a:ext>
              </a:extLst>
            </p:cNvPr>
            <p:cNvSpPr txBox="1"/>
            <p:nvPr/>
          </p:nvSpPr>
          <p:spPr>
            <a:xfrm rot="263298">
              <a:off x="1211474" y="2543610"/>
              <a:ext cx="1722363" cy="46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GTGI - SAF</a:t>
              </a:r>
            </a:p>
          </p:txBody>
        </p:sp>
      </p:grpSp>
      <p:pic>
        <p:nvPicPr>
          <p:cNvPr id="52" name="Imagem 51">
            <a:extLst>
              <a:ext uri="{FF2B5EF4-FFF2-40B4-BE49-F238E27FC236}">
                <a16:creationId xmlns:a16="http://schemas.microsoft.com/office/drawing/2014/main" id="{78A38F57-8EEF-48AA-A1E6-08D4114C5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85" y="1413085"/>
            <a:ext cx="831949" cy="82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1C2126B-6476-4DBD-BC1A-60E210025D87}"/>
              </a:ext>
            </a:extLst>
          </p:cNvPr>
          <p:cNvSpPr/>
          <p:nvPr/>
        </p:nvSpPr>
        <p:spPr>
          <a:xfrm>
            <a:off x="211114" y="4640046"/>
            <a:ext cx="1021714" cy="50738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Pesquisas de Qualidade  de Serviços,</a:t>
            </a:r>
          </a:p>
        </p:txBody>
      </p:sp>
      <p:sp>
        <p:nvSpPr>
          <p:cNvPr id="8" name="Sinal de Adição 7">
            <a:extLst>
              <a:ext uri="{FF2B5EF4-FFF2-40B4-BE49-F238E27FC236}">
                <a16:creationId xmlns:a16="http://schemas.microsoft.com/office/drawing/2014/main" id="{76A6066F-278D-495F-8235-5D77D86C49B3}"/>
              </a:ext>
            </a:extLst>
          </p:cNvPr>
          <p:cNvSpPr/>
          <p:nvPr/>
        </p:nvSpPr>
        <p:spPr>
          <a:xfrm>
            <a:off x="547006" y="4372781"/>
            <a:ext cx="271789" cy="27755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Imagem 1037">
            <a:extLst>
              <a:ext uri="{FF2B5EF4-FFF2-40B4-BE49-F238E27FC236}">
                <a16:creationId xmlns:a16="http://schemas.microsoft.com/office/drawing/2014/main" id="{E2D8054C-D828-4143-9FD2-A24560DB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45" y="1950085"/>
            <a:ext cx="2340864" cy="23134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grpSp>
        <p:nvGrpSpPr>
          <p:cNvPr id="1024" name="Agrupar 1023">
            <a:extLst>
              <a:ext uri="{FF2B5EF4-FFF2-40B4-BE49-F238E27FC236}">
                <a16:creationId xmlns:a16="http://schemas.microsoft.com/office/drawing/2014/main" id="{51C6FFFA-96EF-4BB1-900C-C54D4551CDD9}"/>
              </a:ext>
            </a:extLst>
          </p:cNvPr>
          <p:cNvGrpSpPr/>
          <p:nvPr/>
        </p:nvGrpSpPr>
        <p:grpSpPr>
          <a:xfrm>
            <a:off x="575232" y="3988979"/>
            <a:ext cx="2076278" cy="2212128"/>
            <a:chOff x="3313815" y="3176226"/>
            <a:chExt cx="2076278" cy="2212128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40857B5E-17FF-49EB-92D9-70C237D27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539" y="3176226"/>
              <a:ext cx="1178831" cy="13811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8D800AC-37CB-4DA2-9B9B-0F247F95A551}"/>
                </a:ext>
              </a:extLst>
            </p:cNvPr>
            <p:cNvSpPr/>
            <p:nvPr/>
          </p:nvSpPr>
          <p:spPr>
            <a:xfrm>
              <a:off x="3313815" y="4557357"/>
              <a:ext cx="2076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Resultados Pesquisas Atendimento e Pesquisas de Serviços</a:t>
              </a:r>
            </a:p>
          </p:txBody>
        </p:sp>
      </p:grpSp>
      <p:grpSp>
        <p:nvGrpSpPr>
          <p:cNvPr id="1041" name="Agrupar 1040">
            <a:extLst>
              <a:ext uri="{FF2B5EF4-FFF2-40B4-BE49-F238E27FC236}">
                <a16:creationId xmlns:a16="http://schemas.microsoft.com/office/drawing/2014/main" id="{D8A4EEB0-3496-4CA6-BE59-154EB13C0C97}"/>
              </a:ext>
            </a:extLst>
          </p:cNvPr>
          <p:cNvGrpSpPr/>
          <p:nvPr/>
        </p:nvGrpSpPr>
        <p:grpSpPr>
          <a:xfrm>
            <a:off x="3379807" y="2720496"/>
            <a:ext cx="2024297" cy="1980416"/>
            <a:chOff x="3443815" y="2720496"/>
            <a:chExt cx="2024297" cy="1980416"/>
          </a:xfrm>
        </p:grpSpPr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0B69EAB1-2C6A-44DD-A7D8-297FDACEC1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21538" y="4116137"/>
              <a:ext cx="1868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just" defTabSz="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70C0"/>
                  </a:solidFill>
                  <a:latin typeface="Calibri"/>
                  <a:cs typeface="Arial" pitchFamily="34" charset="0"/>
                </a:defRPr>
              </a:lvl1pPr>
            </a:lstStyle>
            <a:p>
              <a:pPr algn="ctr"/>
              <a:r>
                <a:rPr lang="pt-BR" sz="1600" dirty="0"/>
                <a:t>Análise dos dados e informações</a:t>
              </a:r>
            </a:p>
          </p:txBody>
        </p:sp>
        <p:pic>
          <p:nvPicPr>
            <p:cNvPr id="1025" name="Imagem 1024">
              <a:extLst>
                <a:ext uri="{FF2B5EF4-FFF2-40B4-BE49-F238E27FC236}">
                  <a16:creationId xmlns:a16="http://schemas.microsoft.com/office/drawing/2014/main" id="{63658C75-7A00-4417-ADEA-8B33FB280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815" y="2720496"/>
              <a:ext cx="2024297" cy="14170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cxnSp>
        <p:nvCxnSpPr>
          <p:cNvPr id="1027" name="Conector: Curvo 1026">
            <a:extLst>
              <a:ext uri="{FF2B5EF4-FFF2-40B4-BE49-F238E27FC236}">
                <a16:creationId xmlns:a16="http://schemas.microsoft.com/office/drawing/2014/main" id="{D625118C-E54D-4F85-86FD-234A93831E44}"/>
              </a:ext>
            </a:extLst>
          </p:cNvPr>
          <p:cNvCxnSpPr>
            <a:cxnSpLocks/>
            <a:stCxn id="1053" idx="3"/>
            <a:endCxn id="1025" idx="1"/>
          </p:cNvCxnSpPr>
          <p:nvPr/>
        </p:nvCxnSpPr>
        <p:spPr>
          <a:xfrm>
            <a:off x="2258891" y="2238288"/>
            <a:ext cx="1120916" cy="11907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o 36">
            <a:extLst>
              <a:ext uri="{FF2B5EF4-FFF2-40B4-BE49-F238E27FC236}">
                <a16:creationId xmlns:a16="http://schemas.microsoft.com/office/drawing/2014/main" id="{2A047F5E-174F-4702-8D18-64D11A6AFF27}"/>
              </a:ext>
            </a:extLst>
          </p:cNvPr>
          <p:cNvCxnSpPr>
            <a:cxnSpLocks/>
            <a:stCxn id="27" idx="3"/>
            <a:endCxn id="1025" idx="1"/>
          </p:cNvCxnSpPr>
          <p:nvPr/>
        </p:nvCxnSpPr>
        <p:spPr>
          <a:xfrm flipV="1">
            <a:off x="2202787" y="3429000"/>
            <a:ext cx="1177020" cy="12505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Retângulo 1032">
            <a:extLst>
              <a:ext uri="{FF2B5EF4-FFF2-40B4-BE49-F238E27FC236}">
                <a16:creationId xmlns:a16="http://schemas.microsoft.com/office/drawing/2014/main" id="{4C60FFEC-E235-4638-9262-C779B3F78FC1}"/>
              </a:ext>
            </a:extLst>
          </p:cNvPr>
          <p:cNvSpPr/>
          <p:nvPr/>
        </p:nvSpPr>
        <p:spPr>
          <a:xfrm>
            <a:off x="6373355" y="3988979"/>
            <a:ext cx="212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70C0"/>
                </a:solidFill>
                <a:latin typeface="Calibri"/>
                <a:cs typeface="Arial" pitchFamily="34" charset="0"/>
              </a:rPr>
              <a:t>Oportunidades de melhorias de Processos</a:t>
            </a:r>
          </a:p>
        </p:txBody>
      </p:sp>
      <p:cxnSp>
        <p:nvCxnSpPr>
          <p:cNvPr id="1043" name="Conector: Curvo 1042">
            <a:extLst>
              <a:ext uri="{FF2B5EF4-FFF2-40B4-BE49-F238E27FC236}">
                <a16:creationId xmlns:a16="http://schemas.microsoft.com/office/drawing/2014/main" id="{950AB076-BC40-4C74-8A2A-CEB0F48B80C4}"/>
              </a:ext>
            </a:extLst>
          </p:cNvPr>
          <p:cNvCxnSpPr>
            <a:cxnSpLocks/>
          </p:cNvCxnSpPr>
          <p:nvPr/>
        </p:nvCxnSpPr>
        <p:spPr>
          <a:xfrm flipV="1">
            <a:off x="5477256" y="3429000"/>
            <a:ext cx="969264" cy="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54" name="Agrupar 1053">
            <a:extLst>
              <a:ext uri="{FF2B5EF4-FFF2-40B4-BE49-F238E27FC236}">
                <a16:creationId xmlns:a16="http://schemas.microsoft.com/office/drawing/2014/main" id="{2D75B7B6-D938-4EA5-B458-5305DEEBAB75}"/>
              </a:ext>
            </a:extLst>
          </p:cNvPr>
          <p:cNvGrpSpPr/>
          <p:nvPr/>
        </p:nvGrpSpPr>
        <p:grpSpPr>
          <a:xfrm>
            <a:off x="463685" y="1523061"/>
            <a:ext cx="2299373" cy="2230277"/>
            <a:chOff x="463685" y="1483468"/>
            <a:chExt cx="2299373" cy="2230277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0C9812E-4BB5-4B67-B264-798EF73ADB0A}"/>
                </a:ext>
              </a:extLst>
            </p:cNvPr>
            <p:cNvSpPr/>
            <p:nvPr/>
          </p:nvSpPr>
          <p:spPr>
            <a:xfrm>
              <a:off x="463685" y="2882748"/>
              <a:ext cx="2299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Monitoramento de forma, conteúdo e prazo das Manifestações</a:t>
              </a:r>
            </a:p>
          </p:txBody>
        </p:sp>
        <p:pic>
          <p:nvPicPr>
            <p:cNvPr id="1053" name="Imagem 1052">
              <a:extLst>
                <a:ext uri="{FF2B5EF4-FFF2-40B4-BE49-F238E27FC236}">
                  <a16:creationId xmlns:a16="http://schemas.microsoft.com/office/drawing/2014/main" id="{243340BB-7F80-44F9-B168-98242019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956" y="1483468"/>
              <a:ext cx="1234935" cy="14304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2BB26D31-680F-491A-A8EC-6C58AA03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0" y="0"/>
            <a:ext cx="6036817" cy="13703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3600" b="1" dirty="0"/>
              <a:t>      </a:t>
            </a:r>
            <a:r>
              <a:rPr lang="en-US" sz="3600" b="1" dirty="0" err="1"/>
              <a:t>Reuniões</a:t>
            </a:r>
            <a:r>
              <a:rPr lang="en-US" sz="3600" b="1" dirty="0"/>
              <a:t> </a:t>
            </a:r>
            <a:r>
              <a:rPr lang="en-US" sz="3600" b="1" dirty="0" err="1"/>
              <a:t>Trimestrais</a:t>
            </a:r>
            <a:br>
              <a:rPr lang="en-US" sz="3600" b="1" dirty="0"/>
            </a:br>
            <a:r>
              <a:rPr lang="en-US" sz="3600" b="1" dirty="0"/>
              <a:t>       </a:t>
            </a:r>
            <a:r>
              <a:rPr lang="pt-BR" sz="3600" b="1" dirty="0"/>
              <a:t>GTGI / OUV / SEAM / ALGP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188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690690"/>
            <a:ext cx="7772400" cy="1392237"/>
          </a:xfrm>
        </p:spPr>
        <p:txBody>
          <a:bodyPr/>
          <a:lstStyle/>
          <a:p>
            <a:pPr eaLnBrk="1" hangingPunct="1">
              <a:defRPr/>
            </a:pPr>
            <a:br>
              <a:rPr lang="pt-BR" sz="3200" b="1" dirty="0"/>
            </a:b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2030413"/>
            <a:ext cx="7772400" cy="3746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OBRIGADO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pt-BR" sz="3500" b="1" dirty="0">
                <a:solidFill>
                  <a:schemeClr val="tx1"/>
                </a:solidFill>
                <a:cs typeface="Andalus" panose="02020603050405020304" pitchFamily="18" charset="-78"/>
              </a:rPr>
              <a:t>Alex Castaldi Romera</a:t>
            </a:r>
          </a:p>
          <a:p>
            <a:pPr eaLnBrk="1" hangingPunct="1"/>
            <a:r>
              <a:rPr lang="en-US" altLang="pt-BR" sz="3500" dirty="0">
                <a:solidFill>
                  <a:schemeClr val="tx1"/>
                </a:solidFill>
                <a:cs typeface="Andalus" panose="02020603050405020304" pitchFamily="18" charset="-78"/>
              </a:rPr>
              <a:t>OUVIDOR</a:t>
            </a:r>
          </a:p>
          <a:p>
            <a:pPr eaLnBrk="1" hangingPunct="1"/>
            <a:r>
              <a:rPr lang="en-US" altLang="pt-BR" sz="3500" dirty="0">
                <a:solidFill>
                  <a:schemeClr val="tx1"/>
                </a:solidFill>
                <a:cs typeface="Andalus" panose="02020603050405020304" pitchFamily="18" charset="-78"/>
              </a:rPr>
              <a:t>alex.romera@anac.gov.br</a:t>
            </a:r>
          </a:p>
          <a:p>
            <a:pPr eaLnBrk="1" hangingPunct="1"/>
            <a:r>
              <a:rPr lang="en-US" altLang="pt-BR" sz="3500" dirty="0">
                <a:solidFill>
                  <a:schemeClr val="tx1"/>
                </a:solidFill>
                <a:cs typeface="Andalus" panose="02020603050405020304" pitchFamily="18" charset="-78"/>
              </a:rPr>
              <a:t>www.anac.gov.br/ouvidoria</a:t>
            </a:r>
            <a:endParaRPr lang="en-US" sz="3500" b="1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25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3116C4CD-6C7D-4540-9790-5ED70DF77380}"/>
              </a:ext>
            </a:extLst>
          </p:cNvPr>
          <p:cNvSpPr/>
          <p:nvPr/>
        </p:nvSpPr>
        <p:spPr>
          <a:xfrm>
            <a:off x="5481462" y="3825831"/>
            <a:ext cx="1025102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Interação Gestor</a:t>
            </a:r>
          </a:p>
          <a:p>
            <a:pPr algn="ctr"/>
            <a:r>
              <a:rPr lang="pt-BR" sz="825" b="1" dirty="0"/>
              <a:t>FAQ, Pag. Setorial, melhoria respostas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B35B81D5-E096-4CE5-8458-B040CA5ECF84}"/>
              </a:ext>
            </a:extLst>
          </p:cNvPr>
          <p:cNvSpPr/>
          <p:nvPr/>
        </p:nvSpPr>
        <p:spPr>
          <a:xfrm>
            <a:off x="3571465" y="3842912"/>
            <a:ext cx="1214759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Análise com foco na  Comunicação Regulado Regulador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EED56E0-422B-4296-8DEB-092B3991AFFD}"/>
              </a:ext>
            </a:extLst>
          </p:cNvPr>
          <p:cNvSpPr/>
          <p:nvPr/>
        </p:nvSpPr>
        <p:spPr>
          <a:xfrm>
            <a:off x="1588990" y="2924091"/>
            <a:ext cx="1346303" cy="7421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bg1"/>
                </a:solidFill>
              </a:rPr>
              <a:t>Painéis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5D36E9-6128-4AB0-B3C9-28BA221B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26" y="2776522"/>
            <a:ext cx="1021714" cy="103732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CD866B5-DD55-48CF-8D62-0FE875FA37BB}"/>
              </a:ext>
            </a:extLst>
          </p:cNvPr>
          <p:cNvSpPr/>
          <p:nvPr/>
        </p:nvSpPr>
        <p:spPr>
          <a:xfrm>
            <a:off x="209634" y="3857328"/>
            <a:ext cx="1021714" cy="507382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Pesquisa de  Atendimento e Manifestações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55C615D-CFAF-4A42-9A2E-A49CAA43AA74}"/>
              </a:ext>
            </a:extLst>
          </p:cNvPr>
          <p:cNvGrpSpPr/>
          <p:nvPr/>
        </p:nvGrpSpPr>
        <p:grpSpPr>
          <a:xfrm>
            <a:off x="3638618" y="2801414"/>
            <a:ext cx="949982" cy="1024418"/>
            <a:chOff x="5121436" y="2177666"/>
            <a:chExt cx="940590" cy="95410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33BED8A-C65D-4B30-837F-96CE08166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82A888F-0941-4819-B4CC-8C7E6CB5727D}"/>
                </a:ext>
              </a:extLst>
            </p:cNvPr>
            <p:cNvSpPr/>
            <p:nvPr/>
          </p:nvSpPr>
          <p:spPr>
            <a:xfrm>
              <a:off x="5314187" y="2897395"/>
              <a:ext cx="550727" cy="234378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 </a:t>
              </a:r>
              <a:endParaRPr lang="pt-BR" sz="59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B39CB6-FCF9-49C5-88AA-2ED9001E7841}"/>
              </a:ext>
            </a:extLst>
          </p:cNvPr>
          <p:cNvSpPr/>
          <p:nvPr/>
        </p:nvSpPr>
        <p:spPr>
          <a:xfrm>
            <a:off x="84344" y="2034369"/>
            <a:ext cx="3189159" cy="2646152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9CA7635-D3FB-453C-AEA9-0339EEF1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49" y="2739391"/>
            <a:ext cx="1030490" cy="102441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82FC31E6-BCED-4CB4-9DF7-181E7D8483C7}"/>
              </a:ext>
            </a:extLst>
          </p:cNvPr>
          <p:cNvSpPr/>
          <p:nvPr/>
        </p:nvSpPr>
        <p:spPr>
          <a:xfrm>
            <a:off x="8147177" y="3776116"/>
            <a:ext cx="949982" cy="50037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825" b="1" dirty="0"/>
              <a:t>Monitoramento</a:t>
            </a:r>
          </a:p>
          <a:p>
            <a:pPr algn="ctr"/>
            <a:r>
              <a:rPr lang="pt-BR" sz="825" b="1" dirty="0"/>
              <a:t>Relatório Semestral</a:t>
            </a:r>
          </a:p>
        </p:txBody>
      </p: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07E3E6C6-636C-41CB-A971-4F766BB711F5}"/>
              </a:ext>
            </a:extLst>
          </p:cNvPr>
          <p:cNvCxnSpPr>
            <a:cxnSpLocks/>
            <a:stCxn id="28" idx="2"/>
            <a:endCxn id="41" idx="2"/>
          </p:cNvCxnSpPr>
          <p:nvPr/>
        </p:nvCxnSpPr>
        <p:spPr>
          <a:xfrm rot="5400000" flipH="1" flipV="1">
            <a:off x="5077888" y="3431306"/>
            <a:ext cx="17081" cy="1815168"/>
          </a:xfrm>
          <a:prstGeom prst="curvedConnector3">
            <a:avLst>
              <a:gd name="adj1" fmla="val -13383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DCA7B0E2-2752-4D10-9EA1-CAC0485E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494" y="2720116"/>
            <a:ext cx="1013770" cy="100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E90B23C-4D5A-4647-A492-8A5E970C7830}"/>
              </a:ext>
            </a:extLst>
          </p:cNvPr>
          <p:cNvSpPr/>
          <p:nvPr/>
        </p:nvSpPr>
        <p:spPr>
          <a:xfrm>
            <a:off x="2463941" y="15333"/>
            <a:ext cx="6753476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Melhoria da Comunicação Regulado Regulador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(Manifestações e Pesquisa Atendimento)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A7D42BB7-3A11-485C-8748-0F3C29FEFFA5}"/>
              </a:ext>
            </a:extLst>
          </p:cNvPr>
          <p:cNvSpPr/>
          <p:nvPr/>
        </p:nvSpPr>
        <p:spPr>
          <a:xfrm>
            <a:off x="2838725" y="5787508"/>
            <a:ext cx="558378" cy="27881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PAINT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223D7864-1429-45CD-A217-BB8483F7D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187" y="4801300"/>
            <a:ext cx="1005457" cy="100100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A0A5F713-68E6-4466-B76E-A256D4986582}"/>
              </a:ext>
            </a:extLst>
          </p:cNvPr>
          <p:cNvCxnSpPr>
            <a:cxnSpLocks/>
            <a:stCxn id="25" idx="2"/>
            <a:endCxn id="43" idx="2"/>
          </p:cNvCxnSpPr>
          <p:nvPr/>
        </p:nvCxnSpPr>
        <p:spPr>
          <a:xfrm rot="16200000" flipH="1">
            <a:off x="1836413" y="4523031"/>
            <a:ext cx="621284" cy="9362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AF661D5C-14D4-402C-AAA5-5EF3C5943FFA}"/>
              </a:ext>
            </a:extLst>
          </p:cNvPr>
          <p:cNvSpPr/>
          <p:nvPr/>
        </p:nvSpPr>
        <p:spPr>
          <a:xfrm>
            <a:off x="6803542" y="3834372"/>
            <a:ext cx="1191767" cy="50451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25" b="1" dirty="0"/>
              <a:t>Reporte das melhorias</a:t>
            </a:r>
          </a:p>
          <a:p>
            <a:pPr algn="ctr"/>
            <a:r>
              <a:rPr lang="pt-BR" sz="825" b="1" dirty="0"/>
              <a:t>(relatório e apresentação)</a:t>
            </a:r>
          </a:p>
        </p:txBody>
      </p: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B2377662-C971-47B1-BAF0-74EEA63CF959}"/>
              </a:ext>
            </a:extLst>
          </p:cNvPr>
          <p:cNvGrpSpPr/>
          <p:nvPr/>
        </p:nvGrpSpPr>
        <p:grpSpPr>
          <a:xfrm>
            <a:off x="6904278" y="2738760"/>
            <a:ext cx="949982" cy="1037356"/>
            <a:chOff x="5121436" y="2177666"/>
            <a:chExt cx="940590" cy="966158"/>
          </a:xfrm>
        </p:grpSpPr>
        <p:pic>
          <p:nvPicPr>
            <p:cNvPr id="68" name="Imagem 67">
              <a:extLst>
                <a:ext uri="{FF2B5EF4-FFF2-40B4-BE49-F238E27FC236}">
                  <a16:creationId xmlns:a16="http://schemas.microsoft.com/office/drawing/2014/main" id="{F384235E-20D2-4879-ABEB-D0A588C6A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436" y="2177666"/>
              <a:ext cx="940590" cy="95410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886F7588-929B-461D-885D-CDE399C26513}"/>
                </a:ext>
              </a:extLst>
            </p:cNvPr>
            <p:cNvSpPr/>
            <p:nvPr/>
          </p:nvSpPr>
          <p:spPr>
            <a:xfrm>
              <a:off x="5314187" y="2897395"/>
              <a:ext cx="550727" cy="246429"/>
            </a:xfrm>
            <a:prstGeom prst="roundRect">
              <a:avLst>
                <a:gd name="adj" fmla="val 431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SEAM</a:t>
              </a:r>
            </a:p>
            <a:p>
              <a:pPr algn="ctr"/>
              <a:endParaRPr lang="pt-BR" sz="591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3" name="Conector: Curvo 82">
            <a:extLst>
              <a:ext uri="{FF2B5EF4-FFF2-40B4-BE49-F238E27FC236}">
                <a16:creationId xmlns:a16="http://schemas.microsoft.com/office/drawing/2014/main" id="{C4708F76-2F1C-4C10-A38E-348B748D0B5D}"/>
              </a:ext>
            </a:extLst>
          </p:cNvPr>
          <p:cNvCxnSpPr>
            <a:cxnSpLocks/>
            <a:stCxn id="27" idx="6"/>
            <a:endCxn id="68" idx="2"/>
          </p:cNvCxnSpPr>
          <p:nvPr/>
        </p:nvCxnSpPr>
        <p:spPr>
          <a:xfrm flipV="1">
            <a:off x="6495439" y="3250969"/>
            <a:ext cx="408839" cy="6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Curvo 85">
            <a:extLst>
              <a:ext uri="{FF2B5EF4-FFF2-40B4-BE49-F238E27FC236}">
                <a16:creationId xmlns:a16="http://schemas.microsoft.com/office/drawing/2014/main" id="{AA1FF276-079B-494A-A12D-C9F16FF48E41}"/>
              </a:ext>
            </a:extLst>
          </p:cNvPr>
          <p:cNvCxnSpPr>
            <a:cxnSpLocks/>
            <a:stCxn id="68" idx="0"/>
            <a:endCxn id="39" idx="0"/>
          </p:cNvCxnSpPr>
          <p:nvPr/>
        </p:nvCxnSpPr>
        <p:spPr>
          <a:xfrm rot="5400000" flipH="1" flipV="1">
            <a:off x="7977502" y="2121883"/>
            <a:ext cx="18644" cy="1215110"/>
          </a:xfrm>
          <a:prstGeom prst="curvedConnector3">
            <a:avLst>
              <a:gd name="adj1" fmla="val 1326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3B1DF9C4-7321-40DE-8C47-FAF7988ABD0D}"/>
              </a:ext>
            </a:extLst>
          </p:cNvPr>
          <p:cNvSpPr/>
          <p:nvPr/>
        </p:nvSpPr>
        <p:spPr>
          <a:xfrm>
            <a:off x="5701165" y="3501250"/>
            <a:ext cx="640911" cy="264589"/>
          </a:xfrm>
          <a:prstGeom prst="roundRect">
            <a:avLst>
              <a:gd name="adj" fmla="val 431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BBB5178F-9D10-4676-9B79-26D0052D8EBF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 flipV="1">
            <a:off x="1289740" y="3295185"/>
            <a:ext cx="29925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4C124AA-48FE-4C82-A7BB-4B9DAE8952B6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920055" y="3313623"/>
            <a:ext cx="718563" cy="3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CFDD0D80-5627-4D61-884D-6F6F628A1029}"/>
              </a:ext>
            </a:extLst>
          </p:cNvPr>
          <p:cNvSpPr/>
          <p:nvPr/>
        </p:nvSpPr>
        <p:spPr>
          <a:xfrm>
            <a:off x="0" y="15333"/>
            <a:ext cx="2532888" cy="1252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AAEA9A2-B0B6-4CA9-AA6A-F5686F81EB2D}"/>
              </a:ext>
            </a:extLst>
          </p:cNvPr>
          <p:cNvSpPr/>
          <p:nvPr/>
        </p:nvSpPr>
        <p:spPr>
          <a:xfrm>
            <a:off x="0" y="6345936"/>
            <a:ext cx="91440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7A5E1FA4-9015-48AF-BA8B-9F55648C98A1}"/>
              </a:ext>
            </a:extLst>
          </p:cNvPr>
          <p:cNvGrpSpPr/>
          <p:nvPr/>
        </p:nvGrpSpPr>
        <p:grpSpPr>
          <a:xfrm>
            <a:off x="1591928" y="1538827"/>
            <a:ext cx="1252577" cy="877247"/>
            <a:chOff x="973504" y="1686960"/>
            <a:chExt cx="2237113" cy="1319637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0B74B78E-3DDE-439E-982E-31876552E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504" y="1686960"/>
              <a:ext cx="2237113" cy="12180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9A2FC204-BD59-412F-8FAC-4D1509355CDE}"/>
                </a:ext>
              </a:extLst>
            </p:cNvPr>
            <p:cNvSpPr txBox="1"/>
            <p:nvPr/>
          </p:nvSpPr>
          <p:spPr>
            <a:xfrm rot="263298">
              <a:off x="1211474" y="2543610"/>
              <a:ext cx="1722363" cy="46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GTGI - SAF</a:t>
              </a:r>
            </a:p>
          </p:txBody>
        </p:sp>
      </p:grpSp>
      <p:pic>
        <p:nvPicPr>
          <p:cNvPr id="36" name="Imagem 35">
            <a:extLst>
              <a:ext uri="{FF2B5EF4-FFF2-40B4-BE49-F238E27FC236}">
                <a16:creationId xmlns:a16="http://schemas.microsoft.com/office/drawing/2014/main" id="{464B17FF-54CD-4B8A-9A90-2D27EF266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85" y="1413085"/>
            <a:ext cx="831949" cy="82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FE7A4CB6-EBCC-45EE-A425-BFA5561F51BA}"/>
              </a:ext>
            </a:extLst>
          </p:cNvPr>
          <p:cNvSpPr txBox="1">
            <a:spLocks/>
          </p:cNvSpPr>
          <p:nvPr/>
        </p:nvSpPr>
        <p:spPr bwMode="auto">
          <a:xfrm>
            <a:off x="2482479" y="123025"/>
            <a:ext cx="6499532" cy="53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                Análise Qualitativa </a:t>
            </a:r>
          </a:p>
        </p:txBody>
      </p:sp>
      <p:pic>
        <p:nvPicPr>
          <p:cNvPr id="2" name="Imagem 1">
            <a:hlinkClick r:id="rId2"/>
            <a:extLst>
              <a:ext uri="{FF2B5EF4-FFF2-40B4-BE49-F238E27FC236}">
                <a16:creationId xmlns:a16="http://schemas.microsoft.com/office/drawing/2014/main" id="{4142E4AE-0A73-4595-AAA7-9401CC5D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217"/>
            <a:ext cx="9144000" cy="54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037981-DAC4-4343-B080-E927EB3D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84018"/>
            <a:ext cx="9132459" cy="20960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511D94A-C373-4B2C-9544-33A5FAA02376}"/>
              </a:ext>
            </a:extLst>
          </p:cNvPr>
          <p:cNvSpPr/>
          <p:nvPr/>
        </p:nvSpPr>
        <p:spPr>
          <a:xfrm>
            <a:off x="147318" y="247069"/>
            <a:ext cx="2453498" cy="81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5AFF47A-DC02-4418-A4D6-A2E49ED600E3}"/>
              </a:ext>
            </a:extLst>
          </p:cNvPr>
          <p:cNvSpPr txBox="1">
            <a:spLocks/>
          </p:cNvSpPr>
          <p:nvPr/>
        </p:nvSpPr>
        <p:spPr bwMode="auto">
          <a:xfrm>
            <a:off x="4651899" y="52001"/>
            <a:ext cx="4330112" cy="6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dirty="0"/>
              <a:t>            Análise Quantitativa </a:t>
            </a:r>
          </a:p>
        </p:txBody>
      </p:sp>
      <p:pic>
        <p:nvPicPr>
          <p:cNvPr id="2" name="Imagem 1">
            <a:hlinkClick r:id="rId3"/>
            <a:extLst>
              <a:ext uri="{FF2B5EF4-FFF2-40B4-BE49-F238E27FC236}">
                <a16:creationId xmlns:a16="http://schemas.microsoft.com/office/drawing/2014/main" id="{73F9AE59-4BEF-4DDF-910F-F60535FE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792"/>
            <a:ext cx="9144000" cy="3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7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511D94A-C373-4B2C-9544-33A5FAA02376}"/>
              </a:ext>
            </a:extLst>
          </p:cNvPr>
          <p:cNvSpPr/>
          <p:nvPr/>
        </p:nvSpPr>
        <p:spPr>
          <a:xfrm>
            <a:off x="147318" y="247069"/>
            <a:ext cx="2453498" cy="81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EEDB4A09-EC87-425B-8540-A5F09EEE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926"/>
            <a:ext cx="9144000" cy="577546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EAC52EB-98A0-4E3B-9D28-38CF3EB40202}"/>
              </a:ext>
            </a:extLst>
          </p:cNvPr>
          <p:cNvSpPr txBox="1">
            <a:spLocks/>
          </p:cNvSpPr>
          <p:nvPr/>
        </p:nvSpPr>
        <p:spPr bwMode="auto">
          <a:xfrm>
            <a:off x="2482479" y="78635"/>
            <a:ext cx="6499532" cy="5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dirty="0"/>
              <a:t>                Análise </a:t>
            </a:r>
            <a:r>
              <a:rPr lang="pt-BR" dirty="0" err="1"/>
              <a:t>Quali</a:t>
            </a:r>
            <a:r>
              <a:rPr lang="pt-BR" dirty="0"/>
              <a:t> Quanti </a:t>
            </a:r>
          </a:p>
        </p:txBody>
      </p:sp>
    </p:spTree>
    <p:extLst>
      <p:ext uri="{BB962C8B-B14F-4D97-AF65-F5344CB8AC3E}">
        <p14:creationId xmlns:p14="http://schemas.microsoft.com/office/powerpoint/2010/main" val="62241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511D94A-C373-4B2C-9544-33A5FAA02376}"/>
              </a:ext>
            </a:extLst>
          </p:cNvPr>
          <p:cNvSpPr/>
          <p:nvPr/>
        </p:nvSpPr>
        <p:spPr>
          <a:xfrm>
            <a:off x="147318" y="247069"/>
            <a:ext cx="2453498" cy="81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EAC52EB-98A0-4E3B-9D28-38CF3EB40202}"/>
              </a:ext>
            </a:extLst>
          </p:cNvPr>
          <p:cNvSpPr txBox="1">
            <a:spLocks/>
          </p:cNvSpPr>
          <p:nvPr/>
        </p:nvSpPr>
        <p:spPr bwMode="auto">
          <a:xfrm>
            <a:off x="2482479" y="78635"/>
            <a:ext cx="6499532" cy="5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2800" b="1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dirty="0"/>
              <a:t>                Análise </a:t>
            </a:r>
            <a:r>
              <a:rPr lang="pt-BR" dirty="0" err="1"/>
              <a:t>Quali</a:t>
            </a:r>
            <a:r>
              <a:rPr lang="pt-BR" dirty="0"/>
              <a:t> Quanti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09CE22-7F36-4EB6-930F-4BC3B70C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83"/>
            <a:ext cx="9144000" cy="59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9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511D94A-C373-4B2C-9544-33A5FAA02376}"/>
              </a:ext>
            </a:extLst>
          </p:cNvPr>
          <p:cNvSpPr/>
          <p:nvPr/>
        </p:nvSpPr>
        <p:spPr>
          <a:xfrm>
            <a:off x="147318" y="247069"/>
            <a:ext cx="2453498" cy="812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B4031146-1630-4520-8072-EDFAB160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9"/>
            <a:ext cx="9144000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39815BF-2A26-4007-8D4C-9F052F2A960D}"/>
              </a:ext>
            </a:extLst>
          </p:cNvPr>
          <p:cNvSpPr txBox="1"/>
          <p:nvPr/>
        </p:nvSpPr>
        <p:spPr>
          <a:xfrm>
            <a:off x="588586" y="1017437"/>
            <a:ext cx="8930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/>
            <a:endParaRPr lang="pt-BR" dirty="0">
              <a:cs typeface="Times New Roman" panose="02020603050405020304" pitchFamily="18" charset="0"/>
            </a:endParaRPr>
          </a:p>
          <a:p>
            <a:pPr lvl="0" fontAlgn="auto"/>
            <a:endParaRPr lang="pt-BR" dirty="0">
              <a:cs typeface="Times New Roman" panose="02020603050405020304" pitchFamily="18" charset="0"/>
            </a:endParaRPr>
          </a:p>
          <a:p>
            <a:pPr lvl="0" fontAlgn="auto"/>
            <a:endParaRPr lang="pt-BR" dirty="0">
              <a:cs typeface="Times New Roman" panose="02020603050405020304" pitchFamily="18" charset="0"/>
            </a:endParaRPr>
          </a:p>
          <a:p>
            <a:pPr lvl="0" fontAlgn="auto"/>
            <a:endParaRPr lang="pt-BR" dirty="0">
              <a:cs typeface="Times New Roman" panose="02020603050405020304" pitchFamily="18" charset="0"/>
            </a:endParaRPr>
          </a:p>
          <a:p>
            <a:pPr lvl="0" fontAlgn="auto"/>
            <a:endParaRPr lang="pt-BR" dirty="0">
              <a:cs typeface="Times New Roman" panose="02020603050405020304" pitchFamily="18" charset="0"/>
            </a:endParaRPr>
          </a:p>
          <a:p>
            <a:pPr lvl="0" fontAlgn="auto"/>
            <a:endParaRPr lang="pt-BR" dirty="0"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3C37FE-3D0E-4914-B03A-1F1542991CD1}"/>
              </a:ext>
            </a:extLst>
          </p:cNvPr>
          <p:cNvSpPr txBox="1"/>
          <p:nvPr/>
        </p:nvSpPr>
        <p:spPr>
          <a:xfrm>
            <a:off x="2708347" y="368654"/>
            <a:ext cx="621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70C0"/>
                </a:solidFill>
                <a:latin typeface="Calibri"/>
                <a:cs typeface="Arial" pitchFamily="34" charset="0"/>
              </a:rPr>
              <a:t>Ações de Implantação do Sistema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5CCBD85-D1BA-49C6-ABD9-B2CDCEDBB075}"/>
              </a:ext>
            </a:extLst>
          </p:cNvPr>
          <p:cNvGraphicFramePr/>
          <p:nvPr>
            <p:extLst/>
          </p:nvPr>
        </p:nvGraphicFramePr>
        <p:xfrm>
          <a:off x="198119" y="1150112"/>
          <a:ext cx="8863585" cy="516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68347"/>
      </p:ext>
    </p:extLst>
  </p:cSld>
  <p:clrMapOvr>
    <a:masterClrMapping/>
  </p:clrMapOvr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9261</TotalTime>
  <Words>1231</Words>
  <Application>Microsoft Office PowerPoint</Application>
  <PresentationFormat>Apresentação na tela (4:3)</PresentationFormat>
  <Paragraphs>257</Paragraphs>
  <Slides>29</Slides>
  <Notes>2</Notes>
  <HiddenSlides>2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Andalus</vt:lpstr>
      <vt:lpstr>Arial</vt:lpstr>
      <vt:lpstr>Calibri</vt:lpstr>
      <vt:lpstr>Times New Roman</vt:lpstr>
      <vt:lpstr>Wingdings</vt:lpstr>
      <vt:lpstr>anac2</vt:lpstr>
      <vt:lpstr>anac1</vt:lpstr>
      <vt:lpstr>Apresentação do PowerPoint</vt:lpstr>
      <vt:lpstr>      Reuniões Trimestrais        GTGI / OUV / SEAM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Pesquisa de Satisfação sobre os Serviços da ANAC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Reuniões Trimestrais        GTGI / OUV / SEAM / ALGP</vt:lpstr>
      <vt:lpstr> </vt:lpstr>
    </vt:vector>
  </TitlesOfParts>
  <Company>Escola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Alex Castaldi Romera</cp:lastModifiedBy>
  <cp:revision>863</cp:revision>
  <cp:lastPrinted>2019-03-20T22:31:14Z</cp:lastPrinted>
  <dcterms:created xsi:type="dcterms:W3CDTF">2011-03-17T17:31:18Z</dcterms:created>
  <dcterms:modified xsi:type="dcterms:W3CDTF">2019-12-11T12:10:31Z</dcterms:modified>
</cp:coreProperties>
</file>