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16"/>
  </p:notesMasterIdLst>
  <p:sldIdLst>
    <p:sldId id="414" r:id="rId5"/>
    <p:sldId id="416" r:id="rId6"/>
    <p:sldId id="467" r:id="rId7"/>
    <p:sldId id="470" r:id="rId8"/>
    <p:sldId id="468" r:id="rId9"/>
    <p:sldId id="452" r:id="rId10"/>
    <p:sldId id="453" r:id="rId11"/>
    <p:sldId id="473" r:id="rId12"/>
    <p:sldId id="469" r:id="rId13"/>
    <p:sldId id="471" r:id="rId14"/>
    <p:sldId id="472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vian Vieira de Souza" initials="VVdS" lastIdx="2" clrIdx="0">
    <p:extLst>
      <p:ext uri="{19B8F6BF-5375-455C-9EA6-DF929625EA0E}">
        <p15:presenceInfo xmlns:p15="http://schemas.microsoft.com/office/powerpoint/2012/main" userId="S-1-5-21-2321219463-4261475146-1807988925-636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2CD44A8-75D8-6161-1BE7-817DC63C3ADC}" v="6" dt="2019-12-10T14:19:50.285"/>
    <p1510:client id="{FF2E2C5C-8AD1-41C7-B3C4-309A8833023D}" v="132" dt="2019-10-22T19:15:12.7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87112" autoAdjust="0"/>
  </p:normalViewPr>
  <p:slideViewPr>
    <p:cSldViewPr snapToGrid="0">
      <p:cViewPr varScale="1">
        <p:scale>
          <a:sx n="68" d="100"/>
          <a:sy n="68" d="100"/>
        </p:scale>
        <p:origin x="124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5B7212-60BF-47D4-8370-48ACA285386F}" type="datetimeFigureOut">
              <a:rPr lang="pt-BR" smtClean="0"/>
              <a:t>10/12/2019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3343C-1EA8-4840-8C7C-0341C3E7D9BF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97591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708C1-DDB1-487A-B695-0CEA51BF5BB5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68381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708C1-DDB1-487A-B695-0CEA51BF5BB5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17911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708C1-DDB1-487A-B695-0CEA51BF5BB5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258167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532" y="-63010"/>
            <a:ext cx="9221562" cy="6942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357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708C1-DDB1-487A-B695-0CEA51BF5BB5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28041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708C1-DDB1-487A-B695-0CEA51BF5BB5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90172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708C1-DDB1-487A-B695-0CEA51BF5BB5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57506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708C1-DDB1-487A-B695-0CEA51BF5BB5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23706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708C1-DDB1-487A-B695-0CEA51BF5BB5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71736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708C1-DDB1-487A-B695-0CEA51BF5BB5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67395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708C1-DDB1-487A-B695-0CEA51BF5BB5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95736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dirty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708C1-DDB1-487A-B695-0CEA51BF5BB5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95877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6708C1-DDB1-487A-B695-0CEA51BF5BB5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77605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xmlns="" id="{3FCDA4D9-8465-4894-AE30-7F8079F3D4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54"/>
            <a:ext cx="9144000" cy="6855846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370638" y="5555648"/>
            <a:ext cx="47692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0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INTEGRIDADE INSTITUCIONAL E AVALIAÇÃO DE SERVIÇOS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3551538" y="87785"/>
            <a:ext cx="54987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0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2ª Reunião do Comitê Técnico de Ouvidorias - CTO </a:t>
            </a:r>
          </a:p>
        </p:txBody>
      </p:sp>
    </p:spTree>
    <p:extLst>
      <p:ext uri="{BB962C8B-B14F-4D97-AF65-F5344CB8AC3E}">
        <p14:creationId xmlns:p14="http://schemas.microsoft.com/office/powerpoint/2010/main" val="1426270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Uma imagem contendo ao ar livre, céu&#10;&#10;Descrição gerada automaticamente">
            <a:extLst>
              <a:ext uri="{FF2B5EF4-FFF2-40B4-BE49-F238E27FC236}">
                <a16:creationId xmlns:a16="http://schemas.microsoft.com/office/drawing/2014/main" xmlns="" id="{BA20098A-C4A3-43A8-B51E-6D9D156F0A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32633"/>
          </a:xfrm>
          <a:prstGeom prst="rect">
            <a:avLst/>
          </a:prstGeom>
        </p:spPr>
      </p:pic>
      <p:pic>
        <p:nvPicPr>
          <p:cNvPr id="1026" name="Picture 2" descr="Resultado de imagem para brasÃ£o da repÃºblica vetor">
            <a:extLst>
              <a:ext uri="{FF2B5EF4-FFF2-40B4-BE49-F238E27FC236}">
                <a16:creationId xmlns:a16="http://schemas.microsoft.com/office/drawing/2014/main" xmlns="" id="{E1007411-3F3E-452E-8D73-3052B53736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89195" y="236125"/>
            <a:ext cx="678908" cy="732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marcosgl\Downloads\fundo1.jpg">
            <a:extLst>
              <a:ext uri="{FF2B5EF4-FFF2-40B4-BE49-F238E27FC236}">
                <a16:creationId xmlns:a16="http://schemas.microsoft.com/office/drawing/2014/main" xmlns="" id="{D8FA57D3-2256-4B8F-9A2D-8CEAAC5D76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9" t="18515" r="11072" b="17520"/>
          <a:stretch/>
        </p:blipFill>
        <p:spPr bwMode="auto">
          <a:xfrm>
            <a:off x="0" y="968758"/>
            <a:ext cx="9144000" cy="5889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78B67522-BC1A-466D-9149-4A519FB6169E}"/>
              </a:ext>
            </a:extLst>
          </p:cNvPr>
          <p:cNvSpPr txBox="1"/>
          <p:nvPr/>
        </p:nvSpPr>
        <p:spPr>
          <a:xfrm>
            <a:off x="123568" y="1132204"/>
            <a:ext cx="5675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accent4">
                    <a:lumMod val="75000"/>
                  </a:schemeClr>
                </a:solidFill>
              </a:rPr>
              <a:t>PORTARIA CGU Nº 57, DE 2019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xmlns="" id="{75D667DD-5EFA-41ED-B1E2-6E497AA1DD2C}"/>
              </a:ext>
            </a:extLst>
          </p:cNvPr>
          <p:cNvSpPr txBox="1"/>
          <p:nvPr/>
        </p:nvSpPr>
        <p:spPr>
          <a:xfrm>
            <a:off x="123568" y="181650"/>
            <a:ext cx="4505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INTEGRIDADE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xmlns="" id="{44CA4303-87D6-4D4E-A8E8-EADA14E38691}"/>
              </a:ext>
            </a:extLst>
          </p:cNvPr>
          <p:cNvSpPr txBox="1"/>
          <p:nvPr/>
        </p:nvSpPr>
        <p:spPr>
          <a:xfrm>
            <a:off x="123568" y="1818870"/>
            <a:ext cx="805660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dirty="0">
                <a:solidFill>
                  <a:schemeClr val="bg1"/>
                </a:solidFill>
              </a:rPr>
              <a:t>Art. 1º Os órgãos e as entidades da administração pública federal direta, autárquica e fundacional deverão </a:t>
            </a:r>
            <a:r>
              <a:rPr lang="pt-BR" u="sng" dirty="0">
                <a:solidFill>
                  <a:schemeClr val="bg1"/>
                </a:solidFill>
              </a:rPr>
              <a:t>instituir Programa de Integridade</a:t>
            </a:r>
            <a:r>
              <a:rPr lang="pt-BR" dirty="0">
                <a:solidFill>
                  <a:schemeClr val="bg1"/>
                </a:solidFill>
              </a:rPr>
              <a:t> que demonstre o comprometimento da alta administração e que seja compatível com sua natureza, porte, complexidade, estrutura e área de atuação.</a:t>
            </a:r>
          </a:p>
          <a:p>
            <a:pPr algn="just">
              <a:lnSpc>
                <a:spcPct val="150000"/>
              </a:lnSpc>
            </a:pPr>
            <a:r>
              <a:rPr lang="pt-BR" dirty="0">
                <a:solidFill>
                  <a:schemeClr val="bg1"/>
                </a:solidFill>
              </a:rPr>
              <a:t>(...)</a:t>
            </a:r>
          </a:p>
          <a:p>
            <a:pPr>
              <a:lnSpc>
                <a:spcPct val="150000"/>
              </a:lnSpc>
            </a:pPr>
            <a:r>
              <a:rPr lang="pt-BR" dirty="0">
                <a:solidFill>
                  <a:schemeClr val="bg1"/>
                </a:solidFill>
              </a:rPr>
              <a:t>Art. 2º Para os efeitos do disposto nesta Portaria, considera-se:</a:t>
            </a:r>
          </a:p>
          <a:p>
            <a:pPr>
              <a:lnSpc>
                <a:spcPct val="150000"/>
              </a:lnSpc>
            </a:pPr>
            <a:r>
              <a:rPr lang="pt-BR" dirty="0">
                <a:solidFill>
                  <a:schemeClr val="bg1"/>
                </a:solidFill>
              </a:rPr>
              <a:t>I - Programa de Integridade: conjunto estruturado de medidas institucionais voltadas para a </a:t>
            </a:r>
            <a:r>
              <a:rPr lang="pt-BR" u="sng" dirty="0">
                <a:solidFill>
                  <a:schemeClr val="bg1"/>
                </a:solidFill>
              </a:rPr>
              <a:t>prevenção, detecção,</a:t>
            </a:r>
            <a:r>
              <a:rPr lang="pt-BR" dirty="0">
                <a:solidFill>
                  <a:schemeClr val="bg1"/>
                </a:solidFill>
              </a:rPr>
              <a:t> punição e remediação de práticas de </a:t>
            </a:r>
            <a:r>
              <a:rPr lang="pt-BR" u="sng" dirty="0">
                <a:solidFill>
                  <a:schemeClr val="bg1"/>
                </a:solidFill>
              </a:rPr>
              <a:t>corrupção, fraudes, irregularidades e desvios éticos e de conduta</a:t>
            </a:r>
            <a:r>
              <a:rPr lang="pt-BR" dirty="0">
                <a:solidFill>
                  <a:schemeClr val="bg1"/>
                </a:solidFill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pt-BR" dirty="0">
                <a:solidFill>
                  <a:schemeClr val="bg1"/>
                </a:solidFill>
              </a:rPr>
              <a:t>II - Risco para a Integridade: vulnerabilidade que pode favorecer ou facilitar a ocorrência de práticas de corrupção, fraudes, irregularidades e/ou desvios éticos e de conduta, podendo comprometer os objetivos da instituição;</a:t>
            </a:r>
          </a:p>
        </p:txBody>
      </p:sp>
    </p:spTree>
    <p:extLst>
      <p:ext uri="{BB962C8B-B14F-4D97-AF65-F5344CB8AC3E}">
        <p14:creationId xmlns:p14="http://schemas.microsoft.com/office/powerpoint/2010/main" val="383686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Uma imagem contendo ao ar livre, céu&#10;&#10;Descrição gerada automaticamente">
            <a:extLst>
              <a:ext uri="{FF2B5EF4-FFF2-40B4-BE49-F238E27FC236}">
                <a16:creationId xmlns:a16="http://schemas.microsoft.com/office/drawing/2014/main" xmlns="" id="{BA20098A-C4A3-43A8-B51E-6D9D156F0A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32633"/>
          </a:xfrm>
          <a:prstGeom prst="rect">
            <a:avLst/>
          </a:prstGeom>
        </p:spPr>
      </p:pic>
      <p:pic>
        <p:nvPicPr>
          <p:cNvPr id="1026" name="Picture 2" descr="Resultado de imagem para brasÃ£o da repÃºblica vetor">
            <a:extLst>
              <a:ext uri="{FF2B5EF4-FFF2-40B4-BE49-F238E27FC236}">
                <a16:creationId xmlns:a16="http://schemas.microsoft.com/office/drawing/2014/main" xmlns="" id="{E1007411-3F3E-452E-8D73-3052B53736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89195" y="236125"/>
            <a:ext cx="678908" cy="732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marcosgl\Downloads\fundo1.jpg">
            <a:extLst>
              <a:ext uri="{FF2B5EF4-FFF2-40B4-BE49-F238E27FC236}">
                <a16:creationId xmlns:a16="http://schemas.microsoft.com/office/drawing/2014/main" xmlns="" id="{D8FA57D3-2256-4B8F-9A2D-8CEAAC5D76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9" t="18515" r="11072" b="17520"/>
          <a:stretch/>
        </p:blipFill>
        <p:spPr bwMode="auto">
          <a:xfrm>
            <a:off x="0" y="968758"/>
            <a:ext cx="9144000" cy="5889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78B67522-BC1A-466D-9149-4A519FB6169E}"/>
              </a:ext>
            </a:extLst>
          </p:cNvPr>
          <p:cNvSpPr txBox="1"/>
          <p:nvPr/>
        </p:nvSpPr>
        <p:spPr>
          <a:xfrm>
            <a:off x="123568" y="1132204"/>
            <a:ext cx="5675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accent4">
                    <a:lumMod val="75000"/>
                  </a:schemeClr>
                </a:solidFill>
              </a:rPr>
              <a:t>PORTARIA MJSP Nº 86, DE 2019</a:t>
            </a:r>
            <a:endParaRPr lang="pt-BR" sz="12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xmlns="" id="{75D667DD-5EFA-41ED-B1E2-6E497AA1DD2C}"/>
              </a:ext>
            </a:extLst>
          </p:cNvPr>
          <p:cNvSpPr txBox="1"/>
          <p:nvPr/>
        </p:nvSpPr>
        <p:spPr>
          <a:xfrm>
            <a:off x="123568" y="181650"/>
            <a:ext cx="4505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INTEGRIDADE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78B67522-BC1A-466D-9149-4A519FB6169E}"/>
              </a:ext>
            </a:extLst>
          </p:cNvPr>
          <p:cNvSpPr txBox="1"/>
          <p:nvPr/>
        </p:nvSpPr>
        <p:spPr>
          <a:xfrm>
            <a:off x="32465" y="1744729"/>
            <a:ext cx="859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COMISSÃO EXECUTIVA DO PROGRAMA DE INTEGRIDADE DO MINISTÉRIO DA JUSTIÇA E SEGURANÇA PÚBLICA</a:t>
            </a:r>
            <a:endParaRPr lang="pt-BR" sz="1000" b="1" dirty="0">
              <a:solidFill>
                <a:schemeClr val="bg1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234777" y="2500871"/>
            <a:ext cx="8733326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dirty="0">
                <a:solidFill>
                  <a:schemeClr val="bg1"/>
                </a:solidFill>
                <a:latin typeface="rawline"/>
              </a:rPr>
              <a:t>Art. 2º A CEPI será composta pelos seguintes membros:</a:t>
            </a:r>
          </a:p>
          <a:p>
            <a:pPr algn="just">
              <a:lnSpc>
                <a:spcPct val="150000"/>
              </a:lnSpc>
            </a:pPr>
            <a:r>
              <a:rPr lang="pt-BR" dirty="0">
                <a:solidFill>
                  <a:schemeClr val="bg1"/>
                </a:solidFill>
                <a:latin typeface="rawline"/>
              </a:rPr>
              <a:t>I - Chefe da Assessoria Especial de Controle Interno, que a coordenará;</a:t>
            </a:r>
          </a:p>
          <a:p>
            <a:pPr algn="just">
              <a:lnSpc>
                <a:spcPct val="150000"/>
              </a:lnSpc>
            </a:pPr>
            <a:r>
              <a:rPr lang="pt-BR" dirty="0">
                <a:solidFill>
                  <a:schemeClr val="bg1"/>
                </a:solidFill>
                <a:latin typeface="rawline"/>
              </a:rPr>
              <a:t>II - Presidente da Comissão de Ética do Ministério da Justiça e Segurança Pública;</a:t>
            </a:r>
          </a:p>
          <a:p>
            <a:pPr algn="just">
              <a:lnSpc>
                <a:spcPct val="150000"/>
              </a:lnSpc>
            </a:pPr>
            <a:r>
              <a:rPr lang="pt-BR" dirty="0">
                <a:solidFill>
                  <a:schemeClr val="bg1"/>
                </a:solidFill>
                <a:latin typeface="rawline"/>
              </a:rPr>
              <a:t>III - Corregedor-Geral;</a:t>
            </a:r>
          </a:p>
          <a:p>
            <a:pPr algn="just">
              <a:lnSpc>
                <a:spcPct val="150000"/>
              </a:lnSpc>
            </a:pPr>
            <a:r>
              <a:rPr lang="pt-BR" u="sng" dirty="0">
                <a:solidFill>
                  <a:schemeClr val="bg1"/>
                </a:solidFill>
                <a:latin typeface="rawline"/>
              </a:rPr>
              <a:t>IV - Ouvidor-Geral;</a:t>
            </a:r>
          </a:p>
          <a:p>
            <a:pPr algn="just">
              <a:lnSpc>
                <a:spcPct val="150000"/>
              </a:lnSpc>
            </a:pPr>
            <a:r>
              <a:rPr lang="pt-BR" dirty="0">
                <a:solidFill>
                  <a:schemeClr val="bg1"/>
                </a:solidFill>
                <a:latin typeface="rawline"/>
              </a:rPr>
              <a:t>V - Subsecretário de Administração;</a:t>
            </a:r>
          </a:p>
          <a:p>
            <a:pPr algn="just">
              <a:lnSpc>
                <a:spcPct val="150000"/>
              </a:lnSpc>
            </a:pPr>
            <a:r>
              <a:rPr lang="pt-BR" dirty="0">
                <a:solidFill>
                  <a:schemeClr val="bg1"/>
                </a:solidFill>
                <a:latin typeface="rawline"/>
              </a:rPr>
              <a:t>VI - Subsecretário de Planejamento e Orçamento;</a:t>
            </a:r>
          </a:p>
          <a:p>
            <a:pPr algn="just">
              <a:lnSpc>
                <a:spcPct val="150000"/>
              </a:lnSpc>
            </a:pPr>
            <a:r>
              <a:rPr lang="pt-BR" dirty="0">
                <a:solidFill>
                  <a:schemeClr val="bg1"/>
                </a:solidFill>
                <a:latin typeface="rawline"/>
              </a:rPr>
              <a:t>VII - Diretor de Tecnologia da Informação e Comunicação; e</a:t>
            </a:r>
          </a:p>
          <a:p>
            <a:pPr algn="just">
              <a:lnSpc>
                <a:spcPct val="150000"/>
              </a:lnSpc>
            </a:pPr>
            <a:r>
              <a:rPr lang="pt-BR" dirty="0">
                <a:solidFill>
                  <a:schemeClr val="bg1"/>
                </a:solidFill>
                <a:latin typeface="rawline"/>
              </a:rPr>
              <a:t>VIII - Agentes de Integridade das unidades finalísticas.</a:t>
            </a:r>
            <a:endParaRPr lang="pt-BR" b="0" i="0" dirty="0">
              <a:solidFill>
                <a:schemeClr val="bg1"/>
              </a:solidFill>
              <a:effectLst/>
              <a:latin typeface="rawline"/>
            </a:endParaRPr>
          </a:p>
        </p:txBody>
      </p:sp>
    </p:spTree>
    <p:extLst>
      <p:ext uri="{BB962C8B-B14F-4D97-AF65-F5344CB8AC3E}">
        <p14:creationId xmlns:p14="http://schemas.microsoft.com/office/powerpoint/2010/main" val="3408475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Uma imagem contendo ao ar livre, céu&#10;&#10;Descrição gerada automaticamente">
            <a:extLst>
              <a:ext uri="{FF2B5EF4-FFF2-40B4-BE49-F238E27FC236}">
                <a16:creationId xmlns:a16="http://schemas.microsoft.com/office/drawing/2014/main" xmlns="" id="{BA20098A-C4A3-43A8-B51E-6D9D156F0A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32633"/>
          </a:xfrm>
          <a:prstGeom prst="rect">
            <a:avLst/>
          </a:prstGeom>
        </p:spPr>
      </p:pic>
      <p:pic>
        <p:nvPicPr>
          <p:cNvPr id="1026" name="Picture 2" descr="Resultado de imagem para brasÃ£o da repÃºblica vetor">
            <a:extLst>
              <a:ext uri="{FF2B5EF4-FFF2-40B4-BE49-F238E27FC236}">
                <a16:creationId xmlns:a16="http://schemas.microsoft.com/office/drawing/2014/main" xmlns="" id="{E1007411-3F3E-452E-8D73-3052B53736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89195" y="236125"/>
            <a:ext cx="678908" cy="732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75D667DD-5EFA-41ED-B1E2-6E497AA1DD2C}"/>
              </a:ext>
            </a:extLst>
          </p:cNvPr>
          <p:cNvSpPr txBox="1"/>
          <p:nvPr/>
        </p:nvSpPr>
        <p:spPr>
          <a:xfrm>
            <a:off x="123568" y="181650"/>
            <a:ext cx="4505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FORTALECIMENTO DA OUVIDORIA</a:t>
            </a:r>
          </a:p>
        </p:txBody>
      </p:sp>
      <p:pic>
        <p:nvPicPr>
          <p:cNvPr id="8" name="Picture 2" descr="C:\Users\marcosgl\Downloads\fundo1.jpg">
            <a:extLst>
              <a:ext uri="{FF2B5EF4-FFF2-40B4-BE49-F238E27FC236}">
                <a16:creationId xmlns:a16="http://schemas.microsoft.com/office/drawing/2014/main" xmlns="" id="{D8FA57D3-2256-4B8F-9A2D-8CEAAC5D76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9" t="18515" r="11072" b="17520"/>
          <a:stretch/>
        </p:blipFill>
        <p:spPr bwMode="auto">
          <a:xfrm>
            <a:off x="0" y="968758"/>
            <a:ext cx="9144000" cy="5889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44CA4303-87D6-4D4E-A8E8-EADA14E38691}"/>
              </a:ext>
            </a:extLst>
          </p:cNvPr>
          <p:cNvSpPr txBox="1"/>
          <p:nvPr/>
        </p:nvSpPr>
        <p:spPr>
          <a:xfrm>
            <a:off x="224846" y="1891549"/>
            <a:ext cx="749040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</a:rPr>
              <a:t>PROJETO ESTRATÉGICO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</a:rPr>
              <a:t>Modernização das estruturas físicas e tecnológicas;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</a:rPr>
              <a:t>Recomposição da força de trabalho;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</a:rPr>
              <a:t>Incremento de cargos e gratificações;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</a:rPr>
              <a:t>Implantação do teletrabalho.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pt-BR" sz="2000" dirty="0">
              <a:solidFill>
                <a:schemeClr val="bg1"/>
              </a:solidFill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78B67522-BC1A-466D-9149-4A519FB6169E}"/>
              </a:ext>
            </a:extLst>
          </p:cNvPr>
          <p:cNvSpPr txBox="1"/>
          <p:nvPr/>
        </p:nvSpPr>
        <p:spPr>
          <a:xfrm>
            <a:off x="123568" y="1132204"/>
            <a:ext cx="1333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800" b="1" dirty="0">
                <a:solidFill>
                  <a:schemeClr val="accent4">
                    <a:lumMod val="75000"/>
                  </a:schemeClr>
                </a:solidFill>
              </a:rPr>
              <a:t>AÇÕES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44CA4303-87D6-4D4E-A8E8-EADA14E38691}"/>
              </a:ext>
            </a:extLst>
          </p:cNvPr>
          <p:cNvSpPr txBox="1"/>
          <p:nvPr/>
        </p:nvSpPr>
        <p:spPr>
          <a:xfrm>
            <a:off x="383733" y="3928499"/>
            <a:ext cx="68499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</a:rPr>
              <a:t>ADESÃO À REDE NACIONAL DE OUVIDORIAS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</a:rPr>
              <a:t>Sistema;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</a:rPr>
              <a:t>Capacitações;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</a:rPr>
              <a:t>Orientações técnicas.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xmlns="" id="{44CA4303-87D6-4D4E-A8E8-EADA14E38691}"/>
              </a:ext>
            </a:extLst>
          </p:cNvPr>
          <p:cNvSpPr txBox="1"/>
          <p:nvPr/>
        </p:nvSpPr>
        <p:spPr>
          <a:xfrm>
            <a:off x="383733" y="5845259"/>
            <a:ext cx="68499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</a:rPr>
              <a:t>CANAL ÚNICO DE DENÚNCIAS</a:t>
            </a:r>
          </a:p>
        </p:txBody>
      </p:sp>
    </p:spTree>
    <p:extLst>
      <p:ext uri="{BB962C8B-B14F-4D97-AF65-F5344CB8AC3E}">
        <p14:creationId xmlns:p14="http://schemas.microsoft.com/office/powerpoint/2010/main" val="1991880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Uma imagem contendo ao ar livre, céu&#10;&#10;Descrição gerada automaticamente">
            <a:extLst>
              <a:ext uri="{FF2B5EF4-FFF2-40B4-BE49-F238E27FC236}">
                <a16:creationId xmlns:a16="http://schemas.microsoft.com/office/drawing/2014/main" xmlns="" id="{BA20098A-C4A3-43A8-B51E-6D9D156F0A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32633"/>
          </a:xfrm>
          <a:prstGeom prst="rect">
            <a:avLst/>
          </a:prstGeom>
        </p:spPr>
      </p:pic>
      <p:pic>
        <p:nvPicPr>
          <p:cNvPr id="1026" name="Picture 2" descr="Resultado de imagem para brasÃ£o da repÃºblica vetor">
            <a:extLst>
              <a:ext uri="{FF2B5EF4-FFF2-40B4-BE49-F238E27FC236}">
                <a16:creationId xmlns:a16="http://schemas.microsoft.com/office/drawing/2014/main" xmlns="" id="{E1007411-3F3E-452E-8D73-3052B53736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89195" y="236125"/>
            <a:ext cx="678908" cy="732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marcosgl\Downloads\fundo1.jpg">
            <a:extLst>
              <a:ext uri="{FF2B5EF4-FFF2-40B4-BE49-F238E27FC236}">
                <a16:creationId xmlns:a16="http://schemas.microsoft.com/office/drawing/2014/main" xmlns="" id="{D8FA57D3-2256-4B8F-9A2D-8CEAAC5D76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9" t="18515" r="11072" b="17520"/>
          <a:stretch/>
        </p:blipFill>
        <p:spPr bwMode="auto">
          <a:xfrm>
            <a:off x="0" y="968758"/>
            <a:ext cx="9144000" cy="5889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44CA4303-87D6-4D4E-A8E8-EADA14E38691}"/>
              </a:ext>
            </a:extLst>
          </p:cNvPr>
          <p:cNvSpPr txBox="1"/>
          <p:nvPr/>
        </p:nvSpPr>
        <p:spPr>
          <a:xfrm>
            <a:off x="224846" y="1891549"/>
            <a:ext cx="6849979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</a:rPr>
              <a:t>CAMPANHA DE CONSCIENTIZAÇÃO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</a:rPr>
              <a:t>“</a:t>
            </a:r>
            <a:r>
              <a:rPr lang="pt-BR" sz="2400" i="1" dirty="0">
                <a:solidFill>
                  <a:schemeClr val="bg1"/>
                </a:solidFill>
              </a:rPr>
              <a:t>Faça a Coisa certa. Sempre</a:t>
            </a:r>
            <a:r>
              <a:rPr lang="pt-BR" sz="2400" dirty="0">
                <a:solidFill>
                  <a:schemeClr val="bg1"/>
                </a:solidFill>
              </a:rPr>
              <a:t>!”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</a:rPr>
              <a:t>10 diretrizes comportamentais;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</a:rPr>
              <a:t>Participação da alta gestão;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</a:rPr>
              <a:t>Eixos de ética, transparência e accountability;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</a:rPr>
              <a:t>Ouvidoria como canal de participação.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pt-BR" sz="2000" dirty="0">
              <a:solidFill>
                <a:schemeClr val="bg1"/>
              </a:solidFill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78B67522-BC1A-466D-9149-4A519FB6169E}"/>
              </a:ext>
            </a:extLst>
          </p:cNvPr>
          <p:cNvSpPr txBox="1"/>
          <p:nvPr/>
        </p:nvSpPr>
        <p:spPr>
          <a:xfrm>
            <a:off x="123568" y="1132204"/>
            <a:ext cx="1333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800" b="1" dirty="0">
                <a:solidFill>
                  <a:schemeClr val="accent4">
                    <a:lumMod val="75000"/>
                  </a:schemeClr>
                </a:solidFill>
              </a:rPr>
              <a:t>AÇÕES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44CA4303-87D6-4D4E-A8E8-EADA14E38691}"/>
              </a:ext>
            </a:extLst>
          </p:cNvPr>
          <p:cNvSpPr txBox="1"/>
          <p:nvPr/>
        </p:nvSpPr>
        <p:spPr>
          <a:xfrm>
            <a:off x="393258" y="4503511"/>
            <a:ext cx="68499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</a:rPr>
              <a:t>QR CODE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</a:rPr>
              <a:t>Fácil utilização;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</a:rPr>
              <a:t>Divulgação do canal;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</a:rPr>
              <a:t>Incremento das manifestações.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xmlns="" id="{75D667DD-5EFA-41ED-B1E2-6E497AA1DD2C}"/>
              </a:ext>
            </a:extLst>
          </p:cNvPr>
          <p:cNvSpPr txBox="1"/>
          <p:nvPr/>
        </p:nvSpPr>
        <p:spPr>
          <a:xfrm>
            <a:off x="123568" y="181650"/>
            <a:ext cx="4505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FORTALECIMENTO DA OUVIDORIA</a:t>
            </a:r>
          </a:p>
        </p:txBody>
      </p:sp>
    </p:spTree>
    <p:extLst>
      <p:ext uri="{BB962C8B-B14F-4D97-AF65-F5344CB8AC3E}">
        <p14:creationId xmlns:p14="http://schemas.microsoft.com/office/powerpoint/2010/main" val="1369030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Uma imagem contendo ao ar livre, céu&#10;&#10;Descrição gerada automaticamente">
            <a:extLst>
              <a:ext uri="{FF2B5EF4-FFF2-40B4-BE49-F238E27FC236}">
                <a16:creationId xmlns:a16="http://schemas.microsoft.com/office/drawing/2014/main" xmlns="" id="{BA20098A-C4A3-43A8-B51E-6D9D156F0A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32633"/>
          </a:xfrm>
          <a:prstGeom prst="rect">
            <a:avLst/>
          </a:prstGeom>
        </p:spPr>
      </p:pic>
      <p:pic>
        <p:nvPicPr>
          <p:cNvPr id="1026" name="Picture 2" descr="Resultado de imagem para brasÃ£o da repÃºblica vetor">
            <a:extLst>
              <a:ext uri="{FF2B5EF4-FFF2-40B4-BE49-F238E27FC236}">
                <a16:creationId xmlns:a16="http://schemas.microsoft.com/office/drawing/2014/main" xmlns="" id="{E1007411-3F3E-452E-8D73-3052B53736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89195" y="236125"/>
            <a:ext cx="678908" cy="732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marcosgl\Downloads\fundo1.jpg">
            <a:extLst>
              <a:ext uri="{FF2B5EF4-FFF2-40B4-BE49-F238E27FC236}">
                <a16:creationId xmlns:a16="http://schemas.microsoft.com/office/drawing/2014/main" xmlns="" id="{D8FA57D3-2256-4B8F-9A2D-8CEAAC5D76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9" t="18515" r="11072" b="17520"/>
          <a:stretch/>
        </p:blipFill>
        <p:spPr bwMode="auto">
          <a:xfrm>
            <a:off x="0" y="968758"/>
            <a:ext cx="9144000" cy="5889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44CA4303-87D6-4D4E-A8E8-EADA14E38691}"/>
              </a:ext>
            </a:extLst>
          </p:cNvPr>
          <p:cNvSpPr txBox="1"/>
          <p:nvPr/>
        </p:nvSpPr>
        <p:spPr>
          <a:xfrm>
            <a:off x="191895" y="1729565"/>
            <a:ext cx="8614354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dirty="0">
                <a:solidFill>
                  <a:schemeClr val="bg1"/>
                </a:solidFill>
              </a:rPr>
              <a:t>#1 - Todos nós somos responsáveis pela integridade, reputação e imagem do Ministério.</a:t>
            </a:r>
          </a:p>
          <a:p>
            <a:pPr>
              <a:lnSpc>
                <a:spcPct val="150000"/>
              </a:lnSpc>
            </a:pPr>
            <a:r>
              <a:rPr lang="pt-BR" dirty="0">
                <a:solidFill>
                  <a:schemeClr val="bg1"/>
                </a:solidFill>
              </a:rPr>
              <a:t>#2 - O combate à impunidade é nosso dever.</a:t>
            </a:r>
          </a:p>
          <a:p>
            <a:pPr>
              <a:lnSpc>
                <a:spcPct val="150000"/>
              </a:lnSpc>
            </a:pPr>
            <a:r>
              <a:rPr lang="pt-BR" dirty="0">
                <a:solidFill>
                  <a:schemeClr val="bg1"/>
                </a:solidFill>
              </a:rPr>
              <a:t>#3 - A transparência é a nossa regra, sigilo é exceção.</a:t>
            </a:r>
          </a:p>
          <a:p>
            <a:pPr>
              <a:lnSpc>
                <a:spcPct val="150000"/>
              </a:lnSpc>
            </a:pPr>
            <a:r>
              <a:rPr lang="pt-BR" dirty="0">
                <a:solidFill>
                  <a:schemeClr val="bg1"/>
                </a:solidFill>
              </a:rPr>
              <a:t>#4 - O poder público não é um negócio de família.</a:t>
            </a:r>
          </a:p>
          <a:p>
            <a:pPr>
              <a:lnSpc>
                <a:spcPct val="150000"/>
              </a:lnSpc>
            </a:pPr>
            <a:r>
              <a:rPr lang="pt-BR" dirty="0">
                <a:solidFill>
                  <a:schemeClr val="bg1"/>
                </a:solidFill>
              </a:rPr>
              <a:t>#5 - Respeite o colega de trabalho. Trate todos com urbanidade.</a:t>
            </a:r>
          </a:p>
          <a:p>
            <a:pPr>
              <a:lnSpc>
                <a:spcPct val="150000"/>
              </a:lnSpc>
            </a:pPr>
            <a:r>
              <a:rPr lang="pt-BR" dirty="0">
                <a:solidFill>
                  <a:schemeClr val="bg1"/>
                </a:solidFill>
              </a:rPr>
              <a:t>#6 - O interesse público deve sempre prevalecer.</a:t>
            </a:r>
          </a:p>
          <a:p>
            <a:pPr>
              <a:lnSpc>
                <a:spcPct val="150000"/>
              </a:lnSpc>
            </a:pPr>
            <a:r>
              <a:rPr lang="pt-BR" dirty="0">
                <a:solidFill>
                  <a:schemeClr val="bg1"/>
                </a:solidFill>
              </a:rPr>
              <a:t>#7 - Nós não devemos receber presentes ou qualquer outra vantagem pessoal.</a:t>
            </a:r>
          </a:p>
          <a:p>
            <a:pPr>
              <a:lnSpc>
                <a:spcPct val="150000"/>
              </a:lnSpc>
            </a:pPr>
            <a:r>
              <a:rPr lang="pt-BR" dirty="0">
                <a:solidFill>
                  <a:schemeClr val="bg1"/>
                </a:solidFill>
              </a:rPr>
              <a:t>#8 - Se tiver que escolher entre o fácil e o certo, opte pelo certo.</a:t>
            </a:r>
          </a:p>
          <a:p>
            <a:pPr>
              <a:lnSpc>
                <a:spcPct val="150000"/>
              </a:lnSpc>
            </a:pPr>
            <a:r>
              <a:rPr lang="pt-BR" dirty="0">
                <a:solidFill>
                  <a:schemeClr val="bg1"/>
                </a:solidFill>
              </a:rPr>
              <a:t>#9 - A sociedade quer ação do agente público, nunca acomodação.</a:t>
            </a:r>
          </a:p>
          <a:p>
            <a:pPr>
              <a:lnSpc>
                <a:spcPct val="150000"/>
              </a:lnSpc>
            </a:pPr>
            <a:r>
              <a:rPr lang="pt-BR" dirty="0">
                <a:solidFill>
                  <a:schemeClr val="bg1"/>
                </a:solidFill>
              </a:rPr>
              <a:t>#10 - Participe da gestão do Ministério. A Ouvidoria é o nosso canal!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pt-BR" sz="2000" dirty="0">
              <a:solidFill>
                <a:schemeClr val="bg1"/>
              </a:solidFill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78B67522-BC1A-466D-9149-4A519FB6169E}"/>
              </a:ext>
            </a:extLst>
          </p:cNvPr>
          <p:cNvSpPr txBox="1"/>
          <p:nvPr/>
        </p:nvSpPr>
        <p:spPr>
          <a:xfrm>
            <a:off x="123568" y="1132204"/>
            <a:ext cx="23230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800" b="1" dirty="0">
                <a:solidFill>
                  <a:schemeClr val="accent4">
                    <a:lumMod val="75000"/>
                  </a:schemeClr>
                </a:solidFill>
              </a:rPr>
              <a:t>10 DIRETRIZES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xmlns="" id="{75D667DD-5EFA-41ED-B1E2-6E497AA1DD2C}"/>
              </a:ext>
            </a:extLst>
          </p:cNvPr>
          <p:cNvSpPr txBox="1"/>
          <p:nvPr/>
        </p:nvSpPr>
        <p:spPr>
          <a:xfrm>
            <a:off x="123568" y="181650"/>
            <a:ext cx="4505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FORTALECIMENTO DA OUVIDORIA</a:t>
            </a:r>
          </a:p>
        </p:txBody>
      </p:sp>
    </p:spTree>
    <p:extLst>
      <p:ext uri="{BB962C8B-B14F-4D97-AF65-F5344CB8AC3E}">
        <p14:creationId xmlns:p14="http://schemas.microsoft.com/office/powerpoint/2010/main" val="3313085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Uma imagem contendo ao ar livre, céu&#10;&#10;Descrição gerada automaticamente">
            <a:extLst>
              <a:ext uri="{FF2B5EF4-FFF2-40B4-BE49-F238E27FC236}">
                <a16:creationId xmlns:a16="http://schemas.microsoft.com/office/drawing/2014/main" xmlns="" id="{BA20098A-C4A3-43A8-B51E-6D9D156F0A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32633"/>
          </a:xfrm>
          <a:prstGeom prst="rect">
            <a:avLst/>
          </a:prstGeom>
        </p:spPr>
      </p:pic>
      <p:pic>
        <p:nvPicPr>
          <p:cNvPr id="1026" name="Picture 2" descr="Resultado de imagem para brasÃ£o da repÃºblica vetor">
            <a:extLst>
              <a:ext uri="{FF2B5EF4-FFF2-40B4-BE49-F238E27FC236}">
                <a16:creationId xmlns:a16="http://schemas.microsoft.com/office/drawing/2014/main" xmlns="" id="{E1007411-3F3E-452E-8D73-3052B53736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89195" y="236125"/>
            <a:ext cx="678908" cy="732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marcosgl\Downloads\fundo1.jpg">
            <a:extLst>
              <a:ext uri="{FF2B5EF4-FFF2-40B4-BE49-F238E27FC236}">
                <a16:creationId xmlns:a16="http://schemas.microsoft.com/office/drawing/2014/main" xmlns="" id="{D8FA57D3-2256-4B8F-9A2D-8CEAAC5D76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9" t="18515" r="11072" b="17520"/>
          <a:stretch/>
        </p:blipFill>
        <p:spPr bwMode="auto">
          <a:xfrm>
            <a:off x="0" y="968758"/>
            <a:ext cx="9144000" cy="5889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44CA4303-87D6-4D4E-A8E8-EADA14E38691}"/>
              </a:ext>
            </a:extLst>
          </p:cNvPr>
          <p:cNvSpPr txBox="1"/>
          <p:nvPr/>
        </p:nvSpPr>
        <p:spPr>
          <a:xfrm>
            <a:off x="224845" y="2088693"/>
            <a:ext cx="68499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</a:rPr>
              <a:t>REDE SIC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78B67522-BC1A-466D-9149-4A519FB6169E}"/>
              </a:ext>
            </a:extLst>
          </p:cNvPr>
          <p:cNvSpPr txBox="1"/>
          <p:nvPr/>
        </p:nvSpPr>
        <p:spPr>
          <a:xfrm>
            <a:off x="123568" y="1132204"/>
            <a:ext cx="1333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800" b="1" dirty="0">
                <a:solidFill>
                  <a:schemeClr val="accent4">
                    <a:lumMod val="75000"/>
                  </a:schemeClr>
                </a:solidFill>
              </a:rPr>
              <a:t>AÇÕES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xmlns="" id="{75D667DD-5EFA-41ED-B1E2-6E497AA1DD2C}"/>
              </a:ext>
            </a:extLst>
          </p:cNvPr>
          <p:cNvSpPr txBox="1"/>
          <p:nvPr/>
        </p:nvSpPr>
        <p:spPr>
          <a:xfrm>
            <a:off x="123568" y="181650"/>
            <a:ext cx="4505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INTEGRAÇÃO INSTITUCIONAL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44CA4303-87D6-4D4E-A8E8-EADA14E38691}"/>
              </a:ext>
            </a:extLst>
          </p:cNvPr>
          <p:cNvSpPr txBox="1"/>
          <p:nvPr/>
        </p:nvSpPr>
        <p:spPr>
          <a:xfrm>
            <a:off x="224844" y="2983627"/>
            <a:ext cx="68499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</a:rPr>
              <a:t>REDE OUVJUS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869" y="1204884"/>
            <a:ext cx="4732903" cy="2566031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xmlns="" id="{44CA4303-87D6-4D4E-A8E8-EADA14E38691}"/>
              </a:ext>
            </a:extLst>
          </p:cNvPr>
          <p:cNvSpPr txBox="1"/>
          <p:nvPr/>
        </p:nvSpPr>
        <p:spPr>
          <a:xfrm>
            <a:off x="224839" y="4857007"/>
            <a:ext cx="68499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</a:rPr>
              <a:t>MAPEAMENTO DE PROCESSOS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xmlns="" id="{44CA4303-87D6-4D4E-A8E8-EADA14E38691}"/>
              </a:ext>
            </a:extLst>
          </p:cNvPr>
          <p:cNvSpPr txBox="1"/>
          <p:nvPr/>
        </p:nvSpPr>
        <p:spPr>
          <a:xfrm>
            <a:off x="224843" y="3876107"/>
            <a:ext cx="68499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</a:rPr>
              <a:t>EVENTOS DE CAPACITAÇÃO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xmlns="" id="{44CA4303-87D6-4D4E-A8E8-EADA14E38691}"/>
              </a:ext>
            </a:extLst>
          </p:cNvPr>
          <p:cNvSpPr txBox="1"/>
          <p:nvPr/>
        </p:nvSpPr>
        <p:spPr>
          <a:xfrm>
            <a:off x="224839" y="5903120"/>
            <a:ext cx="68499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</a:rPr>
              <a:t>ALINHAMENTO DE FLUXOS</a:t>
            </a:r>
          </a:p>
        </p:txBody>
      </p:sp>
    </p:spTree>
    <p:extLst>
      <p:ext uri="{BB962C8B-B14F-4D97-AF65-F5344CB8AC3E}">
        <p14:creationId xmlns:p14="http://schemas.microsoft.com/office/powerpoint/2010/main" val="295554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Uma imagem contendo ao ar livre, céu&#10;&#10;Descrição gerada automaticamente">
            <a:extLst>
              <a:ext uri="{FF2B5EF4-FFF2-40B4-BE49-F238E27FC236}">
                <a16:creationId xmlns:a16="http://schemas.microsoft.com/office/drawing/2014/main" xmlns="" id="{BA20098A-C4A3-43A8-B51E-6D9D156F0A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32633"/>
          </a:xfrm>
          <a:prstGeom prst="rect">
            <a:avLst/>
          </a:prstGeom>
        </p:spPr>
      </p:pic>
      <p:pic>
        <p:nvPicPr>
          <p:cNvPr id="1026" name="Picture 2" descr="Resultado de imagem para brasÃ£o da repÃºblica vetor">
            <a:extLst>
              <a:ext uri="{FF2B5EF4-FFF2-40B4-BE49-F238E27FC236}">
                <a16:creationId xmlns:a16="http://schemas.microsoft.com/office/drawing/2014/main" xmlns="" id="{E1007411-3F3E-452E-8D73-3052B53736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89195" y="236125"/>
            <a:ext cx="678908" cy="732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xmlns="" id="{457DF6E0-0C82-4D85-B967-564F009B4A88}"/>
              </a:ext>
            </a:extLst>
          </p:cNvPr>
          <p:cNvSpPr/>
          <p:nvPr/>
        </p:nvSpPr>
        <p:spPr>
          <a:xfrm>
            <a:off x="2394859" y="835552"/>
            <a:ext cx="37272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/>
              <a:t>SIC</a:t>
            </a:r>
          </a:p>
        </p:txBody>
      </p:sp>
      <p:pic>
        <p:nvPicPr>
          <p:cNvPr id="4" name="Imagem 3" descr="Tela de celular com publicação numa rede social&#10;&#10;Descrição gerada automaticamente">
            <a:extLst>
              <a:ext uri="{FF2B5EF4-FFF2-40B4-BE49-F238E27FC236}">
                <a16:creationId xmlns:a16="http://schemas.microsoft.com/office/drawing/2014/main" xmlns="" id="{1C274C26-DE28-4DF5-B1B7-04ABDD2643B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48" y="1432681"/>
            <a:ext cx="8968103" cy="5189194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75D667DD-5EFA-41ED-B1E2-6E497AA1DD2C}"/>
              </a:ext>
            </a:extLst>
          </p:cNvPr>
          <p:cNvSpPr txBox="1"/>
          <p:nvPr/>
        </p:nvSpPr>
        <p:spPr>
          <a:xfrm>
            <a:off x="123568" y="181650"/>
            <a:ext cx="4505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MAPEAMENTO DE PROCESSOS</a:t>
            </a:r>
          </a:p>
        </p:txBody>
      </p:sp>
    </p:spTree>
    <p:extLst>
      <p:ext uri="{BB962C8B-B14F-4D97-AF65-F5344CB8AC3E}">
        <p14:creationId xmlns:p14="http://schemas.microsoft.com/office/powerpoint/2010/main" val="1906290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Uma imagem contendo ao ar livre, céu&#10;&#10;Descrição gerada automaticamente">
            <a:extLst>
              <a:ext uri="{FF2B5EF4-FFF2-40B4-BE49-F238E27FC236}">
                <a16:creationId xmlns:a16="http://schemas.microsoft.com/office/drawing/2014/main" xmlns="" id="{BA20098A-C4A3-43A8-B51E-6D9D156F0A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32633"/>
          </a:xfrm>
          <a:prstGeom prst="rect">
            <a:avLst/>
          </a:prstGeom>
        </p:spPr>
      </p:pic>
      <p:pic>
        <p:nvPicPr>
          <p:cNvPr id="1026" name="Picture 2" descr="Resultado de imagem para brasÃ£o da repÃºblica vetor">
            <a:extLst>
              <a:ext uri="{FF2B5EF4-FFF2-40B4-BE49-F238E27FC236}">
                <a16:creationId xmlns:a16="http://schemas.microsoft.com/office/drawing/2014/main" xmlns="" id="{E1007411-3F3E-452E-8D73-3052B53736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89195" y="236125"/>
            <a:ext cx="678908" cy="732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xmlns="" id="{457DF6E0-0C82-4D85-B967-564F009B4A88}"/>
              </a:ext>
            </a:extLst>
          </p:cNvPr>
          <p:cNvSpPr/>
          <p:nvPr/>
        </p:nvSpPr>
        <p:spPr>
          <a:xfrm>
            <a:off x="1962921" y="784093"/>
            <a:ext cx="47287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/>
              <a:t>OUVIDORIA</a:t>
            </a:r>
          </a:p>
        </p:txBody>
      </p:sp>
      <p:pic>
        <p:nvPicPr>
          <p:cNvPr id="7" name="Imagem 6" descr="Mapa com linhas pretas em fundo branco&#10;&#10;Descrição gerada automaticamente">
            <a:extLst>
              <a:ext uri="{FF2B5EF4-FFF2-40B4-BE49-F238E27FC236}">
                <a16:creationId xmlns:a16="http://schemas.microsoft.com/office/drawing/2014/main" xmlns="" id="{7261E8D4-8FB4-419D-83AD-8E398F0278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3389"/>
            <a:ext cx="9144000" cy="4984000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75D667DD-5EFA-41ED-B1E2-6E497AA1DD2C}"/>
              </a:ext>
            </a:extLst>
          </p:cNvPr>
          <p:cNvSpPr txBox="1"/>
          <p:nvPr/>
        </p:nvSpPr>
        <p:spPr>
          <a:xfrm>
            <a:off x="123568" y="181650"/>
            <a:ext cx="4505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MAPEAMENTO DE PROCESSOS</a:t>
            </a:r>
          </a:p>
        </p:txBody>
      </p:sp>
    </p:spTree>
    <p:extLst>
      <p:ext uri="{BB962C8B-B14F-4D97-AF65-F5344CB8AC3E}">
        <p14:creationId xmlns:p14="http://schemas.microsoft.com/office/powerpoint/2010/main" val="1851243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Uma imagem contendo ao ar livre, céu&#10;&#10;Descrição gerada automaticamente">
            <a:extLst>
              <a:ext uri="{FF2B5EF4-FFF2-40B4-BE49-F238E27FC236}">
                <a16:creationId xmlns:a16="http://schemas.microsoft.com/office/drawing/2014/main" xmlns="" id="{BA20098A-C4A3-43A8-B51E-6D9D156F0A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32633"/>
          </a:xfrm>
          <a:prstGeom prst="rect">
            <a:avLst/>
          </a:prstGeom>
        </p:spPr>
      </p:pic>
      <p:pic>
        <p:nvPicPr>
          <p:cNvPr id="1026" name="Picture 2" descr="Resultado de imagem para brasÃ£o da repÃºblica vetor">
            <a:extLst>
              <a:ext uri="{FF2B5EF4-FFF2-40B4-BE49-F238E27FC236}">
                <a16:creationId xmlns:a16="http://schemas.microsoft.com/office/drawing/2014/main" xmlns="" id="{E1007411-3F3E-452E-8D73-3052B53736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89195" y="236125"/>
            <a:ext cx="678908" cy="732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marcosgl\Downloads\fundo1.jpg">
            <a:extLst>
              <a:ext uri="{FF2B5EF4-FFF2-40B4-BE49-F238E27FC236}">
                <a16:creationId xmlns:a16="http://schemas.microsoft.com/office/drawing/2014/main" xmlns="" id="{D8FA57D3-2256-4B8F-9A2D-8CEAAC5D76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9" t="18515" r="11072" b="17520"/>
          <a:stretch/>
        </p:blipFill>
        <p:spPr bwMode="auto">
          <a:xfrm>
            <a:off x="0" y="968758"/>
            <a:ext cx="9144000" cy="5889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78B67522-BC1A-466D-9149-4A519FB6169E}"/>
              </a:ext>
            </a:extLst>
          </p:cNvPr>
          <p:cNvSpPr txBox="1"/>
          <p:nvPr/>
        </p:nvSpPr>
        <p:spPr>
          <a:xfrm>
            <a:off x="123568" y="1132204"/>
            <a:ext cx="23230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800" b="1" dirty="0">
                <a:solidFill>
                  <a:schemeClr val="accent4">
                    <a:lumMod val="75000"/>
                  </a:schemeClr>
                </a:solidFill>
              </a:rPr>
              <a:t>PROPÓSITO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xmlns="" id="{75D667DD-5EFA-41ED-B1E2-6E497AA1DD2C}"/>
              </a:ext>
            </a:extLst>
          </p:cNvPr>
          <p:cNvSpPr txBox="1"/>
          <p:nvPr/>
        </p:nvSpPr>
        <p:spPr>
          <a:xfrm>
            <a:off x="123568" y="181650"/>
            <a:ext cx="4621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FÓRUM NACIONAL DE OUVIDORES DO SUSP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xmlns="" id="{1F5C5471-CEBB-4C80-A81A-542ECBC5DB4E}"/>
              </a:ext>
            </a:extLst>
          </p:cNvPr>
          <p:cNvSpPr/>
          <p:nvPr/>
        </p:nvSpPr>
        <p:spPr>
          <a:xfrm>
            <a:off x="303174" y="1840819"/>
            <a:ext cx="485605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>
                <a:solidFill>
                  <a:schemeClr val="bg1"/>
                </a:solidFill>
              </a:rPr>
              <a:t>Instituído por meio do Decreto n° 9.866, de 27 de junho de 2019, o FNOSP visa estimular a </a:t>
            </a:r>
            <a:r>
              <a:rPr lang="pt-BR" b="1" dirty="0">
                <a:solidFill>
                  <a:schemeClr val="bg1"/>
                </a:solidFill>
              </a:rPr>
              <a:t>criação e desenvolvimento</a:t>
            </a:r>
            <a:r>
              <a:rPr lang="pt-BR" dirty="0">
                <a:solidFill>
                  <a:schemeClr val="bg1"/>
                </a:solidFill>
              </a:rPr>
              <a:t> de ouvidorias e promover o </a:t>
            </a:r>
            <a:r>
              <a:rPr lang="pt-BR" b="1" dirty="0">
                <a:solidFill>
                  <a:schemeClr val="bg1"/>
                </a:solidFill>
              </a:rPr>
              <a:t>intercâmbio</a:t>
            </a:r>
            <a:r>
              <a:rPr lang="pt-BR" dirty="0">
                <a:solidFill>
                  <a:schemeClr val="bg1"/>
                </a:solidFill>
              </a:rPr>
              <a:t> de experiências, métodos e estatísticas das ouvidorias.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xmlns="" id="{5C324F26-4969-45B5-8385-F624E20B97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498" y="1677611"/>
            <a:ext cx="3375328" cy="1903685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xmlns="" id="{ACD8E0A5-84E7-42C5-A0C4-E3732CB221C2}"/>
              </a:ext>
            </a:extLst>
          </p:cNvPr>
          <p:cNvSpPr txBox="1"/>
          <p:nvPr/>
        </p:nvSpPr>
        <p:spPr>
          <a:xfrm>
            <a:off x="123568" y="3666988"/>
            <a:ext cx="23230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800" b="1" dirty="0">
                <a:solidFill>
                  <a:schemeClr val="accent4">
                    <a:lumMod val="75000"/>
                  </a:schemeClr>
                </a:solidFill>
              </a:rPr>
              <a:t>AÇÕES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xmlns="" id="{051C7553-4929-454C-B93C-DB8D0EE69F47}"/>
              </a:ext>
            </a:extLst>
          </p:cNvPr>
          <p:cNvSpPr/>
          <p:nvPr/>
        </p:nvSpPr>
        <p:spPr>
          <a:xfrm>
            <a:off x="303174" y="4282929"/>
            <a:ext cx="485605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bg1"/>
                </a:solidFill>
              </a:rPr>
              <a:t>1ª REUNIÃO NACIONAL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bg1"/>
                </a:solidFill>
              </a:rPr>
              <a:t>ELABORAÇÃO DO GUIA DE OUVIDORIAS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bg1"/>
                </a:solidFill>
              </a:rPr>
              <a:t>DIAGNÓSTICO DE OUVIDORIAS DO SUSP</a:t>
            </a:r>
          </a:p>
        </p:txBody>
      </p:sp>
    </p:spTree>
    <p:extLst>
      <p:ext uri="{BB962C8B-B14F-4D97-AF65-F5344CB8AC3E}">
        <p14:creationId xmlns:p14="http://schemas.microsoft.com/office/powerpoint/2010/main" val="3354081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Uma imagem contendo ao ar livre, céu&#10;&#10;Descrição gerada automaticamente">
            <a:extLst>
              <a:ext uri="{FF2B5EF4-FFF2-40B4-BE49-F238E27FC236}">
                <a16:creationId xmlns:a16="http://schemas.microsoft.com/office/drawing/2014/main" xmlns="" id="{BA20098A-C4A3-43A8-B51E-6D9D156F0A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32633"/>
          </a:xfrm>
          <a:prstGeom prst="rect">
            <a:avLst/>
          </a:prstGeom>
        </p:spPr>
      </p:pic>
      <p:pic>
        <p:nvPicPr>
          <p:cNvPr id="1026" name="Picture 2" descr="Resultado de imagem para brasÃ£o da repÃºblica vetor">
            <a:extLst>
              <a:ext uri="{FF2B5EF4-FFF2-40B4-BE49-F238E27FC236}">
                <a16:creationId xmlns:a16="http://schemas.microsoft.com/office/drawing/2014/main" xmlns="" id="{E1007411-3F3E-452E-8D73-3052B53736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89195" y="236125"/>
            <a:ext cx="678908" cy="732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marcosgl\Downloads\fundo1.jpg">
            <a:extLst>
              <a:ext uri="{FF2B5EF4-FFF2-40B4-BE49-F238E27FC236}">
                <a16:creationId xmlns:a16="http://schemas.microsoft.com/office/drawing/2014/main" xmlns="" id="{D8FA57D3-2256-4B8F-9A2D-8CEAAC5D76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9" t="18515" r="11072" b="17520"/>
          <a:stretch/>
        </p:blipFill>
        <p:spPr bwMode="auto">
          <a:xfrm>
            <a:off x="0" y="968758"/>
            <a:ext cx="9144000" cy="5889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78B67522-BC1A-466D-9149-4A519FB6169E}"/>
              </a:ext>
            </a:extLst>
          </p:cNvPr>
          <p:cNvSpPr txBox="1"/>
          <p:nvPr/>
        </p:nvSpPr>
        <p:spPr>
          <a:xfrm>
            <a:off x="123568" y="1132204"/>
            <a:ext cx="56758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accent4">
                    <a:lumMod val="75000"/>
                  </a:schemeClr>
                </a:solidFill>
              </a:rPr>
              <a:t>DECRETO Nº 9.203, DE 2017</a:t>
            </a:r>
          </a:p>
          <a:p>
            <a:pPr algn="l"/>
            <a:endParaRPr lang="pt-BR" sz="2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xmlns="" id="{75D667DD-5EFA-41ED-B1E2-6E497AA1DD2C}"/>
              </a:ext>
            </a:extLst>
          </p:cNvPr>
          <p:cNvSpPr txBox="1"/>
          <p:nvPr/>
        </p:nvSpPr>
        <p:spPr>
          <a:xfrm>
            <a:off x="123568" y="181650"/>
            <a:ext cx="4505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INTEGRIDADE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xmlns="" id="{44CA4303-87D6-4D4E-A8E8-EADA14E38691}"/>
              </a:ext>
            </a:extLst>
          </p:cNvPr>
          <p:cNvSpPr txBox="1"/>
          <p:nvPr/>
        </p:nvSpPr>
        <p:spPr>
          <a:xfrm>
            <a:off x="123568" y="2023355"/>
            <a:ext cx="805660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dirty="0">
                <a:solidFill>
                  <a:schemeClr val="bg1"/>
                </a:solidFill>
              </a:rPr>
              <a:t>Art. 19. Os órgãos e as entidades da administração direta, autárquica e fundacional instituirão programa de integridade, com o objetivo de promover a adoção de medidas e ações institucionais destinadas </a:t>
            </a:r>
            <a:r>
              <a:rPr lang="pt-BR" u="sng" dirty="0">
                <a:solidFill>
                  <a:schemeClr val="bg1"/>
                </a:solidFill>
              </a:rPr>
              <a:t>à prevenção, à DETECÇÃO, </a:t>
            </a:r>
            <a:r>
              <a:rPr lang="pt-BR" dirty="0">
                <a:solidFill>
                  <a:schemeClr val="bg1"/>
                </a:solidFill>
              </a:rPr>
              <a:t>à punição e à remediação de fraudes e atos de corrupção, estruturado nos seguintes eixos:</a:t>
            </a:r>
          </a:p>
          <a:p>
            <a:pPr algn="just">
              <a:lnSpc>
                <a:spcPct val="150000"/>
              </a:lnSpc>
            </a:pPr>
            <a:r>
              <a:rPr lang="pt-BR" dirty="0">
                <a:solidFill>
                  <a:schemeClr val="bg1"/>
                </a:solidFill>
              </a:rPr>
              <a:t>I - comprometimento e apoio da alta administração;</a:t>
            </a:r>
          </a:p>
          <a:p>
            <a:pPr algn="just">
              <a:lnSpc>
                <a:spcPct val="150000"/>
              </a:lnSpc>
            </a:pPr>
            <a:r>
              <a:rPr lang="pt-BR" dirty="0">
                <a:solidFill>
                  <a:schemeClr val="bg1"/>
                </a:solidFill>
              </a:rPr>
              <a:t>II - existência de unidade responsável pela implementação no órgão ou na entidade;</a:t>
            </a:r>
          </a:p>
          <a:p>
            <a:pPr algn="just">
              <a:lnSpc>
                <a:spcPct val="150000"/>
              </a:lnSpc>
            </a:pPr>
            <a:r>
              <a:rPr lang="pt-BR" dirty="0">
                <a:solidFill>
                  <a:schemeClr val="bg1"/>
                </a:solidFill>
              </a:rPr>
              <a:t>III - análise, avaliação e gestão dos riscos associados ao tema da integridade; e</a:t>
            </a:r>
          </a:p>
          <a:p>
            <a:pPr algn="just">
              <a:lnSpc>
                <a:spcPct val="150000"/>
              </a:lnSpc>
            </a:pPr>
            <a:r>
              <a:rPr lang="pt-BR" dirty="0">
                <a:solidFill>
                  <a:schemeClr val="bg1"/>
                </a:solidFill>
              </a:rPr>
              <a:t>IV - monitoramento contínuo dos atributos do programa de integridade.</a:t>
            </a:r>
          </a:p>
        </p:txBody>
      </p:sp>
    </p:spTree>
    <p:extLst>
      <p:ext uri="{BB962C8B-B14F-4D97-AF65-F5344CB8AC3E}">
        <p14:creationId xmlns:p14="http://schemas.microsoft.com/office/powerpoint/2010/main" val="793167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sz="2000" b="1" dirty="0" smtClean="0">
            <a:solidFill>
              <a:schemeClr val="accent4">
                <a:lumMod val="7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E69CA957500EB548967D454976152CA7" ma:contentTypeVersion="6" ma:contentTypeDescription="Crie um novo documento." ma:contentTypeScope="" ma:versionID="9963754950fc3fd7c5c02d29be882297">
  <xsd:schema xmlns:xsd="http://www.w3.org/2001/XMLSchema" xmlns:xs="http://www.w3.org/2001/XMLSchema" xmlns:p="http://schemas.microsoft.com/office/2006/metadata/properties" xmlns:ns2="37b1cf92-7d0a-40ed-bc91-dc993539e439" xmlns:ns3="7a7d3a29-6ca0-4872-9cb6-3009c20254a2" targetNamespace="http://schemas.microsoft.com/office/2006/metadata/properties" ma:root="true" ma:fieldsID="2dc39aabd724b708d89f82ce6698d6ef" ns2:_="" ns3:_="">
    <xsd:import namespace="37b1cf92-7d0a-40ed-bc91-dc993539e439"/>
    <xsd:import namespace="7a7d3a29-6ca0-4872-9cb6-3009c20254a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b1cf92-7d0a-40ed-bc91-dc993539e43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7d3a29-6ca0-4872-9cb6-3009c20254a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74D69AF-6FEB-4F50-B081-747B80318BB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8335D8E-1F09-4B51-8D49-CDC2BB25E6E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7b1cf92-7d0a-40ed-bc91-dc993539e439"/>
    <ds:schemaRef ds:uri="7a7d3a29-6ca0-4872-9cb6-3009c20254a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564187A-59BA-4D72-BB5F-EFAE7C4009B1}">
  <ds:schemaRefs>
    <ds:schemaRef ds:uri="http://schemas.microsoft.com/office/2006/metadata/properties"/>
    <ds:schemaRef ds:uri="37b1cf92-7d0a-40ed-bc91-dc993539e439"/>
    <ds:schemaRef ds:uri="http://schemas.microsoft.com/office/infopath/2007/PartnerControls"/>
    <ds:schemaRef ds:uri="7a7d3a29-6ca0-4872-9cb6-3009c20254a2"/>
    <ds:schemaRef ds:uri="http://schemas.microsoft.com/office/2006/documentManagement/types"/>
    <ds:schemaRef ds:uri="http://purl.org/dc/elements/1.1/"/>
    <ds:schemaRef ds:uri="http://www.w3.org/XML/1998/namespace"/>
    <ds:schemaRef ds:uri="http://schemas.openxmlformats.org/package/2006/metadata/core-properties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4661</TotalTime>
  <Words>623</Words>
  <Application>Microsoft Office PowerPoint</Application>
  <PresentationFormat>Apresentação na tela (4:3)</PresentationFormat>
  <Paragraphs>82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rawline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Gabriela de Alencar Araripe Pereira</dc:creator>
  <cp:lastModifiedBy>HP</cp:lastModifiedBy>
  <cp:revision>123</cp:revision>
  <dcterms:created xsi:type="dcterms:W3CDTF">2016-09-14T18:22:07Z</dcterms:created>
  <dcterms:modified xsi:type="dcterms:W3CDTF">2019-12-10T23:37:22Z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0x010100E69CA957500EB548967D454976152CA7</vt:lpwstr>
  </property>
</Properties>
</file>