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266" r:id="rId3"/>
    <p:sldId id="306" r:id="rId4"/>
    <p:sldId id="307" r:id="rId5"/>
    <p:sldId id="264" r:id="rId6"/>
    <p:sldId id="277" r:id="rId7"/>
    <p:sldId id="302" r:id="rId8"/>
    <p:sldId id="303" r:id="rId9"/>
    <p:sldId id="304" r:id="rId10"/>
    <p:sldId id="305" r:id="rId11"/>
    <p:sldId id="308" r:id="rId12"/>
    <p:sldId id="300" r:id="rId13"/>
    <p:sldId id="293" r:id="rId14"/>
    <p:sldId id="294" r:id="rId15"/>
    <p:sldId id="296" r:id="rId16"/>
    <p:sldId id="298" r:id="rId17"/>
    <p:sldId id="299" r:id="rId18"/>
    <p:sldId id="30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Silva Monteiro" initials="MSM" lastIdx="8" clrIdx="0">
    <p:extLst>
      <p:ext uri="{19B8F6BF-5375-455C-9EA6-DF929625EA0E}">
        <p15:presenceInfo xmlns:p15="http://schemas.microsoft.com/office/powerpoint/2012/main" xmlns="" userId="S-1-5-21-2321219463-4261475146-1807988925-61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14T15:20:01.860" idx="8">
    <p:pos x="10" y="10"/>
    <p:text>Está sendo atualizada - será migrada para outra plataforma, o que possibilitará a implementação de mais funcionalidades.</p:text>
    <p:extLst>
      <p:ext uri="{C676402C-5697-4E1C-873F-D02D1690AC5C}">
        <p15:threadingInfo xmlns:p15="http://schemas.microsoft.com/office/powerpoint/2012/main" xmlns="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BCA2-D470-416A-B71F-1AB93D6D3C49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4267F-C22C-43CB-8BFD-A052004DB9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91519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AC230-B50C-4CB2-B37E-7855E7ECE521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B168-BC90-4F16-AAD2-E8922E4D31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753678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7714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8061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865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2331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975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5204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31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154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410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3793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276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1706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804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DA280-374A-449A-BC94-DE5A91E2840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059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9864-1CFF-41FA-9BB5-74768E38BCCF}" type="datetimeFigureOut">
              <a:rPr lang="pt-BR" smtClean="0"/>
              <a:pPr/>
              <a:t>05/10/2017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344C-BBF7-4500-8A95-47A8D3BC5F2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295400" y="754856"/>
            <a:ext cx="1426369" cy="157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996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gouv@cgu.gov.b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10" b="23822"/>
          <a:stretch/>
        </p:blipFill>
        <p:spPr bwMode="auto">
          <a:xfrm>
            <a:off x="0" y="967823"/>
            <a:ext cx="12192000" cy="47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5935" y="2706155"/>
            <a:ext cx="549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>
                <a:solidFill>
                  <a:schemeClr val="bg1"/>
                </a:solidFill>
              </a:rPr>
              <a:t>e-OUV</a:t>
            </a:r>
          </a:p>
          <a:p>
            <a:pPr algn="r"/>
            <a:r>
              <a:rPr lang="pt-BR" sz="3600" dirty="0">
                <a:solidFill>
                  <a:schemeClr val="bg1"/>
                </a:solidFill>
              </a:rPr>
              <a:t>Sistema de Ouvidorias do Poder Executivo Federal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18871" y="2838937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/>
          <a:srcRect l="10199" t="10794" r="6503" b="1942"/>
          <a:stretch/>
        </p:blipFill>
        <p:spPr>
          <a:xfrm>
            <a:off x="6480651" y="1872868"/>
            <a:ext cx="5159790" cy="291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4617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181" y="3832462"/>
            <a:ext cx="186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Cadastramento de manifestação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0159" y="3411246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3502" y="2630286"/>
            <a:ext cx="7597371" cy="30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72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181" y="3832462"/>
            <a:ext cx="186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Visualização para Ouvidoria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0159" y="3411246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7" t="8461" r="20026" b="13086"/>
          <a:stretch>
            <a:fillRect/>
          </a:stretch>
        </p:blipFill>
        <p:spPr bwMode="auto">
          <a:xfrm>
            <a:off x="3347837" y="1423686"/>
            <a:ext cx="6842124" cy="543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009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3284" y="3581520"/>
            <a:ext cx="241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O que vem por aí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27607" y="3021805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10" name="CaixaDeTexto 9"/>
          <p:cNvSpPr txBox="1"/>
          <p:nvPr/>
        </p:nvSpPr>
        <p:spPr>
          <a:xfrm>
            <a:off x="3705310" y="3021805"/>
            <a:ext cx="5071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Módulo de gestão de processos: e-</a:t>
            </a:r>
            <a:r>
              <a:rPr lang="pt-BR" dirty="0" err="1">
                <a:solidFill>
                  <a:schemeClr val="bg1"/>
                </a:solidFill>
              </a:rPr>
              <a:t>prajá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Inteligência artificial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Chatbot</a:t>
            </a: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Pesquisa de satisfação integrada ao e-Ouv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Ferramenta de análise de big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Simplifique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7274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01800" y="1500475"/>
            <a:ext cx="8924208" cy="545475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6364" y="3581520"/>
            <a:ext cx="19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Inteligência</a:t>
            </a:r>
          </a:p>
          <a:p>
            <a:r>
              <a:rPr lang="pt-BR" dirty="0">
                <a:solidFill>
                  <a:schemeClr val="bg1"/>
                </a:solidFill>
              </a:rPr>
              <a:t>Artificial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7141" y="3256913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10" name="Seta: para a Direita 9"/>
          <p:cNvSpPr/>
          <p:nvPr/>
        </p:nvSpPr>
        <p:spPr>
          <a:xfrm>
            <a:off x="3115340" y="3795823"/>
            <a:ext cx="1010093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4502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6364" y="3581520"/>
            <a:ext cx="190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Inteligência</a:t>
            </a:r>
          </a:p>
          <a:p>
            <a:r>
              <a:rPr lang="pt-BR" dirty="0">
                <a:solidFill>
                  <a:schemeClr val="bg1"/>
                </a:solidFill>
              </a:rPr>
              <a:t>Artificial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7141" y="3256913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428" y="1455533"/>
            <a:ext cx="7305635" cy="53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73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3284" y="3581520"/>
            <a:ext cx="241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e-</a:t>
            </a:r>
            <a:r>
              <a:rPr lang="pt-BR" dirty="0" err="1">
                <a:solidFill>
                  <a:schemeClr val="bg1"/>
                </a:solidFill>
              </a:rPr>
              <a:t>prajá</a:t>
            </a:r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>
                <a:solidFill>
                  <a:schemeClr val="bg1"/>
                </a:solidFill>
              </a:rPr>
              <a:t>Sistema de gestão de processos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95709" y="3437303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2453" y="1690688"/>
            <a:ext cx="8935775" cy="47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98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3284" y="3581520"/>
            <a:ext cx="241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e-</a:t>
            </a:r>
            <a:r>
              <a:rPr lang="pt-BR" dirty="0" err="1">
                <a:solidFill>
                  <a:schemeClr val="bg1"/>
                </a:solidFill>
              </a:rPr>
              <a:t>prajá</a:t>
            </a:r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>
                <a:solidFill>
                  <a:schemeClr val="bg1"/>
                </a:solidFill>
              </a:rPr>
              <a:t>Sistema de gestão de processos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95709" y="3437303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1393" y="1579397"/>
            <a:ext cx="8564615" cy="20842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1392" y="3997388"/>
            <a:ext cx="8564615" cy="28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77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3284" y="3581520"/>
            <a:ext cx="241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e-</a:t>
            </a:r>
            <a:r>
              <a:rPr lang="pt-BR" dirty="0" err="1">
                <a:solidFill>
                  <a:schemeClr val="bg1"/>
                </a:solidFill>
              </a:rPr>
              <a:t>prajá</a:t>
            </a:r>
            <a:endParaRPr lang="pt-BR" dirty="0">
              <a:solidFill>
                <a:schemeClr val="bg1"/>
              </a:solidFill>
            </a:endParaRPr>
          </a:p>
          <a:p>
            <a:pPr algn="r"/>
            <a:r>
              <a:rPr lang="pt-BR" dirty="0">
                <a:solidFill>
                  <a:schemeClr val="bg1"/>
                </a:solidFill>
              </a:rPr>
              <a:t>Sistema de gestão de processos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695709" y="3437303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5379" y="2688969"/>
            <a:ext cx="8782849" cy="30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1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-93784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750284" y="2688969"/>
            <a:ext cx="260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  <a:p>
            <a:endParaRPr lang="pt-BR" sz="2000" b="1" i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3284" y="3581520"/>
            <a:ext cx="241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Obrigado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27607" y="3021805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10" name="CaixaDeTexto 9"/>
          <p:cNvSpPr txBox="1"/>
          <p:nvPr/>
        </p:nvSpPr>
        <p:spPr>
          <a:xfrm>
            <a:off x="3705309" y="2764087"/>
            <a:ext cx="5725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Coordenação-Geral de Orientação e Acompanhamento de Ouvidorias - CGOUV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Ouvidoria-Geral da União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  <a:hlinkClick r:id="rId4"/>
              </a:rPr>
              <a:t>cgouv@cgu.gov.br</a:t>
            </a:r>
            <a:endParaRPr lang="pt-BR" dirty="0">
              <a:solidFill>
                <a:schemeClr val="bg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Ouvidorias.gov.br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solidFill>
                  <a:schemeClr val="bg1"/>
                </a:solidFill>
              </a:rPr>
              <a:t>+55 (61) 2020-6849 / 6923</a:t>
            </a:r>
          </a:p>
        </p:txBody>
      </p:sp>
    </p:spTree>
    <p:extLst>
      <p:ext uri="{BB962C8B-B14F-4D97-AF65-F5344CB8AC3E}">
        <p14:creationId xmlns:p14="http://schemas.microsoft.com/office/powerpoint/2010/main" xmlns="" val="293204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9051403" y="1061206"/>
            <a:ext cx="3164937" cy="5796795"/>
          </a:xfrm>
          <a:prstGeom prst="rect">
            <a:avLst/>
          </a:prstGeom>
          <a:solidFill>
            <a:srgbClr val="531D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1087493"/>
            <a:ext cx="5416951" cy="5770507"/>
          </a:xfrm>
          <a:prstGeom prst="rect">
            <a:avLst/>
          </a:prstGeom>
          <a:solidFill>
            <a:srgbClr val="531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628220" y="1149859"/>
            <a:ext cx="21118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e-</a:t>
            </a:r>
            <a:r>
              <a:rPr lang="pt-BR" sz="2400" b="1" dirty="0" err="1">
                <a:solidFill>
                  <a:schemeClr val="bg1"/>
                </a:solidFill>
              </a:rPr>
              <a:t>Ouv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1692909"/>
            <a:ext cx="536827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Facilita o contato entre cidadão e Administração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Instituído pela Portaria nº 50.252, de 15 de dezembro de 2015.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Gratuidade do Sistema – mantido e atualizado pela CGU.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Sistema Web - projetados para utilização pela internet.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Constante atualização – 15+ versões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Possui Ambiente de Treinamento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Sistema integrado com os Sistemas: </a:t>
            </a:r>
            <a:r>
              <a:rPr lang="pt-BR" sz="1600" dirty="0" err="1">
                <a:solidFill>
                  <a:schemeClr val="bg1"/>
                </a:solidFill>
              </a:rPr>
              <a:t>e-SIC</a:t>
            </a:r>
            <a:r>
              <a:rPr lang="pt-BR" sz="1600" dirty="0">
                <a:solidFill>
                  <a:schemeClr val="bg1"/>
                </a:solidFill>
              </a:rPr>
              <a:t>, Portal de Serviços do Governo Federal, Portal Reclame Aqui, Portal de Dados Abertos, etc.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bg1"/>
                </a:solidFill>
              </a:rPr>
              <a:t>Possibilidade de integração com outros sistemas (Webservices).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65186" y="1087493"/>
            <a:ext cx="2030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531D44"/>
                </a:solidFill>
              </a:rPr>
              <a:t>124.297</a:t>
            </a:r>
          </a:p>
        </p:txBody>
      </p:sp>
      <p:sp>
        <p:nvSpPr>
          <p:cNvPr id="9" name="Retângulo 8"/>
          <p:cNvSpPr/>
          <p:nvPr/>
        </p:nvSpPr>
        <p:spPr>
          <a:xfrm>
            <a:off x="6532268" y="1856934"/>
            <a:ext cx="1873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rgbClr val="531D44"/>
                </a:solidFill>
              </a:rPr>
              <a:t>Manifestações registradas desde dezembro de 2014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9697205" y="1074729"/>
            <a:ext cx="18733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rgbClr val="531D44"/>
                </a:solidFill>
              </a:rPr>
              <a:t>147</a:t>
            </a:r>
            <a:endParaRPr lang="pt-BR" sz="2000" b="1" dirty="0">
              <a:solidFill>
                <a:srgbClr val="531D44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737978" y="1989964"/>
            <a:ext cx="1873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dirty="0">
                <a:solidFill>
                  <a:srgbClr val="531D44"/>
                </a:solidFill>
              </a:rPr>
              <a:t>Órgãos do PEF utilizando o sistema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950" y="3380503"/>
            <a:ext cx="6775049" cy="34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97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4912" y="3832461"/>
            <a:ext cx="159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Vantagens para o cidadão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2119" y="3411245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6" name="CaixaDeTexto 5"/>
          <p:cNvSpPr txBox="1"/>
          <p:nvPr/>
        </p:nvSpPr>
        <p:spPr>
          <a:xfrm>
            <a:off x="3342167" y="2886047"/>
            <a:ext cx="550766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Cadastro único para se manifestar para 134 Ouvidorias Federias.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Possibilidade de registrar manifestações, consultar andamento e verificar a resposta pela Internet.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Sistema responsivo (se adapta ao dispositivo do usuário – celular, tablete ou computador).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Recebimentos de alertas e resposta de manifestação por e-mail.</a:t>
            </a:r>
          </a:p>
        </p:txBody>
      </p:sp>
    </p:spTree>
    <p:extLst>
      <p:ext uri="{BB962C8B-B14F-4D97-AF65-F5344CB8AC3E}">
        <p14:creationId xmlns:p14="http://schemas.microsoft.com/office/powerpoint/2010/main" xmlns="" val="317795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74158" y="3832461"/>
            <a:ext cx="177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Vantagens para a ouvidoria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2119" y="3411245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sp>
        <p:nvSpPr>
          <p:cNvPr id="6" name="CaixaDeTexto 5"/>
          <p:cNvSpPr txBox="1"/>
          <p:nvPr/>
        </p:nvSpPr>
        <p:spPr>
          <a:xfrm>
            <a:off x="3240450" y="1683785"/>
            <a:ext cx="8275675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Sistema sem custos para a Ouvidoria.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Não requer esforço de instalação;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Total aderência a IN nº 01/2014 da CGU.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Cumprimento automático da Portaria nº 3681/2016 da CGU.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Possibilidade de diálogo com o cidadão por meio de respostas intermediárias.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Encaminhamento de manifestações que não são da competência do órgão (e-OUV Municípios)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Recebimento de e-mails de alerta de recebimento de manifestações e vencimento de prazo;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Reclassificação de manifestações;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Alertas por e-mail que avisam da chegada de manifestação e vencimento de prazo (20+10), (30+30);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Resposta intermediária e conclusiva, de acordo com a IN OGU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Relatórios: Sala das Ouvidorias e extração de dados (PDF, </a:t>
            </a:r>
            <a:r>
              <a:rPr lang="pt-BR" dirty="0" err="1">
                <a:solidFill>
                  <a:schemeClr val="bg1"/>
                </a:solidFill>
              </a:rPr>
              <a:t>doc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dirty="0" err="1">
                <a:solidFill>
                  <a:schemeClr val="bg1"/>
                </a:solidFill>
              </a:rPr>
              <a:t>xls</a:t>
            </a:r>
            <a:r>
              <a:rPr lang="pt-BR" dirty="0">
                <a:solidFill>
                  <a:schemeClr val="bg1"/>
                </a:solidFill>
              </a:rPr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2713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100121" y="6354502"/>
            <a:ext cx="407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8/9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5553"/>
            <a:ext cx="12192000" cy="580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761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6590" y="1758259"/>
            <a:ext cx="7707210" cy="47947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5181" y="3832462"/>
            <a:ext cx="186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Cadastramento de manifestação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0159" y="3411246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</p:spTree>
    <p:extLst>
      <p:ext uri="{BB962C8B-B14F-4D97-AF65-F5344CB8AC3E}">
        <p14:creationId xmlns:p14="http://schemas.microsoft.com/office/powerpoint/2010/main" xmlns="" val="65148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181" y="3832462"/>
            <a:ext cx="186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Cadastramento de manifestação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0159" y="3411246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7835" y="1890264"/>
            <a:ext cx="8285636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71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181" y="3832462"/>
            <a:ext cx="186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Cadastramento de manifestação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0159" y="3411246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4078" y="2201476"/>
            <a:ext cx="8220358" cy="39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42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marcosgl\Downloads\fund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8" b="1"/>
          <a:stretch/>
        </p:blipFill>
        <p:spPr bwMode="auto">
          <a:xfrm>
            <a:off x="0" y="0"/>
            <a:ext cx="12192000" cy="78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181" y="3832462"/>
            <a:ext cx="186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Cadastramento de manifestação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70159" y="3411246"/>
            <a:ext cx="45719" cy="1488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00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2889" y="1690688"/>
            <a:ext cx="6438576" cy="51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07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393</Words>
  <Application>Microsoft Office PowerPoint</Application>
  <PresentationFormat>Personalizar</PresentationFormat>
  <Paragraphs>98</Paragraphs>
  <Slides>18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celia.barbosa</cp:lastModifiedBy>
  <cp:revision>92</cp:revision>
  <dcterms:created xsi:type="dcterms:W3CDTF">2017-06-05T18:09:13Z</dcterms:created>
  <dcterms:modified xsi:type="dcterms:W3CDTF">2017-10-05T14:44:08Z</dcterms:modified>
</cp:coreProperties>
</file>