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16" r:id="rId2"/>
    <p:sldId id="373" r:id="rId3"/>
    <p:sldId id="417" r:id="rId4"/>
    <p:sldId id="416" r:id="rId5"/>
    <p:sldId id="391" r:id="rId6"/>
    <p:sldId id="394" r:id="rId7"/>
    <p:sldId id="395" r:id="rId8"/>
    <p:sldId id="397" r:id="rId9"/>
    <p:sldId id="398" r:id="rId10"/>
    <p:sldId id="399" r:id="rId11"/>
    <p:sldId id="403" r:id="rId12"/>
    <p:sldId id="393" r:id="rId13"/>
    <p:sldId id="401" r:id="rId14"/>
    <p:sldId id="406" r:id="rId15"/>
    <p:sldId id="410" r:id="rId16"/>
    <p:sldId id="411" r:id="rId17"/>
    <p:sldId id="412" r:id="rId18"/>
    <p:sldId id="365" r:id="rId19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69">
          <p15:clr>
            <a:srgbClr val="A4A3A4"/>
          </p15:clr>
        </p15:guide>
        <p15:guide id="2">
          <p15:clr>
            <a:srgbClr val="A4A3A4"/>
          </p15:clr>
        </p15:guide>
        <p15:guide id="3" orient="horz" pos="401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1858"/>
    <a:srgbClr val="531D44"/>
    <a:srgbClr val="3C1A56"/>
    <a:srgbClr val="481F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42" autoAdjust="0"/>
    <p:restoredTop sz="96259" autoAdjust="0"/>
  </p:normalViewPr>
  <p:slideViewPr>
    <p:cSldViewPr snapToGrid="0">
      <p:cViewPr varScale="1">
        <p:scale>
          <a:sx n="86" d="100"/>
          <a:sy n="86" d="100"/>
        </p:scale>
        <p:origin x="594" y="60"/>
      </p:cViewPr>
      <p:guideLst>
        <p:guide orient="horz" pos="769"/>
        <p:guide/>
        <p:guide orient="horz" pos="40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2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Planilha1!$K$17</c:f>
              <c:strCache>
                <c:ptCount val="1"/>
                <c:pt idx="0">
                  <c:v>manifestações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Planilha1!$J$18:$J$20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Planilha1!$K$18:$K$20</c:f>
              <c:numCache>
                <c:formatCode>General</c:formatCode>
                <c:ptCount val="3"/>
                <c:pt idx="0">
                  <c:v>4200000</c:v>
                </c:pt>
                <c:pt idx="1">
                  <c:v>6176345.7164518572</c:v>
                </c:pt>
                <c:pt idx="2">
                  <c:v>9552691.4329037145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F0-4DFA-8650-3E85D9FBAA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4392256"/>
        <c:axId val="30439433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Planilha1!$J$17</c15:sqref>
                        </c15:formulaRef>
                      </c:ext>
                    </c:extLst>
                    <c:strCache>
                      <c:ptCount val="1"/>
                      <c:pt idx="0">
                        <c:v>ano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Planilha1!$J$18:$J$20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2015</c:v>
                      </c:pt>
                      <c:pt idx="1">
                        <c:v>2016</c:v>
                      </c:pt>
                      <c:pt idx="2">
                        <c:v>2017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Planilha1!$J$18:$J$20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2015</c:v>
                      </c:pt>
                      <c:pt idx="1">
                        <c:v>2016</c:v>
                      </c:pt>
                      <c:pt idx="2">
                        <c:v>2017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8DF0-4DFA-8650-3E85D9FBAA86}"/>
                  </c:ext>
                </c:extLst>
              </c15:ser>
            </c15:filteredBarSeries>
          </c:ext>
        </c:extLst>
      </c:barChart>
      <c:catAx>
        <c:axId val="304392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04394336"/>
        <c:crosses val="autoZero"/>
        <c:auto val="1"/>
        <c:lblAlgn val="ctr"/>
        <c:lblOffset val="100"/>
        <c:noMultiLvlLbl val="0"/>
      </c:catAx>
      <c:valAx>
        <c:axId val="3043943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04392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pt-BR"/>
              <a:t>Ministério da Transparência e Controladoria-Geral da União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16970-ADCE-41EB-829D-F45768401D2B}" type="datetimeFigureOut">
              <a:rPr lang="pt-BR" smtClean="0"/>
              <a:t>19/09/2017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065100-CA8A-4B8B-8132-7D098FE305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5545587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pt-BR"/>
              <a:t>Ministério da Transparência e Controladoria-Geral da União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0D237-B6F8-4B0D-9550-C1212E845A6F}" type="datetimeFigureOut">
              <a:rPr lang="pt-BR" smtClean="0"/>
              <a:t>19/09/2017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FDA280-374A-449A-BC94-DE5A91E284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2311487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89864-1CFF-41FA-9BB5-74768E38BCCF}" type="datetimeFigureOut">
              <a:rPr lang="pt-BR" smtClean="0"/>
              <a:t>19/09/2017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344C-BBF7-4500-8A95-47A8D3BC5F20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Retângulo 7"/>
          <p:cNvSpPr/>
          <p:nvPr userDrawn="1"/>
        </p:nvSpPr>
        <p:spPr>
          <a:xfrm>
            <a:off x="1295400" y="754856"/>
            <a:ext cx="1426369" cy="157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4126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89864-1CFF-41FA-9BB5-74768E38BCCF}" type="datetimeFigureOut">
              <a:rPr lang="pt-BR" smtClean="0"/>
              <a:t>19/09/2017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344C-BBF7-4500-8A95-47A8D3BC5F20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Retângulo 7"/>
          <p:cNvSpPr/>
          <p:nvPr userDrawn="1"/>
        </p:nvSpPr>
        <p:spPr>
          <a:xfrm>
            <a:off x="1295400" y="754856"/>
            <a:ext cx="1426369" cy="157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8060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89864-1CFF-41FA-9BB5-74768E38BCCF}" type="datetimeFigureOut">
              <a:rPr lang="pt-BR" smtClean="0"/>
              <a:t>19/09/2017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344C-BBF7-4500-8A95-47A8D3BC5F20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Retângulo 7"/>
          <p:cNvSpPr/>
          <p:nvPr userDrawn="1"/>
        </p:nvSpPr>
        <p:spPr>
          <a:xfrm>
            <a:off x="1295400" y="754856"/>
            <a:ext cx="1426369" cy="157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4508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89864-1CFF-41FA-9BB5-74768E38BCCF}" type="datetimeFigureOut">
              <a:rPr lang="pt-BR" smtClean="0"/>
              <a:t>19/09/2017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344C-BBF7-4500-8A95-47A8D3BC5F20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Retângulo 7"/>
          <p:cNvSpPr/>
          <p:nvPr userDrawn="1"/>
        </p:nvSpPr>
        <p:spPr>
          <a:xfrm>
            <a:off x="1295400" y="754856"/>
            <a:ext cx="1426369" cy="157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6229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89864-1CFF-41FA-9BB5-74768E38BCCF}" type="datetimeFigureOut">
              <a:rPr lang="pt-BR" smtClean="0"/>
              <a:t>19/09/2017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344C-BBF7-4500-8A95-47A8D3BC5F20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Retângulo 7"/>
          <p:cNvSpPr/>
          <p:nvPr userDrawn="1"/>
        </p:nvSpPr>
        <p:spPr>
          <a:xfrm>
            <a:off x="1295400" y="754856"/>
            <a:ext cx="1426369" cy="157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4288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89864-1CFF-41FA-9BB5-74768E38BCCF}" type="datetimeFigureOut">
              <a:rPr lang="pt-BR" smtClean="0"/>
              <a:t>19/09/2017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344C-BBF7-4500-8A95-47A8D3BC5F20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Retângulo 8"/>
          <p:cNvSpPr/>
          <p:nvPr userDrawn="1"/>
        </p:nvSpPr>
        <p:spPr>
          <a:xfrm>
            <a:off x="1295400" y="754856"/>
            <a:ext cx="1426369" cy="157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2066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89864-1CFF-41FA-9BB5-74768E38BCCF}" type="datetimeFigureOut">
              <a:rPr lang="pt-BR" smtClean="0"/>
              <a:t>19/09/2017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344C-BBF7-4500-8A95-47A8D3BC5F20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Retângulo 10"/>
          <p:cNvSpPr/>
          <p:nvPr userDrawn="1"/>
        </p:nvSpPr>
        <p:spPr>
          <a:xfrm>
            <a:off x="1295400" y="754856"/>
            <a:ext cx="1426369" cy="157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18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89864-1CFF-41FA-9BB5-74768E38BCCF}" type="datetimeFigureOut">
              <a:rPr lang="pt-BR" smtClean="0"/>
              <a:t>19/09/2017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344C-BBF7-4500-8A95-47A8D3BC5F20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1295400" y="754856"/>
            <a:ext cx="1426369" cy="157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3439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89864-1CFF-41FA-9BB5-74768E38BCCF}" type="datetimeFigureOut">
              <a:rPr lang="pt-BR" smtClean="0"/>
              <a:t>19/09/2017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344C-BBF7-4500-8A95-47A8D3BC5F20}" type="slidenum">
              <a:rPr lang="pt-BR" smtClean="0"/>
              <a:t>‹nº›</a:t>
            </a:fld>
            <a:endParaRPr lang="pt-BR"/>
          </a:p>
        </p:txBody>
      </p:sp>
      <p:sp>
        <p:nvSpPr>
          <p:cNvPr id="6" name="Retângulo 5"/>
          <p:cNvSpPr/>
          <p:nvPr userDrawn="1"/>
        </p:nvSpPr>
        <p:spPr>
          <a:xfrm>
            <a:off x="1295400" y="754856"/>
            <a:ext cx="1426369" cy="157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6293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89864-1CFF-41FA-9BB5-74768E38BCCF}" type="datetimeFigureOut">
              <a:rPr lang="pt-BR" smtClean="0"/>
              <a:t>19/09/2017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344C-BBF7-4500-8A95-47A8D3BC5F20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Retângulo 8"/>
          <p:cNvSpPr/>
          <p:nvPr userDrawn="1"/>
        </p:nvSpPr>
        <p:spPr>
          <a:xfrm>
            <a:off x="1295400" y="754856"/>
            <a:ext cx="1426369" cy="157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8757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89864-1CFF-41FA-9BB5-74768E38BCCF}" type="datetimeFigureOut">
              <a:rPr lang="pt-BR" smtClean="0"/>
              <a:t>19/09/2017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344C-BBF7-4500-8A95-47A8D3BC5F20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Retângulo 8"/>
          <p:cNvSpPr/>
          <p:nvPr userDrawn="1"/>
        </p:nvSpPr>
        <p:spPr>
          <a:xfrm>
            <a:off x="1295400" y="754856"/>
            <a:ext cx="1426369" cy="157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1302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89864-1CFF-41FA-9BB5-74768E38BCCF}" type="datetimeFigureOut">
              <a:rPr lang="pt-BR" smtClean="0"/>
              <a:t>19/09/2017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1344C-BBF7-4500-8A95-47A8D3BC5F20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Retângulo 7"/>
          <p:cNvSpPr/>
          <p:nvPr userDrawn="1"/>
        </p:nvSpPr>
        <p:spPr>
          <a:xfrm>
            <a:off x="1295400" y="754856"/>
            <a:ext cx="1426369" cy="157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617" y="114300"/>
            <a:ext cx="9072365" cy="97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550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arcosgl\Downloads\fundo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10" b="23822"/>
          <a:stretch/>
        </p:blipFill>
        <p:spPr bwMode="auto">
          <a:xfrm>
            <a:off x="0" y="1148576"/>
            <a:ext cx="12192000" cy="472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3256156" y="2972750"/>
            <a:ext cx="2672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</a:rPr>
              <a:t> </a:t>
            </a:r>
            <a:r>
              <a:rPr lang="pt-BR" sz="3600" dirty="0">
                <a:solidFill>
                  <a:schemeClr val="bg1"/>
                </a:solidFill>
              </a:rPr>
              <a:t>Ouvidoria</a:t>
            </a:r>
          </a:p>
        </p:txBody>
      </p:sp>
      <p:sp>
        <p:nvSpPr>
          <p:cNvPr id="7" name="Retângulo 6"/>
          <p:cNvSpPr/>
          <p:nvPr/>
        </p:nvSpPr>
        <p:spPr>
          <a:xfrm>
            <a:off x="6018871" y="2838937"/>
            <a:ext cx="45719" cy="14887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sz="2000"/>
          </a:p>
        </p:txBody>
      </p:sp>
      <p:sp>
        <p:nvSpPr>
          <p:cNvPr id="8" name="CaixaDeTexto 7"/>
          <p:cNvSpPr txBox="1"/>
          <p:nvPr/>
        </p:nvSpPr>
        <p:spPr>
          <a:xfrm>
            <a:off x="6154369" y="3021433"/>
            <a:ext cx="35170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i="1" dirty="0">
                <a:solidFill>
                  <a:schemeClr val="bg1"/>
                </a:solidFill>
              </a:rPr>
              <a:t>Transformando problemas individuais em soluções coletivas</a:t>
            </a:r>
            <a:endParaRPr lang="pt-BR" sz="1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17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arcosgl\Downloads\slide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75"/>
          <a:stretch/>
        </p:blipFill>
        <p:spPr bwMode="auto">
          <a:xfrm>
            <a:off x="0" y="1201008"/>
            <a:ext cx="121920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19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marcosgl\Downloads\fundo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35" b="11747"/>
          <a:stretch/>
        </p:blipFill>
        <p:spPr bwMode="auto">
          <a:xfrm>
            <a:off x="0" y="1126272"/>
            <a:ext cx="12192000" cy="573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378425" y="3035949"/>
            <a:ext cx="242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</a:rPr>
              <a:t> </a:t>
            </a:r>
            <a:endParaRPr lang="es-ES_tradnl" sz="2000" b="1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286399" y="2310536"/>
            <a:ext cx="3144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</a:rPr>
              <a:t>PROGRAMA  DE AVALIAÇÃO CIDADÃ DE POLÍTICAS PÚBLICAS - PROCID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-179204"/>
            <a:ext cx="304892" cy="81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indent="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6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pt-BR" altLang="pt-BR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6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0" y="4357988"/>
            <a:ext cx="4411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 </a:t>
            </a:r>
          </a:p>
          <a:p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3930316" y="1873926"/>
            <a:ext cx="5225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3600" dirty="0">
              <a:solidFill>
                <a:schemeClr val="bg1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4931282" y="5343756"/>
            <a:ext cx="362845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</a:rPr>
              <a:t>Objetivos principais:</a:t>
            </a:r>
          </a:p>
          <a:p>
            <a:r>
              <a:rPr lang="pt-BR" sz="1600" dirty="0">
                <a:solidFill>
                  <a:schemeClr val="bg1"/>
                </a:solidFill>
              </a:rPr>
              <a:t>-Subsidiar a gestão, no intuito de aperfeiçoar as políticas, programas, serviços e ações do Poder Executivo Federal;</a:t>
            </a:r>
          </a:p>
          <a:p>
            <a:r>
              <a:rPr lang="pt-BR" sz="1600" dirty="0">
                <a:solidFill>
                  <a:schemeClr val="bg1"/>
                </a:solidFill>
              </a:rPr>
              <a:t>-Subsidiar as ações de fiscalização e correição da CGU e de outros órgãos de controle; e</a:t>
            </a:r>
          </a:p>
          <a:p>
            <a:r>
              <a:rPr lang="pt-BR" sz="1600" dirty="0">
                <a:solidFill>
                  <a:schemeClr val="bg1"/>
                </a:solidFill>
              </a:rPr>
              <a:t>- Promover a transparência e a participação social – As informações coletadas e as análises sobre as políticas e serviços públicos serão colocadas em transparência ativa. </a:t>
            </a:r>
          </a:p>
        </p:txBody>
      </p:sp>
      <p:pic>
        <p:nvPicPr>
          <p:cNvPr id="14" name="Picture 2" descr="http://www.freeiconspng.com/uploads/data-network-icon-image-gallery-5.png"/>
          <p:cNvPicPr>
            <a:picLocks noChangeAspect="1" noChangeArrowheads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47" y="1866244"/>
            <a:ext cx="725435" cy="72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aixaDeTexto 14"/>
          <p:cNvSpPr txBox="1"/>
          <p:nvPr/>
        </p:nvSpPr>
        <p:spPr>
          <a:xfrm>
            <a:off x="1289682" y="1866244"/>
            <a:ext cx="30909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Ouvidoria de dados</a:t>
            </a:r>
            <a:endParaRPr lang="es-ES_tradnl" sz="28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Resultado de imagem para participação social icon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869" b="21885" l="54313" r="701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464" t="5206" r="27754" b="77856"/>
          <a:stretch/>
        </p:blipFill>
        <p:spPr bwMode="auto">
          <a:xfrm>
            <a:off x="1286399" y="3611301"/>
            <a:ext cx="1276350" cy="109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m para participação social icon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6038" b="92173" l="2556" r="241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6604" r="74316" b="8068"/>
          <a:stretch/>
        </p:blipFill>
        <p:spPr bwMode="auto">
          <a:xfrm>
            <a:off x="2562749" y="3706281"/>
            <a:ext cx="1581053" cy="943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sultado de imagem para participação social icone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5399" b="91374" l="53514" r="698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564" t="73721" r="28117" b="8510"/>
          <a:stretch/>
        </p:blipFill>
        <p:spPr bwMode="auto">
          <a:xfrm>
            <a:off x="4411579" y="3546471"/>
            <a:ext cx="1260738" cy="1102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sultado de imagem para participação social icone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2875" b="68211" l="7029" r="222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57" t="52127" r="76400" b="30938"/>
          <a:stretch/>
        </p:blipFill>
        <p:spPr bwMode="auto">
          <a:xfrm>
            <a:off x="6128590" y="2703852"/>
            <a:ext cx="1146506" cy="106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Resultado de imagem para participação social icone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393" b="44409" l="30192" r="458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02" t="29604" r="53544" b="55511"/>
          <a:stretch/>
        </p:blipFill>
        <p:spPr bwMode="auto">
          <a:xfrm>
            <a:off x="6261867" y="4704177"/>
            <a:ext cx="1013229" cy="92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ector reto 2"/>
          <p:cNvCxnSpPr/>
          <p:nvPr/>
        </p:nvCxnSpPr>
        <p:spPr>
          <a:xfrm>
            <a:off x="2310063" y="4178064"/>
            <a:ext cx="7579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3930316" y="4178064"/>
            <a:ext cx="6898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 flipV="1">
            <a:off x="5462337" y="3546471"/>
            <a:ext cx="799530" cy="4456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>
            <a:off x="5420152" y="4466296"/>
            <a:ext cx="841715" cy="5728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/>
          <p:cNvSpPr txBox="1"/>
          <p:nvPr/>
        </p:nvSpPr>
        <p:spPr>
          <a:xfrm>
            <a:off x="1378425" y="4817275"/>
            <a:ext cx="12695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</a:rPr>
              <a:t>Base de dados de participação social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3094896" y="4812142"/>
            <a:ext cx="1269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</a:rPr>
              <a:t>Análise de</a:t>
            </a:r>
          </a:p>
          <a:p>
            <a:r>
              <a:rPr lang="pt-BR" sz="1600" dirty="0">
                <a:solidFill>
                  <a:schemeClr val="bg1"/>
                </a:solidFill>
              </a:rPr>
              <a:t>Dados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4620126" y="4817275"/>
            <a:ext cx="12695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bg1"/>
                </a:solidFill>
              </a:rPr>
              <a:t>Produção de relatórios e transparência de dados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7251684" y="2852412"/>
            <a:ext cx="14162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</a:rPr>
              <a:t>Planejamento de ações de controle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7264603" y="4855205"/>
            <a:ext cx="18912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</a:rPr>
              <a:t>Produção de alertas tempestivos aos gestores</a:t>
            </a:r>
          </a:p>
        </p:txBody>
      </p:sp>
      <p:pic>
        <p:nvPicPr>
          <p:cNvPr id="2060" name="Picture 12" descr="Resultado de imagem para participação social icone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073" b="44569" l="76997" r="9728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552" t="29372" b="55511"/>
          <a:stretch/>
        </p:blipFill>
        <p:spPr bwMode="auto">
          <a:xfrm>
            <a:off x="7312625" y="3689840"/>
            <a:ext cx="1575302" cy="935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Conector reto 31"/>
          <p:cNvCxnSpPr/>
          <p:nvPr/>
        </p:nvCxnSpPr>
        <p:spPr>
          <a:xfrm>
            <a:off x="5544820" y="4157739"/>
            <a:ext cx="19508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ixaDeTexto 33"/>
          <p:cNvSpPr txBox="1"/>
          <p:nvPr/>
        </p:nvSpPr>
        <p:spPr>
          <a:xfrm>
            <a:off x="8519032" y="3881521"/>
            <a:ext cx="1561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</a:rPr>
              <a:t>Transparência e controle social</a:t>
            </a:r>
          </a:p>
        </p:txBody>
      </p:sp>
    </p:spTree>
    <p:extLst>
      <p:ext uri="{BB962C8B-B14F-4D97-AF65-F5344CB8AC3E}">
        <p14:creationId xmlns:p14="http://schemas.microsoft.com/office/powerpoint/2010/main" val="89491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freeiconspng.com/uploads/data-network-icon-image-gallery-5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47" y="1866244"/>
            <a:ext cx="725435" cy="72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2087777" y="1576591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ES_tradnl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/>
          <a:srcRect l="48282" t="53984" r="9644" b="18863"/>
          <a:stretch/>
        </p:blipFill>
        <p:spPr>
          <a:xfrm>
            <a:off x="4606207" y="1274159"/>
            <a:ext cx="6862982" cy="2834616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4"/>
          <a:srcRect l="39211" t="53591" r="1268" b="17739"/>
          <a:stretch/>
        </p:blipFill>
        <p:spPr>
          <a:xfrm>
            <a:off x="4895134" y="4275908"/>
            <a:ext cx="6510348" cy="2006935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5"/>
          <a:srcRect l="55574" t="50837" r="22922" b="20584"/>
          <a:stretch/>
        </p:blipFill>
        <p:spPr>
          <a:xfrm>
            <a:off x="0" y="2888074"/>
            <a:ext cx="4777973" cy="4064045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1289682" y="1866244"/>
            <a:ext cx="30909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chemeClr val="accent1">
                    <a:lumMod val="50000"/>
                  </a:schemeClr>
                </a:solidFill>
              </a:rPr>
              <a:t>Ouvidoria de dados</a:t>
            </a:r>
            <a:endParaRPr lang="es-ES_tradnl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1309133" y="2275645"/>
            <a:ext cx="31744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O que a sociedade fala sobre o PRONATEC?</a:t>
            </a:r>
            <a:endParaRPr lang="es-ES_tradnl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95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freeiconspng.com/uploads/data-network-icon-image-gallery-5.png"/>
          <p:cNvPicPr>
            <a:picLocks noChangeAspect="1" noChangeArrowheads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47" y="1866244"/>
            <a:ext cx="725435" cy="72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2087777" y="1576591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ES_tradnl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/>
          <a:srcRect l="39211" t="53616" r="1866" b="17738"/>
          <a:stretch/>
        </p:blipFill>
        <p:spPr>
          <a:xfrm>
            <a:off x="564247" y="3240532"/>
            <a:ext cx="10732403" cy="3339238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1289682" y="1866244"/>
            <a:ext cx="30909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Ouvidoria de dados</a:t>
            </a:r>
            <a:endParaRPr lang="es-ES_tradnl" sz="2800" b="1" dirty="0">
              <a:solidFill>
                <a:schemeClr val="bg1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309133" y="2275645"/>
            <a:ext cx="31744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</a:rPr>
              <a:t>O que a sociedade fala sobre o PRONATEC?</a:t>
            </a:r>
            <a:endParaRPr lang="es-ES_tradnl" sz="2000" dirty="0">
              <a:solidFill>
                <a:schemeClr val="bg1"/>
              </a:solidFill>
            </a:endParaRPr>
          </a:p>
        </p:txBody>
      </p:sp>
      <p:pic>
        <p:nvPicPr>
          <p:cNvPr id="9" name="Picture 2" descr="http://www.freeiconspng.com/uploads/data-network-icon-image-gallery-5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47" y="2018644"/>
            <a:ext cx="725435" cy="72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1442082" y="2018644"/>
            <a:ext cx="30909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chemeClr val="accent1">
                    <a:lumMod val="50000"/>
                  </a:schemeClr>
                </a:solidFill>
              </a:rPr>
              <a:t>Ouvidoria de dados</a:t>
            </a:r>
            <a:endParaRPr lang="es-ES_tradnl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1461533" y="2428045"/>
            <a:ext cx="31744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O que a sociedade fala sobre o PRONATEC?</a:t>
            </a:r>
            <a:endParaRPr lang="es-ES_tradnl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82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freeiconspng.com/uploads/data-network-icon-image-gallery-5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47" y="1256644"/>
            <a:ext cx="725435" cy="72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2087777" y="1576591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ES_tradnl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289682" y="1256644"/>
            <a:ext cx="30909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chemeClr val="accent1">
                    <a:lumMod val="50000"/>
                  </a:schemeClr>
                </a:solidFill>
              </a:rPr>
              <a:t>Ouvidoria de dados</a:t>
            </a:r>
            <a:endParaRPr lang="es-ES_tradnl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309133" y="1666045"/>
            <a:ext cx="3796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E o que foi dito sobre o SISU?</a:t>
            </a:r>
            <a:endParaRPr lang="es-ES_tradnl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3"/>
          <a:srcRect l="39334" t="51223" r="8187" b="21558"/>
          <a:stretch/>
        </p:blipFill>
        <p:spPr>
          <a:xfrm rot="21423587">
            <a:off x="344386" y="2430535"/>
            <a:ext cx="12389886" cy="411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9839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46400" t="48947" r="16414" b="12714"/>
          <a:stretch/>
        </p:blipFill>
        <p:spPr>
          <a:xfrm>
            <a:off x="2759014" y="1224263"/>
            <a:ext cx="8537944" cy="5633737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257485" y="5725550"/>
            <a:ext cx="22913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PNAE (06/06/2017)</a:t>
            </a:r>
          </a:p>
          <a:p>
            <a:r>
              <a:rPr lang="pt-BR" sz="1400" dirty="0"/>
              <a:t>Arestas 90% mais frequentes</a:t>
            </a:r>
            <a:endParaRPr lang="es-ES_tradnl" sz="1400" dirty="0"/>
          </a:p>
        </p:txBody>
      </p:sp>
      <p:pic>
        <p:nvPicPr>
          <p:cNvPr id="6" name="Picture 2" descr="http://www.freeiconspng.com/uploads/data-network-icon-image-gallery-5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71" y="1224263"/>
            <a:ext cx="725435" cy="72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1055506" y="1224263"/>
            <a:ext cx="30909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chemeClr val="accent1">
                    <a:lumMod val="50000"/>
                  </a:schemeClr>
                </a:solidFill>
              </a:rPr>
              <a:t>Ouvidoria de dados</a:t>
            </a:r>
            <a:endParaRPr lang="es-ES_tradnl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074957" y="1656022"/>
            <a:ext cx="3796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E o que foi dito sobre o PNAE?</a:t>
            </a:r>
            <a:endParaRPr lang="es-ES_tradnl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0711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40583" t="45500" r="10320" b="14215"/>
          <a:stretch/>
        </p:blipFill>
        <p:spPr>
          <a:xfrm>
            <a:off x="-792799" y="888555"/>
            <a:ext cx="11691258" cy="6139543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074957" y="2300379"/>
            <a:ext cx="22913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PNAE (06/06/2017)</a:t>
            </a:r>
          </a:p>
          <a:p>
            <a:r>
              <a:rPr lang="pt-BR" sz="1400" dirty="0"/>
              <a:t>Arestas 95% mais frequentes</a:t>
            </a:r>
            <a:endParaRPr lang="es-ES_tradnl" sz="1400" dirty="0"/>
          </a:p>
        </p:txBody>
      </p:sp>
      <p:pic>
        <p:nvPicPr>
          <p:cNvPr id="6" name="Picture 2" descr="http://www.freeiconspng.com/uploads/data-network-icon-image-gallery-5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71" y="1224263"/>
            <a:ext cx="725435" cy="72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1055506" y="1224263"/>
            <a:ext cx="30909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chemeClr val="accent1">
                    <a:lumMod val="50000"/>
                  </a:schemeClr>
                </a:solidFill>
              </a:rPr>
              <a:t>Ouvidoria de dados</a:t>
            </a:r>
            <a:endParaRPr lang="es-ES_tradnl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074957" y="1656022"/>
            <a:ext cx="3796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E o que foi dito sobre o PNAE?</a:t>
            </a:r>
            <a:endParaRPr lang="es-ES_tradnl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3672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43148" t="48071" r="12157" b="10786"/>
          <a:stretch/>
        </p:blipFill>
        <p:spPr>
          <a:xfrm>
            <a:off x="330071" y="844307"/>
            <a:ext cx="10642729" cy="627017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074957" y="4925296"/>
            <a:ext cx="22913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PNAE (06/06/2017)</a:t>
            </a:r>
          </a:p>
          <a:p>
            <a:r>
              <a:rPr lang="pt-BR" sz="1400" dirty="0"/>
              <a:t>Arestas 98% mais frequentes</a:t>
            </a:r>
            <a:endParaRPr lang="es-ES_tradnl" sz="1400" dirty="0"/>
          </a:p>
        </p:txBody>
      </p:sp>
      <p:pic>
        <p:nvPicPr>
          <p:cNvPr id="6" name="Picture 2" descr="http://www.freeiconspng.com/uploads/data-network-icon-image-gallery-5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71" y="1224263"/>
            <a:ext cx="725435" cy="72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1055506" y="1224263"/>
            <a:ext cx="30909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chemeClr val="accent1">
                    <a:lumMod val="50000"/>
                  </a:schemeClr>
                </a:solidFill>
              </a:rPr>
              <a:t>Ouvidoria de dados</a:t>
            </a:r>
            <a:endParaRPr lang="es-ES_tradnl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074957" y="1656022"/>
            <a:ext cx="3796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E o que foi dito sobre o PNAE?</a:t>
            </a:r>
            <a:endParaRPr lang="es-ES_tradnl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1481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arcosgl\Downloads\fundo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84" b="23822"/>
          <a:stretch/>
        </p:blipFill>
        <p:spPr bwMode="auto">
          <a:xfrm>
            <a:off x="0" y="1170878"/>
            <a:ext cx="12192000" cy="470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4384215" y="3414290"/>
            <a:ext cx="15116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800" dirty="0">
                <a:solidFill>
                  <a:schemeClr val="bg1"/>
                </a:solidFill>
              </a:rPr>
              <a:t>Obrigada</a:t>
            </a:r>
          </a:p>
        </p:txBody>
      </p:sp>
      <p:sp>
        <p:nvSpPr>
          <p:cNvPr id="7" name="Retângulo 6"/>
          <p:cNvSpPr/>
          <p:nvPr/>
        </p:nvSpPr>
        <p:spPr>
          <a:xfrm>
            <a:off x="5895911" y="2938272"/>
            <a:ext cx="45719" cy="18139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8" name="CaixaDeTexto 7"/>
          <p:cNvSpPr txBox="1"/>
          <p:nvPr/>
        </p:nvSpPr>
        <p:spPr>
          <a:xfrm>
            <a:off x="6096000" y="2890128"/>
            <a:ext cx="351096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</a:rPr>
              <a:t>Marlene Alves de Albuquerque</a:t>
            </a:r>
          </a:p>
          <a:p>
            <a:r>
              <a:rPr lang="pt-BR" i="1" dirty="0">
                <a:solidFill>
                  <a:schemeClr val="bg1"/>
                </a:solidFill>
              </a:rPr>
              <a:t>Ouvidora-Geral da União - Adjunta </a:t>
            </a:r>
          </a:p>
          <a:p>
            <a:r>
              <a:rPr lang="pt-BR" i="1" dirty="0">
                <a:solidFill>
                  <a:schemeClr val="bg1"/>
                </a:solidFill>
              </a:rPr>
              <a:t>Ministério da Transparência  e </a:t>
            </a:r>
          </a:p>
          <a:p>
            <a:r>
              <a:rPr lang="pt-BR" i="1" dirty="0">
                <a:solidFill>
                  <a:schemeClr val="bg1"/>
                </a:solidFill>
              </a:rPr>
              <a:t>Controladoria-Geral da União</a:t>
            </a:r>
          </a:p>
          <a:p>
            <a:endParaRPr lang="pt-BR" sz="900" i="1" dirty="0">
              <a:solidFill>
                <a:schemeClr val="bg1"/>
              </a:solidFill>
            </a:endParaRPr>
          </a:p>
          <a:p>
            <a:r>
              <a:rPr lang="pt-BR" sz="1600" i="1" dirty="0">
                <a:solidFill>
                  <a:schemeClr val="bg1"/>
                </a:solidFill>
              </a:rPr>
              <a:t>cguouvidor@cgu.gov.br</a:t>
            </a:r>
          </a:p>
          <a:p>
            <a:r>
              <a:rPr lang="pt-BR" sz="1600" i="1" dirty="0">
                <a:solidFill>
                  <a:schemeClr val="bg1"/>
                </a:solidFill>
              </a:rPr>
              <a:t>+55 61 2020 6782</a:t>
            </a:r>
          </a:p>
        </p:txBody>
      </p:sp>
    </p:spTree>
    <p:extLst>
      <p:ext uri="{BB962C8B-B14F-4D97-AF65-F5344CB8AC3E}">
        <p14:creationId xmlns:p14="http://schemas.microsoft.com/office/powerpoint/2010/main" val="267434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arcosgl\Downloads\fundo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35" b="11747"/>
          <a:stretch/>
        </p:blipFill>
        <p:spPr bwMode="auto">
          <a:xfrm>
            <a:off x="0" y="1126272"/>
            <a:ext cx="12192000" cy="573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1434098" y="5351289"/>
            <a:ext cx="3010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Decreto 8.243/2014, art. 2º, V</a:t>
            </a:r>
            <a:endParaRPr lang="es-ES_tradnl" dirty="0">
              <a:solidFill>
                <a:schemeClr val="bg1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1349038" y="1864708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es-ES_tradnl" sz="13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434098" y="3277941"/>
            <a:ext cx="946298" cy="25518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5" name="Retângulo 14"/>
          <p:cNvSpPr/>
          <p:nvPr/>
        </p:nvSpPr>
        <p:spPr>
          <a:xfrm>
            <a:off x="2564859" y="3277941"/>
            <a:ext cx="1973946" cy="25518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6" name="Retângulo 15"/>
          <p:cNvSpPr/>
          <p:nvPr/>
        </p:nvSpPr>
        <p:spPr>
          <a:xfrm>
            <a:off x="3785749" y="4626849"/>
            <a:ext cx="1973946" cy="25518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7" name="Retângulo 16"/>
          <p:cNvSpPr/>
          <p:nvPr/>
        </p:nvSpPr>
        <p:spPr>
          <a:xfrm>
            <a:off x="1434098" y="4910305"/>
            <a:ext cx="1701210" cy="23222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8" name="Retângulo 17"/>
          <p:cNvSpPr/>
          <p:nvPr/>
        </p:nvSpPr>
        <p:spPr>
          <a:xfrm>
            <a:off x="1434098" y="2926537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</a:rPr>
              <a:t>ouvidoria pública federal - instância de 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controle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</a:rPr>
              <a:t> e 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participação social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</a:rPr>
              <a:t> responsável pelo tratamento das reclamações, solicitações, denúncias, sugestões e elogios relativos às políticas e aos serviços públicos, prestados sob qualquer forma ou regime, com vistas ao 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aprimoramento da gestão pública;</a:t>
            </a:r>
            <a:endParaRPr lang="es-ES_tradnl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94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arcosgl\Downloads\fundo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35" b="11747"/>
          <a:stretch/>
        </p:blipFill>
        <p:spPr bwMode="auto">
          <a:xfrm>
            <a:off x="0" y="1215482"/>
            <a:ext cx="12192000" cy="573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2123609" y="4225016"/>
            <a:ext cx="2999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Lei nº 13.460/2017, art. 13, VI</a:t>
            </a:r>
            <a:endParaRPr lang="es-ES_tradnl" dirty="0">
              <a:solidFill>
                <a:schemeClr val="bg1"/>
              </a:solidFill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2123609" y="2341756"/>
            <a:ext cx="69871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</a:rPr>
              <a:t>As ouvidorias terão como atribuições precípuas...</a:t>
            </a:r>
          </a:p>
          <a:p>
            <a:pPr algn="just"/>
            <a:endParaRPr lang="pt-BR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just"/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</a:rPr>
              <a:t>Receber, analisar e encaminhar às autoridades competentes as manifestações, acompanhando o tratamento e a efetiva conclusão das manifestações de usuário perante o órgão ou entidade a que se vincula.</a:t>
            </a:r>
          </a:p>
        </p:txBody>
      </p:sp>
    </p:spTree>
    <p:extLst>
      <p:ext uri="{BB962C8B-B14F-4D97-AF65-F5344CB8AC3E}">
        <p14:creationId xmlns:p14="http://schemas.microsoft.com/office/powerpoint/2010/main" val="240992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arcosgl\Downloads\fundo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35" b="11747"/>
          <a:stretch/>
        </p:blipFill>
        <p:spPr bwMode="auto">
          <a:xfrm>
            <a:off x="0" y="1215482"/>
            <a:ext cx="12192000" cy="573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2123609" y="4225016"/>
            <a:ext cx="328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Decreto 9.094/2017, art. 20, § 1º</a:t>
            </a:r>
            <a:endParaRPr lang="es-ES_tradnl" dirty="0">
              <a:solidFill>
                <a:schemeClr val="bg1"/>
              </a:solidFill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2123609" y="2341756"/>
            <a:ext cx="69871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</a:rPr>
              <a:t>Os canais de ouvidoria e as pesquisas de satisfação, objetivam assegurar a efetiva participação dos usuários dos serviços públicos na avaliação e identificar lacunas e deficiências na prestação dos serviços.</a:t>
            </a:r>
          </a:p>
        </p:txBody>
      </p:sp>
    </p:spTree>
    <p:extLst>
      <p:ext uri="{BB962C8B-B14F-4D97-AF65-F5344CB8AC3E}">
        <p14:creationId xmlns:p14="http://schemas.microsoft.com/office/powerpoint/2010/main" val="246093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arcosgl\Downloads\fundo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35" b="11747"/>
          <a:stretch/>
        </p:blipFill>
        <p:spPr bwMode="auto">
          <a:xfrm>
            <a:off x="0" y="1126272"/>
            <a:ext cx="12192000" cy="573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1237526" y="3207305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</a:rPr>
              <a:t>Mecanismo de participação social </a:t>
            </a:r>
            <a:r>
              <a:rPr lang="pt-BR" sz="2400" b="1" dirty="0">
                <a:solidFill>
                  <a:srgbClr val="FFC000"/>
                </a:solidFill>
                <a:latin typeface="Arial" panose="020B0604020202020204" pitchFamily="34" charset="0"/>
              </a:rPr>
              <a:t>perene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</a:rPr>
              <a:t>, </a:t>
            </a:r>
            <a:r>
              <a:rPr lang="pt-BR" sz="2400" b="1" dirty="0">
                <a:solidFill>
                  <a:srgbClr val="FFC000"/>
                </a:solidFill>
                <a:latin typeface="Arial" panose="020B0604020202020204" pitchFamily="34" charset="0"/>
              </a:rPr>
              <a:t>não discriminatório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</a:rPr>
              <a:t>, </a:t>
            </a:r>
            <a:r>
              <a:rPr lang="pt-BR" sz="2400" b="1" dirty="0">
                <a:solidFill>
                  <a:srgbClr val="FFC000"/>
                </a:solidFill>
                <a:latin typeface="Arial" panose="020B0604020202020204" pitchFamily="34" charset="0"/>
              </a:rPr>
              <a:t>multitemático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</a:rPr>
              <a:t> e nacionalmente </a:t>
            </a:r>
            <a:r>
              <a:rPr lang="pt-BR" sz="2400" b="1" dirty="0" err="1">
                <a:solidFill>
                  <a:srgbClr val="FFC000"/>
                </a:solidFill>
                <a:latin typeface="Arial" panose="020B0604020202020204" pitchFamily="34" charset="0"/>
              </a:rPr>
              <a:t>capilarizado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</a:rPr>
              <a:t>.  </a:t>
            </a:r>
            <a:endParaRPr lang="es-ES_tradnl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7485735" y="3207305"/>
            <a:ext cx="9028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solidFill>
                  <a:srgbClr val="FFC000"/>
                </a:solidFill>
              </a:rPr>
              <a:t>313 </a:t>
            </a:r>
            <a:endParaRPr lang="es-ES_tradnl" sz="3200" b="1" dirty="0">
              <a:solidFill>
                <a:srgbClr val="FFC000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6735337" y="3704663"/>
            <a:ext cx="16532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solidFill>
                  <a:srgbClr val="FFC000"/>
                </a:solidFill>
              </a:rPr>
              <a:t>milhares</a:t>
            </a:r>
            <a:endParaRPr lang="es-ES_tradnl" sz="3200" b="1" dirty="0">
              <a:solidFill>
                <a:srgbClr val="FFC000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8216658" y="3248120"/>
            <a:ext cx="29912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</a:rPr>
              <a:t>Ouvidorias federais</a:t>
            </a:r>
            <a:endParaRPr lang="es-ES_tradnl" sz="2800" dirty="0">
              <a:solidFill>
                <a:schemeClr val="bg1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8240487" y="3743916"/>
            <a:ext cx="33344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</a:rPr>
              <a:t>de Ouvidorias estaduais e municipais</a:t>
            </a:r>
            <a:endParaRPr lang="es-ES_tradnl" sz="2800" dirty="0">
              <a:solidFill>
                <a:schemeClr val="bg1"/>
              </a:solidFill>
            </a:endParaRPr>
          </a:p>
        </p:txBody>
      </p:sp>
      <p:pic>
        <p:nvPicPr>
          <p:cNvPr id="16" name="Picture 4" descr="http://www.clker.com/cliparts/d/8/R/S/b/t/mapabrasil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106" y="2080220"/>
            <a:ext cx="1069878" cy="106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79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arcosgl\Downloads\fundo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35" b="11747"/>
          <a:stretch/>
        </p:blipFill>
        <p:spPr bwMode="auto">
          <a:xfrm>
            <a:off x="0" y="1126272"/>
            <a:ext cx="12192000" cy="573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3288014" y="1731055"/>
            <a:ext cx="673908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</a:rPr>
              <a:t>Em 2015 estimou-se o recebimento de</a:t>
            </a:r>
          </a:p>
          <a:p>
            <a:r>
              <a:rPr lang="pt-BR" sz="3600" b="1" dirty="0">
                <a:solidFill>
                  <a:srgbClr val="FFC000"/>
                </a:solidFill>
                <a:latin typeface="Arial" panose="020B0604020202020204" pitchFamily="34" charset="0"/>
              </a:rPr>
              <a:t>+ de 4,2 milhões </a:t>
            </a:r>
          </a:p>
          <a:p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</a:rPr>
              <a:t>de manifestações pelas ouvidorias federais</a:t>
            </a:r>
            <a:endParaRPr lang="es-ES_tradnl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881" y="1466458"/>
            <a:ext cx="1355833" cy="135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82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arcosgl\Downloads\fundo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35" b="11747"/>
          <a:stretch/>
        </p:blipFill>
        <p:spPr bwMode="auto">
          <a:xfrm>
            <a:off x="0" y="1126272"/>
            <a:ext cx="12192000" cy="573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3288014" y="1758349"/>
            <a:ext cx="53237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</a:rPr>
              <a:t>Se este número seguir o mesmo ritmo de crescimento experimentado pela CGU no período, teríamos o seguinte cenário: </a:t>
            </a:r>
            <a:endParaRPr lang="es-ES_tradnl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8945476"/>
              </p:ext>
            </p:extLst>
          </p:nvPr>
        </p:nvGraphicFramePr>
        <p:xfrm>
          <a:off x="3288015" y="1758350"/>
          <a:ext cx="8305836" cy="4778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881" y="1466458"/>
            <a:ext cx="1355833" cy="1355833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9094010" y="2144374"/>
            <a:ext cx="1901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FFC000"/>
                </a:solidFill>
              </a:rPr>
              <a:t>9,6 milhões</a:t>
            </a:r>
            <a:endParaRPr lang="es-ES_tradnl" sz="2800" b="1" dirty="0">
              <a:solidFill>
                <a:srgbClr val="FFC00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6951390" y="3328009"/>
            <a:ext cx="1901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FFC000"/>
                </a:solidFill>
              </a:rPr>
              <a:t>6,2 milhões</a:t>
            </a:r>
            <a:endParaRPr lang="es-ES_tradnl" sz="2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9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arcosgl\Downloads\slide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06"/>
          <a:stretch/>
        </p:blipFill>
        <p:spPr bwMode="auto">
          <a:xfrm>
            <a:off x="0" y="1146410"/>
            <a:ext cx="12192000" cy="659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5950424" y="3871244"/>
            <a:ext cx="52543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</a:rPr>
              <a:t>Se, por um lado, a demanda por atendimento só faz aumentar, por outro, a força de trabalho das ouvidorias tende à estabilidade (desde 2014, a OGU, por exemplo, conta com uma força de trabalho entre 68 e 72 pessoas)</a:t>
            </a:r>
            <a:endParaRPr lang="es-ES_tradnl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63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arcosgl\Downloads\slide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05"/>
          <a:stretch/>
        </p:blipFill>
        <p:spPr bwMode="auto">
          <a:xfrm>
            <a:off x="-1" y="1119111"/>
            <a:ext cx="12192001" cy="633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23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5175</TotalTime>
  <Words>514</Words>
  <Application>Microsoft Office PowerPoint</Application>
  <PresentationFormat>Widescreen</PresentationFormat>
  <Paragraphs>67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Otavio Augusto Ferreira Ventura</dc:creator>
  <cp:lastModifiedBy>Marlene Alves de Albuquerque</cp:lastModifiedBy>
  <cp:revision>472</cp:revision>
  <cp:lastPrinted>2016-06-22T15:55:54Z</cp:lastPrinted>
  <dcterms:created xsi:type="dcterms:W3CDTF">2016-01-28T19:17:26Z</dcterms:created>
  <dcterms:modified xsi:type="dcterms:W3CDTF">2017-09-19T17:28:13Z</dcterms:modified>
</cp:coreProperties>
</file>