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65" r:id="rId22"/>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CC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30" autoAdjust="0"/>
    <p:restoredTop sz="94638" autoAdjust="0"/>
  </p:normalViewPr>
  <p:slideViewPr>
    <p:cSldViewPr showGuides="1">
      <p:cViewPr varScale="1">
        <p:scale>
          <a:sx n="92" d="100"/>
          <a:sy n="92" d="100"/>
        </p:scale>
        <p:origin x="-522"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1330DA-50E3-4878-AE9C-67C6E570378E}" type="datetimeFigureOut">
              <a:rPr lang="pt-BR" smtClean="0"/>
              <a:pPr/>
              <a:t>05/03/2018</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623398-8B02-49BB-8C31-27023AF2B8C1}"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1"/>
            <a:ext cx="2057400" cy="3290888"/>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154781"/>
            <a:ext cx="6019800" cy="3290888"/>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7816D82E-1B57-4FD0-BDD7-8B8491C0DFFC}" type="datetimeFigureOut">
              <a:rPr lang="pt-BR" smtClean="0"/>
              <a:pPr/>
              <a:t>05/03/2018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9135E94-BF24-4E7F-8734-FCB5965DF4E9}"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816D82E-1B57-4FD0-BDD7-8B8491C0DFFC}" type="datetimeFigureOut">
              <a:rPr lang="pt-BR" smtClean="0"/>
              <a:pPr/>
              <a:t>05/03/2018</a:t>
            </a:fld>
            <a:endParaRPr lang="pt-BR"/>
          </a:p>
        </p:txBody>
      </p:sp>
      <p:sp>
        <p:nvSpPr>
          <p:cNvPr id="5" name="Espaço Reservado para Rodapé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9135E94-BF24-4E7F-8734-FCB5965DF4E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3075806"/>
            <a:ext cx="9144000" cy="864096"/>
          </a:xfrm>
        </p:spPr>
        <p:txBody>
          <a:bodyPr>
            <a:noAutofit/>
          </a:bodyPr>
          <a:lstStyle/>
          <a:p>
            <a:r>
              <a:rPr lang="pt-BR" sz="2400" b="1" dirty="0">
                <a:latin typeface="Arial" pitchFamily="34" charset="0"/>
                <a:cs typeface="Arial" pitchFamily="34" charset="0"/>
              </a:rPr>
              <a:t>2</a:t>
            </a:r>
            <a:r>
              <a:rPr lang="pt-BR" sz="2400" b="1" dirty="0" smtClean="0">
                <a:latin typeface="Arial" pitchFamily="34" charset="0"/>
                <a:cs typeface="Arial" pitchFamily="34" charset="0"/>
              </a:rPr>
              <a:t>º </a:t>
            </a:r>
            <a:r>
              <a:rPr lang="pt-BR" sz="2400" b="1" dirty="0">
                <a:latin typeface="Arial" pitchFamily="34" charset="0"/>
                <a:cs typeface="Arial" pitchFamily="34" charset="0"/>
              </a:rPr>
              <a:t>ENCONTRO </a:t>
            </a:r>
            <a:r>
              <a:rPr lang="pt-BR" sz="2400" b="1" dirty="0" smtClean="0">
                <a:latin typeface="Arial" pitchFamily="34" charset="0"/>
                <a:cs typeface="Arial" pitchFamily="34" charset="0"/>
              </a:rPr>
              <a:t>DE </a:t>
            </a:r>
            <a:r>
              <a:rPr lang="pt-BR" sz="2400" b="1" dirty="0">
                <a:latin typeface="Arial" pitchFamily="34" charset="0"/>
                <a:cs typeface="Arial" pitchFamily="34" charset="0"/>
              </a:rPr>
              <a:t>OUVIDORIAS</a:t>
            </a:r>
            <a:r>
              <a:rPr lang="pt-BR" sz="2400" dirty="0">
                <a:latin typeface="Arial" pitchFamily="34" charset="0"/>
                <a:cs typeface="Arial" pitchFamily="34" charset="0"/>
              </a:rPr>
              <a:t/>
            </a:r>
            <a:br>
              <a:rPr lang="pt-BR" sz="2400" dirty="0">
                <a:latin typeface="Arial" pitchFamily="34" charset="0"/>
                <a:cs typeface="Arial" pitchFamily="34" charset="0"/>
              </a:rPr>
            </a:br>
            <a:r>
              <a:rPr lang="pt-BR" sz="2400" b="1" dirty="0" smtClean="0">
                <a:latin typeface="Arial" pitchFamily="34" charset="0"/>
                <a:cs typeface="Arial" pitchFamily="34" charset="0"/>
              </a:rPr>
              <a:t>e</a:t>
            </a:r>
            <a:r>
              <a:rPr lang="pt-BR" sz="2400" b="1" dirty="0" smtClean="0">
                <a:latin typeface="Arial" pitchFamily="34" charset="0"/>
                <a:cs typeface="Arial" pitchFamily="34" charset="0"/>
              </a:rPr>
              <a:t> </a:t>
            </a:r>
            <a:r>
              <a:rPr lang="pt-BR" sz="2400" b="1" dirty="0" err="1" smtClean="0">
                <a:latin typeface="Arial" pitchFamily="34" charset="0"/>
                <a:cs typeface="Arial" pitchFamily="34" charset="0"/>
              </a:rPr>
              <a:t>SICs</a:t>
            </a:r>
            <a:r>
              <a:rPr lang="pt-BR" sz="2400" b="1" dirty="0" smtClean="0">
                <a:latin typeface="Arial" pitchFamily="34" charset="0"/>
                <a:cs typeface="Arial" pitchFamily="34" charset="0"/>
              </a:rPr>
              <a:t> DO </a:t>
            </a:r>
            <a:r>
              <a:rPr lang="pt-BR" sz="2400" b="1" dirty="0">
                <a:latin typeface="Arial" pitchFamily="34" charset="0"/>
                <a:cs typeface="Arial" pitchFamily="34" charset="0"/>
              </a:rPr>
              <a:t>SISTEMA </a:t>
            </a:r>
            <a:r>
              <a:rPr lang="pt-BR" sz="2400" b="1" dirty="0" smtClean="0">
                <a:latin typeface="Arial" pitchFamily="34" charset="0"/>
                <a:cs typeface="Arial" pitchFamily="34" charset="0"/>
              </a:rPr>
              <a:t>TRANSPORTES</a:t>
            </a:r>
            <a:r>
              <a:rPr lang="pt-BR" sz="2400" dirty="0" smtClean="0">
                <a:latin typeface="Arial" pitchFamily="34" charset="0"/>
                <a:cs typeface="Arial" pitchFamily="34" charset="0"/>
              </a:rPr>
              <a:t/>
            </a:r>
            <a:br>
              <a:rPr lang="pt-BR" sz="2400" dirty="0" smtClean="0">
                <a:latin typeface="Arial" pitchFamily="34" charset="0"/>
                <a:cs typeface="Arial" pitchFamily="34" charset="0"/>
              </a:rPr>
            </a:br>
            <a:r>
              <a:rPr lang="pt-BR" sz="2400" dirty="0" smtClean="0">
                <a:latin typeface="Arial" pitchFamily="34" charset="0"/>
                <a:cs typeface="Arial" pitchFamily="34" charset="0"/>
              </a:rPr>
              <a:t/>
            </a:r>
            <a:br>
              <a:rPr lang="pt-BR" sz="2400" dirty="0" smtClean="0">
                <a:latin typeface="Arial" pitchFamily="34" charset="0"/>
                <a:cs typeface="Arial" pitchFamily="34" charset="0"/>
              </a:rPr>
            </a:br>
            <a:r>
              <a:rPr lang="pt-BR" sz="2400" b="1" dirty="0" smtClean="0">
                <a:latin typeface="Arial" pitchFamily="34" charset="0"/>
                <a:cs typeface="Arial" pitchFamily="34" charset="0"/>
              </a:rPr>
              <a:t> </a:t>
            </a:r>
            <a:endParaRPr lang="pt-BR" sz="2400" dirty="0">
              <a:latin typeface="Arial" pitchFamily="34" charset="0"/>
              <a:cs typeface="Arial" pitchFamily="34" charset="0"/>
            </a:endParaRPr>
          </a:p>
        </p:txBody>
      </p:sp>
      <p:sp>
        <p:nvSpPr>
          <p:cNvPr id="3" name="Subtítulo 2"/>
          <p:cNvSpPr>
            <a:spLocks noGrp="1"/>
          </p:cNvSpPr>
          <p:nvPr>
            <p:ph type="subTitle" idx="1"/>
          </p:nvPr>
        </p:nvSpPr>
        <p:spPr>
          <a:xfrm>
            <a:off x="0" y="4155926"/>
            <a:ext cx="9144000" cy="360040"/>
          </a:xfrm>
        </p:spPr>
        <p:txBody>
          <a:bodyPr>
            <a:noAutofit/>
          </a:bodyPr>
          <a:lstStyle/>
          <a:p>
            <a:r>
              <a:rPr lang="pt-BR" sz="1800" b="1" dirty="0" smtClean="0">
                <a:solidFill>
                  <a:schemeClr val="tx1">
                    <a:lumMod val="50000"/>
                    <a:lumOff val="50000"/>
                  </a:schemeClr>
                </a:solidFill>
                <a:latin typeface="Arial" pitchFamily="34" charset="0"/>
                <a:cs typeface="Arial" pitchFamily="34" charset="0"/>
              </a:rPr>
              <a:t>Tratamento </a:t>
            </a:r>
            <a:r>
              <a:rPr lang="pt-BR" sz="1800" b="1" dirty="0" smtClean="0">
                <a:solidFill>
                  <a:schemeClr val="tx1">
                    <a:lumMod val="50000"/>
                    <a:lumOff val="50000"/>
                  </a:schemeClr>
                </a:solidFill>
                <a:latin typeface="Arial" pitchFamily="34" charset="0"/>
                <a:cs typeface="Arial" pitchFamily="34" charset="0"/>
              </a:rPr>
              <a:t>de Denúncias </a:t>
            </a:r>
            <a:r>
              <a:rPr lang="pt-BR" sz="1800" b="1" dirty="0" smtClean="0">
                <a:solidFill>
                  <a:schemeClr val="tx1">
                    <a:lumMod val="50000"/>
                    <a:lumOff val="50000"/>
                  </a:schemeClr>
                </a:solidFill>
                <a:latin typeface="Arial" pitchFamily="34" charset="0"/>
                <a:cs typeface="Arial" pitchFamily="34" charset="0"/>
              </a:rPr>
              <a:t>-  </a:t>
            </a:r>
            <a:r>
              <a:rPr lang="pt-BR" sz="1800" b="1" dirty="0" smtClean="0">
                <a:solidFill>
                  <a:schemeClr val="tx1">
                    <a:lumMod val="50000"/>
                    <a:lumOff val="50000"/>
                  </a:schemeClr>
                </a:solidFill>
                <a:latin typeface="Arial" pitchFamily="34" charset="0"/>
                <a:cs typeface="Arial" pitchFamily="34" charset="0"/>
              </a:rPr>
              <a:t>IN nº 01 CRG/OGU/2014</a:t>
            </a:r>
          </a:p>
          <a:p>
            <a:endParaRPr lang="pt-BR" sz="1800" b="1" dirty="0">
              <a:solidFill>
                <a:schemeClr val="tx1">
                  <a:lumMod val="50000"/>
                  <a:lumOff val="50000"/>
                </a:schemeClr>
              </a:solidFill>
              <a:latin typeface="Arial" pitchFamily="34" charset="0"/>
              <a:cs typeface="Arial" pitchFamily="34" charset="0"/>
            </a:endParaRPr>
          </a:p>
        </p:txBody>
      </p:sp>
      <p:pic>
        <p:nvPicPr>
          <p:cNvPr id="17" name="Imagem 16" descr="LOGO-ENCONTRO-1.jpg"/>
          <p:cNvPicPr>
            <a:picLocks noChangeAspect="1"/>
          </p:cNvPicPr>
          <p:nvPr/>
        </p:nvPicPr>
        <p:blipFill>
          <a:blip r:embed="rId2" cstate="print"/>
          <a:stretch>
            <a:fillRect/>
          </a:stretch>
        </p:blipFill>
        <p:spPr>
          <a:xfrm>
            <a:off x="3275856" y="627534"/>
            <a:ext cx="3089693" cy="1944216"/>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rot="10800000">
            <a:off x="0" y="4803998"/>
            <a:ext cx="4572000" cy="137542"/>
          </a:xfrm>
          <a:prstGeom prst="rect">
            <a:avLst/>
          </a:prstGeom>
          <a:noFill/>
          <a:ln w="9525">
            <a:noFill/>
            <a:miter lim="800000"/>
            <a:headEnd/>
            <a:tailEnd/>
          </a:ln>
        </p:spPr>
      </p:pic>
      <p:pic>
        <p:nvPicPr>
          <p:cNvPr id="19" name="Picture 2"/>
          <p:cNvPicPr>
            <a:picLocks noChangeAspect="1" noChangeArrowheads="1"/>
          </p:cNvPicPr>
          <p:nvPr/>
        </p:nvPicPr>
        <p:blipFill>
          <a:blip r:embed="rId3" cstate="print"/>
          <a:srcRect/>
          <a:stretch>
            <a:fillRect/>
          </a:stretch>
        </p:blipFill>
        <p:spPr bwMode="auto">
          <a:xfrm>
            <a:off x="4572000" y="4803998"/>
            <a:ext cx="4572000" cy="137542"/>
          </a:xfrm>
          <a:prstGeom prst="rect">
            <a:avLst/>
          </a:prstGeom>
          <a:noFill/>
          <a:ln w="9525">
            <a:noFill/>
            <a:miter lim="800000"/>
            <a:headEnd/>
            <a:tailEnd/>
          </a:ln>
        </p:spPr>
      </p:pic>
      <p:pic>
        <p:nvPicPr>
          <p:cNvPr id="20" name="Imagem 19"/>
          <p:cNvPicPr/>
          <p:nvPr/>
        </p:nvPicPr>
        <p:blipFill>
          <a:blip r:embed="rId4" cstate="print"/>
          <a:srcRect/>
          <a:stretch>
            <a:fillRect/>
          </a:stretch>
        </p:blipFill>
        <p:spPr bwMode="auto">
          <a:xfrm>
            <a:off x="0" y="0"/>
            <a:ext cx="5327196" cy="483518"/>
          </a:xfrm>
          <a:prstGeom prst="rect">
            <a:avLst/>
          </a:prstGeom>
          <a:noFill/>
          <a:ln w="9525">
            <a:noFill/>
            <a:miter lim="800000"/>
            <a:headEnd/>
            <a:tailEnd/>
          </a:ln>
        </p:spPr>
      </p:pic>
      <p:pic>
        <p:nvPicPr>
          <p:cNvPr id="21" name="Imagem 20"/>
          <p:cNvPicPr/>
          <p:nvPr/>
        </p:nvPicPr>
        <p:blipFill>
          <a:blip r:embed="rId4" cstate="print"/>
          <a:srcRect/>
          <a:stretch>
            <a:fillRect/>
          </a:stretch>
        </p:blipFill>
        <p:spPr bwMode="auto">
          <a:xfrm>
            <a:off x="2771800" y="0"/>
            <a:ext cx="6372200" cy="483518"/>
          </a:xfrm>
          <a:prstGeom prst="rect">
            <a:avLst/>
          </a:prstGeom>
          <a:noFill/>
          <a:ln w="9525">
            <a:noFill/>
            <a:miter lim="800000"/>
            <a:headEnd/>
            <a:tailEnd/>
          </a:ln>
        </p:spPr>
      </p:pic>
      <p:sp>
        <p:nvSpPr>
          <p:cNvPr id="24" name="Subtítulo 2"/>
          <p:cNvSpPr txBox="1">
            <a:spLocks/>
          </p:cNvSpPr>
          <p:nvPr/>
        </p:nvSpPr>
        <p:spPr>
          <a:xfrm>
            <a:off x="0" y="3579862"/>
            <a:ext cx="9144000" cy="36004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pt-BR" sz="1600" b="1" i="0" u="none" strike="noStrike" kern="1200" cap="none" spc="0" normalizeH="0" baseline="0" noProof="0" dirty="0" smtClean="0">
                <a:ln>
                  <a:noFill/>
                </a:ln>
                <a:effectLst/>
                <a:uLnTx/>
                <a:uFillTx/>
                <a:latin typeface="Arial" pitchFamily="34" charset="0"/>
                <a:ea typeface="+mn-ea"/>
                <a:cs typeface="Arial" pitchFamily="34" charset="0"/>
              </a:rPr>
              <a:t>Belém, 09 de</a:t>
            </a:r>
            <a:r>
              <a:rPr kumimoji="0" lang="pt-BR" sz="1600" b="1" i="0" u="none" strike="noStrike" kern="1200" cap="none" spc="0" normalizeH="0" noProof="0" dirty="0" smtClean="0">
                <a:ln>
                  <a:noFill/>
                </a:ln>
                <a:effectLst/>
                <a:uLnTx/>
                <a:uFillTx/>
                <a:latin typeface="Arial" pitchFamily="34" charset="0"/>
                <a:ea typeface="+mn-ea"/>
                <a:cs typeface="Arial" pitchFamily="34" charset="0"/>
              </a:rPr>
              <a:t> março de 2018.</a:t>
            </a:r>
            <a:endParaRPr kumimoji="0" lang="pt-BR" sz="1600" b="1" i="0" u="none" strike="noStrike" kern="120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1000" fill="hold"/>
                                        <p:tgtEl>
                                          <p:spTgt spid="1026"/>
                                        </p:tgtEl>
                                        <p:attrNameLst>
                                          <p:attrName>ppt_x</p:attrName>
                                        </p:attrNameLst>
                                      </p:cBhvr>
                                      <p:tavLst>
                                        <p:tav tm="0">
                                          <p:val>
                                            <p:strVal val="0-#ppt_w/2"/>
                                          </p:val>
                                        </p:tav>
                                        <p:tav tm="100000">
                                          <p:val>
                                            <p:strVal val="#ppt_x"/>
                                          </p:val>
                                        </p:tav>
                                      </p:tavLst>
                                    </p:anim>
                                    <p:anim calcmode="lin" valueType="num">
                                      <p:cBhvr additive="base">
                                        <p:cTn id="8" dur="1000" fill="hold"/>
                                        <p:tgtEl>
                                          <p:spTgt spid="1026"/>
                                        </p:tgtEl>
                                        <p:attrNameLst>
                                          <p:attrName>ppt_y</p:attrName>
                                        </p:attrNameLst>
                                      </p:cBhvr>
                                      <p:tavLst>
                                        <p:tav tm="0">
                                          <p:val>
                                            <p:strVal val="#ppt_y"/>
                                          </p:val>
                                        </p:tav>
                                        <p:tav tm="100000">
                                          <p:val>
                                            <p:strVal val="#ppt_y"/>
                                          </p:val>
                                        </p:tav>
                                      </p:tavLst>
                                    </p:anim>
                                  </p:childTnLst>
                                </p:cTn>
                              </p:par>
                              <p:par>
                                <p:cTn id="9" presetID="7" presetClass="entr" presetSubtype="2"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1000" fill="hold"/>
                                        <p:tgtEl>
                                          <p:spTgt spid="19"/>
                                        </p:tgtEl>
                                        <p:attrNameLst>
                                          <p:attrName>ppt_x</p:attrName>
                                        </p:attrNameLst>
                                      </p:cBhvr>
                                      <p:tavLst>
                                        <p:tav tm="0">
                                          <p:val>
                                            <p:strVal val="1+#ppt_w/2"/>
                                          </p:val>
                                        </p:tav>
                                        <p:tav tm="100000">
                                          <p:val>
                                            <p:strVal val="#ppt_x"/>
                                          </p:val>
                                        </p:tav>
                                      </p:tavLst>
                                    </p:anim>
                                    <p:anim calcmode="lin" valueType="num">
                                      <p:cBhvr additive="base">
                                        <p:cTn id="12" dur="10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779662"/>
            <a:ext cx="5184576" cy="2664296"/>
          </a:xfrm>
          <a:prstGeom prst="rect">
            <a:avLst/>
          </a:prstGeom>
        </p:spPr>
        <p:txBody>
          <a:bodyPr vert="horz" lIns="91440" tIns="45720" rIns="91440" bIns="45720" rtlCol="0" anchor="ctr">
            <a:noAutofit/>
          </a:bodyPr>
          <a:lstStyle/>
          <a:p>
            <a:pPr lvl="0" algn="just"/>
            <a:r>
              <a:rPr lang="pt-BR" sz="1900" u="sng" dirty="0" smtClean="0">
                <a:solidFill>
                  <a:schemeClr val="tx2">
                    <a:lumMod val="75000"/>
                  </a:schemeClr>
                </a:solidFill>
                <a:latin typeface="Arial" pitchFamily="34" charset="0"/>
                <a:cs typeface="Arial" pitchFamily="34" charset="0"/>
              </a:rPr>
              <a:t>IN Conjunta CRG/OGU 01/2014</a:t>
            </a:r>
          </a:p>
          <a:p>
            <a:pPr lvl="0" algn="just"/>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Art. 2º Apresentada denúncia anônima frente a ouvidoria do Poder Executivo federal, esta a receberá </a:t>
            </a:r>
            <a:r>
              <a:rPr lang="pt-BR" sz="1900" dirty="0" err="1" smtClean="0">
                <a:solidFill>
                  <a:schemeClr val="tx2">
                    <a:lumMod val="75000"/>
                  </a:schemeClr>
                </a:solidFill>
                <a:latin typeface="Arial" pitchFamily="34" charset="0"/>
                <a:cs typeface="Arial" pitchFamily="34" charset="0"/>
              </a:rPr>
              <a:t>e</a:t>
            </a:r>
            <a:r>
              <a:rPr lang="pt-BR" sz="1900" dirty="0" smtClean="0">
                <a:solidFill>
                  <a:schemeClr val="tx2">
                    <a:lumMod val="75000"/>
                  </a:schemeClr>
                </a:solidFill>
                <a:latin typeface="Arial" pitchFamily="34" charset="0"/>
                <a:cs typeface="Arial" pitchFamily="34" charset="0"/>
              </a:rPr>
              <a:t> a tratará, devendo encaminhá-la aos órgãos responsáveis pela apuração desde que haja elementos suficientes à verificação dos fatos descritos.</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Anônima</a:t>
            </a:r>
            <a:endParaRPr lang="pt-BR" sz="2200" b="1" dirty="0" smtClean="0">
              <a:solidFill>
                <a:schemeClr val="tx2">
                  <a:lumMod val="75000"/>
                </a:schemeClr>
              </a:solidFill>
              <a:latin typeface="Arial" pitchFamily="34" charset="0"/>
              <a:cs typeface="Arial" pitchFamily="34" charset="0"/>
            </a:endParaRPr>
          </a:p>
        </p:txBody>
      </p:sp>
      <p:pic>
        <p:nvPicPr>
          <p:cNvPr id="30722" name="Picture 2" descr="Resultado de imagem para documento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rot="1051042">
            <a:off x="6215173" y="2054682"/>
            <a:ext cx="2160240" cy="216024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779662"/>
            <a:ext cx="5184576" cy="2664296"/>
          </a:xfrm>
          <a:prstGeom prst="rect">
            <a:avLst/>
          </a:prstGeom>
        </p:spPr>
        <p:txBody>
          <a:bodyPr vert="horz" lIns="91440" tIns="45720" rIns="91440" bIns="45720" rtlCol="0" anchor="ctr">
            <a:noAutofit/>
          </a:bodyPr>
          <a:lstStyle/>
          <a:p>
            <a:pPr lvl="0" algn="just"/>
            <a:r>
              <a:rPr lang="pt-BR" sz="1900" u="sng" dirty="0" smtClean="0">
                <a:solidFill>
                  <a:schemeClr val="tx2">
                    <a:lumMod val="75000"/>
                  </a:schemeClr>
                </a:solidFill>
                <a:latin typeface="Arial" pitchFamily="34" charset="0"/>
                <a:cs typeface="Arial" pitchFamily="34" charset="0"/>
              </a:rPr>
              <a:t>IN Conjunta OGU/CRG Nº 01/2014</a:t>
            </a:r>
          </a:p>
          <a:p>
            <a:pPr lvl="0" algn="just"/>
            <a:r>
              <a:rPr lang="pt-BR" sz="1900" dirty="0" smtClean="0">
                <a:solidFill>
                  <a:schemeClr val="tx2">
                    <a:lumMod val="75000"/>
                  </a:schemeClr>
                </a:solidFill>
                <a:latin typeface="Arial" pitchFamily="34" charset="0"/>
                <a:cs typeface="Arial" pitchFamily="34" charset="0"/>
              </a:rPr>
              <a:t>	</a:t>
            </a:r>
          </a:p>
          <a:p>
            <a:pPr lvl="0" algn="just"/>
            <a:r>
              <a:rPr lang="pt-BR" sz="1900" dirty="0" smtClean="0">
                <a:solidFill>
                  <a:schemeClr val="tx2">
                    <a:lumMod val="75000"/>
                  </a:schemeClr>
                </a:solidFill>
                <a:latin typeface="Arial" pitchFamily="34" charset="0"/>
                <a:cs typeface="Arial" pitchFamily="34" charset="0"/>
              </a:rPr>
              <a:t>	Art. 3º Sempre que solicitado, a ouvidoria deve garantir acesso restrito à identidade do requerente e às demais informações pessoais constantes das manifestações recebidas.</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Denúncias com solicitação de acesso restrito</a:t>
            </a:r>
            <a:endParaRPr lang="pt-BR" sz="2200" b="1" dirty="0" smtClean="0">
              <a:solidFill>
                <a:schemeClr val="tx2">
                  <a:lumMod val="75000"/>
                </a:schemeClr>
              </a:solidFill>
              <a:latin typeface="Arial" pitchFamily="34" charset="0"/>
              <a:cs typeface="Arial" pitchFamily="34" charset="0"/>
            </a:endParaRPr>
          </a:p>
        </p:txBody>
      </p:sp>
      <p:pic>
        <p:nvPicPr>
          <p:cNvPr id="31746" name="Picture 2" descr="Resultado de imagem para restrito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5940152" y="1779662"/>
            <a:ext cx="2525266" cy="252526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635646"/>
            <a:ext cx="7704856" cy="2880320"/>
          </a:xfrm>
          <a:prstGeom prst="rect">
            <a:avLst/>
          </a:prstGeom>
        </p:spPr>
        <p:txBody>
          <a:bodyPr vert="horz" lIns="91440" tIns="45720" rIns="91440" bIns="45720" rtlCol="0" anchor="ctr">
            <a:noAutofit/>
          </a:bodyPr>
          <a:lstStyle/>
          <a:p>
            <a:pPr lvl="0" algn="just"/>
            <a:r>
              <a:rPr lang="pt-BR" sz="1900" u="sng" dirty="0" smtClean="0">
                <a:solidFill>
                  <a:schemeClr val="tx2">
                    <a:lumMod val="75000"/>
                  </a:schemeClr>
                </a:solidFill>
                <a:latin typeface="Arial" pitchFamily="34" charset="0"/>
                <a:cs typeface="Arial" pitchFamily="34" charset="0"/>
              </a:rPr>
              <a:t>IN Conjunta OGU/CRG Nº </a:t>
            </a:r>
            <a:r>
              <a:rPr lang="pt-BR" sz="1900" u="sng" dirty="0" smtClean="0">
                <a:solidFill>
                  <a:schemeClr val="tx2">
                    <a:lumMod val="75000"/>
                  </a:schemeClr>
                </a:solidFill>
                <a:latin typeface="Arial" pitchFamily="34" charset="0"/>
                <a:cs typeface="Arial" pitchFamily="34" charset="0"/>
              </a:rPr>
              <a:t>01/2014</a:t>
            </a:r>
          </a:p>
          <a:p>
            <a:pPr lvl="0" algn="just"/>
            <a:endParaRPr lang="pt-BR" sz="1900" u="sng"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§1º A ouvidoria, de ofício ou mediante solicitação de reserva de identidade, deverá encaminhar a manifestação aos órgãos de apuração sem o nome do demandante, hipótese em que o tratamento da denúncia será </a:t>
            </a:r>
            <a:r>
              <a:rPr lang="pt-BR" sz="1900" dirty="0" err="1" smtClean="0">
                <a:solidFill>
                  <a:schemeClr val="tx2">
                    <a:lumMod val="75000"/>
                  </a:schemeClr>
                </a:solidFill>
                <a:latin typeface="Arial" pitchFamily="34" charset="0"/>
                <a:cs typeface="Arial" pitchFamily="34" charset="0"/>
              </a:rPr>
              <a:t>o</a:t>
            </a:r>
            <a:r>
              <a:rPr lang="pt-BR" sz="1900" dirty="0" smtClean="0">
                <a:solidFill>
                  <a:schemeClr val="tx2">
                    <a:lumMod val="75000"/>
                  </a:schemeClr>
                </a:solidFill>
                <a:latin typeface="Arial" pitchFamily="34" charset="0"/>
                <a:cs typeface="Arial" pitchFamily="34" charset="0"/>
              </a:rPr>
              <a:t> previsto no art. 2º deste normativo;</a:t>
            </a:r>
          </a:p>
          <a:p>
            <a:pPr lvl="0" algn="just"/>
            <a:r>
              <a:rPr lang="pt-BR" sz="1900" dirty="0" smtClean="0">
                <a:solidFill>
                  <a:schemeClr val="tx2">
                    <a:lumMod val="75000"/>
                  </a:schemeClr>
                </a:solidFill>
                <a:latin typeface="Arial" pitchFamily="34" charset="0"/>
                <a:cs typeface="Arial" pitchFamily="34" charset="0"/>
              </a:rPr>
              <a:t>	</a:t>
            </a:r>
          </a:p>
          <a:p>
            <a:pPr lvl="0" algn="just"/>
            <a:r>
              <a:rPr lang="pt-BR" sz="1900" dirty="0" smtClean="0">
                <a:solidFill>
                  <a:schemeClr val="tx2">
                    <a:lumMod val="75000"/>
                  </a:schemeClr>
                </a:solidFill>
                <a:latin typeface="Arial" pitchFamily="34" charset="0"/>
                <a:cs typeface="Arial" pitchFamily="34" charset="0"/>
              </a:rPr>
              <a:t>	§2º Caso indispensável </a:t>
            </a:r>
            <a:r>
              <a:rPr lang="pt-BR" sz="1900" dirty="0" err="1" smtClean="0">
                <a:solidFill>
                  <a:schemeClr val="tx2">
                    <a:lumMod val="75000"/>
                  </a:schemeClr>
                </a:solidFill>
                <a:latin typeface="Arial" pitchFamily="34" charset="0"/>
                <a:cs typeface="Arial" pitchFamily="34" charset="0"/>
              </a:rPr>
              <a:t>à</a:t>
            </a:r>
            <a:r>
              <a:rPr lang="pt-BR" sz="1900" dirty="0" smtClean="0">
                <a:solidFill>
                  <a:schemeClr val="tx2">
                    <a:lumMod val="75000"/>
                  </a:schemeClr>
                </a:solidFill>
                <a:latin typeface="Arial" pitchFamily="34" charset="0"/>
                <a:cs typeface="Arial" pitchFamily="34" charset="0"/>
              </a:rPr>
              <a:t> apuração dos fatos, o nome do denunciante será encaminhado ao órgão </a:t>
            </a:r>
            <a:r>
              <a:rPr lang="pt-BR" sz="1900" dirty="0" err="1" smtClean="0">
                <a:solidFill>
                  <a:schemeClr val="tx2">
                    <a:lumMod val="75000"/>
                  </a:schemeClr>
                </a:solidFill>
                <a:latin typeface="Arial" pitchFamily="34" charset="0"/>
                <a:cs typeface="Arial" pitchFamily="34" charset="0"/>
              </a:rPr>
              <a:t>apuratóri</a:t>
            </a:r>
            <a:r>
              <a:rPr lang="pt-BR" sz="1900" dirty="0" smtClean="0">
                <a:solidFill>
                  <a:schemeClr val="tx2">
                    <a:lumMod val="75000"/>
                  </a:schemeClr>
                </a:solidFill>
                <a:latin typeface="Arial" pitchFamily="34" charset="0"/>
                <a:cs typeface="Arial" pitchFamily="34" charset="0"/>
              </a:rPr>
              <a:t>o, que ficará responsável </a:t>
            </a:r>
            <a:r>
              <a:rPr lang="pt-BR" sz="1900" dirty="0" err="1" smtClean="0">
                <a:solidFill>
                  <a:schemeClr val="tx2">
                    <a:lumMod val="75000"/>
                  </a:schemeClr>
                </a:solidFill>
                <a:latin typeface="Arial" pitchFamily="34" charset="0"/>
                <a:cs typeface="Arial" pitchFamily="34" charset="0"/>
              </a:rPr>
              <a:t>a</a:t>
            </a:r>
            <a:r>
              <a:rPr lang="pt-BR" sz="1900" dirty="0" smtClean="0">
                <a:solidFill>
                  <a:schemeClr val="tx2">
                    <a:lumMod val="75000"/>
                  </a:schemeClr>
                </a:solidFill>
                <a:latin typeface="Arial" pitchFamily="34" charset="0"/>
                <a:cs typeface="Arial" pitchFamily="34" charset="0"/>
              </a:rPr>
              <a:t> restringir acesso à identidade do manifestante a terceiros.</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Denúncias com solicitação de acesso restrito</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635646"/>
            <a:ext cx="7704856" cy="2880320"/>
          </a:xfrm>
          <a:prstGeom prst="rect">
            <a:avLst/>
          </a:prstGeom>
        </p:spPr>
        <p:txBody>
          <a:bodyPr vert="horz" lIns="91440" tIns="45720" rIns="91440" bIns="45720" rtlCol="0" anchor="ctr">
            <a:noAutofit/>
          </a:bodyPr>
          <a:lstStyle/>
          <a:p>
            <a:pPr lvl="0" algn="just"/>
            <a:r>
              <a:rPr lang="pt-BR" sz="1900" u="sng" dirty="0" smtClean="0">
                <a:solidFill>
                  <a:schemeClr val="tx2">
                    <a:lumMod val="75000"/>
                  </a:schemeClr>
                </a:solidFill>
                <a:latin typeface="Arial" pitchFamily="34" charset="0"/>
                <a:cs typeface="Arial" pitchFamily="34" charset="0"/>
              </a:rPr>
              <a:t>IN Conjunta OGU/CRG Nº </a:t>
            </a:r>
            <a:r>
              <a:rPr lang="pt-BR" sz="1900" u="sng" dirty="0" smtClean="0">
                <a:solidFill>
                  <a:schemeClr val="tx2">
                    <a:lumMod val="75000"/>
                  </a:schemeClr>
                </a:solidFill>
                <a:latin typeface="Arial" pitchFamily="34" charset="0"/>
                <a:cs typeface="Arial" pitchFamily="34" charset="0"/>
              </a:rPr>
              <a:t>01/2014</a:t>
            </a:r>
          </a:p>
          <a:p>
            <a:pPr lvl="0" algn="just"/>
            <a:endParaRPr lang="pt-BR" sz="1900" u="sng"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§3º A restrição de acesso estabelecida no caput deste dispositivo não se aplica caso se configure denunciação caluniosa (art. 339 do Decreto-lei nº 2.848/40 – Código Penal) ou flagrante má-fé por parte do manifestante. </a:t>
            </a:r>
          </a:p>
          <a:p>
            <a:pPr lvl="0" algn="just"/>
            <a:r>
              <a:rPr lang="pt-BR" sz="1900" dirty="0" smtClean="0">
                <a:solidFill>
                  <a:schemeClr val="tx2">
                    <a:lumMod val="75000"/>
                  </a:schemeClr>
                </a:solidFill>
                <a:latin typeface="Arial" pitchFamily="34" charset="0"/>
                <a:cs typeface="Arial" pitchFamily="34" charset="0"/>
              </a:rPr>
              <a:t>	§4º A restrição de acesso estabelecida no caput deste dispositivo encontra fundamento no art. 31 da Lei nº 12.527/11, devendo perdurar pelo prazo de 100 (cem) anos.</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Denúncias com solicitação de acesso restrito</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635646"/>
            <a:ext cx="7704856" cy="2880320"/>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	§2º A denúncia poderá ser encerrada quando:</a:t>
            </a:r>
          </a:p>
          <a:p>
            <a:pPr lvl="0" algn="just"/>
            <a:r>
              <a:rPr lang="pt-BR" sz="1900" dirty="0" smtClean="0">
                <a:solidFill>
                  <a:schemeClr val="tx2">
                    <a:lumMod val="75000"/>
                  </a:schemeClr>
                </a:solidFill>
                <a:latin typeface="Arial" pitchFamily="34" charset="0"/>
                <a:cs typeface="Arial" pitchFamily="34" charset="0"/>
              </a:rPr>
              <a:t>	 I - estiver dirigida a órgão manifestamente incompetente para dar-lhe tratamento; </a:t>
            </a:r>
          </a:p>
          <a:p>
            <a:pPr lvl="0" algn="just"/>
            <a:r>
              <a:rPr lang="pt-BR" sz="1900" dirty="0" smtClean="0">
                <a:solidFill>
                  <a:schemeClr val="tx2">
                    <a:lumMod val="75000"/>
                  </a:schemeClr>
                </a:solidFill>
                <a:latin typeface="Arial" pitchFamily="34" charset="0"/>
                <a:cs typeface="Arial" pitchFamily="34" charset="0"/>
              </a:rPr>
              <a:t>	II - não contenha elementos mínimos indispensáveis </a:t>
            </a:r>
            <a:r>
              <a:rPr lang="pt-BR" sz="1900" dirty="0" err="1" smtClean="0">
                <a:solidFill>
                  <a:schemeClr val="tx2">
                    <a:lumMod val="75000"/>
                  </a:schemeClr>
                </a:solidFill>
                <a:latin typeface="Arial" pitchFamily="34" charset="0"/>
                <a:cs typeface="Arial" pitchFamily="34" charset="0"/>
              </a:rPr>
              <a:t>à</a:t>
            </a:r>
            <a:r>
              <a:rPr lang="pt-BR" sz="1900" dirty="0" smtClean="0">
                <a:solidFill>
                  <a:schemeClr val="tx2">
                    <a:lumMod val="75000"/>
                  </a:schemeClr>
                </a:solidFill>
                <a:latin typeface="Arial" pitchFamily="34" charset="0"/>
                <a:cs typeface="Arial" pitchFamily="34" charset="0"/>
              </a:rPr>
              <a:t> sua apuração; ou </a:t>
            </a:r>
          </a:p>
          <a:p>
            <a:pPr lvl="0" algn="just"/>
            <a:r>
              <a:rPr lang="pt-BR" sz="1900" dirty="0" smtClean="0">
                <a:solidFill>
                  <a:schemeClr val="tx2">
                    <a:lumMod val="75000"/>
                  </a:schemeClr>
                </a:solidFill>
                <a:latin typeface="Arial" pitchFamily="34" charset="0"/>
                <a:cs typeface="Arial" pitchFamily="34" charset="0"/>
              </a:rPr>
              <a:t>	III - seu autor descumprir os deveres de expor os fatos conforme a verdade; proceder com lealdade, urbanidade e boa-fé ; não agir de modo temerário; ou prestar as informações que lhe forem solicitadas para o esclarecimento dos fatos. </a:t>
            </a:r>
          </a:p>
          <a:p>
            <a:pPr lvl="0" algn="just"/>
            <a:r>
              <a:rPr lang="pt-BR" sz="1900" dirty="0" smtClean="0">
                <a:solidFill>
                  <a:schemeClr val="tx2">
                    <a:lumMod val="75000"/>
                  </a:schemeClr>
                </a:solidFill>
                <a:latin typeface="Arial" pitchFamily="34" charset="0"/>
                <a:cs typeface="Arial" pitchFamily="34" charset="0"/>
              </a:rPr>
              <a:t>Art. 8º In OGU 01/2014</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Como tratar a denúncia?</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635646"/>
            <a:ext cx="7704856" cy="2880320"/>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Art. 4º da Lei 9.784/99</a:t>
            </a:r>
          </a:p>
          <a:p>
            <a:pPr lvl="0" algn="just"/>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Inexistência de materialidade</a:t>
            </a:r>
          </a:p>
          <a:p>
            <a:pPr lvl="0" algn="just"/>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Ausência de competência</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não apta - Encerramento</a:t>
            </a:r>
            <a:endParaRPr lang="pt-BR" sz="2200" b="1" dirty="0" smtClean="0">
              <a:solidFill>
                <a:schemeClr val="tx2">
                  <a:lumMod val="75000"/>
                </a:schemeClr>
              </a:solidFill>
              <a:latin typeface="Arial" pitchFamily="34" charset="0"/>
              <a:cs typeface="Arial" pitchFamily="34" charset="0"/>
            </a:endParaRPr>
          </a:p>
        </p:txBody>
      </p:sp>
      <p:pic>
        <p:nvPicPr>
          <p:cNvPr id="32770" name="Picture 2" descr="Imagem relacionada"/>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rot="2455910">
            <a:off x="4369044" y="2038019"/>
            <a:ext cx="3422737" cy="1756919"/>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2555776" y="2623220"/>
            <a:ext cx="4104456" cy="2520280"/>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Basta ter indícios de irregularidade.</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apta – Órgãos de apuração</a:t>
            </a:r>
            <a:endParaRPr lang="pt-BR" sz="2200" b="1" dirty="0" smtClean="0">
              <a:solidFill>
                <a:schemeClr val="tx2">
                  <a:lumMod val="75000"/>
                </a:schemeClr>
              </a:solidFill>
              <a:latin typeface="Arial" pitchFamily="34" charset="0"/>
              <a:cs typeface="Arial" pitchFamily="34" charset="0"/>
            </a:endParaRPr>
          </a:p>
        </p:txBody>
      </p:sp>
      <p:pic>
        <p:nvPicPr>
          <p:cNvPr id="36866" name="Picture 2" descr="Resultado de imagem para certo png"/>
          <p:cNvPicPr>
            <a:picLocks noChangeAspect="1" noChangeArrowheads="1"/>
          </p:cNvPicPr>
          <p:nvPr/>
        </p:nvPicPr>
        <p:blipFill>
          <a:blip r:embed="rId5" cstate="print"/>
          <a:srcRect/>
          <a:stretch>
            <a:fillRect/>
          </a:stretch>
        </p:blipFill>
        <p:spPr bwMode="auto">
          <a:xfrm>
            <a:off x="3347864" y="1275606"/>
            <a:ext cx="2438400" cy="24384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755576" y="1491630"/>
            <a:ext cx="6264696" cy="2952328"/>
          </a:xfrm>
          <a:prstGeom prst="rect">
            <a:avLst/>
          </a:prstGeom>
        </p:spPr>
        <p:txBody>
          <a:bodyPr vert="horz" lIns="91440" tIns="45720" rIns="91440" bIns="45720" rtlCol="0" anchor="ctr">
            <a:noAutofit/>
          </a:bodyPr>
          <a:lstStyle/>
          <a:p>
            <a:pPr marL="342900" lvl="0" indent="-34290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Órgãos de controle Interno</a:t>
            </a:r>
          </a:p>
          <a:p>
            <a:pPr marL="742950" lvl="1" indent="-28575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Auditoria</a:t>
            </a:r>
          </a:p>
          <a:p>
            <a:pPr marL="742950" lvl="1" indent="-28575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Corregedoria</a:t>
            </a:r>
          </a:p>
          <a:p>
            <a:pPr marL="742950" lvl="1" indent="-28575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Comissão de Ética</a:t>
            </a:r>
          </a:p>
          <a:p>
            <a:pPr marL="342900" lvl="1" indent="-34290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Órgãos de Controle Externo</a:t>
            </a:r>
          </a:p>
          <a:p>
            <a:pPr marL="742950" lvl="1" indent="-28575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Ministério Público</a:t>
            </a:r>
          </a:p>
          <a:p>
            <a:pPr marL="742950" lvl="1" indent="-285750">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Tribunal de Contas da União</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Encaminhamentos</a:t>
            </a:r>
            <a:endParaRPr lang="pt-BR" sz="2200" b="1" dirty="0" smtClean="0">
              <a:solidFill>
                <a:schemeClr val="tx2">
                  <a:lumMod val="75000"/>
                </a:schemeClr>
              </a:solidFill>
              <a:latin typeface="Arial" pitchFamily="34" charset="0"/>
              <a:cs typeface="Arial" pitchFamily="34" charset="0"/>
            </a:endParaRPr>
          </a:p>
        </p:txBody>
      </p:sp>
      <p:pic>
        <p:nvPicPr>
          <p:cNvPr id="37890" name="Picture 2" descr="Resultado de imagem para corporativo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4644008" y="1563638"/>
            <a:ext cx="3528392" cy="291680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755576" y="1491630"/>
            <a:ext cx="7488832" cy="2952328"/>
          </a:xfrm>
          <a:prstGeom prst="rect">
            <a:avLst/>
          </a:prstGeom>
        </p:spPr>
        <p:txBody>
          <a:bodyPr vert="horz" lIns="91440" tIns="45720" rIns="91440" bIns="45720" rtlCol="0" anchor="ctr">
            <a:noAutofit/>
          </a:bodyPr>
          <a:lstStyle/>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Cada ouvidoria pública federal deverá informar à Ouvidoria-Geral da União </a:t>
            </a:r>
            <a:r>
              <a:rPr lang="pt-BR" sz="1900" dirty="0" err="1" smtClean="0">
                <a:solidFill>
                  <a:schemeClr val="tx2">
                    <a:lumMod val="75000"/>
                  </a:schemeClr>
                </a:solidFill>
                <a:latin typeface="Arial" pitchFamily="34" charset="0"/>
                <a:cs typeface="Arial" pitchFamily="34" charset="0"/>
              </a:rPr>
              <a:t>a</a:t>
            </a:r>
            <a:r>
              <a:rPr lang="pt-BR" sz="1900" dirty="0" smtClean="0">
                <a:solidFill>
                  <a:schemeClr val="tx2">
                    <a:lumMod val="75000"/>
                  </a:schemeClr>
                </a:solidFill>
                <a:latin typeface="Arial" pitchFamily="34" charset="0"/>
                <a:cs typeface="Arial" pitchFamily="34" charset="0"/>
              </a:rPr>
              <a:t> existência de denúncia contra agente público no exercício de cargos comissionados do Grupo Direção </a:t>
            </a:r>
            <a:r>
              <a:rPr lang="pt-BR" sz="1900" dirty="0" err="1" smtClean="0">
                <a:solidFill>
                  <a:schemeClr val="tx2">
                    <a:lumMod val="75000"/>
                  </a:schemeClr>
                </a:solidFill>
                <a:latin typeface="Arial" pitchFamily="34" charset="0"/>
                <a:cs typeface="Arial" pitchFamily="34" charset="0"/>
              </a:rPr>
              <a:t>e</a:t>
            </a:r>
            <a:r>
              <a:rPr lang="pt-BR" sz="1900" dirty="0" smtClean="0">
                <a:solidFill>
                  <a:schemeClr val="tx2">
                    <a:lumMod val="75000"/>
                  </a:schemeClr>
                </a:solidFill>
                <a:latin typeface="Arial" pitchFamily="34" charset="0"/>
                <a:cs typeface="Arial" pitchFamily="34" charset="0"/>
              </a:rPr>
              <a:t> Assessoramento Superiores – DAS a partir do nível 4 ou equivalente.</a:t>
            </a:r>
          </a:p>
          <a:p>
            <a:pPr marL="342900" lvl="0" indent="-342900">
              <a:spcBef>
                <a:spcPct val="20000"/>
              </a:spcBef>
              <a:buFont typeface="Arial" pitchFamily="34" charset="0"/>
              <a:buChar char="•"/>
            </a:pPr>
            <a:endParaRPr lang="pt-BR" sz="1900" dirty="0" smtClean="0">
              <a:solidFill>
                <a:schemeClr val="tx2">
                  <a:lumMod val="75000"/>
                </a:schemeClr>
              </a:solidFill>
              <a:latin typeface="Arial" pitchFamily="34" charset="0"/>
              <a:cs typeface="Arial" pitchFamily="34" charset="0"/>
            </a:endParaRPr>
          </a:p>
          <a:p>
            <a:pPr marL="342900" lvl="0" indent="-342900" algn="r">
              <a:spcBef>
                <a:spcPct val="20000"/>
              </a:spcBef>
            </a:pPr>
            <a:r>
              <a:rPr lang="pt-BR" sz="1400" dirty="0" smtClean="0">
                <a:solidFill>
                  <a:schemeClr val="tx2">
                    <a:lumMod val="75000"/>
                  </a:schemeClr>
                </a:solidFill>
                <a:latin typeface="Arial" pitchFamily="34" charset="0"/>
                <a:cs typeface="Arial" pitchFamily="34" charset="0"/>
              </a:rPr>
              <a:t>Art. 8º § 3º da IN OGU Nº 01/2014</a:t>
            </a: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Denúncias contra dirigentes</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755576" y="1491630"/>
            <a:ext cx="7488832" cy="2952328"/>
          </a:xfrm>
          <a:prstGeom prst="rect">
            <a:avLst/>
          </a:prstGeom>
        </p:spPr>
        <p:txBody>
          <a:bodyPr vert="horz" lIns="91440" tIns="45720" rIns="91440" bIns="45720" rtlCol="0" anchor="ctr">
            <a:noAutofit/>
          </a:bodyPr>
          <a:lstStyle/>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Definição de denúncia dada pela IN OGU nº 01/2014: </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“comunicação de prática de ato ilícito cuja solução dependa da atuação de órgão de controle interno ou externo”. </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Conduta irregular de agente </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Irregularidades na aplicação de recursos</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Caso a denúncia seja encaminhada por determinadas autoridades (MPF, DPF, TCU, membros do Congresso Nacional e juízes federais) com solicitação de providências, é adotado rito próprio.</a:t>
            </a:r>
          </a:p>
        </p:txBody>
      </p:sp>
      <p:sp>
        <p:nvSpPr>
          <p:cNvPr id="15" name="Título 1"/>
          <p:cNvSpPr txBox="1">
            <a:spLocks/>
          </p:cNvSpPr>
          <p:nvPr/>
        </p:nvSpPr>
        <p:spPr>
          <a:xfrm>
            <a:off x="683568" y="-236562"/>
            <a:ext cx="5184576"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Metodologia de tratamento de denúncias da OGU</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203598"/>
            <a:ext cx="4680520" cy="3312368"/>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Instância de controle e participação social responsável pelo tratamento das reclamações, solicitações, denúncias, sugestões e elogios relativos às políticas e aos serviços públicos, prestados sob qualquer forma ou regime, com vistas ao aprimoramento da gestão pública. </a:t>
            </a:r>
          </a:p>
        </p:txBody>
      </p:sp>
      <p:sp>
        <p:nvSpPr>
          <p:cNvPr id="15" name="Título 1"/>
          <p:cNvSpPr txBox="1">
            <a:spLocks/>
          </p:cNvSpPr>
          <p:nvPr/>
        </p:nvSpPr>
        <p:spPr>
          <a:xfrm>
            <a:off x="683568" y="-236562"/>
            <a:ext cx="4536504"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O que é uma ouvidoria pública?</a:t>
            </a:r>
            <a:endParaRPr lang="pt-BR" sz="2200" b="1" dirty="0" smtClean="0">
              <a:solidFill>
                <a:schemeClr val="tx2">
                  <a:lumMod val="75000"/>
                </a:schemeClr>
              </a:solidFill>
              <a:latin typeface="Arial" pitchFamily="34" charset="0"/>
              <a:cs typeface="Arial" pitchFamily="34" charset="0"/>
            </a:endParaRPr>
          </a:p>
        </p:txBody>
      </p:sp>
      <p:pic>
        <p:nvPicPr>
          <p:cNvPr id="7170" name="Picture 2" descr="Resultado de imagem para ouvidoria pública png"/>
          <p:cNvPicPr>
            <a:picLocks noChangeAspect="1" noChangeArrowheads="1"/>
          </p:cNvPicPr>
          <p:nvPr/>
        </p:nvPicPr>
        <p:blipFill>
          <a:blip r:embed="rId5" cstate="print"/>
          <a:srcRect/>
          <a:stretch>
            <a:fillRect/>
          </a:stretch>
        </p:blipFill>
        <p:spPr bwMode="auto">
          <a:xfrm>
            <a:off x="5004048" y="1491630"/>
            <a:ext cx="3600400" cy="270290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755576" y="1491630"/>
            <a:ext cx="7488832" cy="2952328"/>
          </a:xfrm>
          <a:prstGeom prst="rect">
            <a:avLst/>
          </a:prstGeom>
          <a:ln>
            <a:noFill/>
          </a:ln>
        </p:spPr>
        <p:txBody>
          <a:bodyPr vert="horz" lIns="91440" tIns="45720" rIns="91440" bIns="45720" rtlCol="0" anchor="ctr">
            <a:noAutofit/>
          </a:bodyPr>
          <a:lstStyle/>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Grande diversidade de assuntos – pesquisa de legislação; </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Procura </a:t>
            </a:r>
            <a:r>
              <a:rPr lang="pt-BR" sz="1900" dirty="0" smtClean="0">
                <a:solidFill>
                  <a:schemeClr val="tx2">
                    <a:lumMod val="75000"/>
                  </a:schemeClr>
                </a:solidFill>
                <a:latin typeface="Arial" pitchFamily="34" charset="0"/>
                <a:cs typeface="Arial" pitchFamily="34" charset="0"/>
              </a:rPr>
              <a:t>de elementos mínimos de autoria e materialidade (Procede/Não procede/Sem opinião);</a:t>
            </a:r>
          </a:p>
          <a:p>
            <a:pPr marL="342900" lvl="0"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Consulta </a:t>
            </a:r>
            <a:r>
              <a:rPr lang="pt-BR" sz="1900" dirty="0" smtClean="0">
                <a:solidFill>
                  <a:schemeClr val="tx2">
                    <a:lumMod val="75000"/>
                  </a:schemeClr>
                </a:solidFill>
                <a:latin typeface="Arial" pitchFamily="34" charset="0"/>
                <a:cs typeface="Arial" pitchFamily="34" charset="0"/>
              </a:rPr>
              <a:t>a sistemas: </a:t>
            </a:r>
          </a:p>
          <a:p>
            <a:pPr marL="800100" lvl="1"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Portal da Transparência</a:t>
            </a:r>
          </a:p>
          <a:p>
            <a:pPr marL="800100" lvl="1"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SIAFI </a:t>
            </a:r>
          </a:p>
          <a:p>
            <a:pPr marL="800100" lvl="1"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SIAPE </a:t>
            </a:r>
          </a:p>
          <a:p>
            <a:pPr marL="800100" lvl="1"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Páginas dos tribunais de contas </a:t>
            </a:r>
          </a:p>
          <a:p>
            <a:pPr marL="800100" lvl="1" indent="-342900" algn="just">
              <a:spcBef>
                <a:spcPct val="20000"/>
              </a:spcBef>
              <a:buFont typeface="Arial" pitchFamily="34" charset="0"/>
              <a:buChar char="•"/>
            </a:pPr>
            <a:r>
              <a:rPr lang="pt-BR" sz="1900" dirty="0" smtClean="0">
                <a:solidFill>
                  <a:schemeClr val="tx2">
                    <a:lumMod val="75000"/>
                  </a:schemeClr>
                </a:solidFill>
                <a:latin typeface="Arial" pitchFamily="34" charset="0"/>
                <a:cs typeface="Arial" pitchFamily="34" charset="0"/>
              </a:rPr>
              <a:t>Google</a:t>
            </a:r>
          </a:p>
        </p:txBody>
      </p:sp>
      <p:sp>
        <p:nvSpPr>
          <p:cNvPr id="15" name="Título 1"/>
          <p:cNvSpPr txBox="1">
            <a:spLocks/>
          </p:cNvSpPr>
          <p:nvPr/>
        </p:nvSpPr>
        <p:spPr>
          <a:xfrm>
            <a:off x="683568" y="-236562"/>
            <a:ext cx="5184576"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TRIAGEM: Análise Preliminar da denúncia pela OGU</a:t>
            </a:r>
            <a:endParaRPr lang="pt-BR" sz="2200" b="1" dirty="0" smtClean="0">
              <a:solidFill>
                <a:schemeClr val="tx2">
                  <a:lumMod val="75000"/>
                </a:schemeClr>
              </a:solidFill>
              <a:latin typeface="Arial" pitchFamily="34" charset="0"/>
              <a:cs typeface="Arial" pitchFamily="34" charset="0"/>
            </a:endParaRPr>
          </a:p>
        </p:txBody>
      </p:sp>
      <p:pic>
        <p:nvPicPr>
          <p:cNvPr id="38914" name="Picture 2" descr="Resultado de imagem para sistemas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5724128" y="2211711"/>
            <a:ext cx="2212086" cy="230425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8434" name="AutoShape 2" descr="Resultado de imagem para ação glob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18436" name="AutoShape 4" descr="Resultado de imagem para ação glob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20492" name="AutoShape 12" descr="Resultado de imagem para ribeirinh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20494" name="AutoShape 14" descr="Resultado de imagem para ribeirinh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20496" name="AutoShape 16" descr="Resultado de imagem para ribeirinh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16" name="Subtítulo 2"/>
          <p:cNvSpPr txBox="1">
            <a:spLocks/>
          </p:cNvSpPr>
          <p:nvPr/>
        </p:nvSpPr>
        <p:spPr>
          <a:xfrm>
            <a:off x="5004048" y="1779662"/>
            <a:ext cx="4139952" cy="2088232"/>
          </a:xfrm>
          <a:prstGeom prst="rect">
            <a:avLst/>
          </a:prstGeom>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pt-BR" sz="2000" b="1"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rPr>
              <a:t>Jorge Arzabe</a:t>
            </a:r>
            <a:endParaRPr kumimoji="0" lang="pt-BR" sz="2000" b="1"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lang="pt-BR" sz="1600" b="1" noProof="0" dirty="0" smtClean="0">
                <a:solidFill>
                  <a:schemeClr val="tx1">
                    <a:lumMod val="50000"/>
                    <a:lumOff val="50000"/>
                  </a:schemeClr>
                </a:solidFill>
                <a:latin typeface="Arial" pitchFamily="34" charset="0"/>
                <a:cs typeface="Arial" pitchFamily="34" charset="0"/>
              </a:rPr>
              <a:t>Corregedor/MTPA</a:t>
            </a:r>
            <a:endParaRPr lang="pt-BR" sz="1600" b="1" noProof="0" dirty="0" smtClean="0">
              <a:solidFill>
                <a:schemeClr val="tx1">
                  <a:lumMod val="50000"/>
                  <a:lumOff val="50000"/>
                </a:schemeClr>
              </a:solidFill>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pt-BR" sz="1800" b="1" i="0" u="none" strike="noStrike" kern="1200" cap="none" spc="0" normalizeH="0" baseline="0" dirty="0" smtClean="0">
              <a:ln>
                <a:noFill/>
              </a:ln>
              <a:solidFill>
                <a:schemeClr val="tx1">
                  <a:lumMod val="50000"/>
                  <a:lumOff val="50000"/>
                </a:schemeClr>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lang="pt-BR" sz="1400" b="1" noProof="0" dirty="0" smtClean="0">
                <a:solidFill>
                  <a:schemeClr val="tx1">
                    <a:lumMod val="50000"/>
                    <a:lumOff val="50000"/>
                  </a:schemeClr>
                </a:solidFill>
                <a:latin typeface="Arial" pitchFamily="34" charset="0"/>
                <a:cs typeface="Arial" pitchFamily="34" charset="0"/>
              </a:rPr>
              <a:t>61 </a:t>
            </a:r>
            <a:r>
              <a:rPr lang="pt-BR" sz="1400" b="1" noProof="0" dirty="0" smtClean="0">
                <a:solidFill>
                  <a:schemeClr val="tx1">
                    <a:lumMod val="50000"/>
                    <a:lumOff val="50000"/>
                  </a:schemeClr>
                </a:solidFill>
                <a:latin typeface="Arial" pitchFamily="34" charset="0"/>
                <a:cs typeface="Arial" pitchFamily="34" charset="0"/>
              </a:rPr>
              <a:t>2029.7070</a:t>
            </a:r>
            <a:endParaRPr lang="pt-BR" sz="1400" b="1" noProof="0" dirty="0" smtClean="0">
              <a:solidFill>
                <a:schemeClr val="tx1">
                  <a:lumMod val="50000"/>
                  <a:lumOff val="50000"/>
                </a:schemeClr>
              </a:solidFill>
              <a:latin typeface="Arial" pitchFamily="34" charset="0"/>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tabLst/>
              <a:defRPr/>
            </a:pPr>
            <a:r>
              <a:rPr lang="pt-BR" sz="1400" b="1" noProof="0" dirty="0" smtClean="0">
                <a:solidFill>
                  <a:schemeClr val="tx1">
                    <a:lumMod val="50000"/>
                    <a:lumOff val="50000"/>
                  </a:schemeClr>
                </a:solidFill>
                <a:latin typeface="Arial" pitchFamily="34" charset="0"/>
                <a:cs typeface="Arial" pitchFamily="34" charset="0"/>
              </a:rPr>
              <a:t>jorge.arzabe@transportes.gov.br</a:t>
            </a:r>
            <a:endParaRPr kumimoji="0" lang="pt-BR" sz="1400" b="1" i="0" u="none" strike="noStrike" kern="1200" cap="none" spc="0" normalizeH="0" baseline="0" noProof="0" dirty="0" smtClean="0">
              <a:ln>
                <a:noFill/>
              </a:ln>
              <a:solidFill>
                <a:schemeClr val="tx1">
                  <a:lumMod val="50000"/>
                  <a:lumOff val="50000"/>
                </a:schemeClr>
              </a:solidFill>
              <a:effectLst/>
              <a:uLnTx/>
              <a:uFillTx/>
              <a:latin typeface="Arial" pitchFamily="34" charset="0"/>
              <a:ea typeface="+mn-ea"/>
              <a:cs typeface="Arial" pitchFamily="34"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pt-BR" sz="1800" b="1"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endParaRPr>
          </a:p>
        </p:txBody>
      </p:sp>
      <p:pic>
        <p:nvPicPr>
          <p:cNvPr id="2" name="Picture 2" descr="Resultado de imagem para contatos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1331640" y="843558"/>
            <a:ext cx="3329441" cy="331236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419622"/>
            <a:ext cx="7272808" cy="3312368"/>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	Significa </a:t>
            </a:r>
            <a:r>
              <a:rPr lang="pt-BR" sz="1900" dirty="0" smtClean="0">
                <a:solidFill>
                  <a:schemeClr val="tx2">
                    <a:lumMod val="75000"/>
                  </a:schemeClr>
                </a:solidFill>
                <a:latin typeface="Arial" pitchFamily="34" charset="0"/>
                <a:cs typeface="Arial" pitchFamily="34" charset="0"/>
              </a:rPr>
              <a:t>receber e responder de acordo com um procedimento pré-estabelecido que contenha, ao menos, prazos e fluxos bem delineados. A importância de um procedimento estabelecido em um ato normativo (portaria, regimento interno, dentre outros) se dá justamente porque as ouvidorias não podem depender da boa vontade dos gestores, dos ouvidores ou dos servidores para funcionar. </a:t>
            </a:r>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a:t>
            </a:r>
            <a:r>
              <a:rPr lang="pt-BR" sz="1900" dirty="0" smtClean="0">
                <a:solidFill>
                  <a:schemeClr val="tx2">
                    <a:lumMod val="75000"/>
                  </a:schemeClr>
                </a:solidFill>
                <a:latin typeface="Arial" pitchFamily="34" charset="0"/>
                <a:cs typeface="Arial" pitchFamily="34" charset="0"/>
              </a:rPr>
              <a:t>É </a:t>
            </a:r>
            <a:r>
              <a:rPr lang="pt-BR" sz="1900" dirty="0" smtClean="0">
                <a:solidFill>
                  <a:schemeClr val="tx2">
                    <a:lumMod val="75000"/>
                  </a:schemeClr>
                </a:solidFill>
                <a:latin typeface="Arial" pitchFamily="34" charset="0"/>
                <a:cs typeface="Arial" pitchFamily="34" charset="0"/>
              </a:rPr>
              <a:t>preciso que as manifestações sigam uma rotina de fluxos que se desenvolverá de maneira quase que independente das pessoas que integram a equipe da ouvidoria.</a:t>
            </a:r>
          </a:p>
        </p:txBody>
      </p:sp>
      <p:sp>
        <p:nvSpPr>
          <p:cNvPr id="15" name="Título 1"/>
          <p:cNvSpPr txBox="1">
            <a:spLocks/>
          </p:cNvSpPr>
          <p:nvPr/>
        </p:nvSpPr>
        <p:spPr>
          <a:xfrm>
            <a:off x="683568" y="-236562"/>
            <a:ext cx="5976664"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Dar tratamento adequado às demandas apresentadas pelos cidadãos</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851670"/>
            <a:ext cx="7632848" cy="2880320"/>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	Comunicação de suposta prática de ato ilícito cuja solução dependa da atuação de órgão de controle interno ou externo</a:t>
            </a:r>
            <a:r>
              <a:rPr lang="pt-BR" sz="1900" dirty="0" smtClean="0">
                <a:solidFill>
                  <a:schemeClr val="tx2">
                    <a:lumMod val="75000"/>
                  </a:schemeClr>
                </a:solidFill>
                <a:latin typeface="Arial" pitchFamily="34" charset="0"/>
                <a:cs typeface="Arial" pitchFamily="34" charset="0"/>
              </a:rPr>
              <a:t>.</a:t>
            </a:r>
          </a:p>
          <a:p>
            <a:pPr lvl="0" algn="just"/>
            <a:r>
              <a:rPr lang="pt-BR" sz="1900" dirty="0" smtClean="0">
                <a:solidFill>
                  <a:schemeClr val="tx2">
                    <a:lumMod val="75000"/>
                  </a:schemeClr>
                </a:solidFill>
                <a:latin typeface="Arial" pitchFamily="34" charset="0"/>
                <a:cs typeface="Arial" pitchFamily="34" charset="0"/>
              </a:rPr>
              <a:t>	As </a:t>
            </a:r>
            <a:r>
              <a:rPr lang="pt-BR" sz="1900" dirty="0" smtClean="0">
                <a:solidFill>
                  <a:schemeClr val="tx2">
                    <a:lumMod val="75000"/>
                  </a:schemeClr>
                </a:solidFill>
                <a:latin typeface="Arial" pitchFamily="34" charset="0"/>
                <a:cs typeface="Arial" pitchFamily="34" charset="0"/>
              </a:rPr>
              <a:t>denúncias devem envolver a comunicação de infrações disciplinares, crimes, prática de atos de corrupção ou improbidade administrativa que venham a ferir a ética e a legislação, bem como as violações de direitos, mesmo que ocorridas em âmbito privado. </a:t>
            </a:r>
          </a:p>
          <a:p>
            <a:pPr lvl="0" algn="just"/>
            <a:r>
              <a:rPr lang="pt-BR" sz="1900" dirty="0" smtClean="0">
                <a:solidFill>
                  <a:schemeClr val="tx2">
                    <a:lumMod val="75000"/>
                  </a:schemeClr>
                </a:solidFill>
                <a:latin typeface="Arial" pitchFamily="34" charset="0"/>
                <a:cs typeface="Arial" pitchFamily="34" charset="0"/>
              </a:rPr>
              <a:t>	A </a:t>
            </a:r>
            <a:r>
              <a:rPr lang="pt-BR" sz="1900" dirty="0" smtClean="0">
                <a:solidFill>
                  <a:schemeClr val="tx2">
                    <a:lumMod val="75000"/>
                  </a:schemeClr>
                </a:solidFill>
                <a:latin typeface="Arial" pitchFamily="34" charset="0"/>
                <a:cs typeface="Arial" pitchFamily="34" charset="0"/>
              </a:rPr>
              <a:t>investigação e repressão a esses atos ilícitos depende da atuação dos órgãos de controle interno e externo, a exemplo das auditorias, corregedorias, controladorias, tribunais de contas e Ministério Público.</a:t>
            </a:r>
          </a:p>
          <a:p>
            <a:pPr lvl="0" algn="just"/>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Inc. V do Art. 4º da IN OGU 01/2014</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491630"/>
            <a:ext cx="4824536" cy="2880320"/>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	A correta classificação da manifestação produz eficiência e celeridade no tratamento e resposta ao cidadão. </a:t>
            </a:r>
          </a:p>
          <a:p>
            <a:pPr lvl="0" algn="just"/>
            <a:r>
              <a:rPr lang="pt-BR" sz="1900" dirty="0" smtClean="0">
                <a:solidFill>
                  <a:schemeClr val="tx2">
                    <a:lumMod val="75000"/>
                  </a:schemeClr>
                </a:solidFill>
                <a:latin typeface="Arial" pitchFamily="34" charset="0"/>
                <a:cs typeface="Arial" pitchFamily="34" charset="0"/>
              </a:rPr>
              <a:t>• Não confundir denúncia com reclamação ou solicitação. Caso o cidadão realize uma denúncia que na realidade se trata de outro tipo de manifestação, a ouvidoria deverá reclassificá-la.</a:t>
            </a:r>
          </a:p>
          <a:p>
            <a:pPr lvl="0" algn="just"/>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ATENÇÃO!!!</a:t>
            </a:r>
            <a:endParaRPr lang="pt-BR" sz="2200" b="1" dirty="0" smtClean="0">
              <a:solidFill>
                <a:schemeClr val="tx2">
                  <a:lumMod val="75000"/>
                </a:schemeClr>
              </a:solidFill>
              <a:latin typeface="Arial" pitchFamily="34" charset="0"/>
              <a:cs typeface="Arial" pitchFamily="34" charset="0"/>
            </a:endParaRPr>
          </a:p>
        </p:txBody>
      </p:sp>
      <p:pic>
        <p:nvPicPr>
          <p:cNvPr id="23554" name="Picture 2" descr="Resultado de imagem para atenção png"/>
          <p:cNvPicPr>
            <a:picLocks noChangeAspect="1" noChangeArrowheads="1"/>
          </p:cNvPicPr>
          <p:nvPr/>
        </p:nvPicPr>
        <p:blipFill>
          <a:blip r:embed="rId5" cstate="print"/>
          <a:srcRect/>
          <a:stretch>
            <a:fillRect/>
          </a:stretch>
        </p:blipFill>
        <p:spPr bwMode="auto">
          <a:xfrm flipH="1">
            <a:off x="4139952" y="1131590"/>
            <a:ext cx="5822614" cy="331236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707654"/>
            <a:ext cx="7704856" cy="3024336"/>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Art. 8º À denúncia recebida pela ouvidoria, desde que contenha elementos mínimos de autoria e materialidade, será oferecida resposta conclusiva no prazo máximo de 20 (vinte) dias, prorrogáveis, mediante justificativa, por mais 10 (dez).</a:t>
            </a:r>
          </a:p>
          <a:p>
            <a:pPr lvl="0" algn="just"/>
            <a:r>
              <a:rPr lang="pt-BR" sz="1900" dirty="0" smtClean="0">
                <a:solidFill>
                  <a:schemeClr val="tx2">
                    <a:lumMod val="75000"/>
                  </a:schemeClr>
                </a:solidFill>
                <a:latin typeface="Arial" pitchFamily="34" charset="0"/>
                <a:cs typeface="Arial" pitchFamily="34" charset="0"/>
              </a:rPr>
              <a:t> 	</a:t>
            </a:r>
          </a:p>
          <a:p>
            <a:pPr lvl="0" algn="just"/>
            <a:r>
              <a:rPr lang="pt-BR" sz="1900" dirty="0" smtClean="0">
                <a:solidFill>
                  <a:schemeClr val="tx2">
                    <a:lumMod val="75000"/>
                  </a:schemeClr>
                </a:solidFill>
                <a:latin typeface="Arial" pitchFamily="34" charset="0"/>
                <a:cs typeface="Arial" pitchFamily="34" charset="0"/>
              </a:rPr>
              <a:t>	§1º No caso da denúncia, entende-se por conclusiva a resposta que contenha informação sobre encaminhamento aos órgãos competentes de controle interno ou externo e sobre os procedimentos a serem adotados. </a:t>
            </a:r>
          </a:p>
          <a:p>
            <a:pPr lvl="0" algn="just"/>
            <a:r>
              <a:rPr lang="pt-BR" sz="1900" dirty="0" smtClean="0">
                <a:solidFill>
                  <a:schemeClr val="tx2">
                    <a:lumMod val="75000"/>
                  </a:schemeClr>
                </a:solidFill>
                <a:latin typeface="Arial" pitchFamily="34" charset="0"/>
                <a:cs typeface="Arial" pitchFamily="34" charset="0"/>
              </a:rPr>
              <a:t>				</a:t>
            </a:r>
            <a:r>
              <a:rPr lang="pt-BR" sz="1900" dirty="0" smtClean="0">
                <a:solidFill>
                  <a:schemeClr val="tx2">
                    <a:lumMod val="75000"/>
                  </a:schemeClr>
                </a:solidFill>
                <a:latin typeface="Arial" pitchFamily="34" charset="0"/>
                <a:cs typeface="Arial" pitchFamily="34" charset="0"/>
              </a:rPr>
              <a:t>IN OGU 01/2014</a:t>
            </a:r>
            <a:endParaRPr lang="pt-BR" sz="1900" dirty="0" smtClean="0">
              <a:solidFill>
                <a:schemeClr val="tx2">
                  <a:lumMod val="75000"/>
                </a:schemeClr>
              </a:solidFill>
              <a:latin typeface="Arial" pitchFamily="34" charset="0"/>
              <a:cs typeface="Arial" pitchFamily="34" charset="0"/>
            </a:endParaRPr>
          </a:p>
          <a:p>
            <a:pPr lvl="0" algn="just"/>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Como tratar uma Denúncia?</a:t>
            </a:r>
            <a:endParaRPr lang="pt-BR" sz="2200" b="1" dirty="0" smtClean="0">
              <a:solidFill>
                <a:schemeClr val="tx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923678"/>
            <a:ext cx="4032448" cy="2232248"/>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Manifestação que chega aos órgãos e entidades públicas sem identificação. </a:t>
            </a:r>
          </a:p>
          <a:p>
            <a:pPr lvl="0" algn="just"/>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É apta a deflagrar apuração preliminar, não punitiva.</a:t>
            </a:r>
          </a:p>
          <a:p>
            <a:pPr lvl="0" algn="just"/>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Anônima</a:t>
            </a:r>
            <a:endParaRPr lang="pt-BR" sz="2200" b="1" dirty="0" smtClean="0">
              <a:solidFill>
                <a:schemeClr val="tx2">
                  <a:lumMod val="75000"/>
                </a:schemeClr>
              </a:solidFill>
              <a:latin typeface="Arial" pitchFamily="34" charset="0"/>
              <a:cs typeface="Arial" pitchFamily="34" charset="0"/>
            </a:endParaRPr>
          </a:p>
        </p:txBody>
      </p:sp>
      <p:pic>
        <p:nvPicPr>
          <p:cNvPr id="26626" name="Picture 2" descr="Resultado de imagem para denuncia anonima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5196408" y="2283718"/>
            <a:ext cx="3048000" cy="10572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1923678"/>
            <a:ext cx="4464496" cy="2232248"/>
          </a:xfrm>
          <a:prstGeom prst="rect">
            <a:avLst/>
          </a:prstGeom>
        </p:spPr>
        <p:txBody>
          <a:bodyPr vert="horz" lIns="91440" tIns="45720" rIns="91440" bIns="45720" rtlCol="0" anchor="ctr">
            <a:noAutofit/>
          </a:bodyPr>
          <a:lstStyle/>
          <a:p>
            <a:pPr lvl="0" algn="just"/>
            <a:r>
              <a:rPr lang="pt-BR" sz="1900" u="sng" dirty="0" smtClean="0">
                <a:solidFill>
                  <a:schemeClr val="tx2">
                    <a:lumMod val="75000"/>
                  </a:schemeClr>
                </a:solidFill>
                <a:latin typeface="Arial" pitchFamily="34" charset="0"/>
                <a:cs typeface="Arial" pitchFamily="34" charset="0"/>
              </a:rPr>
              <a:t>Enunciado CRG 03/2011 </a:t>
            </a:r>
          </a:p>
          <a:p>
            <a:pPr lvl="0" algn="just"/>
            <a:endParaRPr lang="pt-BR" sz="1900" dirty="0" smtClean="0">
              <a:solidFill>
                <a:schemeClr val="tx2">
                  <a:lumMod val="75000"/>
                </a:schemeClr>
              </a:solidFill>
              <a:latin typeface="Arial" pitchFamily="34" charset="0"/>
              <a:cs typeface="Arial" pitchFamily="34" charset="0"/>
            </a:endParaRPr>
          </a:p>
          <a:p>
            <a:pPr lvl="0" algn="just"/>
            <a:r>
              <a:rPr lang="pt-BR" sz="1900" dirty="0" smtClean="0">
                <a:solidFill>
                  <a:schemeClr val="tx2">
                    <a:lumMod val="75000"/>
                  </a:schemeClr>
                </a:solidFill>
                <a:latin typeface="Arial" pitchFamily="34" charset="0"/>
                <a:cs typeface="Arial" pitchFamily="34" charset="0"/>
              </a:rPr>
              <a:t>	A delação anônima é apta a deflagrar apuração preliminar no âmbito da Administração Pública, devendo ser colhidos outros elementos que a comprovem.</a:t>
            </a:r>
          </a:p>
          <a:p>
            <a:pPr lvl="0" algn="just"/>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Anônima</a:t>
            </a:r>
            <a:endParaRPr lang="pt-BR" sz="2200" b="1" dirty="0" smtClean="0">
              <a:solidFill>
                <a:schemeClr val="tx2">
                  <a:lumMod val="75000"/>
                </a:schemeClr>
              </a:solidFill>
              <a:latin typeface="Arial" pitchFamily="34" charset="0"/>
              <a:cs typeface="Arial" pitchFamily="34" charset="0"/>
            </a:endParaRPr>
          </a:p>
        </p:txBody>
      </p:sp>
      <p:pic>
        <p:nvPicPr>
          <p:cNvPr id="28674" name="Picture 2" descr="Imagem relacionada"/>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rot="1691877" flipH="1">
            <a:off x="4405487" y="1039134"/>
            <a:ext cx="5387939" cy="394033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OGO-ENCONTRO-1.jpg"/>
          <p:cNvPicPr/>
          <p:nvPr/>
        </p:nvPicPr>
        <p:blipFill>
          <a:blip r:embed="rId2" cstate="print"/>
          <a:stretch>
            <a:fillRect/>
          </a:stretch>
        </p:blipFill>
        <p:spPr>
          <a:xfrm>
            <a:off x="7524328" y="123478"/>
            <a:ext cx="1296142" cy="870941"/>
          </a:xfrm>
          <a:prstGeom prst="rect">
            <a:avLst/>
          </a:prstGeom>
        </p:spPr>
      </p:pic>
      <p:sp>
        <p:nvSpPr>
          <p:cNvPr id="18" name="Título 1"/>
          <p:cNvSpPr txBox="1">
            <a:spLocks/>
          </p:cNvSpPr>
          <p:nvPr/>
        </p:nvSpPr>
        <p:spPr>
          <a:xfrm>
            <a:off x="6876256" y="1275606"/>
            <a:ext cx="241176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t-BR" sz="500" b="1" dirty="0" smtClean="0">
                <a:latin typeface="Arial" pitchFamily="34" charset="0"/>
                <a:ea typeface="+mj-ea"/>
                <a:cs typeface="Arial" pitchFamily="34" charset="0"/>
              </a:rPr>
              <a:t>2</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º ENCONTRO </a:t>
            </a:r>
            <a:r>
              <a:rPr lang="pt-BR" sz="500" b="1" dirty="0" smtClean="0">
                <a:latin typeface="Arial" pitchFamily="34" charset="0"/>
                <a:ea typeface="+mj-ea"/>
                <a:cs typeface="Arial" pitchFamily="34" charset="0"/>
              </a:rPr>
              <a:t>DE </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OUVIDORIAS</a:t>
            </a:r>
            <a:b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E </a:t>
            </a:r>
            <a:r>
              <a:rPr kumimoji="0" lang="pt-BR" sz="500" b="1" i="0" u="none" strike="noStrike" kern="1200" cap="none" spc="0" normalizeH="0" baseline="0" noProof="0" dirty="0" err="1" smtClean="0">
                <a:ln>
                  <a:noFill/>
                </a:ln>
                <a:solidFill>
                  <a:schemeClr val="tx1"/>
                </a:solidFill>
                <a:effectLst/>
                <a:uLnTx/>
                <a:uFillTx/>
                <a:latin typeface="Arial" pitchFamily="34" charset="0"/>
                <a:ea typeface="+mj-ea"/>
                <a:cs typeface="Arial" pitchFamily="34" charset="0"/>
              </a:rPr>
              <a:t>SICs</a:t>
            </a:r>
            <a:r>
              <a:rPr kumimoji="0" lang="pt-BR" sz="5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DO SISTEMA TRANSPORTES</a:t>
            </a: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pt-BR" sz="24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pt-BR" sz="2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t>
            </a:r>
            <a:endParaRPr kumimoji="0" lang="pt-BR" sz="24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12" name="Imagem 11"/>
          <p:cNvPicPr/>
          <p:nvPr/>
        </p:nvPicPr>
        <p:blipFill>
          <a:blip r:embed="rId3" cstate="print"/>
          <a:srcRect/>
          <a:stretch>
            <a:fillRect/>
          </a:stretch>
        </p:blipFill>
        <p:spPr bwMode="auto">
          <a:xfrm>
            <a:off x="0" y="0"/>
            <a:ext cx="6372200" cy="339502"/>
          </a:xfrm>
          <a:prstGeom prst="rect">
            <a:avLst/>
          </a:prstGeom>
          <a:noFill/>
          <a:ln w="9525">
            <a:noFill/>
            <a:miter lim="800000"/>
            <a:headEnd/>
            <a:tailEnd/>
          </a:ln>
        </p:spPr>
      </p:pic>
      <p:pic>
        <p:nvPicPr>
          <p:cNvPr id="13" name="Picture 2"/>
          <p:cNvPicPr>
            <a:picLocks noChangeAspect="1" noChangeArrowheads="1"/>
          </p:cNvPicPr>
          <p:nvPr/>
        </p:nvPicPr>
        <p:blipFill>
          <a:blip r:embed="rId4" cstate="print"/>
          <a:srcRect/>
          <a:stretch>
            <a:fillRect/>
          </a:stretch>
        </p:blipFill>
        <p:spPr bwMode="auto">
          <a:xfrm rot="10800000">
            <a:off x="0" y="4954487"/>
            <a:ext cx="4572000" cy="137542"/>
          </a:xfrm>
          <a:prstGeom prst="rect">
            <a:avLst/>
          </a:prstGeom>
          <a:noFill/>
          <a:ln w="9525">
            <a:noFill/>
            <a:miter lim="800000"/>
            <a:headEnd/>
            <a:tailEnd/>
          </a:ln>
        </p:spPr>
      </p:pic>
      <p:pic>
        <p:nvPicPr>
          <p:cNvPr id="14" name="Picture 2"/>
          <p:cNvPicPr>
            <a:picLocks noChangeAspect="1" noChangeArrowheads="1"/>
          </p:cNvPicPr>
          <p:nvPr/>
        </p:nvPicPr>
        <p:blipFill>
          <a:blip r:embed="rId4" cstate="print"/>
          <a:srcRect/>
          <a:stretch>
            <a:fillRect/>
          </a:stretch>
        </p:blipFill>
        <p:spPr bwMode="auto">
          <a:xfrm>
            <a:off x="4572000" y="4954487"/>
            <a:ext cx="4572000" cy="137542"/>
          </a:xfrm>
          <a:prstGeom prst="rect">
            <a:avLst/>
          </a:prstGeom>
          <a:noFill/>
          <a:ln w="9525">
            <a:noFill/>
            <a:miter lim="800000"/>
            <a:headEnd/>
            <a:tailEnd/>
          </a:ln>
        </p:spPr>
      </p:pic>
      <p:sp>
        <p:nvSpPr>
          <p:cNvPr id="16" name="Título 1"/>
          <p:cNvSpPr txBox="1">
            <a:spLocks/>
          </p:cNvSpPr>
          <p:nvPr/>
        </p:nvSpPr>
        <p:spPr>
          <a:xfrm>
            <a:off x="683568" y="2571750"/>
            <a:ext cx="7200800" cy="2232248"/>
          </a:xfrm>
          <a:prstGeom prst="rect">
            <a:avLst/>
          </a:prstGeom>
        </p:spPr>
        <p:txBody>
          <a:bodyPr vert="horz" lIns="91440" tIns="45720" rIns="91440" bIns="45720" rtlCol="0" anchor="ctr">
            <a:noAutofit/>
          </a:bodyPr>
          <a:lstStyle/>
          <a:p>
            <a:pPr lvl="0" algn="just"/>
            <a:r>
              <a:rPr lang="pt-BR" sz="1900" dirty="0" smtClean="0">
                <a:solidFill>
                  <a:schemeClr val="tx2">
                    <a:lumMod val="75000"/>
                  </a:schemeClr>
                </a:solidFill>
                <a:latin typeface="Arial" pitchFamily="34" charset="0"/>
                <a:cs typeface="Arial" pitchFamily="34" charset="0"/>
              </a:rPr>
              <a:t>	</a:t>
            </a:r>
            <a:r>
              <a:rPr lang="pt-BR" sz="1900" dirty="0" smtClean="0">
                <a:solidFill>
                  <a:schemeClr val="tx2">
                    <a:lumMod val="75000"/>
                  </a:schemeClr>
                </a:solidFill>
                <a:latin typeface="Arial" pitchFamily="34" charset="0"/>
                <a:cs typeface="Arial" pitchFamily="34" charset="0"/>
              </a:rPr>
              <a:t>As </a:t>
            </a:r>
            <a:r>
              <a:rPr lang="pt-BR" sz="1900" dirty="0" smtClean="0">
                <a:solidFill>
                  <a:schemeClr val="tx2">
                    <a:lumMod val="75000"/>
                  </a:schemeClr>
                </a:solidFill>
                <a:latin typeface="Arial" pitchFamily="34" charset="0"/>
                <a:cs typeface="Arial" pitchFamily="34" charset="0"/>
              </a:rPr>
              <a:t>ouvidorias públicas podem e devem </a:t>
            </a:r>
            <a:r>
              <a:rPr lang="pt-BR" sz="1900" dirty="0" smtClean="0">
                <a:solidFill>
                  <a:schemeClr val="tx2">
                    <a:lumMod val="75000"/>
                  </a:schemeClr>
                </a:solidFill>
                <a:latin typeface="Arial" pitchFamily="34" charset="0"/>
                <a:cs typeface="Arial" pitchFamily="34" charset="0"/>
              </a:rPr>
              <a:t>receber denúncias anônimas, tratá-las </a:t>
            </a:r>
            <a:r>
              <a:rPr lang="pt-BR" sz="1900" dirty="0" err="1" smtClean="0">
                <a:solidFill>
                  <a:schemeClr val="tx2">
                    <a:lumMod val="75000"/>
                  </a:schemeClr>
                </a:solidFill>
                <a:latin typeface="Arial" pitchFamily="34" charset="0"/>
                <a:cs typeface="Arial" pitchFamily="34" charset="0"/>
              </a:rPr>
              <a:t>e</a:t>
            </a:r>
            <a:r>
              <a:rPr lang="pt-BR" sz="1900" dirty="0" smtClean="0">
                <a:solidFill>
                  <a:schemeClr val="tx2">
                    <a:lumMod val="75000"/>
                  </a:schemeClr>
                </a:solidFill>
                <a:latin typeface="Arial" pitchFamily="34" charset="0"/>
                <a:cs typeface="Arial" pitchFamily="34" charset="0"/>
              </a:rPr>
              <a:t> dar-lhes encaminhamento, desde que haja elementos mínimos que permitam a apuração dos fatos.</a:t>
            </a:r>
            <a:endParaRPr lang="pt-BR" sz="1900" dirty="0" smtClean="0">
              <a:solidFill>
                <a:schemeClr val="tx2">
                  <a:lumMod val="75000"/>
                </a:schemeClr>
              </a:solidFill>
              <a:latin typeface="Arial" pitchFamily="34" charset="0"/>
              <a:cs typeface="Arial" pitchFamily="34" charset="0"/>
            </a:endParaRPr>
          </a:p>
        </p:txBody>
      </p:sp>
      <p:sp>
        <p:nvSpPr>
          <p:cNvPr id="15" name="Título 1"/>
          <p:cNvSpPr txBox="1">
            <a:spLocks/>
          </p:cNvSpPr>
          <p:nvPr/>
        </p:nvSpPr>
        <p:spPr>
          <a:xfrm>
            <a:off x="683568" y="-236562"/>
            <a:ext cx="6192688" cy="2232248"/>
          </a:xfrm>
          <a:prstGeom prst="rect">
            <a:avLst/>
          </a:prstGeom>
        </p:spPr>
        <p:txBody>
          <a:bodyPr vert="horz" lIns="91440" tIns="45720" rIns="91440" bIns="45720" rtlCol="0" anchor="ctr">
            <a:noAutofit/>
          </a:bodyPr>
          <a:lstStyle/>
          <a:p>
            <a:pPr lvl="0"/>
            <a:r>
              <a:rPr lang="pt-BR" sz="2200" b="1" dirty="0" smtClean="0">
                <a:solidFill>
                  <a:schemeClr val="tx2">
                    <a:lumMod val="75000"/>
                  </a:schemeClr>
                </a:solidFill>
                <a:latin typeface="Arial" pitchFamily="34" charset="0"/>
                <a:cs typeface="Arial" pitchFamily="34" charset="0"/>
              </a:rPr>
              <a:t>Denúncia Anônima</a:t>
            </a:r>
            <a:endParaRPr lang="pt-BR" sz="2200" b="1" dirty="0" smtClean="0">
              <a:solidFill>
                <a:schemeClr val="tx2">
                  <a:lumMod val="75000"/>
                </a:schemeClr>
              </a:solidFill>
              <a:latin typeface="Arial" pitchFamily="34" charset="0"/>
              <a:cs typeface="Arial" pitchFamily="34" charset="0"/>
            </a:endParaRPr>
          </a:p>
        </p:txBody>
      </p:sp>
      <p:pic>
        <p:nvPicPr>
          <p:cNvPr id="29698" name="Picture 2" descr="Resultado de imagem para atendimento png"/>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3203848" y="1275606"/>
            <a:ext cx="2520280" cy="17746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11036</TotalTime>
  <Words>543</Words>
  <Application>Microsoft Office PowerPoint</Application>
  <PresentationFormat>Apresentação na tela (16:9)</PresentationFormat>
  <Paragraphs>115</Paragraphs>
  <Slides>21</Slides>
  <Notes>0</Notes>
  <HiddenSlides>0</HiddenSlides>
  <MMClips>0</MMClips>
  <ScaleCrop>false</ScaleCrop>
  <HeadingPairs>
    <vt:vector size="4" baseType="variant">
      <vt:variant>
        <vt:lpstr>Tema</vt:lpstr>
      </vt:variant>
      <vt:variant>
        <vt:i4>1</vt:i4>
      </vt:variant>
      <vt:variant>
        <vt:lpstr>Títulos de slides</vt:lpstr>
      </vt:variant>
      <vt:variant>
        <vt:i4>21</vt:i4>
      </vt:variant>
    </vt:vector>
  </HeadingPairs>
  <TitlesOfParts>
    <vt:vector size="22" baseType="lpstr">
      <vt:lpstr>Tema do Office</vt:lpstr>
      <vt:lpstr>2º ENCONTRO DE OUVIDORIAS e SICs DO SISTEMA TRANSPORTES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reginaldo.abreu</dc:creator>
  <cp:lastModifiedBy>cristiano.silva</cp:lastModifiedBy>
  <cp:revision>542</cp:revision>
  <dcterms:created xsi:type="dcterms:W3CDTF">2017-09-15T15:12:32Z</dcterms:created>
  <dcterms:modified xsi:type="dcterms:W3CDTF">2018-03-05T19:24:04Z</dcterms:modified>
</cp:coreProperties>
</file>