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2" r:id="rId3"/>
    <p:sldId id="268" r:id="rId4"/>
    <p:sldId id="266" r:id="rId5"/>
    <p:sldId id="267" r:id="rId6"/>
    <p:sldId id="270" r:id="rId7"/>
    <p:sldId id="269" r:id="rId8"/>
    <p:sldId id="265" r:id="rId9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30" autoAdjust="0"/>
    <p:restoredTop sz="94638" autoAdjust="0"/>
  </p:normalViewPr>
  <p:slideViewPr>
    <p:cSldViewPr showGuides="1">
      <p:cViewPr varScale="1">
        <p:scale>
          <a:sx n="92" d="100"/>
          <a:sy n="92" d="100"/>
        </p:scale>
        <p:origin x="-522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330DA-50E3-4878-AE9C-67C6E570378E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23398-8B02-49BB-8C31-27023AF2B8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D82E-1B57-4FD0-BDD7-8B8491C0DFFC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5E94-BF24-4E7F-8734-FCB5965DF4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D82E-1B57-4FD0-BDD7-8B8491C0DFFC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5E94-BF24-4E7F-8734-FCB5965DF4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D82E-1B57-4FD0-BDD7-8B8491C0DFFC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5E94-BF24-4E7F-8734-FCB5965DF4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D82E-1B57-4FD0-BDD7-8B8491C0DFFC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5E94-BF24-4E7F-8734-FCB5965DF4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D82E-1B57-4FD0-BDD7-8B8491C0DFFC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5E94-BF24-4E7F-8734-FCB5965DF4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D82E-1B57-4FD0-BDD7-8B8491C0DFFC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5E94-BF24-4E7F-8734-FCB5965DF4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D82E-1B57-4FD0-BDD7-8B8491C0DFFC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5E94-BF24-4E7F-8734-FCB5965DF4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D82E-1B57-4FD0-BDD7-8B8491C0DFFC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5E94-BF24-4E7F-8734-FCB5965DF4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D82E-1B57-4FD0-BDD7-8B8491C0DFFC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5E94-BF24-4E7F-8734-FCB5965DF4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D82E-1B57-4FD0-BDD7-8B8491C0DFFC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5E94-BF24-4E7F-8734-FCB5965DF4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D82E-1B57-4FD0-BDD7-8B8491C0DFFC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5E94-BF24-4E7F-8734-FCB5965DF4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6D82E-1B57-4FD0-BDD7-8B8491C0DFFC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35E94-BF24-4E7F-8734-FCB5965DF4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3075806"/>
            <a:ext cx="9144000" cy="864096"/>
          </a:xfrm>
        </p:spPr>
        <p:txBody>
          <a:bodyPr>
            <a:noAutofit/>
          </a:bodyPr>
          <a:lstStyle/>
          <a:p>
            <a:r>
              <a:rPr lang="pt-BR" sz="2400" b="1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º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ENCONTRO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OUVIDORIAS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/>
            </a:r>
            <a:br>
              <a:rPr lang="pt-BR" sz="2400" dirty="0">
                <a:latin typeface="Arial" pitchFamily="34" charset="0"/>
                <a:cs typeface="Arial" pitchFamily="34" charset="0"/>
              </a:rPr>
            </a:b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SICs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SISTEMA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TRANSPORTES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400" dirty="0" smtClean="0">
                <a:latin typeface="Arial" pitchFamily="34" charset="0"/>
                <a:cs typeface="Arial" pitchFamily="34" charset="0"/>
              </a:rPr>
            </a:br>
            <a:r>
              <a:rPr lang="pt-BR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400" dirty="0" smtClean="0">
                <a:latin typeface="Arial" pitchFamily="34" charset="0"/>
                <a:cs typeface="Arial" pitchFamily="34" charset="0"/>
              </a:rPr>
            </a:b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4155926"/>
            <a:ext cx="9144000" cy="360040"/>
          </a:xfrm>
        </p:spPr>
        <p:txBody>
          <a:bodyPr>
            <a:noAutofit/>
          </a:bodyPr>
          <a:lstStyle/>
          <a:p>
            <a:r>
              <a:rPr lang="pt-BR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O papel das Ouvidorias e </a:t>
            </a:r>
            <a:r>
              <a:rPr lang="pt-BR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SICs</a:t>
            </a:r>
            <a:endParaRPr lang="pt-BR" sz="18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Imagem 16" descr="LOGO-ENCONTRO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627534"/>
            <a:ext cx="3089693" cy="194421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0" y="4803998"/>
            <a:ext cx="4572000" cy="1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803998"/>
            <a:ext cx="4572000" cy="1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Imagem 1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5327196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Imagem 2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0"/>
            <a:ext cx="6372200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Subtítulo 2"/>
          <p:cNvSpPr txBox="1">
            <a:spLocks/>
          </p:cNvSpPr>
          <p:nvPr/>
        </p:nvSpPr>
        <p:spPr>
          <a:xfrm>
            <a:off x="0" y="3579862"/>
            <a:ext cx="9144000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Belém, 08 de</a:t>
            </a:r>
            <a:r>
              <a:rPr kumimoji="0" lang="pt-BR" sz="1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março de 2018.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-ENCONTRO-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24328" y="123478"/>
            <a:ext cx="1296142" cy="870941"/>
          </a:xfrm>
          <a:prstGeom prst="rect">
            <a:avLst/>
          </a:prstGeom>
        </p:spPr>
      </p:pic>
      <p:sp>
        <p:nvSpPr>
          <p:cNvPr id="18" name="Título 1"/>
          <p:cNvSpPr txBox="1">
            <a:spLocks/>
          </p:cNvSpPr>
          <p:nvPr/>
        </p:nvSpPr>
        <p:spPr>
          <a:xfrm>
            <a:off x="6876256" y="1275606"/>
            <a:ext cx="241176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00" b="1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º ENCONTRO </a:t>
            </a:r>
            <a:r>
              <a:rPr lang="pt-BR" sz="500" b="1" dirty="0" smtClean="0"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OUVIDORIAS</a:t>
            </a:r>
            <a:b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 </a:t>
            </a:r>
            <a:r>
              <a:rPr kumimoji="0" lang="pt-BR" sz="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SICs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DO SISTEMA TRANSPORTES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2" name="Imagem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372200" cy="33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0" y="4954487"/>
            <a:ext cx="4572000" cy="1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954487"/>
            <a:ext cx="4572000" cy="1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3995936" y="1059582"/>
            <a:ext cx="4608512" cy="3600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pt-BR" sz="16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“Art. 2º, inc. II - </a:t>
            </a:r>
            <a:r>
              <a:rPr lang="pt-BR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Valor Público </a:t>
            </a:r>
            <a:r>
              <a:rPr lang="pt-BR" sz="16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produtos e resultados gerados, preservados ou entregues pelas atividades de uma organização que representem respostas efetivas e úteis às necessidades ou às demandas de interesse público e modifiquem aspectos do conjunto da sociedade ou de alguns grupos específicos reconhecidos como destinatários legítimos de bens e serviços públicos;”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567588">
            <a:off x="654025" y="1132181"/>
            <a:ext cx="2841261" cy="2664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Retângulo de cantos arredondados 14"/>
          <p:cNvSpPr/>
          <p:nvPr/>
        </p:nvSpPr>
        <p:spPr>
          <a:xfrm rot="20400239">
            <a:off x="1035510" y="3372669"/>
            <a:ext cx="2817608" cy="449363"/>
          </a:xfrm>
          <a:prstGeom prst="roundRect">
            <a:avLst/>
          </a:prstGeom>
          <a:solidFill>
            <a:srgbClr val="FFFF0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-ENCONTRO-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24328" y="123478"/>
            <a:ext cx="1296142" cy="870941"/>
          </a:xfrm>
          <a:prstGeom prst="rect">
            <a:avLst/>
          </a:prstGeom>
        </p:spPr>
      </p:pic>
      <p:sp>
        <p:nvSpPr>
          <p:cNvPr id="18" name="Título 1"/>
          <p:cNvSpPr txBox="1">
            <a:spLocks/>
          </p:cNvSpPr>
          <p:nvPr/>
        </p:nvSpPr>
        <p:spPr>
          <a:xfrm>
            <a:off x="6876256" y="1275606"/>
            <a:ext cx="241176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00" b="1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º ENCONTRO </a:t>
            </a:r>
            <a:r>
              <a:rPr lang="pt-BR" sz="500" b="1" dirty="0" smtClean="0"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OUVIDORIAS</a:t>
            </a:r>
            <a:b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 </a:t>
            </a:r>
            <a:r>
              <a:rPr kumimoji="0" lang="pt-BR" sz="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SICs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DO SISTEMA TRANSPORTES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2" name="Imagem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372200" cy="33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0" y="4954487"/>
            <a:ext cx="4572000" cy="1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954487"/>
            <a:ext cx="4572000" cy="1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467544" y="2643758"/>
            <a:ext cx="3600400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/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 despertar da sociedade para o seu direito de exigir, de querer saber 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4644008" y="2715766"/>
            <a:ext cx="3744416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/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Como a administração pública através das ouvidorias pode tornar-se mais democrática e acessível</a:t>
            </a:r>
          </a:p>
        </p:txBody>
      </p:sp>
      <p:pic>
        <p:nvPicPr>
          <p:cNvPr id="19460" name="Picture 4" descr="Resultado de imagem para despertador 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331640" y="1419622"/>
            <a:ext cx="1872208" cy="1872208"/>
          </a:xfrm>
          <a:prstGeom prst="rect">
            <a:avLst/>
          </a:prstGeom>
          <a:noFill/>
        </p:spPr>
      </p:pic>
      <p:pic>
        <p:nvPicPr>
          <p:cNvPr id="19462" name="Picture 6" descr="Resultado de imagem para democracia 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004048" y="1203598"/>
            <a:ext cx="3096344" cy="21201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-ENCONTRO-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24328" y="123478"/>
            <a:ext cx="1296142" cy="870941"/>
          </a:xfrm>
          <a:prstGeom prst="rect">
            <a:avLst/>
          </a:prstGeom>
        </p:spPr>
      </p:pic>
      <p:sp>
        <p:nvSpPr>
          <p:cNvPr id="18" name="Título 1"/>
          <p:cNvSpPr txBox="1">
            <a:spLocks/>
          </p:cNvSpPr>
          <p:nvPr/>
        </p:nvSpPr>
        <p:spPr>
          <a:xfrm>
            <a:off x="6876256" y="1275606"/>
            <a:ext cx="241176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00" b="1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º ENCONTRO </a:t>
            </a:r>
            <a:r>
              <a:rPr lang="pt-BR" sz="500" b="1" dirty="0" smtClean="0"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OUVIDORIAS</a:t>
            </a:r>
            <a:b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 </a:t>
            </a:r>
            <a:r>
              <a:rPr kumimoji="0" lang="pt-BR" sz="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SICs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DO SISTEMA TRANSPORTES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2" name="Imagem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372200" cy="33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0" y="4954487"/>
            <a:ext cx="4572000" cy="1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954487"/>
            <a:ext cx="4572000" cy="1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467544" y="2643758"/>
            <a:ext cx="3600400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/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humanização do atendimento ao cidadão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4644008" y="2643758"/>
            <a:ext cx="3744416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/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integridade como instrumento de moralização do setor público</a:t>
            </a:r>
          </a:p>
        </p:txBody>
      </p:sp>
      <p:pic>
        <p:nvPicPr>
          <p:cNvPr id="23554" name="Picture 2" descr="Resultado de imagem para humanização 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1560" y="1707654"/>
            <a:ext cx="3250949" cy="1514141"/>
          </a:xfrm>
          <a:prstGeom prst="rect">
            <a:avLst/>
          </a:prstGeom>
          <a:noFill/>
        </p:spPr>
      </p:pic>
      <p:pic>
        <p:nvPicPr>
          <p:cNvPr id="23558" name="Picture 6" descr="Resultado de imagem para maos apertando 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788024" y="1707654"/>
            <a:ext cx="3546054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-ENCONTRO-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24328" y="123478"/>
            <a:ext cx="1296142" cy="870941"/>
          </a:xfrm>
          <a:prstGeom prst="rect">
            <a:avLst/>
          </a:prstGeom>
        </p:spPr>
      </p:pic>
      <p:sp>
        <p:nvSpPr>
          <p:cNvPr id="18" name="Título 1"/>
          <p:cNvSpPr txBox="1">
            <a:spLocks/>
          </p:cNvSpPr>
          <p:nvPr/>
        </p:nvSpPr>
        <p:spPr>
          <a:xfrm>
            <a:off x="6876256" y="1275606"/>
            <a:ext cx="241176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00" b="1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º ENCONTRO </a:t>
            </a:r>
            <a:r>
              <a:rPr lang="pt-BR" sz="500" b="1" dirty="0" smtClean="0"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OUVIDORIAS</a:t>
            </a:r>
            <a:b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 </a:t>
            </a:r>
            <a:r>
              <a:rPr kumimoji="0" lang="pt-BR" sz="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SICs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DO SISTEMA TRANSPORTES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2" name="Imagem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372200" cy="33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0" y="4954487"/>
            <a:ext cx="4572000" cy="1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954487"/>
            <a:ext cx="4572000" cy="1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4283968" y="1707654"/>
            <a:ext cx="3600400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/>
            <a:r>
              <a:rPr lang="pt-BR" sz="16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Art. 3o  São princípios da governança pública:</a:t>
            </a:r>
          </a:p>
          <a:p>
            <a:pPr lvl="0" algn="just"/>
            <a:r>
              <a:rPr lang="pt-BR" sz="16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 - capacidade de resposta;</a:t>
            </a:r>
          </a:p>
          <a:p>
            <a:pPr lvl="0" algn="just"/>
            <a:r>
              <a:rPr lang="pt-BR" sz="16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II - integridade;</a:t>
            </a:r>
          </a:p>
          <a:p>
            <a:pPr lvl="0" algn="just"/>
            <a:r>
              <a:rPr lang="pt-BR" sz="16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III - confiabilidade;</a:t>
            </a:r>
          </a:p>
          <a:p>
            <a:pPr lvl="0" algn="just"/>
            <a:r>
              <a:rPr lang="pt-BR" sz="16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IV - melhoria regulatória;</a:t>
            </a:r>
          </a:p>
          <a:p>
            <a:pPr lvl="0" algn="just"/>
            <a:r>
              <a:rPr lang="pt-BR" sz="16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 - prestação de contas e responsabilidade; (</a:t>
            </a:r>
            <a:r>
              <a:rPr lang="pt-BR" sz="1600" i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accontability</a:t>
            </a:r>
            <a:r>
              <a:rPr lang="pt-BR" sz="16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0" algn="just"/>
            <a:r>
              <a:rPr lang="pt-BR" sz="16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VI – transparência.</a:t>
            </a:r>
            <a:endParaRPr lang="pt-BR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749291">
            <a:off x="636744" y="1171377"/>
            <a:ext cx="2914641" cy="31168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Retângulo de cantos arredondados 14"/>
          <p:cNvSpPr/>
          <p:nvPr/>
        </p:nvSpPr>
        <p:spPr>
          <a:xfrm rot="20692898">
            <a:off x="962797" y="3340396"/>
            <a:ext cx="2817608" cy="858576"/>
          </a:xfrm>
          <a:prstGeom prst="roundRect">
            <a:avLst/>
          </a:prstGeom>
          <a:solidFill>
            <a:srgbClr val="FFFF0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-ENCONTRO-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24328" y="123478"/>
            <a:ext cx="1296142" cy="870941"/>
          </a:xfrm>
          <a:prstGeom prst="rect">
            <a:avLst/>
          </a:prstGeom>
        </p:spPr>
      </p:pic>
      <p:sp>
        <p:nvSpPr>
          <p:cNvPr id="18" name="Título 1"/>
          <p:cNvSpPr txBox="1">
            <a:spLocks/>
          </p:cNvSpPr>
          <p:nvPr/>
        </p:nvSpPr>
        <p:spPr>
          <a:xfrm>
            <a:off x="6876256" y="1275606"/>
            <a:ext cx="241176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00" b="1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º ENCONTRO </a:t>
            </a:r>
            <a:r>
              <a:rPr lang="pt-BR" sz="500" b="1" dirty="0" smtClean="0"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OUVIDORIAS</a:t>
            </a:r>
            <a:b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 </a:t>
            </a:r>
            <a:r>
              <a:rPr kumimoji="0" lang="pt-BR" sz="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SICs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DO SISTEMA TRANSPORTES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2" name="Imagem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372200" cy="33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0" y="4954487"/>
            <a:ext cx="4572000" cy="1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954487"/>
            <a:ext cx="4572000" cy="1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2699792" y="2859782"/>
            <a:ext cx="3600400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/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Ouvidoria como instrumento de transparência pública</a:t>
            </a:r>
          </a:p>
        </p:txBody>
      </p:sp>
      <p:pic>
        <p:nvPicPr>
          <p:cNvPr id="24578" name="Picture 2" descr="Resultado de imagem para transparencia 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915816" y="1203598"/>
            <a:ext cx="3096344" cy="2324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-ENCONTRO-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24328" y="123478"/>
            <a:ext cx="1296142" cy="870941"/>
          </a:xfrm>
          <a:prstGeom prst="rect">
            <a:avLst/>
          </a:prstGeom>
        </p:spPr>
      </p:pic>
      <p:sp>
        <p:nvSpPr>
          <p:cNvPr id="18" name="Título 1"/>
          <p:cNvSpPr txBox="1">
            <a:spLocks/>
          </p:cNvSpPr>
          <p:nvPr/>
        </p:nvSpPr>
        <p:spPr>
          <a:xfrm>
            <a:off x="6876256" y="1275606"/>
            <a:ext cx="241176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00" b="1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º ENCONTRO </a:t>
            </a:r>
            <a:r>
              <a:rPr lang="pt-BR" sz="500" b="1" dirty="0" smtClean="0"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OUVIDORIAS</a:t>
            </a:r>
            <a:b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 </a:t>
            </a:r>
            <a:r>
              <a:rPr kumimoji="0" lang="pt-BR" sz="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SICs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DO SISTEMA TRANSPORTES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2" name="Imagem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372200" cy="33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0" y="4954487"/>
            <a:ext cx="4572000" cy="1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954487"/>
            <a:ext cx="4572000" cy="1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2627784" y="1563638"/>
            <a:ext cx="6120680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pt-BR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"Habilidade é o que você é capaz de fazer. Motivação determina o que você faz. Atitude determina a qualidade do que você faz."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7164288" y="3579862"/>
            <a:ext cx="158417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pt-BR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Lou </a:t>
            </a:r>
            <a:r>
              <a:rPr lang="pt-BR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Holtz</a:t>
            </a:r>
            <a:endParaRPr lang="pt-BR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Resultado de imagem para literatura 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3528" y="1563638"/>
            <a:ext cx="2067694" cy="2067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-ENCONTRO-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24328" y="123478"/>
            <a:ext cx="1296142" cy="870941"/>
          </a:xfrm>
          <a:prstGeom prst="rect">
            <a:avLst/>
          </a:prstGeom>
        </p:spPr>
      </p:pic>
      <p:sp>
        <p:nvSpPr>
          <p:cNvPr id="18" name="Título 1"/>
          <p:cNvSpPr txBox="1">
            <a:spLocks/>
          </p:cNvSpPr>
          <p:nvPr/>
        </p:nvSpPr>
        <p:spPr>
          <a:xfrm>
            <a:off x="6876256" y="1275606"/>
            <a:ext cx="241176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00" b="1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º ENCONTRO </a:t>
            </a:r>
            <a:r>
              <a:rPr lang="pt-BR" sz="500" b="1" dirty="0" smtClean="0"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OUVIDORIAS</a:t>
            </a:r>
            <a:b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 </a:t>
            </a:r>
            <a:r>
              <a:rPr kumimoji="0" lang="pt-BR" sz="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SICs</a:t>
            </a:r>
            <a:r>
              <a:rPr kumimoji="0" lang="pt-BR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DO SISTEMA TRANSPORTES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2" name="Imagem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372200" cy="33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0" y="4954487"/>
            <a:ext cx="4572000" cy="1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954487"/>
            <a:ext cx="4572000" cy="1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AutoShape 2" descr="Resultado de imagem para ação glob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436" name="AutoShape 4" descr="Resultado de imagem para ação glob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492" name="AutoShape 12" descr="Resultado de imagem para ribeirin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494" name="AutoShape 14" descr="Resultado de imagem para ribeirin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496" name="AutoShape 16" descr="Resultado de imagem para ribeirin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5004048" y="1923678"/>
            <a:ext cx="4139952" cy="2088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Eliete Ribeiro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1600" b="1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Ouvidoria/SIC/MTPA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800" b="1" i="0" u="none" strike="noStrike" kern="1200" cap="none" spc="0" normalizeH="0" baseline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1400" b="1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61 2029.7837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1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eliete</a:t>
            </a:r>
            <a:r>
              <a:rPr lang="pt-B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.santos</a:t>
            </a:r>
            <a:r>
              <a:rPr lang="pt-BR" sz="1400" b="1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@transportes.</a:t>
            </a:r>
            <a:r>
              <a:rPr lang="pt-BR" sz="1400" b="1" noProof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gov.br</a:t>
            </a:r>
            <a:endParaRPr kumimoji="0" lang="pt-B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2532" name="Picture 4" descr="Resultado de imagem para contato 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619672" y="987574"/>
            <a:ext cx="3096344" cy="3296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11051</TotalTime>
  <Words>195</Words>
  <Application>Microsoft Office PowerPoint</Application>
  <PresentationFormat>Apresentação na tela (16:9)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2º ENCONTRO DE OUVIDORIAS e SICs DO SISTEMA TRANSPORTES  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reginaldo.abreu</dc:creator>
  <cp:lastModifiedBy>cristiano.silva</cp:lastModifiedBy>
  <cp:revision>535</cp:revision>
  <dcterms:created xsi:type="dcterms:W3CDTF">2017-09-15T15:12:32Z</dcterms:created>
  <dcterms:modified xsi:type="dcterms:W3CDTF">2018-03-07T12:59:22Z</dcterms:modified>
</cp:coreProperties>
</file>