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62" r:id="rId3"/>
    <p:sldId id="268" r:id="rId4"/>
    <p:sldId id="266" r:id="rId5"/>
    <p:sldId id="267" r:id="rId6"/>
    <p:sldId id="270" r:id="rId7"/>
    <p:sldId id="269" r:id="rId8"/>
    <p:sldId id="265" r:id="rId9"/>
  </p:sldIdLst>
  <p:sldSz cx="9144000" cy="5143500" type="screen16x9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CC"/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30" autoAdjust="0"/>
    <p:restoredTop sz="94638" autoAdjust="0"/>
  </p:normalViewPr>
  <p:slideViewPr>
    <p:cSldViewPr showGuides="1">
      <p:cViewPr varScale="1">
        <p:scale>
          <a:sx n="92" d="100"/>
          <a:sy n="92" d="100"/>
        </p:scale>
        <p:origin x="-522" y="-10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330DA-50E3-4878-AE9C-67C6E570378E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623398-8B02-49BB-8C31-27023AF2B8C1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6D82E-1B57-4FD0-BDD7-8B8491C0DFFC}" type="datetimeFigureOut">
              <a:rPr lang="pt-BR" smtClean="0"/>
              <a:pPr/>
              <a:t>07/03/2018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35E94-BF24-4E7F-8734-FCB5965DF4E9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0" y="3075806"/>
            <a:ext cx="9144000" cy="864096"/>
          </a:xfrm>
        </p:spPr>
        <p:txBody>
          <a:bodyPr>
            <a:noAutofit/>
          </a:bodyPr>
          <a:lstStyle/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>2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º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ENCONTRO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DE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OUVIDORIAS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e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SICs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DO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SISTEMA </a:t>
            </a: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TRANSPORTES</a:t>
            </a: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dirty="0" smtClean="0">
                <a:latin typeface="Arial" pitchFamily="34" charset="0"/>
                <a:cs typeface="Arial" pitchFamily="34" charset="0"/>
              </a:rPr>
            </a:b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4155926"/>
            <a:ext cx="9144000" cy="360040"/>
          </a:xfrm>
        </p:spPr>
        <p:txBody>
          <a:bodyPr>
            <a:noAutofit/>
          </a:bodyPr>
          <a:lstStyle/>
          <a:p>
            <a:r>
              <a:rPr lang="pt-BR" sz="18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 O papel das Ouvidorias e </a:t>
            </a:r>
            <a:r>
              <a:rPr lang="pt-BR" sz="18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SICs</a:t>
            </a:r>
            <a:endParaRPr lang="pt-BR" sz="1800" b="1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Imagem 16" descr="LOGO-ENCONTRO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75856" y="627534"/>
            <a:ext cx="3089693" cy="1944216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4803998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803998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Imagem 19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5327196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Imagem 20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71800" y="0"/>
            <a:ext cx="6372200" cy="4835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Subtítulo 2"/>
          <p:cNvSpPr txBox="1">
            <a:spLocks/>
          </p:cNvSpPr>
          <p:nvPr/>
        </p:nvSpPr>
        <p:spPr>
          <a:xfrm>
            <a:off x="0" y="3579862"/>
            <a:ext cx="9144000" cy="360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Belém, 08 de</a:t>
            </a:r>
            <a:r>
              <a:rPr kumimoji="0" lang="pt-BR" sz="16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março de 2018.</a:t>
            </a:r>
            <a:endParaRPr kumimoji="0" lang="pt-BR" sz="1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3995936" y="1059582"/>
            <a:ext cx="4608512" cy="3600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“Art. 2º, inc. II - </a:t>
            </a:r>
            <a:r>
              <a:rPr lang="pt-BR" sz="16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Valor Público </a:t>
            </a:r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produtos e resultados gerados, preservados ou entregues pelas atividades de uma organização que representem respostas efetivas e úteis às necessidades ou às demandas de interesse público e modifiquem aspectos do conjunto da sociedade ou de alguns grupos específicos reconhecidos como destinatários legítimos de bens e serviços públicos;”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567588">
            <a:off x="654025" y="1132181"/>
            <a:ext cx="2841261" cy="266429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tângulo de cantos arredondados 14"/>
          <p:cNvSpPr/>
          <p:nvPr/>
        </p:nvSpPr>
        <p:spPr>
          <a:xfrm rot="20400239">
            <a:off x="1035510" y="3372669"/>
            <a:ext cx="2817608" cy="449363"/>
          </a:xfrm>
          <a:prstGeom prst="roundRect">
            <a:avLst/>
          </a:prstGeom>
          <a:solidFill>
            <a:srgbClr val="FFFF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467544" y="2643758"/>
            <a:ext cx="3600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 despertar da sociedade para o seu direito de exigir, de querer saber 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644008" y="2715766"/>
            <a:ext cx="3744416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Como a administração pública através das ouvidorias pode tornar-se mais democrática e acessível</a:t>
            </a:r>
          </a:p>
        </p:txBody>
      </p:sp>
      <p:pic>
        <p:nvPicPr>
          <p:cNvPr id="19460" name="Picture 4" descr="Resultado de imagem para despertador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331640" y="1419622"/>
            <a:ext cx="1872208" cy="1872208"/>
          </a:xfrm>
          <a:prstGeom prst="rect">
            <a:avLst/>
          </a:prstGeom>
          <a:noFill/>
        </p:spPr>
      </p:pic>
      <p:pic>
        <p:nvPicPr>
          <p:cNvPr id="19462" name="Picture 6" descr="Resultado de imagem para democracia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004048" y="1203598"/>
            <a:ext cx="3096344" cy="21201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467544" y="2643758"/>
            <a:ext cx="3600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humanização do atendimento ao cidadão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4644008" y="2643758"/>
            <a:ext cx="3744416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integridade como instrumento de moralização do setor público</a:t>
            </a:r>
          </a:p>
        </p:txBody>
      </p:sp>
      <p:pic>
        <p:nvPicPr>
          <p:cNvPr id="23554" name="Picture 2" descr="Resultado de imagem para humanização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611560" y="1707654"/>
            <a:ext cx="3250949" cy="1514141"/>
          </a:xfrm>
          <a:prstGeom prst="rect">
            <a:avLst/>
          </a:prstGeom>
          <a:noFill/>
        </p:spPr>
      </p:pic>
      <p:pic>
        <p:nvPicPr>
          <p:cNvPr id="23558" name="Picture 6" descr="Resultado de imagem para maos apertando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4788024" y="1707654"/>
            <a:ext cx="3546054" cy="15121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ítulo 1"/>
          <p:cNvSpPr txBox="1">
            <a:spLocks/>
          </p:cNvSpPr>
          <p:nvPr/>
        </p:nvSpPr>
        <p:spPr>
          <a:xfrm>
            <a:off x="4283968" y="1707654"/>
            <a:ext cx="3600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Art. 3o  São princípios da governança pública: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 - capacidade de resposta;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 - integridade;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III - confiabilidade;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IV - melhoria regulatória;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 - prestação de contas e responsabilidade; (</a:t>
            </a:r>
            <a:r>
              <a:rPr lang="pt-BR" sz="1600" i="1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accontability</a:t>
            </a:r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0" algn="just"/>
            <a:r>
              <a:rPr lang="pt-BR" sz="1600" i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 – transparência.</a:t>
            </a:r>
            <a:endParaRPr lang="pt-BR" sz="1600" dirty="0" smtClean="0">
              <a:solidFill>
                <a:schemeClr val="tx1">
                  <a:lumMod val="65000"/>
                  <a:lumOff val="3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0749291">
            <a:off x="636744" y="1171377"/>
            <a:ext cx="2914641" cy="311684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Retângulo de cantos arredondados 14"/>
          <p:cNvSpPr/>
          <p:nvPr/>
        </p:nvSpPr>
        <p:spPr>
          <a:xfrm rot="20692898">
            <a:off x="962797" y="3340396"/>
            <a:ext cx="2817608" cy="858576"/>
          </a:xfrm>
          <a:prstGeom prst="roundRect">
            <a:avLst/>
          </a:prstGeom>
          <a:solidFill>
            <a:srgbClr val="FFFF00">
              <a:alpha val="14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699792" y="2859782"/>
            <a:ext cx="360040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/>
            <a:r>
              <a:rPr lang="pt-BR" sz="16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Ouvidoria como instrumento de transparência pública</a:t>
            </a:r>
          </a:p>
        </p:txBody>
      </p:sp>
      <p:pic>
        <p:nvPicPr>
          <p:cNvPr id="24578" name="Picture 2" descr="Resultado de imagem para transparencia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915816" y="1203598"/>
            <a:ext cx="3096344" cy="2324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ítulo 1"/>
          <p:cNvSpPr txBox="1">
            <a:spLocks/>
          </p:cNvSpPr>
          <p:nvPr/>
        </p:nvSpPr>
        <p:spPr>
          <a:xfrm>
            <a:off x="2627784" y="1563638"/>
            <a:ext cx="6120680" cy="22322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just"/>
            <a:r>
              <a:rPr lang="pt-BR" sz="2800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"Habilidade é o que você é capaz de fazer. Motivação determina o que você faz. Atitude determina a qualidade do que você faz."</a:t>
            </a:r>
          </a:p>
        </p:txBody>
      </p:sp>
      <p:sp>
        <p:nvSpPr>
          <p:cNvPr id="11" name="Título 1"/>
          <p:cNvSpPr txBox="1">
            <a:spLocks/>
          </p:cNvSpPr>
          <p:nvPr/>
        </p:nvSpPr>
        <p:spPr>
          <a:xfrm>
            <a:off x="7164288" y="3579862"/>
            <a:ext cx="1584176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pt-BR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Lou </a:t>
            </a:r>
            <a:r>
              <a:rPr lang="pt-BR" dirty="0" err="1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Holtz</a:t>
            </a:r>
            <a:endParaRPr lang="pt-BR" dirty="0" smtClean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 descr="Resultado de imagem para literatura 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323528" y="1563638"/>
            <a:ext cx="2067694" cy="20676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LOGO-ENCONTRO-1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524328" y="123478"/>
            <a:ext cx="1296142" cy="870941"/>
          </a:xfrm>
          <a:prstGeom prst="rect">
            <a:avLst/>
          </a:prstGeom>
        </p:spPr>
      </p:pic>
      <p:sp>
        <p:nvSpPr>
          <p:cNvPr id="18" name="Título 1"/>
          <p:cNvSpPr txBox="1">
            <a:spLocks/>
          </p:cNvSpPr>
          <p:nvPr/>
        </p:nvSpPr>
        <p:spPr>
          <a:xfrm>
            <a:off x="6876256" y="1275606"/>
            <a:ext cx="2411760" cy="432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2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º ENCONTRO </a:t>
            </a:r>
            <a:r>
              <a:rPr lang="pt-BR" sz="500" b="1" dirty="0" smtClean="0">
                <a:latin typeface="Arial" pitchFamily="34" charset="0"/>
                <a:ea typeface="+mj-ea"/>
                <a:cs typeface="Arial" pitchFamily="34" charset="0"/>
              </a:rPr>
              <a:t>DE 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OUVIDORIAS</a:t>
            </a:r>
            <a:b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e </a:t>
            </a:r>
            <a:r>
              <a:rPr kumimoji="0" lang="pt-BR" sz="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SICs</a:t>
            </a:r>
            <a:r>
              <a:rPr kumimoji="0" lang="pt-BR" sz="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DO SISTEMA TRANSPORTES</a:t>
            </a: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/>
            </a:r>
            <a:br>
              <a:rPr kumimoji="0" lang="pt-BR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</a:br>
            <a:r>
              <a:rPr kumimoji="0" lang="pt-B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  <a:endParaRPr kumimoji="0" lang="pt-BR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2" name="Imagem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6372200" cy="3395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4954487"/>
            <a:ext cx="4572000" cy="1375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AutoShape 2" descr="Resultado de imagem para ação glob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36" name="AutoShape 4" descr="Resultado de imagem para ação global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92" name="AutoShape 12" descr="Resultado de imagem para ribeirin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94" name="AutoShape 14" descr="Resultado de imagem para ribeirin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0496" name="AutoShape 16" descr="Resultado de imagem para ribeirin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" name="Subtítulo 2"/>
          <p:cNvSpPr txBox="1">
            <a:spLocks/>
          </p:cNvSpPr>
          <p:nvPr/>
        </p:nvSpPr>
        <p:spPr>
          <a:xfrm>
            <a:off x="5004048" y="1923678"/>
            <a:ext cx="4139952" cy="20882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t-BR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Eliete Ribeiro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16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Ouvidoria/SIC/MTPA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t-BR" sz="1800" b="1" i="0" u="none" strike="noStrike" kern="1200" cap="none" spc="0" normalizeH="0" baseline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61 2029.7837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1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eliete</a:t>
            </a:r>
            <a:r>
              <a:rPr lang="pt-BR" sz="1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.santos</a:t>
            </a:r>
            <a:r>
              <a:rPr lang="pt-BR" sz="1400" b="1" noProof="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@transportes.</a:t>
            </a:r>
            <a:r>
              <a:rPr lang="pt-BR" sz="1400" b="1" noProof="0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gov.br</a:t>
            </a:r>
            <a:endParaRPr kumimoji="0" lang="pt-BR" sz="1400" b="1" i="0" u="none" strike="noStrike" kern="1200" cap="none" spc="0" normalizeH="0" baseline="0" noProof="0" dirty="0" smtClean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pt-BR" sz="1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50000"/>
                  <a:lumOff val="50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22532" name="Picture 4" descr="Resultado de imagem para contato png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619672" y="987574"/>
            <a:ext cx="3096344" cy="32961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11051</TotalTime>
  <Words>195</Words>
  <Application>Microsoft Office PowerPoint</Application>
  <PresentationFormat>Apresentação na tela (16:9)</PresentationFormat>
  <Paragraphs>30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2º ENCONTRO DE OUVIDORIAS e SICs DO SISTEMA TRANSPORTES   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>MT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reginaldo.abreu</dc:creator>
  <cp:lastModifiedBy>cristiano.silva</cp:lastModifiedBy>
  <cp:revision>535</cp:revision>
  <dcterms:created xsi:type="dcterms:W3CDTF">2017-09-15T15:12:32Z</dcterms:created>
  <dcterms:modified xsi:type="dcterms:W3CDTF">2018-03-07T12:59:22Z</dcterms:modified>
</cp:coreProperties>
</file>