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73" r:id="rId5"/>
    <p:sldId id="260" r:id="rId6"/>
    <p:sldId id="264" r:id="rId7"/>
    <p:sldId id="262" r:id="rId8"/>
    <p:sldId id="265" r:id="rId9"/>
    <p:sldId id="263" r:id="rId10"/>
    <p:sldId id="266" r:id="rId11"/>
    <p:sldId id="261" r:id="rId12"/>
    <p:sldId id="268" r:id="rId13"/>
    <p:sldId id="269" r:id="rId14"/>
    <p:sldId id="274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4638" autoAdjust="0"/>
  </p:normalViewPr>
  <p:slideViewPr>
    <p:cSldViewPr showGuides="1">
      <p:cViewPr varScale="1">
        <p:scale>
          <a:sx n="92" d="100"/>
          <a:sy n="92" d="100"/>
        </p:scale>
        <p:origin x="-52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0A0D1-9809-4A02-B3D6-6C6C05D2F75B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200F139-CB1D-414B-A891-1F00072BA6F4}">
      <dgm:prSet phldrT="[Texto]"/>
      <dgm:spPr/>
      <dgm:t>
        <a:bodyPr/>
        <a:lstStyle/>
        <a:p>
          <a:pPr algn="ctr"/>
          <a:r>
            <a:rPr lang="pt-BR" dirty="0" smtClean="0"/>
            <a:t>Divulgação do Serviço</a:t>
          </a:r>
          <a:endParaRPr lang="pt-BR" dirty="0"/>
        </a:p>
      </dgm:t>
    </dgm:pt>
    <dgm:pt modelId="{BBFC8535-A2A4-4C75-B974-549373B71A50}" type="parTrans" cxnId="{8C7911F2-0F3C-4615-81DD-23C8471070CA}">
      <dgm:prSet/>
      <dgm:spPr/>
      <dgm:t>
        <a:bodyPr/>
        <a:lstStyle/>
        <a:p>
          <a:endParaRPr lang="pt-BR"/>
        </a:p>
      </dgm:t>
    </dgm:pt>
    <dgm:pt modelId="{E9827816-CA50-4D2D-A66C-F61759D5C81B}" type="sibTrans" cxnId="{8C7911F2-0F3C-4615-81DD-23C8471070CA}">
      <dgm:prSet/>
      <dgm:spPr/>
      <dgm:t>
        <a:bodyPr/>
        <a:lstStyle/>
        <a:p>
          <a:endParaRPr lang="pt-BR"/>
        </a:p>
      </dgm:t>
    </dgm:pt>
    <dgm:pt modelId="{7E242E50-EEEC-4CF8-AFB6-7B8B1146F79E}">
      <dgm:prSet phldrT="[Texto]"/>
      <dgm:spPr/>
      <dgm:t>
        <a:bodyPr/>
        <a:lstStyle/>
        <a:p>
          <a:pPr algn="ctr"/>
          <a:r>
            <a:rPr lang="pt-BR" dirty="0" smtClean="0"/>
            <a:t>Conhecimento da estrutura do órgão</a:t>
          </a:r>
          <a:endParaRPr lang="pt-BR" dirty="0"/>
        </a:p>
      </dgm:t>
    </dgm:pt>
    <dgm:pt modelId="{05D749D4-1E87-4346-A6EE-FEDBB89394A4}" type="parTrans" cxnId="{5E97D1F7-AE1A-4C9E-A423-168BEA06A8A2}">
      <dgm:prSet/>
      <dgm:spPr/>
      <dgm:t>
        <a:bodyPr/>
        <a:lstStyle/>
        <a:p>
          <a:endParaRPr lang="pt-BR"/>
        </a:p>
      </dgm:t>
    </dgm:pt>
    <dgm:pt modelId="{315A10CF-194B-43D7-BB00-104CCE159979}" type="sibTrans" cxnId="{5E97D1F7-AE1A-4C9E-A423-168BEA06A8A2}">
      <dgm:prSet/>
      <dgm:spPr/>
      <dgm:t>
        <a:bodyPr/>
        <a:lstStyle/>
        <a:p>
          <a:endParaRPr lang="pt-BR"/>
        </a:p>
      </dgm:t>
    </dgm:pt>
    <dgm:pt modelId="{C3815859-2EB6-4FB9-9189-AE7504D03406}">
      <dgm:prSet phldrT="[Texto]"/>
      <dgm:spPr/>
      <dgm:t>
        <a:bodyPr/>
        <a:lstStyle/>
        <a:p>
          <a:pPr algn="ctr"/>
          <a:r>
            <a:rPr lang="pt-BR" dirty="0" smtClean="0"/>
            <a:t>Capacitação </a:t>
          </a:r>
          <a:endParaRPr lang="pt-BR" dirty="0"/>
        </a:p>
      </dgm:t>
    </dgm:pt>
    <dgm:pt modelId="{AADF4688-383C-44C9-9342-D3FE7D1A8C4A}" type="parTrans" cxnId="{0ADD13A1-6354-4B98-8DE9-47DE7F2BB803}">
      <dgm:prSet/>
      <dgm:spPr/>
      <dgm:t>
        <a:bodyPr/>
        <a:lstStyle/>
        <a:p>
          <a:endParaRPr lang="pt-BR"/>
        </a:p>
      </dgm:t>
    </dgm:pt>
    <dgm:pt modelId="{0E63E007-F8E0-4096-8E35-B290ACD9EF0B}" type="sibTrans" cxnId="{0ADD13A1-6354-4B98-8DE9-47DE7F2BB803}">
      <dgm:prSet/>
      <dgm:spPr/>
      <dgm:t>
        <a:bodyPr/>
        <a:lstStyle/>
        <a:p>
          <a:endParaRPr lang="pt-BR"/>
        </a:p>
      </dgm:t>
    </dgm:pt>
    <dgm:pt modelId="{2EC97269-A239-4A12-AE7B-E0717CB9EFBC}">
      <dgm:prSet/>
      <dgm:spPr/>
      <dgm:t>
        <a:bodyPr/>
        <a:lstStyle/>
        <a:p>
          <a:pPr algn="ctr"/>
          <a:r>
            <a:rPr lang="pt-BR" dirty="0" smtClean="0"/>
            <a:t>Interação com as áreas técnicas</a:t>
          </a:r>
          <a:endParaRPr lang="pt-BR" dirty="0"/>
        </a:p>
      </dgm:t>
    </dgm:pt>
    <dgm:pt modelId="{A0742CC0-40E5-458C-91A8-1E89C5AC0FAF}" type="parTrans" cxnId="{FEFCD5B0-5191-4E2E-99FB-093823841F74}">
      <dgm:prSet/>
      <dgm:spPr/>
      <dgm:t>
        <a:bodyPr/>
        <a:lstStyle/>
        <a:p>
          <a:endParaRPr lang="pt-BR"/>
        </a:p>
      </dgm:t>
    </dgm:pt>
    <dgm:pt modelId="{8A37DF20-CE6B-47A2-869F-FC546B3BB9FE}" type="sibTrans" cxnId="{FEFCD5B0-5191-4E2E-99FB-093823841F74}">
      <dgm:prSet/>
      <dgm:spPr/>
      <dgm:t>
        <a:bodyPr/>
        <a:lstStyle/>
        <a:p>
          <a:endParaRPr lang="pt-BR"/>
        </a:p>
      </dgm:t>
    </dgm:pt>
    <dgm:pt modelId="{FA1F49DE-37FC-4594-A6DB-0AD183D5FB89}">
      <dgm:prSet/>
      <dgm:spPr/>
      <dgm:t>
        <a:bodyPr/>
        <a:lstStyle/>
        <a:p>
          <a:r>
            <a:rPr lang="pt-BR" dirty="0" smtClean="0"/>
            <a:t>Sensibilidade com o Usuário</a:t>
          </a:r>
          <a:endParaRPr lang="pt-BR" dirty="0"/>
        </a:p>
      </dgm:t>
    </dgm:pt>
    <dgm:pt modelId="{409E5A0D-EED6-45FA-82E3-C8A7FDA8D4C8}" type="parTrans" cxnId="{D72F27FB-565E-49F7-BAF2-159D64B34362}">
      <dgm:prSet/>
      <dgm:spPr/>
      <dgm:t>
        <a:bodyPr/>
        <a:lstStyle/>
        <a:p>
          <a:endParaRPr lang="pt-BR"/>
        </a:p>
      </dgm:t>
    </dgm:pt>
    <dgm:pt modelId="{6E822BC9-F658-45ED-8A59-1FC05A1CCF12}" type="sibTrans" cxnId="{D72F27FB-565E-49F7-BAF2-159D64B34362}">
      <dgm:prSet/>
      <dgm:spPr/>
      <dgm:t>
        <a:bodyPr/>
        <a:lstStyle/>
        <a:p>
          <a:endParaRPr lang="pt-BR"/>
        </a:p>
      </dgm:t>
    </dgm:pt>
    <dgm:pt modelId="{D4D45BF6-4791-46EF-AA03-3C5F805675EE}" type="pres">
      <dgm:prSet presAssocID="{93E0A0D1-9809-4A02-B3D6-6C6C05D2F7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272CE5-028A-4A18-A4AB-CE60615BCA29}" type="pres">
      <dgm:prSet presAssocID="{93E0A0D1-9809-4A02-B3D6-6C6C05D2F75B}" presName="dummyMaxCanvas" presStyleCnt="0">
        <dgm:presLayoutVars/>
      </dgm:prSet>
      <dgm:spPr/>
    </dgm:pt>
    <dgm:pt modelId="{95FF40AA-AE1B-446E-965F-7396BB0123B7}" type="pres">
      <dgm:prSet presAssocID="{93E0A0D1-9809-4A02-B3D6-6C6C05D2F75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42924-BF00-4064-BF91-985C51CF292C}" type="pres">
      <dgm:prSet presAssocID="{93E0A0D1-9809-4A02-B3D6-6C6C05D2F75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6B9387-0CFC-49F9-A01A-041DBBE44E50}" type="pres">
      <dgm:prSet presAssocID="{93E0A0D1-9809-4A02-B3D6-6C6C05D2F75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5EF8BF-84CE-4CF2-AF3D-BB7E0DDDC236}" type="pres">
      <dgm:prSet presAssocID="{93E0A0D1-9809-4A02-B3D6-6C6C05D2F75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CF4FDC-2305-4F9B-A505-C240C08E0F9C}" type="pres">
      <dgm:prSet presAssocID="{93E0A0D1-9809-4A02-B3D6-6C6C05D2F75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3B026-CB70-4FBD-86F7-8A54A2E47D0A}" type="pres">
      <dgm:prSet presAssocID="{93E0A0D1-9809-4A02-B3D6-6C6C05D2F75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FB4F14-1036-45CC-A9C7-80576BDB8F36}" type="pres">
      <dgm:prSet presAssocID="{93E0A0D1-9809-4A02-B3D6-6C6C05D2F75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385890-D359-4D46-9898-802615B1064F}" type="pres">
      <dgm:prSet presAssocID="{93E0A0D1-9809-4A02-B3D6-6C6C05D2F75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3146AD-FC3E-45CA-942F-4437B448BB48}" type="pres">
      <dgm:prSet presAssocID="{93E0A0D1-9809-4A02-B3D6-6C6C05D2F75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219328-9E2D-447F-929B-F70AD81AB303}" type="pres">
      <dgm:prSet presAssocID="{93E0A0D1-9809-4A02-B3D6-6C6C05D2F75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872318-27F9-4F0F-A15D-EBA01DFC55ED}" type="pres">
      <dgm:prSet presAssocID="{93E0A0D1-9809-4A02-B3D6-6C6C05D2F75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130CB7-54C4-4C0E-B174-D9C3E0FB7C06}" type="pres">
      <dgm:prSet presAssocID="{93E0A0D1-9809-4A02-B3D6-6C6C05D2F75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38190-19CB-4783-BACF-6E19569044A5}" type="pres">
      <dgm:prSet presAssocID="{93E0A0D1-9809-4A02-B3D6-6C6C05D2F75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F46B6-0741-4DDE-83B1-92C1640BD117}" type="pres">
      <dgm:prSet presAssocID="{93E0A0D1-9809-4A02-B3D6-6C6C05D2F75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FCD5B0-5191-4E2E-99FB-093823841F74}" srcId="{93E0A0D1-9809-4A02-B3D6-6C6C05D2F75B}" destId="{2EC97269-A239-4A12-AE7B-E0717CB9EFBC}" srcOrd="3" destOrd="0" parTransId="{A0742CC0-40E5-458C-91A8-1E89C5AC0FAF}" sibTransId="{8A37DF20-CE6B-47A2-869F-FC546B3BB9FE}"/>
    <dgm:cxn modelId="{459AA8BD-14D3-4439-A96E-D5B131D70BCB}" type="presOf" srcId="{C3815859-2EB6-4FB9-9189-AE7504D03406}" destId="{836B9387-0CFC-49F9-A01A-041DBBE44E50}" srcOrd="0" destOrd="0" presId="urn:microsoft.com/office/officeart/2005/8/layout/vProcess5"/>
    <dgm:cxn modelId="{FF604381-E48A-40B0-A3E5-2B18AF2EE94F}" type="presOf" srcId="{7E242E50-EEEC-4CF8-AFB6-7B8B1146F79E}" destId="{65E42924-BF00-4064-BF91-985C51CF292C}" srcOrd="0" destOrd="0" presId="urn:microsoft.com/office/officeart/2005/8/layout/vProcess5"/>
    <dgm:cxn modelId="{D72F27FB-565E-49F7-BAF2-159D64B34362}" srcId="{93E0A0D1-9809-4A02-B3D6-6C6C05D2F75B}" destId="{FA1F49DE-37FC-4594-A6DB-0AD183D5FB89}" srcOrd="4" destOrd="0" parTransId="{409E5A0D-EED6-45FA-82E3-C8A7FDA8D4C8}" sibTransId="{6E822BC9-F658-45ED-8A59-1FC05A1CCF12}"/>
    <dgm:cxn modelId="{3DD57514-7AA9-4D91-9EC8-22A94ABC184B}" type="presOf" srcId="{E9827816-CA50-4D2D-A66C-F61759D5C81B}" destId="{D6A3B026-CB70-4FBD-86F7-8A54A2E47D0A}" srcOrd="0" destOrd="0" presId="urn:microsoft.com/office/officeart/2005/8/layout/vProcess5"/>
    <dgm:cxn modelId="{6995562A-F7E8-426E-9B93-037716404B2A}" type="presOf" srcId="{2EC97269-A239-4A12-AE7B-E0717CB9EFBC}" destId="{995EF8BF-84CE-4CF2-AF3D-BB7E0DDDC236}" srcOrd="0" destOrd="0" presId="urn:microsoft.com/office/officeart/2005/8/layout/vProcess5"/>
    <dgm:cxn modelId="{88C4D255-0EC2-4AAC-B466-9F4ECDDB8150}" type="presOf" srcId="{C3815859-2EB6-4FB9-9189-AE7504D03406}" destId="{D8130CB7-54C4-4C0E-B174-D9C3E0FB7C06}" srcOrd="1" destOrd="0" presId="urn:microsoft.com/office/officeart/2005/8/layout/vProcess5"/>
    <dgm:cxn modelId="{8DD71057-0036-405E-B28A-01ED79FC5A14}" type="presOf" srcId="{93E0A0D1-9809-4A02-B3D6-6C6C05D2F75B}" destId="{D4D45BF6-4791-46EF-AA03-3C5F805675EE}" srcOrd="0" destOrd="0" presId="urn:microsoft.com/office/officeart/2005/8/layout/vProcess5"/>
    <dgm:cxn modelId="{0ADD13A1-6354-4B98-8DE9-47DE7F2BB803}" srcId="{93E0A0D1-9809-4A02-B3D6-6C6C05D2F75B}" destId="{C3815859-2EB6-4FB9-9189-AE7504D03406}" srcOrd="2" destOrd="0" parTransId="{AADF4688-383C-44C9-9342-D3FE7D1A8C4A}" sibTransId="{0E63E007-F8E0-4096-8E35-B290ACD9EF0B}"/>
    <dgm:cxn modelId="{AF4DC843-BFA9-4F65-9982-9EDFE603E486}" type="presOf" srcId="{8A37DF20-CE6B-47A2-869F-FC546B3BB9FE}" destId="{933146AD-FC3E-45CA-942F-4437B448BB48}" srcOrd="0" destOrd="0" presId="urn:microsoft.com/office/officeart/2005/8/layout/vProcess5"/>
    <dgm:cxn modelId="{3EC62E31-041F-4305-8050-FA45D02A287D}" type="presOf" srcId="{FA1F49DE-37FC-4594-A6DB-0AD183D5FB89}" destId="{2ECF4FDC-2305-4F9B-A505-C240C08E0F9C}" srcOrd="0" destOrd="0" presId="urn:microsoft.com/office/officeart/2005/8/layout/vProcess5"/>
    <dgm:cxn modelId="{3DB77BB5-9FA7-4D57-A12D-795FDDCB63F5}" type="presOf" srcId="{FA1F49DE-37FC-4594-A6DB-0AD183D5FB89}" destId="{C2EF46B6-0741-4DDE-83B1-92C1640BD117}" srcOrd="1" destOrd="0" presId="urn:microsoft.com/office/officeart/2005/8/layout/vProcess5"/>
    <dgm:cxn modelId="{527B3211-FC9E-4824-857A-0B6FDDF71FA8}" type="presOf" srcId="{B200F139-CB1D-414B-A891-1F00072BA6F4}" destId="{97219328-9E2D-447F-929B-F70AD81AB303}" srcOrd="1" destOrd="0" presId="urn:microsoft.com/office/officeart/2005/8/layout/vProcess5"/>
    <dgm:cxn modelId="{F1516C9C-2AE7-45A4-B17B-3CB76EDB2AD4}" type="presOf" srcId="{B200F139-CB1D-414B-A891-1F00072BA6F4}" destId="{95FF40AA-AE1B-446E-965F-7396BB0123B7}" srcOrd="0" destOrd="0" presId="urn:microsoft.com/office/officeart/2005/8/layout/vProcess5"/>
    <dgm:cxn modelId="{8C7911F2-0F3C-4615-81DD-23C8471070CA}" srcId="{93E0A0D1-9809-4A02-B3D6-6C6C05D2F75B}" destId="{B200F139-CB1D-414B-A891-1F00072BA6F4}" srcOrd="0" destOrd="0" parTransId="{BBFC8535-A2A4-4C75-B974-549373B71A50}" sibTransId="{E9827816-CA50-4D2D-A66C-F61759D5C81B}"/>
    <dgm:cxn modelId="{3B586356-FF2A-42DB-8786-3C9E60220826}" type="presOf" srcId="{315A10CF-194B-43D7-BB00-104CCE159979}" destId="{59FB4F14-1036-45CC-A9C7-80576BDB8F36}" srcOrd="0" destOrd="0" presId="urn:microsoft.com/office/officeart/2005/8/layout/vProcess5"/>
    <dgm:cxn modelId="{7AC48803-58F8-4BEB-842F-FDAD2D7C58D4}" type="presOf" srcId="{2EC97269-A239-4A12-AE7B-E0717CB9EFBC}" destId="{5BD38190-19CB-4783-BACF-6E19569044A5}" srcOrd="1" destOrd="0" presId="urn:microsoft.com/office/officeart/2005/8/layout/vProcess5"/>
    <dgm:cxn modelId="{7995A836-91D1-4DCB-BA0E-3121AAD6A433}" type="presOf" srcId="{0E63E007-F8E0-4096-8E35-B290ACD9EF0B}" destId="{32385890-D359-4D46-9898-802615B1064F}" srcOrd="0" destOrd="0" presId="urn:microsoft.com/office/officeart/2005/8/layout/vProcess5"/>
    <dgm:cxn modelId="{7F8848FB-76DC-4413-8099-A8A32F4D5E9B}" type="presOf" srcId="{7E242E50-EEEC-4CF8-AFB6-7B8B1146F79E}" destId="{00872318-27F9-4F0F-A15D-EBA01DFC55ED}" srcOrd="1" destOrd="0" presId="urn:microsoft.com/office/officeart/2005/8/layout/vProcess5"/>
    <dgm:cxn modelId="{5E97D1F7-AE1A-4C9E-A423-168BEA06A8A2}" srcId="{93E0A0D1-9809-4A02-B3D6-6C6C05D2F75B}" destId="{7E242E50-EEEC-4CF8-AFB6-7B8B1146F79E}" srcOrd="1" destOrd="0" parTransId="{05D749D4-1E87-4346-A6EE-FEDBB89394A4}" sibTransId="{315A10CF-194B-43D7-BB00-104CCE159979}"/>
    <dgm:cxn modelId="{73FDCAFD-7C93-4562-B8D8-3B00BD74D29D}" type="presParOf" srcId="{D4D45BF6-4791-46EF-AA03-3C5F805675EE}" destId="{DB272CE5-028A-4A18-A4AB-CE60615BCA29}" srcOrd="0" destOrd="0" presId="urn:microsoft.com/office/officeart/2005/8/layout/vProcess5"/>
    <dgm:cxn modelId="{052FA871-3573-4905-BD51-94318A45691E}" type="presParOf" srcId="{D4D45BF6-4791-46EF-AA03-3C5F805675EE}" destId="{95FF40AA-AE1B-446E-965F-7396BB0123B7}" srcOrd="1" destOrd="0" presId="urn:microsoft.com/office/officeart/2005/8/layout/vProcess5"/>
    <dgm:cxn modelId="{19AF67E9-2553-483C-9226-48DD98BE8C52}" type="presParOf" srcId="{D4D45BF6-4791-46EF-AA03-3C5F805675EE}" destId="{65E42924-BF00-4064-BF91-985C51CF292C}" srcOrd="2" destOrd="0" presId="urn:microsoft.com/office/officeart/2005/8/layout/vProcess5"/>
    <dgm:cxn modelId="{95B27E49-2592-451A-B993-8C4922304E3B}" type="presParOf" srcId="{D4D45BF6-4791-46EF-AA03-3C5F805675EE}" destId="{836B9387-0CFC-49F9-A01A-041DBBE44E50}" srcOrd="3" destOrd="0" presId="urn:microsoft.com/office/officeart/2005/8/layout/vProcess5"/>
    <dgm:cxn modelId="{ADE9CC98-7C5C-4308-ADB2-B9FC0F0650AB}" type="presParOf" srcId="{D4D45BF6-4791-46EF-AA03-3C5F805675EE}" destId="{995EF8BF-84CE-4CF2-AF3D-BB7E0DDDC236}" srcOrd="4" destOrd="0" presId="urn:microsoft.com/office/officeart/2005/8/layout/vProcess5"/>
    <dgm:cxn modelId="{6E269556-F3F6-4292-99CB-DF4B5BE6BC13}" type="presParOf" srcId="{D4D45BF6-4791-46EF-AA03-3C5F805675EE}" destId="{2ECF4FDC-2305-4F9B-A505-C240C08E0F9C}" srcOrd="5" destOrd="0" presId="urn:microsoft.com/office/officeart/2005/8/layout/vProcess5"/>
    <dgm:cxn modelId="{4EE91CBC-268C-4B3E-AC39-D4F47EC2D427}" type="presParOf" srcId="{D4D45BF6-4791-46EF-AA03-3C5F805675EE}" destId="{D6A3B026-CB70-4FBD-86F7-8A54A2E47D0A}" srcOrd="6" destOrd="0" presId="urn:microsoft.com/office/officeart/2005/8/layout/vProcess5"/>
    <dgm:cxn modelId="{6B9E824E-B4D1-46C7-B614-6B7C4B76F881}" type="presParOf" srcId="{D4D45BF6-4791-46EF-AA03-3C5F805675EE}" destId="{59FB4F14-1036-45CC-A9C7-80576BDB8F36}" srcOrd="7" destOrd="0" presId="urn:microsoft.com/office/officeart/2005/8/layout/vProcess5"/>
    <dgm:cxn modelId="{9419A43C-1060-4CF2-9731-079D0DE13D1F}" type="presParOf" srcId="{D4D45BF6-4791-46EF-AA03-3C5F805675EE}" destId="{32385890-D359-4D46-9898-802615B1064F}" srcOrd="8" destOrd="0" presId="urn:microsoft.com/office/officeart/2005/8/layout/vProcess5"/>
    <dgm:cxn modelId="{F85AA9AC-16D6-41A2-B143-0338F28FC036}" type="presParOf" srcId="{D4D45BF6-4791-46EF-AA03-3C5F805675EE}" destId="{933146AD-FC3E-45CA-942F-4437B448BB48}" srcOrd="9" destOrd="0" presId="urn:microsoft.com/office/officeart/2005/8/layout/vProcess5"/>
    <dgm:cxn modelId="{EE3686AA-A034-4FF5-B797-374E93DDD41E}" type="presParOf" srcId="{D4D45BF6-4791-46EF-AA03-3C5F805675EE}" destId="{97219328-9E2D-447F-929B-F70AD81AB303}" srcOrd="10" destOrd="0" presId="urn:microsoft.com/office/officeart/2005/8/layout/vProcess5"/>
    <dgm:cxn modelId="{CD0765F8-4F74-4A9F-A6AD-EDE309831A0C}" type="presParOf" srcId="{D4D45BF6-4791-46EF-AA03-3C5F805675EE}" destId="{00872318-27F9-4F0F-A15D-EBA01DFC55ED}" srcOrd="11" destOrd="0" presId="urn:microsoft.com/office/officeart/2005/8/layout/vProcess5"/>
    <dgm:cxn modelId="{FE733019-510C-4DA8-91F6-573F8FFD5B1A}" type="presParOf" srcId="{D4D45BF6-4791-46EF-AA03-3C5F805675EE}" destId="{D8130CB7-54C4-4C0E-B174-D9C3E0FB7C06}" srcOrd="12" destOrd="0" presId="urn:microsoft.com/office/officeart/2005/8/layout/vProcess5"/>
    <dgm:cxn modelId="{30F3CEC9-EB3A-4E91-A76C-A7B2D0EF1E31}" type="presParOf" srcId="{D4D45BF6-4791-46EF-AA03-3C5F805675EE}" destId="{5BD38190-19CB-4783-BACF-6E19569044A5}" srcOrd="13" destOrd="0" presId="urn:microsoft.com/office/officeart/2005/8/layout/vProcess5"/>
    <dgm:cxn modelId="{107D7071-913A-42E7-8C1C-2C8312F5EA11}" type="presParOf" srcId="{D4D45BF6-4791-46EF-AA03-3C5F805675EE}" destId="{C2EF46B6-0741-4DDE-83B1-92C1640BD11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FF40AA-AE1B-446E-965F-7396BB0123B7}">
      <dsp:nvSpPr>
        <dsp:cNvPr id="0" name=""/>
        <dsp:cNvSpPr/>
      </dsp:nvSpPr>
      <dsp:spPr>
        <a:xfrm>
          <a:off x="0" y="0"/>
          <a:ext cx="4213908" cy="6091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Divulgação do Serviço</a:t>
          </a:r>
          <a:endParaRPr lang="pt-BR" sz="1700" kern="1200" dirty="0"/>
        </a:p>
      </dsp:txBody>
      <dsp:txXfrm>
        <a:off x="0" y="0"/>
        <a:ext cx="3520957" cy="609187"/>
      </dsp:txXfrm>
    </dsp:sp>
    <dsp:sp modelId="{65E42924-BF00-4064-BF91-985C51CF292C}">
      <dsp:nvSpPr>
        <dsp:cNvPr id="0" name=""/>
        <dsp:cNvSpPr/>
      </dsp:nvSpPr>
      <dsp:spPr>
        <a:xfrm>
          <a:off x="314674" y="693797"/>
          <a:ext cx="4213908" cy="609187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Conhecimento da estrutura do órgão</a:t>
          </a:r>
          <a:endParaRPr lang="pt-BR" sz="1700" kern="1200" dirty="0"/>
        </a:p>
      </dsp:txBody>
      <dsp:txXfrm>
        <a:off x="314674" y="693797"/>
        <a:ext cx="3503261" cy="609187"/>
      </dsp:txXfrm>
    </dsp:sp>
    <dsp:sp modelId="{836B9387-0CFC-49F9-A01A-041DBBE44E50}">
      <dsp:nvSpPr>
        <dsp:cNvPr id="0" name=""/>
        <dsp:cNvSpPr/>
      </dsp:nvSpPr>
      <dsp:spPr>
        <a:xfrm>
          <a:off x="629349" y="1387594"/>
          <a:ext cx="4213908" cy="60918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Capacitação </a:t>
          </a:r>
          <a:endParaRPr lang="pt-BR" sz="1700" kern="1200" dirty="0"/>
        </a:p>
      </dsp:txBody>
      <dsp:txXfrm>
        <a:off x="629349" y="1387594"/>
        <a:ext cx="3503261" cy="609187"/>
      </dsp:txXfrm>
    </dsp:sp>
    <dsp:sp modelId="{995EF8BF-84CE-4CF2-AF3D-BB7E0DDDC236}">
      <dsp:nvSpPr>
        <dsp:cNvPr id="0" name=""/>
        <dsp:cNvSpPr/>
      </dsp:nvSpPr>
      <dsp:spPr>
        <a:xfrm>
          <a:off x="944024" y="2081391"/>
          <a:ext cx="4213908" cy="609187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Interação com as áreas técnicas</a:t>
          </a:r>
          <a:endParaRPr lang="pt-BR" sz="1700" kern="1200" dirty="0"/>
        </a:p>
      </dsp:txBody>
      <dsp:txXfrm>
        <a:off x="944024" y="2081391"/>
        <a:ext cx="3503261" cy="609187"/>
      </dsp:txXfrm>
    </dsp:sp>
    <dsp:sp modelId="{2ECF4FDC-2305-4F9B-A505-C240C08E0F9C}">
      <dsp:nvSpPr>
        <dsp:cNvPr id="0" name=""/>
        <dsp:cNvSpPr/>
      </dsp:nvSpPr>
      <dsp:spPr>
        <a:xfrm>
          <a:off x="1258699" y="2775188"/>
          <a:ext cx="4213908" cy="60918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Sensibilidade com o Usuário</a:t>
          </a:r>
          <a:endParaRPr lang="pt-BR" sz="1700" kern="1200" dirty="0"/>
        </a:p>
      </dsp:txBody>
      <dsp:txXfrm>
        <a:off x="1258699" y="2775188"/>
        <a:ext cx="3503261" cy="609187"/>
      </dsp:txXfrm>
    </dsp:sp>
    <dsp:sp modelId="{D6A3B026-CB70-4FBD-86F7-8A54A2E47D0A}">
      <dsp:nvSpPr>
        <dsp:cNvPr id="0" name=""/>
        <dsp:cNvSpPr/>
      </dsp:nvSpPr>
      <dsp:spPr>
        <a:xfrm>
          <a:off x="3817936" y="445045"/>
          <a:ext cx="395971" cy="395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817936" y="445045"/>
        <a:ext cx="395971" cy="395971"/>
      </dsp:txXfrm>
    </dsp:sp>
    <dsp:sp modelId="{59FB4F14-1036-45CC-A9C7-80576BDB8F36}">
      <dsp:nvSpPr>
        <dsp:cNvPr id="0" name=""/>
        <dsp:cNvSpPr/>
      </dsp:nvSpPr>
      <dsp:spPr>
        <a:xfrm>
          <a:off x="4132611" y="1138842"/>
          <a:ext cx="395971" cy="395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132611" y="1138842"/>
        <a:ext cx="395971" cy="395971"/>
      </dsp:txXfrm>
    </dsp:sp>
    <dsp:sp modelId="{32385890-D359-4D46-9898-802615B1064F}">
      <dsp:nvSpPr>
        <dsp:cNvPr id="0" name=""/>
        <dsp:cNvSpPr/>
      </dsp:nvSpPr>
      <dsp:spPr>
        <a:xfrm>
          <a:off x="4447286" y="1822486"/>
          <a:ext cx="395971" cy="395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447286" y="1822486"/>
        <a:ext cx="395971" cy="395971"/>
      </dsp:txXfrm>
    </dsp:sp>
    <dsp:sp modelId="{933146AD-FC3E-45CA-942F-4437B448BB48}">
      <dsp:nvSpPr>
        <dsp:cNvPr id="0" name=""/>
        <dsp:cNvSpPr/>
      </dsp:nvSpPr>
      <dsp:spPr>
        <a:xfrm>
          <a:off x="4761961" y="2523052"/>
          <a:ext cx="395971" cy="395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761961" y="2523052"/>
        <a:ext cx="395971" cy="39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30DA-50E3-4878-AE9C-67C6E570378E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3398-8B02-49BB-8C31-27023AF2B8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D82E-1B57-4FD0-BDD7-8B8491C0DFFC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mailto:cristiano.silva@trasportes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219822"/>
            <a:ext cx="9144000" cy="864096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1º ENCONTRO DAS OUVIDORIAS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DO SISTEMA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TRANSPORTES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67894"/>
            <a:ext cx="9144000" cy="360040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Tema: Ouvidoria e SIC - Intersecção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LOGO-ENCONTR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9502"/>
            <a:ext cx="3829266" cy="2409599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58916"/>
            <a:ext cx="6881481" cy="48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0" y="4948014"/>
            <a:ext cx="9144000" cy="1440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2267744" y="771550"/>
          <a:ext cx="54726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938" name="Picture 2" descr="Resultado de imagem para lei de acesso a informação ch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8516" y="699543"/>
            <a:ext cx="5681836" cy="3672408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39902"/>
            <a:ext cx="720080" cy="720080"/>
          </a:xfrm>
          <a:prstGeom prst="rect">
            <a:avLst/>
          </a:prstGeom>
          <a:noFill/>
        </p:spPr>
      </p:pic>
      <p:pic>
        <p:nvPicPr>
          <p:cNvPr id="4" name="Imagem 3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4" name="Picture 4" descr="Resultado de imagem para gotas de agua transparente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579862"/>
            <a:ext cx="3600400" cy="1327684"/>
          </a:xfrm>
          <a:prstGeom prst="rect">
            <a:avLst/>
          </a:prstGeom>
          <a:noFill/>
        </p:spPr>
      </p:pic>
      <p:pic>
        <p:nvPicPr>
          <p:cNvPr id="5126" name="Picture 6" descr="Resultado de imagem para equipes bonecos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234459"/>
            <a:ext cx="936104" cy="1069832"/>
          </a:xfrm>
          <a:prstGeom prst="rect">
            <a:avLst/>
          </a:prstGeom>
          <a:noFill/>
        </p:spPr>
      </p:pic>
      <p:pic>
        <p:nvPicPr>
          <p:cNvPr id="12" name="Picture 6" descr="Resultado de imagem para equipes bonecos 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004048" y="1203598"/>
            <a:ext cx="1008113" cy="1152128"/>
          </a:xfrm>
          <a:prstGeom prst="rect">
            <a:avLst/>
          </a:prstGeom>
          <a:noFill/>
        </p:spPr>
      </p:pic>
      <p:pic>
        <p:nvPicPr>
          <p:cNvPr id="5128" name="Picture 8" descr="Resultado de imagem para funil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2419" y="1584176"/>
            <a:ext cx="2931789" cy="2931790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6876256" y="217454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SIC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Localização: Térreo</a:t>
            </a:r>
          </a:p>
          <a:p>
            <a:pPr algn="just"/>
            <a:r>
              <a:rPr lang="pt-BR" dirty="0" smtClean="0"/>
              <a:t>Quant. Pessoas: 05</a:t>
            </a:r>
          </a:p>
          <a:p>
            <a:pPr algn="just"/>
            <a:r>
              <a:rPr lang="pt-BR" dirty="0" smtClean="0"/>
              <a:t>Sistemas: SEI e </a:t>
            </a:r>
            <a:r>
              <a:rPr lang="pt-BR" dirty="0" err="1" smtClean="0"/>
              <a:t>e-SIC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43608" y="2174542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/>
              <a:t>OUVIDORIA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Localização: 5º Andar</a:t>
            </a:r>
          </a:p>
          <a:p>
            <a:pPr algn="just"/>
            <a:r>
              <a:rPr lang="pt-BR" dirty="0" smtClean="0"/>
              <a:t>Quant. Pessoas: 06</a:t>
            </a:r>
          </a:p>
          <a:p>
            <a:pPr algn="just"/>
            <a:r>
              <a:rPr lang="pt-BR" dirty="0" smtClean="0"/>
              <a:t>Sistemas: SEI e </a:t>
            </a:r>
            <a:r>
              <a:rPr lang="pt-BR" dirty="0" err="1" smtClean="0"/>
              <a:t>e-OUV</a:t>
            </a:r>
            <a:endParaRPr lang="pt-BR" dirty="0"/>
          </a:p>
        </p:txBody>
      </p:sp>
      <p:pic>
        <p:nvPicPr>
          <p:cNvPr id="5130" name="Picture 10" descr="Imagem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195486"/>
            <a:ext cx="792088" cy="792088"/>
          </a:xfrm>
          <a:prstGeom prst="rect">
            <a:avLst/>
          </a:prstGeom>
          <a:noFill/>
        </p:spPr>
      </p:pic>
      <p:cxnSp>
        <p:nvCxnSpPr>
          <p:cNvPr id="24" name="Conector reto 23"/>
          <p:cNvCxnSpPr/>
          <p:nvPr/>
        </p:nvCxnSpPr>
        <p:spPr>
          <a:xfrm>
            <a:off x="4139952" y="105958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508104" y="105958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4139952" y="105958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788024" y="91556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1179">
            <a:off x="393816" y="2141354"/>
            <a:ext cx="3050520" cy="201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304">
            <a:off x="5672995" y="2155262"/>
            <a:ext cx="3093933" cy="194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AutoShape 4" descr="Resultado de imagem para boneco computado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Resultado de imagem para boneco computado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4" name="Picture 8" descr="Resultado de imagem para boneco computador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1624" y="339502"/>
            <a:ext cx="1664472" cy="2448272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3967" y="2787774"/>
            <a:ext cx="1904137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Resultado de imagem para bonec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09631"/>
            <a:ext cx="3024336" cy="2646295"/>
          </a:xfrm>
          <a:prstGeom prst="rect">
            <a:avLst/>
          </a:prstGeom>
          <a:noFill/>
        </p:spPr>
      </p:pic>
      <p:pic>
        <p:nvPicPr>
          <p:cNvPr id="4" name="Imagem 3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00" name="AutoShape 4" descr="Resultado de imagem para boneco computado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Resultado de imagem para boneco computado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8222">
            <a:off x="5614821" y="631632"/>
            <a:ext cx="2499766" cy="351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9502"/>
            <a:ext cx="6624736" cy="419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31840" y="177966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Excelência, diferente do que a maioria pensa,não é a perfeição.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5576" y="379588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Mas buscar melhorar-se a casa dia nas pequenas coisas.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75856" y="48351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Excelência no Atendimento</a:t>
            </a:r>
            <a:endParaRPr lang="pt-BR" sz="2800" b="1" dirty="0"/>
          </a:p>
        </p:txBody>
      </p:sp>
      <p:pic>
        <p:nvPicPr>
          <p:cNvPr id="2050" name="Picture 2" descr="Resultado de imagem para boneco apontand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139702"/>
            <a:ext cx="1952625" cy="2381250"/>
          </a:xfrm>
          <a:prstGeom prst="rect">
            <a:avLst/>
          </a:prstGeom>
          <a:noFill/>
        </p:spPr>
      </p:pic>
      <p:sp>
        <p:nvSpPr>
          <p:cNvPr id="13" name="Texto explicativo retangular com cantos arredondados 12"/>
          <p:cNvSpPr/>
          <p:nvPr/>
        </p:nvSpPr>
        <p:spPr>
          <a:xfrm>
            <a:off x="3131840" y="1707654"/>
            <a:ext cx="3312368" cy="864096"/>
          </a:xfrm>
          <a:prstGeom prst="wedgeRoundRectCallout">
            <a:avLst>
              <a:gd name="adj1" fmla="val 56965"/>
              <a:gd name="adj2" fmla="val 327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851670"/>
            <a:ext cx="202890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163564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u="sng" dirty="0" smtClean="0"/>
              <a:t>Cristiano Ferreira da Silva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213970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Ouvidoria do Ministério dos Transportes, Portos e Aviação Civil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95936" y="288358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Tel.: 61 2029.7747</a:t>
            </a:r>
          </a:p>
          <a:p>
            <a:pPr algn="r"/>
            <a:r>
              <a:rPr lang="pt-BR" dirty="0" smtClean="0"/>
              <a:t>Email: </a:t>
            </a:r>
            <a:r>
              <a:rPr lang="pt-BR" dirty="0" smtClean="0">
                <a:hlinkClick r:id="rId4"/>
              </a:rPr>
              <a:t>cristiano.silva@transportes.gov.br</a:t>
            </a:r>
            <a:r>
              <a:rPr lang="pt-BR" dirty="0" smtClean="0"/>
              <a:t> </a:t>
            </a:r>
            <a:endParaRPr lang="pt-BR" dirty="0" smtClean="0"/>
          </a:p>
          <a:p>
            <a:pPr algn="r"/>
            <a:endParaRPr lang="pt-BR" dirty="0" smtClean="0"/>
          </a:p>
          <a:p>
            <a:pPr algn="r"/>
            <a:r>
              <a:rPr lang="pt-BR" dirty="0" smtClean="0"/>
              <a:t>http://www.transportes.gov.br/ouvidoria.html</a:t>
            </a:r>
            <a:endParaRPr lang="pt-BR" dirty="0"/>
          </a:p>
        </p:txBody>
      </p:sp>
      <p:sp>
        <p:nvSpPr>
          <p:cNvPr id="1028" name="AutoShape 4" descr="Resultado de imagem para boneco contato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987574"/>
            <a:ext cx="250587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1166" y="2571750"/>
            <a:ext cx="4273082" cy="19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Resultado de imagem para lei de acesso a informaçã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9542"/>
            <a:ext cx="1552598" cy="1584176"/>
          </a:xfrm>
          <a:prstGeom prst="rect">
            <a:avLst/>
          </a:prstGeom>
          <a:noFill/>
        </p:spPr>
      </p:pic>
      <p:pic>
        <p:nvPicPr>
          <p:cNvPr id="24585" name="Picture 9" descr="Resultado de imagem para x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131590"/>
            <a:ext cx="809029" cy="796678"/>
          </a:xfrm>
          <a:prstGeom prst="rect">
            <a:avLst/>
          </a:prstGeom>
          <a:noFill/>
        </p:spPr>
      </p:pic>
      <p:pic>
        <p:nvPicPr>
          <p:cNvPr id="24590" name="Picture 14" descr="Resultado de imagem para ouvidoria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2612" y="1275606"/>
            <a:ext cx="1129308" cy="1121779"/>
          </a:xfrm>
          <a:prstGeom prst="rect">
            <a:avLst/>
          </a:prstGeom>
          <a:noFill/>
        </p:spPr>
      </p:pic>
      <p:pic>
        <p:nvPicPr>
          <p:cNvPr id="24592" name="Picture 16" descr="Resultado de imagem para ouvidoria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83518"/>
            <a:ext cx="1583253" cy="1008112"/>
          </a:xfrm>
          <a:prstGeom prst="rect">
            <a:avLst/>
          </a:prstGeom>
          <a:noFill/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70358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/>
              <a:t>Instrução Normativa da Controladoria Geral da União nº 1/2014</a:t>
            </a:r>
            <a:r>
              <a:rPr lang="pt-BR" dirty="0" smtClean="0"/>
              <a:t> estabelece ouvidoria pública federal como instância de controle e participação social responsável pelo tratamento das </a:t>
            </a:r>
            <a:r>
              <a:rPr lang="pt-BR" b="1" dirty="0" smtClean="0"/>
              <a:t>reclamações</a:t>
            </a:r>
            <a:r>
              <a:rPr lang="pt-BR" dirty="0" smtClean="0"/>
              <a:t>, </a:t>
            </a:r>
            <a:r>
              <a:rPr lang="pt-BR" b="1" dirty="0" smtClean="0"/>
              <a:t>solicitações</a:t>
            </a:r>
            <a:r>
              <a:rPr lang="pt-BR" dirty="0" smtClean="0"/>
              <a:t>, </a:t>
            </a:r>
            <a:r>
              <a:rPr lang="pt-BR" b="1" dirty="0" smtClean="0"/>
              <a:t>denúncias</a:t>
            </a:r>
            <a:r>
              <a:rPr lang="pt-BR" dirty="0" smtClean="0"/>
              <a:t>, </a:t>
            </a:r>
            <a:r>
              <a:rPr lang="pt-BR" b="1" dirty="0" smtClean="0"/>
              <a:t>sugestões</a:t>
            </a:r>
            <a:r>
              <a:rPr lang="pt-BR" dirty="0" smtClean="0"/>
              <a:t> e </a:t>
            </a:r>
            <a:r>
              <a:rPr lang="pt-BR" b="1" dirty="0" smtClean="0"/>
              <a:t>elogios</a:t>
            </a:r>
            <a:r>
              <a:rPr lang="pt-BR" dirty="0" smtClean="0"/>
              <a:t> relativos às políticas e aos serviços públicos prestados ao cidadão.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9716">
            <a:off x="5367931" y="418249"/>
            <a:ext cx="3180200" cy="414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83568" y="170358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/>
              <a:t>Instrução Normativa da Controladoria Geral da União nº 1/2014</a:t>
            </a:r>
            <a:r>
              <a:rPr lang="pt-BR" dirty="0" smtClean="0"/>
              <a:t> estabelece ouvidoria pública federal como instância de controle e participação social responsável pelo tratamento das </a:t>
            </a:r>
            <a:r>
              <a:rPr lang="pt-BR" b="1" dirty="0" smtClean="0"/>
              <a:t>reclamações</a:t>
            </a:r>
            <a:r>
              <a:rPr lang="pt-BR" dirty="0" smtClean="0"/>
              <a:t>, </a:t>
            </a:r>
            <a:r>
              <a:rPr lang="pt-BR" b="1" dirty="0" smtClean="0"/>
              <a:t>solicitações</a:t>
            </a:r>
            <a:r>
              <a:rPr lang="pt-BR" dirty="0" smtClean="0"/>
              <a:t>, </a:t>
            </a:r>
            <a:r>
              <a:rPr lang="pt-BR" b="1" dirty="0" smtClean="0"/>
              <a:t>denúncias</a:t>
            </a:r>
            <a:r>
              <a:rPr lang="pt-BR" dirty="0" smtClean="0"/>
              <a:t>, </a:t>
            </a:r>
            <a:r>
              <a:rPr lang="pt-BR" b="1" dirty="0" smtClean="0"/>
              <a:t>sugestões</a:t>
            </a:r>
            <a:r>
              <a:rPr lang="pt-BR" dirty="0" smtClean="0"/>
              <a:t> e </a:t>
            </a:r>
            <a:r>
              <a:rPr lang="pt-BR" b="1" dirty="0" smtClean="0"/>
              <a:t>elogios</a:t>
            </a:r>
            <a:r>
              <a:rPr lang="pt-BR" dirty="0" smtClean="0"/>
              <a:t> relativos às políticas e aos serviços públicos prestados ao cidadão.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9716">
            <a:off x="5367931" y="418249"/>
            <a:ext cx="3180200" cy="414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591">
            <a:off x="5111183" y="383158"/>
            <a:ext cx="3426327" cy="41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123728" y="2739573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Outro setor que compõe o atendimento ao usuário é o Serviço de Informação ao Cidadão (SIC), regulamentado pela Lei nº 12.527/2011, a Lei de Acesso à Informação (LAI).</a:t>
            </a:r>
            <a:endParaRPr lang="pt-BR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749475"/>
            <a:ext cx="2326579" cy="18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013"/>
            <a:ext cx="979132" cy="166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63" y="1824533"/>
            <a:ext cx="5864261" cy="26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68837"/>
            <a:ext cx="5616624" cy="15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Resultado de imagem para seta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27734"/>
            <a:ext cx="2088232" cy="1401580"/>
          </a:xfrm>
          <a:prstGeom prst="rect">
            <a:avLst/>
          </a:prstGeom>
          <a:noFill/>
        </p:spPr>
      </p:pic>
      <p:sp>
        <p:nvSpPr>
          <p:cNvPr id="14" name="Menos 13"/>
          <p:cNvSpPr/>
          <p:nvPr/>
        </p:nvSpPr>
        <p:spPr>
          <a:xfrm>
            <a:off x="3419872" y="2643758"/>
            <a:ext cx="2304256" cy="72008"/>
          </a:xfrm>
          <a:prstGeom prst="mathMinus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83568" y="246257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ouvidoria é o local responsável por receber, analisar e responder aos elogios, solicitações, denúncias, reclamações ou sugestões sobre os serviços públicos.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92080" y="242773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Já o SIC é o setor mais adequado para fornecer informação geral e pública de dados e documentos sob a guarda do órgão.</a:t>
            </a:r>
            <a:endParaRPr lang="pt-BR" dirty="0"/>
          </a:p>
        </p:txBody>
      </p:sp>
      <p:pic>
        <p:nvPicPr>
          <p:cNvPr id="11" name="Picture 9" descr="Resultado de imagem para x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027" y="2639168"/>
            <a:ext cx="809029" cy="796678"/>
          </a:xfrm>
          <a:prstGeom prst="rect">
            <a:avLst/>
          </a:prstGeom>
          <a:noFill/>
        </p:spPr>
      </p:pic>
      <p:pic>
        <p:nvPicPr>
          <p:cNvPr id="12" name="Picture 7" descr="Resultado de imagem para lei de acesso a informaçã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9134" y="1419622"/>
            <a:ext cx="635154" cy="648072"/>
          </a:xfrm>
          <a:prstGeom prst="rect">
            <a:avLst/>
          </a:prstGeom>
          <a:noFill/>
        </p:spPr>
      </p:pic>
      <p:pic>
        <p:nvPicPr>
          <p:cNvPr id="13" name="Picture 14" descr="Resultado de imagem para ouvidoria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4638" y="1635646"/>
            <a:ext cx="621869" cy="617723"/>
          </a:xfrm>
          <a:prstGeom prst="rect">
            <a:avLst/>
          </a:prstGeom>
          <a:noFill/>
        </p:spPr>
      </p:pic>
      <p:pic>
        <p:nvPicPr>
          <p:cNvPr id="14" name="Picture 16" descr="Resultado de imagem para ouvidoria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0622" y="1203598"/>
            <a:ext cx="863173" cy="549612"/>
          </a:xfrm>
          <a:prstGeom prst="rect">
            <a:avLst/>
          </a:prstGeom>
          <a:noFill/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Resultado de imagem para abajur alto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11510"/>
            <a:ext cx="2175241" cy="1800200"/>
          </a:xfrm>
          <a:prstGeom prst="rect">
            <a:avLst/>
          </a:prstGeom>
          <a:noFill/>
        </p:spPr>
      </p:pic>
      <p:pic>
        <p:nvPicPr>
          <p:cNvPr id="4" name="Imagem 3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75656" y="2617624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b="1" dirty="0" smtClean="0"/>
              <a:t>Comissão Mista de Reavaliação de Informações (CMRI)</a:t>
            </a:r>
            <a:r>
              <a:rPr lang="pt-BR" dirty="0" smtClean="0"/>
              <a:t>, órgão com competência recursal instituído pela Lei de Acesso à Informação, estabeleceu pela Súmula CMRI nº 1/2015 que, caso haja um canal específico para obtenção da informação requerida, a entidade ou o órgão deve instruir o solicitante a procurar a informação por meio desse canal, informando os prazos e as condições para sua utilização.</a:t>
            </a:r>
            <a:endParaRPr lang="pt-BR" dirty="0"/>
          </a:p>
        </p:txBody>
      </p:sp>
      <p:pic>
        <p:nvPicPr>
          <p:cNvPr id="8194" name="Picture 2" descr="Resultado de imagem para reunião boneco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9808" y="1069454"/>
            <a:ext cx="2212232" cy="1646312"/>
          </a:xfrm>
          <a:prstGeom prst="rect">
            <a:avLst/>
          </a:prstGeom>
          <a:noFill/>
        </p:spPr>
      </p:pic>
      <p:pic>
        <p:nvPicPr>
          <p:cNvPr id="11" name="Picture 2" descr="Resultado de imagem para reunião boneco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36096" y="1069454"/>
            <a:ext cx="2180256" cy="1646312"/>
          </a:xfrm>
          <a:prstGeom prst="rect">
            <a:avLst/>
          </a:prstGeom>
          <a:noFill/>
        </p:spPr>
      </p:pic>
      <p:sp>
        <p:nvSpPr>
          <p:cNvPr id="8196" name="AutoShape 4" descr="Resultado de imagem para abajur alt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Resultado de imagem para boneco duvida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2557740"/>
            <a:ext cx="2736304" cy="2030234"/>
          </a:xfrm>
          <a:prstGeom prst="rect">
            <a:avLst/>
          </a:prstGeom>
          <a:noFill/>
        </p:spPr>
      </p:pic>
      <p:pic>
        <p:nvPicPr>
          <p:cNvPr id="4" name="Imagem 3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Resultado de imagem para casa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979712" y="1760265"/>
            <a:ext cx="1736075" cy="1564779"/>
          </a:xfrm>
          <a:prstGeom prst="rect">
            <a:avLst/>
          </a:prstGeom>
          <a:noFill/>
        </p:spPr>
      </p:pic>
      <p:pic>
        <p:nvPicPr>
          <p:cNvPr id="12" name="Picture 14" descr="Resultado de imagem para ouvidoria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3989" y="2264321"/>
            <a:ext cx="275114" cy="273280"/>
          </a:xfrm>
          <a:prstGeom prst="rect">
            <a:avLst/>
          </a:prstGeom>
          <a:noFill/>
        </p:spPr>
      </p:pic>
      <p:pic>
        <p:nvPicPr>
          <p:cNvPr id="13" name="Picture 16" descr="Resultado de imagem para ouvidoria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1981" y="2048297"/>
            <a:ext cx="381867" cy="243148"/>
          </a:xfrm>
          <a:prstGeom prst="rect">
            <a:avLst/>
          </a:prstGeom>
          <a:noFill/>
        </p:spPr>
      </p:pic>
      <p:pic>
        <p:nvPicPr>
          <p:cNvPr id="37894" name="Picture 6" descr="Resultado de imagem para duvida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790592"/>
            <a:ext cx="726768" cy="761761"/>
          </a:xfrm>
          <a:prstGeom prst="rect">
            <a:avLst/>
          </a:prstGeom>
          <a:noFill/>
        </p:spPr>
      </p:pic>
      <p:pic>
        <p:nvPicPr>
          <p:cNvPr id="14" name="Picture 2" descr="Resultado de imagem para casa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175" y="2984401"/>
            <a:ext cx="1756201" cy="1492771"/>
          </a:xfrm>
          <a:prstGeom prst="rect">
            <a:avLst/>
          </a:prstGeom>
          <a:noFill/>
        </p:spPr>
      </p:pic>
      <p:sp>
        <p:nvSpPr>
          <p:cNvPr id="15" name="Título 1"/>
          <p:cNvSpPr txBox="1">
            <a:spLocks/>
          </p:cNvSpPr>
          <p:nvPr/>
        </p:nvSpPr>
        <p:spPr>
          <a:xfrm rot="333826">
            <a:off x="5667384" y="373260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1" dirty="0" smtClean="0">
                <a:latin typeface="Arial" pitchFamily="34" charset="0"/>
                <a:ea typeface="+mj-ea"/>
                <a:cs typeface="Arial" pitchFamily="34" charset="0"/>
              </a:rPr>
              <a:t>   OUTROS</a:t>
            </a:r>
            <a: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83768" y="41151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Apesar de ouvidoria e SIC serem dois setores distintos e com funções diferentes, é comum haver questionamentos e dúvidas relacionados a qual canal acionar em determinada situação.</a:t>
            </a:r>
            <a:endParaRPr lang="pt-BR" sz="1600" dirty="0"/>
          </a:p>
        </p:txBody>
      </p:sp>
      <p:pic>
        <p:nvPicPr>
          <p:cNvPr id="37890" name="Picture 2" descr="Resultado de imagem para casas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9622"/>
            <a:ext cx="1756201" cy="1492771"/>
          </a:xfrm>
          <a:prstGeom prst="rect">
            <a:avLst/>
          </a:prstGeom>
          <a:noFill/>
        </p:spPr>
      </p:pic>
      <p:pic>
        <p:nvPicPr>
          <p:cNvPr id="11" name="Picture 7" descr="Resultado de imagem para lei de acesso a informação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779662"/>
            <a:ext cx="352863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</TotalTime>
  <Words>334</Words>
  <Application>Microsoft Office PowerPoint</Application>
  <PresentationFormat>Apresentação na tela (16:9)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1º ENCONTRO DAS OUVIDORIAS DO SISTEMA TRANSPORTES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reginaldo.abreu</dc:creator>
  <cp:lastModifiedBy>cristiano.silva</cp:lastModifiedBy>
  <cp:revision>82</cp:revision>
  <dcterms:created xsi:type="dcterms:W3CDTF">2017-09-15T15:12:32Z</dcterms:created>
  <dcterms:modified xsi:type="dcterms:W3CDTF">2017-09-21T12:58:15Z</dcterms:modified>
</cp:coreProperties>
</file>