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7" r:id="rId2"/>
    <p:sldId id="276" r:id="rId3"/>
    <p:sldId id="293" r:id="rId4"/>
    <p:sldId id="279" r:id="rId5"/>
    <p:sldId id="284" r:id="rId6"/>
    <p:sldId id="291" r:id="rId7"/>
    <p:sldId id="292" r:id="rId8"/>
    <p:sldId id="322" r:id="rId9"/>
    <p:sldId id="328" r:id="rId10"/>
    <p:sldId id="329" r:id="rId11"/>
    <p:sldId id="331" r:id="rId12"/>
    <p:sldId id="330" r:id="rId13"/>
    <p:sldId id="327" r:id="rId14"/>
    <p:sldId id="326" r:id="rId15"/>
    <p:sldId id="332" r:id="rId16"/>
    <p:sldId id="324" r:id="rId17"/>
    <p:sldId id="325" r:id="rId18"/>
    <p:sldId id="323" r:id="rId19"/>
    <p:sldId id="283" r:id="rId20"/>
    <p:sldId id="282" r:id="rId21"/>
    <p:sldId id="290" r:id="rId22"/>
    <p:sldId id="275" r:id="rId23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6" userDrawn="1">
          <p15:clr>
            <a:srgbClr val="A4A3A4"/>
          </p15:clr>
        </p15:guide>
        <p15:guide id="2" pos="612" userDrawn="1">
          <p15:clr>
            <a:srgbClr val="A4A3A4"/>
          </p15:clr>
        </p15:guide>
        <p15:guide id="3" pos="31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5F2D"/>
    <a:srgbClr val="21573C"/>
    <a:srgbClr val="EDC8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5172" autoAdjust="0"/>
  </p:normalViewPr>
  <p:slideViewPr>
    <p:cSldViewPr>
      <p:cViewPr varScale="1">
        <p:scale>
          <a:sx n="143" d="100"/>
          <a:sy n="143" d="100"/>
        </p:scale>
        <p:origin x="912" y="120"/>
      </p:cViewPr>
      <p:guideLst>
        <p:guide orient="horz" pos="1756"/>
        <p:guide pos="612"/>
        <p:guide pos="3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663A1-7DB0-4DA7-946F-CA7BB318783D}" type="datetimeFigureOut">
              <a:rPr lang="pt-BR" smtClean="0"/>
              <a:t>10/12/2019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7B5E2-FD1A-4D80-ADFA-2AC978302D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482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7B5E2-FD1A-4D80-ADFA-2AC978302D93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7159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49F0-A145-4D9D-BC03-4640DBDCF719}" type="datetimeFigureOut">
              <a:rPr lang="pt-BR" smtClean="0"/>
              <a:pPr/>
              <a:t>10/12/2019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609B-0DCB-4A64-8550-104F1EEE90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49F0-A145-4D9D-BC03-4640DBDCF719}" type="datetimeFigureOut">
              <a:rPr lang="pt-BR" smtClean="0"/>
              <a:pPr/>
              <a:t>10/12/2019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609B-0DCB-4A64-8550-104F1EEE90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49F0-A145-4D9D-BC03-4640DBDCF719}" type="datetimeFigureOut">
              <a:rPr lang="pt-BR" smtClean="0"/>
              <a:pPr/>
              <a:t>10/12/2019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609B-0DCB-4A64-8550-104F1EEE90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49F0-A145-4D9D-BC03-4640DBDCF719}" type="datetimeFigureOut">
              <a:rPr lang="pt-BR" smtClean="0"/>
              <a:pPr/>
              <a:t>10/12/2019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609B-0DCB-4A64-8550-104F1EEE90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49F0-A145-4D9D-BC03-4640DBDCF719}" type="datetimeFigureOut">
              <a:rPr lang="pt-BR" smtClean="0"/>
              <a:pPr/>
              <a:t>10/12/2019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609B-0DCB-4A64-8550-104F1EEE90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49F0-A145-4D9D-BC03-4640DBDCF719}" type="datetimeFigureOut">
              <a:rPr lang="pt-BR" smtClean="0"/>
              <a:pPr/>
              <a:t>10/12/2019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609B-0DCB-4A64-8550-104F1EEE90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49F0-A145-4D9D-BC03-4640DBDCF719}" type="datetimeFigureOut">
              <a:rPr lang="pt-BR" smtClean="0"/>
              <a:pPr/>
              <a:t>10/12/2019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609B-0DCB-4A64-8550-104F1EEE90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49F0-A145-4D9D-BC03-4640DBDCF719}" type="datetimeFigureOut">
              <a:rPr lang="pt-BR" smtClean="0"/>
              <a:pPr/>
              <a:t>10/12/2019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609B-0DCB-4A64-8550-104F1EEE90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49F0-A145-4D9D-BC03-4640DBDCF719}" type="datetimeFigureOut">
              <a:rPr lang="pt-BR" smtClean="0"/>
              <a:pPr/>
              <a:t>10/12/2019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609B-0DCB-4A64-8550-104F1EEE90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49F0-A145-4D9D-BC03-4640DBDCF719}" type="datetimeFigureOut">
              <a:rPr lang="pt-BR" smtClean="0"/>
              <a:pPr/>
              <a:t>10/12/2019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609B-0DCB-4A64-8550-104F1EEE90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49F0-A145-4D9D-BC03-4640DBDCF719}" type="datetimeFigureOut">
              <a:rPr lang="pt-BR" smtClean="0"/>
              <a:pPr/>
              <a:t>10/12/2019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609B-0DCB-4A64-8550-104F1EEE90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949F0-A145-4D9D-BC03-4640DBDCF719}" type="datetimeFigureOut">
              <a:rPr lang="pt-BR" smtClean="0"/>
              <a:pPr/>
              <a:t>10/12/2019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0609B-0DCB-4A64-8550-104F1EEE90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71B6E61A-E25C-584A-91FE-97955AB095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341626" y="1762508"/>
            <a:ext cx="255666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spc="300" dirty="0">
                <a:solidFill>
                  <a:srgbClr val="365F2D"/>
                </a:solidFill>
              </a:rPr>
              <a:t>Interação da</a:t>
            </a:r>
          </a:p>
          <a:p>
            <a:pPr algn="ctr"/>
            <a:r>
              <a:rPr lang="pt-BR" sz="2000" b="1" spc="300" dirty="0">
                <a:solidFill>
                  <a:srgbClr val="365F2D"/>
                </a:solidFill>
              </a:rPr>
              <a:t> Ouvidoria</a:t>
            </a:r>
          </a:p>
          <a:p>
            <a:pPr algn="ctr"/>
            <a:r>
              <a:rPr lang="pt-BR" sz="2000" b="1" spc="300" dirty="0">
                <a:solidFill>
                  <a:srgbClr val="365F2D"/>
                </a:solidFill>
              </a:rPr>
              <a:t> com o Programa</a:t>
            </a:r>
          </a:p>
          <a:p>
            <a:pPr algn="ctr"/>
            <a:r>
              <a:rPr lang="pt-BR" sz="2000" b="1" spc="300" dirty="0">
                <a:solidFill>
                  <a:srgbClr val="365F2D"/>
                </a:solidFill>
              </a:rPr>
              <a:t> de Integridade </a:t>
            </a:r>
          </a:p>
          <a:p>
            <a:pPr algn="ctr"/>
            <a:r>
              <a:rPr lang="pt-BR" sz="2000" b="1" spc="300" dirty="0">
                <a:solidFill>
                  <a:srgbClr val="365F2D"/>
                </a:solidFill>
              </a:rPr>
              <a:t>do </a:t>
            </a:r>
            <a:r>
              <a:rPr lang="pt-BR" sz="2000" b="1" spc="300" dirty="0" err="1">
                <a:solidFill>
                  <a:srgbClr val="365F2D"/>
                </a:solidFill>
              </a:rPr>
              <a:t>MInfra</a:t>
            </a:r>
            <a:endParaRPr lang="pt-BR" sz="2000" b="1" spc="300" dirty="0">
              <a:solidFill>
                <a:srgbClr val="365F2D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13DA104-1F75-AA49-8305-F1155B9A64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67494"/>
            <a:ext cx="1699389" cy="333213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01A6B6CB-106E-5944-8DDA-A9962D33C386}"/>
              </a:ext>
            </a:extLst>
          </p:cNvPr>
          <p:cNvSpPr/>
          <p:nvPr/>
        </p:nvSpPr>
        <p:spPr>
          <a:xfrm>
            <a:off x="3324349" y="3424598"/>
            <a:ext cx="25939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400" b="1" spc="3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Assessoria Especial de</a:t>
            </a:r>
          </a:p>
          <a:p>
            <a:pPr algn="ctr"/>
            <a:r>
              <a:rPr lang="pt-BR" sz="1400" b="1" spc="3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Controle Interno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563888" y="1268026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spc="300" dirty="0">
                <a:solidFill>
                  <a:srgbClr val="365F2D"/>
                </a:solidFill>
              </a:rPr>
              <a:t>2º CTO 2019</a:t>
            </a:r>
          </a:p>
        </p:txBody>
      </p:sp>
    </p:spTree>
    <p:extLst>
      <p:ext uri="{BB962C8B-B14F-4D97-AF65-F5344CB8AC3E}">
        <p14:creationId xmlns:p14="http://schemas.microsoft.com/office/powerpoint/2010/main" val="1173465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82050FA-C7CE-374E-AC27-E501638F72D6}"/>
              </a:ext>
            </a:extLst>
          </p:cNvPr>
          <p:cNvSpPr txBox="1"/>
          <p:nvPr/>
        </p:nvSpPr>
        <p:spPr>
          <a:xfrm>
            <a:off x="899592" y="771550"/>
            <a:ext cx="7344816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pt-BR" dirty="0"/>
          </a:p>
          <a:p>
            <a:endParaRPr lang="pt-BR" sz="1600" dirty="0"/>
          </a:p>
          <a:p>
            <a:endParaRPr lang="pt-BR" sz="1600" dirty="0"/>
          </a:p>
          <a:p>
            <a:endParaRPr lang="pt-BR" sz="1600" dirty="0"/>
          </a:p>
          <a:p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4F315CE-D0A2-EF47-B53F-1FC853145822}"/>
              </a:ext>
            </a:extLst>
          </p:cNvPr>
          <p:cNvSpPr txBox="1"/>
          <p:nvPr/>
        </p:nvSpPr>
        <p:spPr>
          <a:xfrm>
            <a:off x="899592" y="443737"/>
            <a:ext cx="7632848" cy="2773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CTI – Plano de Integridade 2019 – Produtos            </a:t>
            </a:r>
            <a:r>
              <a:rPr lang="pt-BR" dirty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Publicação da Portaria sobre </a:t>
            </a:r>
          </a:p>
          <a:p>
            <a:pPr>
              <a:lnSpc>
                <a:spcPct val="150000"/>
              </a:lnSpc>
            </a:pPr>
            <a:r>
              <a:rPr lang="pt-BR" b="1" dirty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Código de Conduta para participação </a:t>
            </a:r>
          </a:p>
          <a:p>
            <a:pPr>
              <a:lnSpc>
                <a:spcPct val="150000"/>
              </a:lnSpc>
            </a:pPr>
            <a:r>
              <a:rPr lang="pt-BR" b="1" dirty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agentes públicos do </a:t>
            </a:r>
            <a:r>
              <a:rPr lang="pt-BR" b="1" dirty="0" err="1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MInfra</a:t>
            </a:r>
            <a:r>
              <a:rPr lang="pt-BR" b="1" dirty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pt-BR" b="1" dirty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eventos</a:t>
            </a: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Data: publicação em 24 de junho/2019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5BDD122-4406-42F6-B45C-2B0FA82F4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1337702"/>
            <a:ext cx="4223153" cy="3106255"/>
          </a:xfrm>
          <a:prstGeom prst="rect">
            <a:avLst/>
          </a:prstGeom>
          <a:ln>
            <a:solidFill>
              <a:srgbClr val="365F2D"/>
            </a:solidFill>
          </a:ln>
        </p:spPr>
      </p:pic>
    </p:spTree>
    <p:extLst>
      <p:ext uri="{BB962C8B-B14F-4D97-AF65-F5344CB8AC3E}">
        <p14:creationId xmlns:p14="http://schemas.microsoft.com/office/powerpoint/2010/main" val="124219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82050FA-C7CE-374E-AC27-E501638F72D6}"/>
              </a:ext>
            </a:extLst>
          </p:cNvPr>
          <p:cNvSpPr txBox="1"/>
          <p:nvPr/>
        </p:nvSpPr>
        <p:spPr>
          <a:xfrm>
            <a:off x="899592" y="771550"/>
            <a:ext cx="7344816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pt-BR" dirty="0"/>
          </a:p>
          <a:p>
            <a:endParaRPr lang="pt-BR" sz="1600" dirty="0"/>
          </a:p>
          <a:p>
            <a:endParaRPr lang="pt-BR" sz="1600" dirty="0"/>
          </a:p>
          <a:p>
            <a:endParaRPr lang="pt-BR" sz="1600" dirty="0"/>
          </a:p>
          <a:p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4F315CE-D0A2-EF47-B53F-1FC853145822}"/>
              </a:ext>
            </a:extLst>
          </p:cNvPr>
          <p:cNvSpPr txBox="1"/>
          <p:nvPr/>
        </p:nvSpPr>
        <p:spPr>
          <a:xfrm>
            <a:off x="899592" y="443737"/>
            <a:ext cx="7632848" cy="1988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CTI – Plano de Integridade 2019 – Produtos            </a:t>
            </a:r>
            <a:r>
              <a:rPr lang="pt-BR" sz="2000" dirty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Distribuição </a:t>
            </a:r>
            <a:r>
              <a:rPr lang="pt-BR" dirty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</a:t>
            </a:r>
          </a:p>
          <a:p>
            <a:pPr>
              <a:lnSpc>
                <a:spcPct val="150000"/>
              </a:lnSpc>
            </a:pPr>
            <a:r>
              <a:rPr lang="pt-BR" b="1" dirty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Guia Rápido de Conduta Ética</a:t>
            </a: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Data: junho/2019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4619380-9148-4D87-954B-A08A8B481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883" y="1533297"/>
            <a:ext cx="2464550" cy="2602423"/>
          </a:xfrm>
          <a:prstGeom prst="rect">
            <a:avLst/>
          </a:prstGeom>
          <a:ln>
            <a:solidFill>
              <a:srgbClr val="365F2D"/>
            </a:solidFill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EAC570F-8999-4475-81BA-6A3AB9C1B9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928" y="1540646"/>
            <a:ext cx="2232248" cy="2595074"/>
          </a:xfrm>
          <a:prstGeom prst="rect">
            <a:avLst/>
          </a:prstGeom>
          <a:ln>
            <a:solidFill>
              <a:srgbClr val="365F2D"/>
            </a:solidFill>
          </a:ln>
        </p:spPr>
      </p:pic>
    </p:spTree>
    <p:extLst>
      <p:ext uri="{BB962C8B-B14F-4D97-AF65-F5344CB8AC3E}">
        <p14:creationId xmlns:p14="http://schemas.microsoft.com/office/powerpoint/2010/main" val="47412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82050FA-C7CE-374E-AC27-E501638F72D6}"/>
              </a:ext>
            </a:extLst>
          </p:cNvPr>
          <p:cNvSpPr txBox="1"/>
          <p:nvPr/>
        </p:nvSpPr>
        <p:spPr>
          <a:xfrm>
            <a:off x="899592" y="771550"/>
            <a:ext cx="7344816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pt-BR" dirty="0"/>
          </a:p>
          <a:p>
            <a:endParaRPr lang="pt-BR" sz="1600" dirty="0"/>
          </a:p>
          <a:p>
            <a:endParaRPr lang="pt-BR" sz="1600" dirty="0"/>
          </a:p>
          <a:p>
            <a:endParaRPr lang="pt-BR" sz="1600" dirty="0"/>
          </a:p>
          <a:p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4F315CE-D0A2-EF47-B53F-1FC853145822}"/>
              </a:ext>
            </a:extLst>
          </p:cNvPr>
          <p:cNvSpPr txBox="1"/>
          <p:nvPr/>
        </p:nvSpPr>
        <p:spPr>
          <a:xfrm>
            <a:off x="899592" y="443737"/>
            <a:ext cx="7632848" cy="3604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CTI – Plano de Integridade 2019 – Produtos            </a:t>
            </a:r>
            <a:r>
              <a:rPr lang="pt-BR" dirty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Publicação da Portaria que </a:t>
            </a:r>
          </a:p>
          <a:p>
            <a:pPr>
              <a:lnSpc>
                <a:spcPct val="150000"/>
              </a:lnSpc>
            </a:pPr>
            <a:r>
              <a:rPr lang="pt-BR" b="1" dirty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Estabelece parâmetros para análise </a:t>
            </a:r>
          </a:p>
          <a:p>
            <a:pPr>
              <a:lnSpc>
                <a:spcPct val="150000"/>
              </a:lnSpc>
            </a:pPr>
            <a:r>
              <a:rPr lang="pt-BR" b="1" dirty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requisito de reputação ilibada </a:t>
            </a:r>
          </a:p>
          <a:p>
            <a:pPr>
              <a:lnSpc>
                <a:spcPct val="150000"/>
              </a:lnSpc>
            </a:pPr>
            <a:r>
              <a:rPr lang="pt-BR" b="1" dirty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âmbito do processo de seleção  </a:t>
            </a:r>
          </a:p>
          <a:p>
            <a:pPr>
              <a:lnSpc>
                <a:spcPct val="150000"/>
              </a:lnSpc>
            </a:pPr>
            <a:r>
              <a:rPr lang="pt-BR" b="1" dirty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cargos em comissão e </a:t>
            </a:r>
          </a:p>
          <a:p>
            <a:pPr>
              <a:lnSpc>
                <a:spcPct val="150000"/>
              </a:lnSpc>
            </a:pPr>
            <a:r>
              <a:rPr lang="pt-BR" b="1" dirty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função comissionadas no </a:t>
            </a:r>
            <a:r>
              <a:rPr lang="pt-BR" b="1" dirty="0" err="1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MInfra</a:t>
            </a:r>
            <a:r>
              <a:rPr lang="pt-BR" b="1" dirty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Data: publicação em 05 de setembro/2019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4B78FF4-51F4-487A-B4F1-03AE832DE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1216998"/>
            <a:ext cx="3059466" cy="3262918"/>
          </a:xfrm>
          <a:prstGeom prst="rect">
            <a:avLst/>
          </a:prstGeom>
          <a:ln>
            <a:solidFill>
              <a:srgbClr val="365F2D"/>
            </a:solidFill>
          </a:ln>
        </p:spPr>
      </p:pic>
    </p:spTree>
    <p:extLst>
      <p:ext uri="{BB962C8B-B14F-4D97-AF65-F5344CB8AC3E}">
        <p14:creationId xmlns:p14="http://schemas.microsoft.com/office/powerpoint/2010/main" val="161076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82050FA-C7CE-374E-AC27-E501638F72D6}"/>
              </a:ext>
            </a:extLst>
          </p:cNvPr>
          <p:cNvSpPr txBox="1"/>
          <p:nvPr/>
        </p:nvSpPr>
        <p:spPr>
          <a:xfrm>
            <a:off x="899592" y="771550"/>
            <a:ext cx="7344816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pt-BR" dirty="0"/>
          </a:p>
          <a:p>
            <a:endParaRPr lang="pt-BR" sz="1600" dirty="0"/>
          </a:p>
          <a:p>
            <a:endParaRPr lang="pt-BR" sz="1600" dirty="0"/>
          </a:p>
          <a:p>
            <a:endParaRPr lang="pt-BR" sz="1600" dirty="0"/>
          </a:p>
          <a:p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4F315CE-D0A2-EF47-B53F-1FC853145822}"/>
              </a:ext>
            </a:extLst>
          </p:cNvPr>
          <p:cNvSpPr txBox="1"/>
          <p:nvPr/>
        </p:nvSpPr>
        <p:spPr>
          <a:xfrm>
            <a:off x="899592" y="443737"/>
            <a:ext cx="7632848" cy="1572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CTI – Plano de Integridade 2019 – Produtos            </a:t>
            </a:r>
            <a:r>
              <a:rPr lang="pt-BR" b="1" dirty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Publicação da Portaria nº 4.296/2019 sobre tratamento de denúncias</a:t>
            </a:r>
          </a:p>
          <a:p>
            <a:pPr>
              <a:lnSpc>
                <a:spcPct val="150000"/>
              </a:lnSpc>
            </a:pPr>
            <a:r>
              <a:rPr lang="pt-BR" b="1" dirty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Data: publicação em 04 de outubro/2019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AC330E2-920E-41F2-8E8D-4836C72C42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114346"/>
            <a:ext cx="1857573" cy="2683160"/>
          </a:xfrm>
          <a:prstGeom prst="rect">
            <a:avLst/>
          </a:prstGeom>
          <a:ln>
            <a:solidFill>
              <a:srgbClr val="21573C"/>
            </a:solidFill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149D6A46-3264-4457-8410-EEC5FF61EBF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206" y="2114346"/>
            <a:ext cx="2772028" cy="2652970"/>
          </a:xfrm>
          <a:prstGeom prst="rect">
            <a:avLst/>
          </a:prstGeom>
          <a:noFill/>
          <a:ln>
            <a:solidFill>
              <a:srgbClr val="21573C"/>
            </a:solidFill>
          </a:ln>
        </p:spPr>
      </p:pic>
    </p:spTree>
    <p:extLst>
      <p:ext uri="{BB962C8B-B14F-4D97-AF65-F5344CB8AC3E}">
        <p14:creationId xmlns:p14="http://schemas.microsoft.com/office/powerpoint/2010/main" val="174825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82050FA-C7CE-374E-AC27-E501638F72D6}"/>
              </a:ext>
            </a:extLst>
          </p:cNvPr>
          <p:cNvSpPr txBox="1"/>
          <p:nvPr/>
        </p:nvSpPr>
        <p:spPr>
          <a:xfrm>
            <a:off x="899592" y="771550"/>
            <a:ext cx="7344816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pt-BR" dirty="0"/>
          </a:p>
          <a:p>
            <a:endParaRPr lang="pt-BR" sz="1600" dirty="0"/>
          </a:p>
          <a:p>
            <a:endParaRPr lang="pt-BR" sz="1600" dirty="0"/>
          </a:p>
          <a:p>
            <a:endParaRPr lang="pt-BR" sz="1600" dirty="0"/>
          </a:p>
          <a:p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4F315CE-D0A2-EF47-B53F-1FC853145822}"/>
              </a:ext>
            </a:extLst>
          </p:cNvPr>
          <p:cNvSpPr txBox="1"/>
          <p:nvPr/>
        </p:nvSpPr>
        <p:spPr>
          <a:xfrm>
            <a:off x="899592" y="443737"/>
            <a:ext cx="7632848" cy="2403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CTI – Plano de Integridade 2019 – Produtos            </a:t>
            </a:r>
            <a:r>
              <a:rPr lang="pt-BR" b="1" dirty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Palestra sobre Nepotismo e </a:t>
            </a:r>
          </a:p>
          <a:p>
            <a:pPr>
              <a:lnSpc>
                <a:spcPct val="150000"/>
              </a:lnSpc>
            </a:pPr>
            <a:r>
              <a:rPr lang="pt-BR" b="1" dirty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Conflito de Interesses</a:t>
            </a:r>
            <a:r>
              <a:rPr lang="pt-BR" sz="2000" b="1" dirty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pt-BR" b="1" dirty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Parceria com CGU</a:t>
            </a:r>
          </a:p>
          <a:p>
            <a:pPr>
              <a:lnSpc>
                <a:spcPct val="150000"/>
              </a:lnSpc>
            </a:pPr>
            <a:r>
              <a:rPr lang="pt-BR" b="1" dirty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Data: 15 de outubro/2019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30A4CC5-810F-4DB2-8921-988327AEDF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018398"/>
            <a:ext cx="2835420" cy="4095607"/>
          </a:xfrm>
          <a:prstGeom prst="rect">
            <a:avLst/>
          </a:prstGeom>
          <a:ln>
            <a:solidFill>
              <a:srgbClr val="365F2D"/>
            </a:solidFill>
          </a:ln>
        </p:spPr>
      </p:pic>
    </p:spTree>
    <p:extLst>
      <p:ext uri="{BB962C8B-B14F-4D97-AF65-F5344CB8AC3E}">
        <p14:creationId xmlns:p14="http://schemas.microsoft.com/office/powerpoint/2010/main" val="371099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82050FA-C7CE-374E-AC27-E501638F72D6}"/>
              </a:ext>
            </a:extLst>
          </p:cNvPr>
          <p:cNvSpPr txBox="1"/>
          <p:nvPr/>
        </p:nvSpPr>
        <p:spPr>
          <a:xfrm>
            <a:off x="899592" y="771550"/>
            <a:ext cx="7344816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pt-BR" dirty="0"/>
          </a:p>
          <a:p>
            <a:endParaRPr lang="pt-BR" sz="1600" dirty="0"/>
          </a:p>
          <a:p>
            <a:endParaRPr lang="pt-BR" sz="1600" dirty="0"/>
          </a:p>
          <a:p>
            <a:endParaRPr lang="pt-BR" sz="1600" dirty="0"/>
          </a:p>
          <a:p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4F315CE-D0A2-EF47-B53F-1FC853145822}"/>
              </a:ext>
            </a:extLst>
          </p:cNvPr>
          <p:cNvSpPr txBox="1"/>
          <p:nvPr/>
        </p:nvSpPr>
        <p:spPr>
          <a:xfrm>
            <a:off x="899592" y="443737"/>
            <a:ext cx="7632848" cy="2357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CTI – Plano de Integridade 2019 – Produtos            </a:t>
            </a:r>
            <a:r>
              <a:rPr lang="pt-BR" dirty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Distribuição do </a:t>
            </a:r>
          </a:p>
          <a:p>
            <a:pPr>
              <a:lnSpc>
                <a:spcPct val="150000"/>
              </a:lnSpc>
            </a:pPr>
            <a:r>
              <a:rPr lang="pt-BR" b="1" dirty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Guia Rápido de Interação </a:t>
            </a:r>
          </a:p>
          <a:p>
            <a:pPr>
              <a:lnSpc>
                <a:spcPct val="150000"/>
              </a:lnSpc>
            </a:pPr>
            <a:r>
              <a:rPr lang="pt-BR" b="1" dirty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 O Setor Privado</a:t>
            </a: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Data: novembro/2019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D7F768F-F8B0-4604-9374-E99D07032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4711" y="1614770"/>
            <a:ext cx="1963915" cy="2514877"/>
          </a:xfrm>
          <a:prstGeom prst="rect">
            <a:avLst/>
          </a:prstGeom>
          <a:ln>
            <a:solidFill>
              <a:srgbClr val="365F2D"/>
            </a:solidFill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0F43195-1CA4-4F18-B683-4982B612EE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2064" y="1614770"/>
            <a:ext cx="1918291" cy="2514877"/>
          </a:xfrm>
          <a:prstGeom prst="rect">
            <a:avLst/>
          </a:prstGeom>
          <a:ln>
            <a:solidFill>
              <a:srgbClr val="365F2D"/>
            </a:solidFill>
          </a:ln>
        </p:spPr>
      </p:pic>
    </p:spTree>
    <p:extLst>
      <p:ext uri="{BB962C8B-B14F-4D97-AF65-F5344CB8AC3E}">
        <p14:creationId xmlns:p14="http://schemas.microsoft.com/office/powerpoint/2010/main" val="413532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82050FA-C7CE-374E-AC27-E501638F72D6}"/>
              </a:ext>
            </a:extLst>
          </p:cNvPr>
          <p:cNvSpPr txBox="1"/>
          <p:nvPr/>
        </p:nvSpPr>
        <p:spPr>
          <a:xfrm>
            <a:off x="899592" y="771550"/>
            <a:ext cx="7344816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pt-BR" dirty="0"/>
          </a:p>
          <a:p>
            <a:endParaRPr lang="pt-BR" sz="1600" dirty="0"/>
          </a:p>
          <a:p>
            <a:endParaRPr lang="pt-BR" sz="1600" dirty="0"/>
          </a:p>
          <a:p>
            <a:endParaRPr lang="pt-BR" sz="1600" dirty="0"/>
          </a:p>
          <a:p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4F315CE-D0A2-EF47-B53F-1FC853145822}"/>
              </a:ext>
            </a:extLst>
          </p:cNvPr>
          <p:cNvSpPr txBox="1"/>
          <p:nvPr/>
        </p:nvSpPr>
        <p:spPr>
          <a:xfrm>
            <a:off x="899592" y="443737"/>
            <a:ext cx="7632848" cy="1988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CTI – Plano de Integridade 2019 – Produtos           </a:t>
            </a:r>
            <a:r>
              <a:rPr lang="pt-BR" sz="2000" b="1" dirty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Capacitação em Fiscalização de Contratos </a:t>
            </a:r>
          </a:p>
          <a:p>
            <a:pPr>
              <a:lnSpc>
                <a:spcPct val="150000"/>
              </a:lnSpc>
            </a:pPr>
            <a:r>
              <a:rPr lang="pt-BR" b="1" dirty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Parceria com CGU</a:t>
            </a:r>
          </a:p>
          <a:p>
            <a:pPr>
              <a:lnSpc>
                <a:spcPct val="150000"/>
              </a:lnSpc>
            </a:pPr>
            <a:r>
              <a:rPr lang="pt-BR" b="1" dirty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Data: 12 a 14 de novembro/2019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C1C879C-C5F8-4A9C-AC49-60832AE67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1072044"/>
            <a:ext cx="2686050" cy="3552825"/>
          </a:xfrm>
          <a:prstGeom prst="rect">
            <a:avLst/>
          </a:prstGeom>
          <a:ln>
            <a:solidFill>
              <a:srgbClr val="365F2D"/>
            </a:solidFill>
          </a:ln>
        </p:spPr>
      </p:pic>
    </p:spTree>
    <p:extLst>
      <p:ext uri="{BB962C8B-B14F-4D97-AF65-F5344CB8AC3E}">
        <p14:creationId xmlns:p14="http://schemas.microsoft.com/office/powerpoint/2010/main" val="402306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82050FA-C7CE-374E-AC27-E501638F72D6}"/>
              </a:ext>
            </a:extLst>
          </p:cNvPr>
          <p:cNvSpPr txBox="1"/>
          <p:nvPr/>
        </p:nvSpPr>
        <p:spPr>
          <a:xfrm>
            <a:off x="899592" y="771550"/>
            <a:ext cx="7344816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pt-BR" dirty="0"/>
          </a:p>
          <a:p>
            <a:endParaRPr lang="pt-BR" sz="1600" dirty="0"/>
          </a:p>
          <a:p>
            <a:endParaRPr lang="pt-BR" sz="1600" dirty="0"/>
          </a:p>
          <a:p>
            <a:endParaRPr lang="pt-BR" sz="1600" dirty="0"/>
          </a:p>
          <a:p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4F315CE-D0A2-EF47-B53F-1FC853145822}"/>
              </a:ext>
            </a:extLst>
          </p:cNvPr>
          <p:cNvSpPr txBox="1"/>
          <p:nvPr/>
        </p:nvSpPr>
        <p:spPr>
          <a:xfrm>
            <a:off x="899592" y="443737"/>
            <a:ext cx="7632848" cy="1572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CTI – Plano de Integridade 2019 – Produtos          </a:t>
            </a:r>
            <a:r>
              <a:rPr lang="pt-BR" sz="2000" b="1" dirty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Capacitação em Ilícitos Disciplinares </a:t>
            </a:r>
            <a:r>
              <a:rPr lang="pt-BR" b="1" dirty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Parceria com MCTIC</a:t>
            </a:r>
          </a:p>
          <a:p>
            <a:pPr>
              <a:lnSpc>
                <a:spcPct val="150000"/>
              </a:lnSpc>
            </a:pPr>
            <a:r>
              <a:rPr lang="pt-BR" b="1" dirty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Data: 02 e 03 de dezembro/2019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6EB4A9B-690D-4A3A-941C-B6BC29B592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63638"/>
            <a:ext cx="2314184" cy="3342709"/>
          </a:xfrm>
          <a:prstGeom prst="rect">
            <a:avLst/>
          </a:prstGeom>
          <a:ln>
            <a:solidFill>
              <a:srgbClr val="365F2D"/>
            </a:solidFill>
          </a:ln>
        </p:spPr>
      </p:pic>
    </p:spTree>
    <p:extLst>
      <p:ext uri="{BB962C8B-B14F-4D97-AF65-F5344CB8AC3E}">
        <p14:creationId xmlns:p14="http://schemas.microsoft.com/office/powerpoint/2010/main" val="70014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82050FA-C7CE-374E-AC27-E501638F72D6}"/>
              </a:ext>
            </a:extLst>
          </p:cNvPr>
          <p:cNvSpPr txBox="1"/>
          <p:nvPr/>
        </p:nvSpPr>
        <p:spPr>
          <a:xfrm>
            <a:off x="899592" y="771550"/>
            <a:ext cx="7344816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pt-BR" dirty="0"/>
          </a:p>
          <a:p>
            <a:endParaRPr lang="pt-BR" sz="1600" dirty="0"/>
          </a:p>
          <a:p>
            <a:endParaRPr lang="pt-BR" sz="1600" dirty="0"/>
          </a:p>
          <a:p>
            <a:endParaRPr lang="pt-BR" sz="1600" dirty="0"/>
          </a:p>
          <a:p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4F315CE-D0A2-EF47-B53F-1FC853145822}"/>
              </a:ext>
            </a:extLst>
          </p:cNvPr>
          <p:cNvSpPr txBox="1"/>
          <p:nvPr/>
        </p:nvSpPr>
        <p:spPr>
          <a:xfrm>
            <a:off x="899592" y="443737"/>
            <a:ext cx="7632848" cy="1531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CTI – Plano de Integridade 2019 – Produtos            </a:t>
            </a:r>
            <a:r>
              <a:rPr lang="pt-BR" b="1" dirty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Palestra de Prevenção ao Assédio Moral e Sexual</a:t>
            </a:r>
          </a:p>
          <a:p>
            <a:pPr>
              <a:lnSpc>
                <a:spcPct val="150000"/>
              </a:lnSpc>
            </a:pPr>
            <a:r>
              <a:rPr lang="pt-BR" sz="1600" b="1" dirty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Data: 06 de dezembro de 2019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49047FB-9167-42F1-8BA3-5FF207790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516" y="1059582"/>
            <a:ext cx="3033688" cy="4005874"/>
          </a:xfrm>
          <a:prstGeom prst="rect">
            <a:avLst/>
          </a:prstGeom>
          <a:ln>
            <a:solidFill>
              <a:srgbClr val="365F2D"/>
            </a:solidFill>
          </a:ln>
        </p:spPr>
      </p:pic>
    </p:spTree>
    <p:extLst>
      <p:ext uri="{BB962C8B-B14F-4D97-AF65-F5344CB8AC3E}">
        <p14:creationId xmlns:p14="http://schemas.microsoft.com/office/powerpoint/2010/main" val="72000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82050FA-C7CE-374E-AC27-E501638F72D6}"/>
              </a:ext>
            </a:extLst>
          </p:cNvPr>
          <p:cNvSpPr txBox="1"/>
          <p:nvPr/>
        </p:nvSpPr>
        <p:spPr>
          <a:xfrm>
            <a:off x="899592" y="1707654"/>
            <a:ext cx="734481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Aproximadamente </a:t>
            </a:r>
            <a:r>
              <a:rPr lang="pt-BR" u="sng" dirty="0"/>
              <a:t>50% da detecção de fraudes</a:t>
            </a:r>
            <a:r>
              <a:rPr lang="pt-BR" dirty="0"/>
              <a:t> ocorre via </a:t>
            </a:r>
            <a:r>
              <a:rPr lang="pt-BR" b="1" dirty="0"/>
              <a:t>canal de denúncias</a:t>
            </a:r>
            <a:r>
              <a:rPr lang="pt-BR" dirty="0"/>
              <a:t>, segundo estudo da Deloitte.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Ainda segundo a Deloitte, empresas que possuem Canal de denúncias adequadamente estruturado têm: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b="1" dirty="0"/>
              <a:t>Perdas médias decorrentes de fraude 59% inferiores</a:t>
            </a:r>
            <a:r>
              <a:rPr lang="pt-BR" dirty="0"/>
              <a:t> àquelas que não possuem canal de denúncias implantado;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b="1" dirty="0"/>
              <a:t>Duração média da fraude 7 meses inferior</a:t>
            </a:r>
            <a:r>
              <a:rPr lang="pt-BR" dirty="0"/>
              <a:t> em relação àquelas empresas que não possuem o canal de denúncias implantado.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4F315CE-D0A2-EF47-B53F-1FC853145822}"/>
              </a:ext>
            </a:extLst>
          </p:cNvPr>
          <p:cNvSpPr txBox="1"/>
          <p:nvPr/>
        </p:nvSpPr>
        <p:spPr>
          <a:xfrm>
            <a:off x="899592" y="444188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b="1" dirty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Relação entre Ouvidoria e o Programa de Integridade do </a:t>
            </a:r>
            <a:r>
              <a:rPr lang="pt-BR" sz="3200" b="1" dirty="0" err="1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MInfra</a:t>
            </a:r>
            <a:endParaRPr lang="pt-BR" sz="3200" b="1" dirty="0">
              <a:solidFill>
                <a:srgbClr val="365F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63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82050FA-C7CE-374E-AC27-E501638F72D6}"/>
              </a:ext>
            </a:extLst>
          </p:cNvPr>
          <p:cNvSpPr txBox="1"/>
          <p:nvPr/>
        </p:nvSpPr>
        <p:spPr>
          <a:xfrm>
            <a:off x="899592" y="1364440"/>
            <a:ext cx="7344816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pt-BR" dirty="0"/>
              <a:t>Contextualização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pt-BR" dirty="0"/>
              <a:t>CTI – uma Instância de Governança do </a:t>
            </a:r>
            <a:r>
              <a:rPr lang="pt-BR" dirty="0" err="1"/>
              <a:t>MInfra</a:t>
            </a:r>
            <a:r>
              <a:rPr lang="pt-BR" dirty="0"/>
              <a:t>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pt-BR" dirty="0"/>
              <a:t>Programa de Integridade do </a:t>
            </a:r>
            <a:r>
              <a:rPr lang="pt-BR" dirty="0" err="1"/>
              <a:t>MInfra</a:t>
            </a:r>
            <a:endParaRPr lang="pt-BR" dirty="0"/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pt-BR" dirty="0"/>
              <a:t>Relação entre Ouvidoria e o Programa de Integridade do </a:t>
            </a:r>
            <a:r>
              <a:rPr lang="pt-BR" dirty="0" err="1"/>
              <a:t>MInfra</a:t>
            </a:r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4F315CE-D0A2-EF47-B53F-1FC853145822}"/>
              </a:ext>
            </a:extLst>
          </p:cNvPr>
          <p:cNvSpPr txBox="1"/>
          <p:nvPr/>
        </p:nvSpPr>
        <p:spPr>
          <a:xfrm>
            <a:off x="899592" y="444188"/>
            <a:ext cx="2088232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200" b="1" dirty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96663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38"/>
            <a:ext cx="9144000" cy="51435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82050FA-C7CE-374E-AC27-E501638F72D6}"/>
              </a:ext>
            </a:extLst>
          </p:cNvPr>
          <p:cNvSpPr txBox="1"/>
          <p:nvPr/>
        </p:nvSpPr>
        <p:spPr>
          <a:xfrm>
            <a:off x="899592" y="2191492"/>
            <a:ext cx="7344816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/>
              <a:t>A implementação de canais de comunicação confiáveis e operantes é </a:t>
            </a:r>
            <a:r>
              <a:rPr lang="pt-BR" b="1" dirty="0"/>
              <a:t>essencial</a:t>
            </a:r>
            <a:r>
              <a:rPr lang="pt-BR" dirty="0"/>
              <a:t> para o bom funcionamento do </a:t>
            </a:r>
            <a:r>
              <a:rPr lang="pt-BR" u="sng" dirty="0"/>
              <a:t>Programa de Integridade</a:t>
            </a:r>
            <a:r>
              <a:rPr lang="pt-BR" dirty="0"/>
              <a:t>.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4F315CE-D0A2-EF47-B53F-1FC853145822}"/>
              </a:ext>
            </a:extLst>
          </p:cNvPr>
          <p:cNvSpPr txBox="1"/>
          <p:nvPr/>
        </p:nvSpPr>
        <p:spPr>
          <a:xfrm>
            <a:off x="899592" y="444188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b="1" dirty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Relação entre Ouvidoria e o Programa de Integridade do </a:t>
            </a:r>
            <a:r>
              <a:rPr lang="pt-BR" sz="3200" b="1" dirty="0" err="1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MInfra</a:t>
            </a:r>
            <a:endParaRPr lang="pt-BR" sz="3200" b="1" dirty="0">
              <a:solidFill>
                <a:srgbClr val="365F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63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482050FA-C7CE-374E-AC27-E501638F72D6}"/>
              </a:ext>
            </a:extLst>
          </p:cNvPr>
          <p:cNvSpPr txBox="1"/>
          <p:nvPr/>
        </p:nvSpPr>
        <p:spPr>
          <a:xfrm>
            <a:off x="899592" y="1779662"/>
            <a:ext cx="7344816" cy="312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1600" dirty="0"/>
              <a:t>No </a:t>
            </a:r>
            <a:r>
              <a:rPr lang="pt-BR" sz="1600" dirty="0" err="1"/>
              <a:t>MInfra</a:t>
            </a:r>
            <a:r>
              <a:rPr lang="pt-BR" sz="1600" dirty="0"/>
              <a:t>, os canais de comunicação prezam por sua confiabilidade e também:</a:t>
            </a:r>
            <a:endParaRPr lang="pt-BR" sz="1600" b="1" dirty="0">
              <a:solidFill>
                <a:schemeClr val="bg1">
                  <a:lumMod val="65000"/>
                </a:schemeClr>
              </a:solidFill>
              <a:cs typeface="Calibri" panose="020F050202020403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BR" sz="1600" dirty="0"/>
              <a:t>Pela disponibilização de canais de fácil acesso para realização da denúncia.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BR" sz="1600" dirty="0"/>
              <a:t>Pelo estabelecimento de regras claras para a proteção dos denunciantes, inclusive permitindo a realização de denúncias anônimas.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BR" sz="1600" dirty="0"/>
              <a:t>Pelo estabelecimento de fluxo claro de encaminhamento das denúncias e posterior apuração (Portaria nº 4.296 de 02/10/2019).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BR" sz="1600" dirty="0"/>
              <a:t>Monitoramento e avaliação das possíveis exposições do órgão a riscos e comunicação à alta administração.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4F315CE-D0A2-EF47-B53F-1FC853145822}"/>
              </a:ext>
            </a:extLst>
          </p:cNvPr>
          <p:cNvSpPr txBox="1"/>
          <p:nvPr/>
        </p:nvSpPr>
        <p:spPr>
          <a:xfrm>
            <a:off x="899592" y="444188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b="1" dirty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Relação entre Ouvidoria e o Programa de Integridade do </a:t>
            </a:r>
            <a:r>
              <a:rPr lang="pt-BR" sz="3200" b="1" dirty="0" err="1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MInfra</a:t>
            </a:r>
            <a:endParaRPr lang="pt-BR" sz="3200" b="1" dirty="0">
              <a:solidFill>
                <a:srgbClr val="365F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187624" y="3147814"/>
            <a:ext cx="7128792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66336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186B68E-31B5-8F4C-AC48-930A272A68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015" y="2571750"/>
            <a:ext cx="3315970" cy="65019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3D426CB-C36F-3948-9F0B-08284044BD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884" y="1779662"/>
            <a:ext cx="2740232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2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82050FA-C7CE-374E-AC27-E501638F72D6}"/>
              </a:ext>
            </a:extLst>
          </p:cNvPr>
          <p:cNvSpPr txBox="1"/>
          <p:nvPr/>
        </p:nvSpPr>
        <p:spPr>
          <a:xfrm>
            <a:off x="899592" y="1387678"/>
            <a:ext cx="7344816" cy="2619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t-BR" dirty="0"/>
              <a:t>Promover </a:t>
            </a:r>
            <a:r>
              <a:rPr lang="pt-BR" b="1" dirty="0"/>
              <a:t>cultura de integridade </a:t>
            </a:r>
            <a:r>
              <a:rPr lang="pt-BR" dirty="0"/>
              <a:t>no Serviço Público é requisito essencial para o </a:t>
            </a:r>
            <a:r>
              <a:rPr lang="pt-BR" b="1" dirty="0"/>
              <a:t>aumento da confiança</a:t>
            </a:r>
            <a:r>
              <a:rPr lang="pt-BR" dirty="0"/>
              <a:t> da sociedade no Estado e em suas instituições. 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t-BR" dirty="0"/>
              <a:t>Manter alto nível de integridade e desenvolver cultura organizacional baseada em elevados padrões de conduta constitui política pública fundamental a ser </a:t>
            </a:r>
            <a:r>
              <a:rPr lang="pt-BR" u="sng" dirty="0"/>
              <a:t>constantemente</a:t>
            </a:r>
            <a:r>
              <a:rPr lang="pt-BR" dirty="0"/>
              <a:t> promovida e incentivada pelos governantes e gestores. </a:t>
            </a:r>
            <a:endParaRPr lang="pt-BR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4F315CE-D0A2-EF47-B53F-1FC853145822}"/>
              </a:ext>
            </a:extLst>
          </p:cNvPr>
          <p:cNvSpPr txBox="1"/>
          <p:nvPr/>
        </p:nvSpPr>
        <p:spPr>
          <a:xfrm>
            <a:off x="899592" y="444188"/>
            <a:ext cx="7344816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200" b="1" dirty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Contextualização</a:t>
            </a:r>
          </a:p>
        </p:txBody>
      </p:sp>
    </p:spTree>
    <p:extLst>
      <p:ext uri="{BB962C8B-B14F-4D97-AF65-F5344CB8AC3E}">
        <p14:creationId xmlns:p14="http://schemas.microsoft.com/office/powerpoint/2010/main" val="96663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3" y="0"/>
            <a:ext cx="9144000" cy="51435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82050FA-C7CE-374E-AC27-E501638F72D6}"/>
              </a:ext>
            </a:extLst>
          </p:cNvPr>
          <p:cNvSpPr txBox="1"/>
          <p:nvPr/>
        </p:nvSpPr>
        <p:spPr>
          <a:xfrm>
            <a:off x="899592" y="1387678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A Gestão da Integridade é </a:t>
            </a:r>
            <a:r>
              <a:rPr lang="pt-BR" u="sng" dirty="0"/>
              <a:t>componente fundamental da boa governança</a:t>
            </a:r>
            <a:r>
              <a:rPr lang="pt-BR" dirty="0"/>
              <a:t>, que confere às ações dos gestores não apenas legitimidade e confiabilidade, como também </a:t>
            </a:r>
            <a:r>
              <a:rPr lang="pt-BR" b="1" dirty="0"/>
              <a:t>transparência</a:t>
            </a:r>
            <a:r>
              <a:rPr lang="pt-BR" dirty="0"/>
              <a:t> e lisura. Uma Gestão da Integridade cujos mecanismos de conformidade, transparência, correição, controle interno, ética, dentre outros, se bem definidos e aplicados, permite a tomada de decisão subsidiada em critérios técnicos consistentes, gerando significativos </a:t>
            </a:r>
            <a:r>
              <a:rPr lang="pt-BR" b="1" dirty="0"/>
              <a:t>ganhos em qualidade</a:t>
            </a:r>
            <a:r>
              <a:rPr lang="pt-BR" dirty="0"/>
              <a:t> na prestação dos serviços públicos e, em consequência, na </a:t>
            </a:r>
            <a:r>
              <a:rPr lang="pt-BR" b="1" dirty="0"/>
              <a:t>agregação de Valor Público</a:t>
            </a:r>
            <a:r>
              <a:rPr lang="pt-BR" dirty="0"/>
              <a:t>.  </a:t>
            </a:r>
            <a:endParaRPr lang="pt-BR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4F315CE-D0A2-EF47-B53F-1FC853145822}"/>
              </a:ext>
            </a:extLst>
          </p:cNvPr>
          <p:cNvSpPr txBox="1"/>
          <p:nvPr/>
        </p:nvSpPr>
        <p:spPr>
          <a:xfrm>
            <a:off x="899592" y="444188"/>
            <a:ext cx="7344816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200" b="1" dirty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Contextualização</a:t>
            </a:r>
          </a:p>
        </p:txBody>
      </p:sp>
    </p:spTree>
    <p:extLst>
      <p:ext uri="{BB962C8B-B14F-4D97-AF65-F5344CB8AC3E}">
        <p14:creationId xmlns:p14="http://schemas.microsoft.com/office/powerpoint/2010/main" val="96663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82050FA-C7CE-374E-AC27-E501638F72D6}"/>
              </a:ext>
            </a:extLst>
          </p:cNvPr>
          <p:cNvSpPr txBox="1"/>
          <p:nvPr/>
        </p:nvSpPr>
        <p:spPr>
          <a:xfrm>
            <a:off x="899592" y="1364440"/>
            <a:ext cx="7344816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De acordo com a Portaria </a:t>
            </a:r>
            <a:r>
              <a:rPr lang="pt-BR" dirty="0" err="1"/>
              <a:t>MInfra</a:t>
            </a:r>
            <a:r>
              <a:rPr lang="pt-BR" dirty="0"/>
              <a:t> nº 2.873/2019, são instâncias de governança: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I - o Comitê Estratégico de Governança (CEG);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II - o Comitê de Gestão, Riscos e Controles Internos da Gestão (CGRC);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III - o Comitê Técnico de Integridade (CTI);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IV - o Núcleo de Governança (NG);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V - as Unidades de Gestão, Integridade, Riscos e Controles Internos da Gestão (UGIRC); e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VI - os Gestores de Processos de Gestão.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4F315CE-D0A2-EF47-B53F-1FC853145822}"/>
              </a:ext>
            </a:extLst>
          </p:cNvPr>
          <p:cNvSpPr txBox="1"/>
          <p:nvPr/>
        </p:nvSpPr>
        <p:spPr>
          <a:xfrm>
            <a:off x="827584" y="369951"/>
            <a:ext cx="7344816" cy="223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200" b="1" dirty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Instâncias de Governança do </a:t>
            </a:r>
            <a:r>
              <a:rPr lang="pt-BR" sz="3200" b="1" dirty="0" err="1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MInfra</a:t>
            </a:r>
            <a:r>
              <a:rPr lang="pt-BR" sz="3200" b="1" dirty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pt-BR" sz="3200" b="1" dirty="0">
              <a:solidFill>
                <a:srgbClr val="365F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pt-BR" sz="3200" b="1" dirty="0">
              <a:solidFill>
                <a:srgbClr val="365F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99592" y="2859782"/>
            <a:ext cx="403244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66336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8" y="-6433"/>
            <a:ext cx="9144000" cy="51435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82050FA-C7CE-374E-AC27-E501638F72D6}"/>
              </a:ext>
            </a:extLst>
          </p:cNvPr>
          <p:cNvSpPr txBox="1"/>
          <p:nvPr/>
        </p:nvSpPr>
        <p:spPr>
          <a:xfrm>
            <a:off x="899592" y="1364440"/>
            <a:ext cx="7344816" cy="295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/>
              <a:t>Conforme Portaria </a:t>
            </a:r>
            <a:r>
              <a:rPr lang="pt-BR" dirty="0" err="1"/>
              <a:t>MInfra</a:t>
            </a:r>
            <a:r>
              <a:rPr lang="pt-BR" dirty="0"/>
              <a:t> nº 2.873/2019, o CTI é composto pelos titulares das áreas: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 Assessoria Especial de Controle Interno, que o coordena;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 Subsecretaria de Governança e Integridade;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Corregedoria;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Ouvidoria;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pelo Presidente da Comissão de Ética.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8B82CE0-64F7-4627-99CE-D7099C4B9CCA}"/>
              </a:ext>
            </a:extLst>
          </p:cNvPr>
          <p:cNvSpPr/>
          <p:nvPr/>
        </p:nvSpPr>
        <p:spPr>
          <a:xfrm>
            <a:off x="892378" y="494338"/>
            <a:ext cx="71532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CTI – Instância de Governança do </a:t>
            </a:r>
            <a:r>
              <a:rPr lang="pt-BR" sz="3200" b="1" dirty="0" err="1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MInfra</a:t>
            </a:r>
            <a:r>
              <a:rPr lang="pt-BR" sz="3200" b="1" dirty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96663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82050FA-C7CE-374E-AC27-E501638F72D6}"/>
              </a:ext>
            </a:extLst>
          </p:cNvPr>
          <p:cNvSpPr txBox="1"/>
          <p:nvPr/>
        </p:nvSpPr>
        <p:spPr>
          <a:xfrm>
            <a:off x="899592" y="1364440"/>
            <a:ext cx="7344816" cy="3424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/>
              <a:t>Objetivos: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1600" dirty="0"/>
              <a:t>Intensificar a promoção de </a:t>
            </a:r>
            <a:r>
              <a:rPr lang="pt-BR" sz="1600" b="1" dirty="0"/>
              <a:t>cultura institucional íntegra;</a:t>
            </a:r>
            <a:r>
              <a:rPr lang="pt-BR" sz="1600" dirty="0"/>
              <a:t> e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1600" dirty="0"/>
              <a:t>Tornar-se instrumento efetivo de </a:t>
            </a:r>
            <a:r>
              <a:rPr lang="pt-BR" sz="1600" b="1" dirty="0"/>
              <a:t>combate à corrupção</a:t>
            </a:r>
            <a:r>
              <a:rPr lang="pt-BR" sz="1600" dirty="0"/>
              <a:t>. </a:t>
            </a:r>
          </a:p>
          <a:p>
            <a:pPr algn="just">
              <a:lnSpc>
                <a:spcPct val="150000"/>
              </a:lnSpc>
            </a:pPr>
            <a:r>
              <a:rPr lang="pt-BR" sz="1600" dirty="0"/>
              <a:t>Foco: construção de ambiente institucional de ética, transparência, probidade, correção. </a:t>
            </a:r>
          </a:p>
          <a:p>
            <a:pPr algn="just">
              <a:lnSpc>
                <a:spcPct val="150000"/>
              </a:lnSpc>
            </a:pPr>
            <a:r>
              <a:rPr lang="pt-BR" sz="1600" dirty="0"/>
              <a:t>O Programa também se presta ao fortalecimento dos instrumentos de detecção dos atos de fraude, de corrupção, de irregularidades e desvios de conduta, de maneira que tais instrumentos sejam mais efetivos e para que a resposta estatal seja dada em tempo apropriado e de modo justo. </a:t>
            </a:r>
            <a:endParaRPr lang="pt-BR" sz="1600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4F315CE-D0A2-EF47-B53F-1FC853145822}"/>
              </a:ext>
            </a:extLst>
          </p:cNvPr>
          <p:cNvSpPr txBox="1"/>
          <p:nvPr/>
        </p:nvSpPr>
        <p:spPr>
          <a:xfrm>
            <a:off x="899592" y="444188"/>
            <a:ext cx="7344816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200" b="1" dirty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Programa de Integridade do </a:t>
            </a:r>
            <a:r>
              <a:rPr lang="pt-BR" sz="3200" b="1" dirty="0" err="1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MInfra</a:t>
            </a:r>
            <a:endParaRPr lang="pt-BR" sz="3200" b="1" dirty="0">
              <a:solidFill>
                <a:srgbClr val="365F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63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82050FA-C7CE-374E-AC27-E501638F72D6}"/>
              </a:ext>
            </a:extLst>
          </p:cNvPr>
          <p:cNvSpPr txBox="1"/>
          <p:nvPr/>
        </p:nvSpPr>
        <p:spPr>
          <a:xfrm>
            <a:off x="899592" y="783303"/>
            <a:ext cx="7344816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pt-BR" dirty="0"/>
          </a:p>
          <a:p>
            <a:endParaRPr lang="pt-BR" sz="1600" dirty="0"/>
          </a:p>
          <a:p>
            <a:endParaRPr lang="pt-BR" sz="1600" dirty="0"/>
          </a:p>
          <a:p>
            <a:endParaRPr lang="pt-BR" sz="1600" dirty="0"/>
          </a:p>
          <a:p>
            <a:r>
              <a:rPr lang="pt-BR" sz="2400" dirty="0"/>
              <a:t>Das ações propostas no </a:t>
            </a:r>
          </a:p>
          <a:p>
            <a:r>
              <a:rPr lang="pt-BR" sz="2400" dirty="0"/>
              <a:t>Plano de Integridade 2019, até hoje</a:t>
            </a:r>
          </a:p>
          <a:p>
            <a:r>
              <a:rPr lang="pt-BR" sz="2400" dirty="0"/>
              <a:t>o CTI promoveu o cumprimento de </a:t>
            </a:r>
          </a:p>
          <a:p>
            <a:r>
              <a:rPr lang="pt-BR" sz="2400" dirty="0"/>
              <a:t>85% das metas estabelecidas.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4F315CE-D0A2-EF47-B53F-1FC853145822}"/>
              </a:ext>
            </a:extLst>
          </p:cNvPr>
          <p:cNvSpPr txBox="1"/>
          <p:nvPr/>
        </p:nvSpPr>
        <p:spPr>
          <a:xfrm>
            <a:off x="899592" y="444188"/>
            <a:ext cx="7632848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CTI – Plano de Integridade 2019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522597B-CC2A-43F5-9AA4-C476008762A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35646"/>
            <a:ext cx="2520280" cy="2952328"/>
          </a:xfrm>
          <a:prstGeom prst="rect">
            <a:avLst/>
          </a:prstGeom>
          <a:solidFill>
            <a:srgbClr val="21573C"/>
          </a:solidFill>
          <a:ln>
            <a:solidFill>
              <a:srgbClr val="21573C"/>
            </a:solidFill>
          </a:ln>
        </p:spPr>
      </p:pic>
    </p:spTree>
    <p:extLst>
      <p:ext uri="{BB962C8B-B14F-4D97-AF65-F5344CB8AC3E}">
        <p14:creationId xmlns:p14="http://schemas.microsoft.com/office/powerpoint/2010/main" val="163933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82050FA-C7CE-374E-AC27-E501638F72D6}"/>
              </a:ext>
            </a:extLst>
          </p:cNvPr>
          <p:cNvSpPr txBox="1"/>
          <p:nvPr/>
        </p:nvSpPr>
        <p:spPr>
          <a:xfrm>
            <a:off x="899592" y="771550"/>
            <a:ext cx="7344816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pt-BR" dirty="0"/>
          </a:p>
          <a:p>
            <a:endParaRPr lang="pt-BR" sz="1600" dirty="0"/>
          </a:p>
          <a:p>
            <a:endParaRPr lang="pt-BR" sz="1600" dirty="0"/>
          </a:p>
          <a:p>
            <a:endParaRPr lang="pt-BR" sz="1600" dirty="0"/>
          </a:p>
          <a:p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4F315CE-D0A2-EF47-B53F-1FC853145822}"/>
              </a:ext>
            </a:extLst>
          </p:cNvPr>
          <p:cNvSpPr txBox="1"/>
          <p:nvPr/>
        </p:nvSpPr>
        <p:spPr>
          <a:xfrm>
            <a:off x="899592" y="443737"/>
            <a:ext cx="7632848" cy="2773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CTI – Plano de Integridade 2019 – Produtos            </a:t>
            </a:r>
            <a:r>
              <a:rPr lang="pt-BR" dirty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Publicação da Portaria sobre </a:t>
            </a:r>
          </a:p>
          <a:p>
            <a:pPr>
              <a:lnSpc>
                <a:spcPct val="150000"/>
              </a:lnSpc>
            </a:pPr>
            <a:r>
              <a:rPr lang="pt-BR" b="1" dirty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Código de Conduta para encontros, </a:t>
            </a:r>
          </a:p>
          <a:p>
            <a:pPr>
              <a:lnSpc>
                <a:spcPct val="150000"/>
              </a:lnSpc>
            </a:pPr>
            <a:r>
              <a:rPr lang="pt-BR" b="1" dirty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audiências e reuniões de agentes públicos</a:t>
            </a:r>
          </a:p>
          <a:p>
            <a:pPr>
              <a:lnSpc>
                <a:spcPct val="150000"/>
              </a:lnSpc>
            </a:pPr>
            <a:r>
              <a:rPr lang="pt-BR" b="1" dirty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</a:t>
            </a:r>
            <a:r>
              <a:rPr lang="pt-BR" b="1" dirty="0" err="1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MInfra</a:t>
            </a:r>
            <a:r>
              <a:rPr lang="pt-BR" b="1" dirty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com terceiros</a:t>
            </a: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Data: publicação em 24 de junho/2019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9F9D657-B072-4621-81E4-32DC62D8056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71952"/>
            <a:ext cx="3456384" cy="3368072"/>
          </a:xfrm>
          <a:prstGeom prst="rect">
            <a:avLst/>
          </a:prstGeom>
          <a:noFill/>
          <a:ln>
            <a:solidFill>
              <a:srgbClr val="365F2D"/>
            </a:solidFill>
          </a:ln>
        </p:spPr>
      </p:pic>
    </p:spTree>
    <p:extLst>
      <p:ext uri="{BB962C8B-B14F-4D97-AF65-F5344CB8AC3E}">
        <p14:creationId xmlns:p14="http://schemas.microsoft.com/office/powerpoint/2010/main" val="138698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1796</TotalTime>
  <Words>879</Words>
  <Application>Microsoft Office PowerPoint</Application>
  <PresentationFormat>Apresentação na tela (16:9)</PresentationFormat>
  <Paragraphs>129</Paragraphs>
  <Slides>22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leonardo.rosa</dc:creator>
  <cp:lastModifiedBy>Cláudia Regina Schoueri Colaço</cp:lastModifiedBy>
  <cp:revision>187</cp:revision>
  <dcterms:created xsi:type="dcterms:W3CDTF">2019-01-17T14:02:23Z</dcterms:created>
  <dcterms:modified xsi:type="dcterms:W3CDTF">2019-12-10T20:38:15Z</dcterms:modified>
</cp:coreProperties>
</file>