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12" r:id="rId2"/>
    <p:sldId id="316" r:id="rId3"/>
    <p:sldId id="318" r:id="rId4"/>
    <p:sldId id="319" r:id="rId5"/>
    <p:sldId id="322" r:id="rId6"/>
    <p:sldId id="336" r:id="rId7"/>
    <p:sldId id="344" r:id="rId8"/>
    <p:sldId id="324" r:id="rId9"/>
    <p:sldId id="325" r:id="rId10"/>
    <p:sldId id="328" r:id="rId11"/>
    <p:sldId id="337" r:id="rId12"/>
    <p:sldId id="339" r:id="rId13"/>
    <p:sldId id="340" r:id="rId14"/>
    <p:sldId id="338" r:id="rId15"/>
    <p:sldId id="341" r:id="rId16"/>
    <p:sldId id="330" r:id="rId17"/>
    <p:sldId id="331" r:id="rId18"/>
    <p:sldId id="332" r:id="rId19"/>
    <p:sldId id="333" r:id="rId20"/>
    <p:sldId id="334" r:id="rId21"/>
    <p:sldId id="335" r:id="rId22"/>
    <p:sldId id="342" r:id="rId23"/>
    <p:sldId id="343" r:id="rId24"/>
    <p:sldId id="266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9BCE"/>
    <a:srgbClr val="B68420"/>
    <a:srgbClr val="647B5B"/>
    <a:srgbClr val="429444"/>
    <a:srgbClr val="CD6363"/>
    <a:srgbClr val="92C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86" autoAdjust="0"/>
    <p:restoredTop sz="94660"/>
  </p:normalViewPr>
  <p:slideViewPr>
    <p:cSldViewPr snapToGrid="0">
      <p:cViewPr varScale="1">
        <p:scale>
          <a:sx n="95" d="100"/>
          <a:sy n="95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elobv\AppData\Local\Microsoft\Windows\Temporary%20Internet%20Files\Content.Outlook\88KX5AEV\Evolu&#231;&#227;o%20Painel%20Dados%20Abert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elobv\AppData\Local\Microsoft\Windows\Temporary%20Internet%20Files\Content.Outlook\88KX5AEV\Evolu&#231;&#227;o%20Painel%20Dados%20Abert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/>
              <a:t>Situação</a:t>
            </a:r>
            <a:r>
              <a:rPr lang="pt-BR" sz="2400" b="1" baseline="0" dirty="0"/>
              <a:t> dos órgãos quanto ao PDA</a:t>
            </a:r>
            <a:endParaRPr lang="pt-BR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Planilha1!$B$3</c:f>
              <c:strCache>
                <c:ptCount val="1"/>
                <c:pt idx="0">
                  <c:v>Dados Abertos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Planilha1!$C$2:$Q$2</c:f>
              <c:numCache>
                <c:formatCode>mmm\-yy</c:formatCode>
                <c:ptCount val="15"/>
                <c:pt idx="0">
                  <c:v>42856</c:v>
                </c:pt>
                <c:pt idx="1">
                  <c:v>42887</c:v>
                </c:pt>
                <c:pt idx="2">
                  <c:v>42917</c:v>
                </c:pt>
                <c:pt idx="3">
                  <c:v>42948</c:v>
                </c:pt>
                <c:pt idx="4">
                  <c:v>42979</c:v>
                </c:pt>
                <c:pt idx="5">
                  <c:v>43009</c:v>
                </c:pt>
                <c:pt idx="6">
                  <c:v>43040</c:v>
                </c:pt>
                <c:pt idx="7">
                  <c:v>43070</c:v>
                </c:pt>
                <c:pt idx="8">
                  <c:v>43101</c:v>
                </c:pt>
                <c:pt idx="9">
                  <c:v>43132</c:v>
                </c:pt>
                <c:pt idx="10">
                  <c:v>43160</c:v>
                </c:pt>
                <c:pt idx="11">
                  <c:v>43191</c:v>
                </c:pt>
                <c:pt idx="12">
                  <c:v>43221</c:v>
                </c:pt>
                <c:pt idx="13">
                  <c:v>43252</c:v>
                </c:pt>
                <c:pt idx="14">
                  <c:v>43282</c:v>
                </c:pt>
              </c:numCache>
            </c:numRef>
          </c:cat>
          <c:val>
            <c:numRef>
              <c:f>Planilha1!$C$3:$Q$3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E2-4EE1-A58C-97E04FC71A31}"/>
            </c:ext>
          </c:extLst>
        </c:ser>
        <c:ser>
          <c:idx val="1"/>
          <c:order val="1"/>
          <c:tx>
            <c:strRef>
              <c:f>Planilha1!$B$4</c:f>
              <c:strCache>
                <c:ptCount val="1"/>
                <c:pt idx="0">
                  <c:v>PDA publicado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694444444444447E-2"/>
                  <c:y val="-4.214129483814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E2-4EE1-A58C-97E04FC71A31}"/>
                </c:ext>
              </c:extLst>
            </c:dLbl>
            <c:dLbl>
              <c:idx val="1"/>
              <c:layout>
                <c:manualLayout>
                  <c:x val="-4.0472222222222222E-2"/>
                  <c:y val="-3.75116652085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E2-4EE1-A58C-97E04FC71A31}"/>
                </c:ext>
              </c:extLst>
            </c:dLbl>
            <c:dLbl>
              <c:idx val="2"/>
              <c:layout>
                <c:manualLayout>
                  <c:x val="-3.7694444444444447E-2"/>
                  <c:y val="-4.2141294838145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E2-4EE1-A58C-97E04FC71A31}"/>
                </c:ext>
              </c:extLst>
            </c:dLbl>
            <c:dLbl>
              <c:idx val="3"/>
              <c:layout>
                <c:manualLayout>
                  <c:x val="-4.0472222222222326E-2"/>
                  <c:y val="-4.1067153191216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E2-4EE1-A58C-97E04FC71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Planilha1!$C$2:$Q$2</c:f>
              <c:numCache>
                <c:formatCode>mmm\-yy</c:formatCode>
                <c:ptCount val="15"/>
                <c:pt idx="0">
                  <c:v>42856</c:v>
                </c:pt>
                <c:pt idx="1">
                  <c:v>42887</c:v>
                </c:pt>
                <c:pt idx="2">
                  <c:v>42917</c:v>
                </c:pt>
                <c:pt idx="3">
                  <c:v>42948</c:v>
                </c:pt>
                <c:pt idx="4">
                  <c:v>42979</c:v>
                </c:pt>
                <c:pt idx="5">
                  <c:v>43009</c:v>
                </c:pt>
                <c:pt idx="6">
                  <c:v>43040</c:v>
                </c:pt>
                <c:pt idx="7">
                  <c:v>43070</c:v>
                </c:pt>
                <c:pt idx="8">
                  <c:v>43101</c:v>
                </c:pt>
                <c:pt idx="9">
                  <c:v>43132</c:v>
                </c:pt>
                <c:pt idx="10">
                  <c:v>43160</c:v>
                </c:pt>
                <c:pt idx="11">
                  <c:v>43191</c:v>
                </c:pt>
                <c:pt idx="12">
                  <c:v>43221</c:v>
                </c:pt>
                <c:pt idx="13">
                  <c:v>43252</c:v>
                </c:pt>
                <c:pt idx="14">
                  <c:v>43282</c:v>
                </c:pt>
              </c:numCache>
            </c:numRef>
          </c:cat>
          <c:val>
            <c:numRef>
              <c:f>Planilha1!$C$4:$Q$4</c:f>
              <c:numCache>
                <c:formatCode>General</c:formatCode>
                <c:ptCount val="15"/>
                <c:pt idx="0">
                  <c:v>39</c:v>
                </c:pt>
                <c:pt idx="1">
                  <c:v>54</c:v>
                </c:pt>
                <c:pt idx="2">
                  <c:v>66</c:v>
                </c:pt>
                <c:pt idx="3">
                  <c:v>67</c:v>
                </c:pt>
                <c:pt idx="4">
                  <c:v>73</c:v>
                </c:pt>
                <c:pt idx="5">
                  <c:v>76</c:v>
                </c:pt>
                <c:pt idx="6">
                  <c:v>78</c:v>
                </c:pt>
                <c:pt idx="7">
                  <c:v>82</c:v>
                </c:pt>
                <c:pt idx="8">
                  <c:v>99</c:v>
                </c:pt>
                <c:pt idx="9">
                  <c:v>103</c:v>
                </c:pt>
                <c:pt idx="10">
                  <c:v>105</c:v>
                </c:pt>
                <c:pt idx="11">
                  <c:v>107</c:v>
                </c:pt>
                <c:pt idx="12">
                  <c:v>109</c:v>
                </c:pt>
                <c:pt idx="13">
                  <c:v>111</c:v>
                </c:pt>
                <c:pt idx="14">
                  <c:v>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5E2-4EE1-A58C-97E04FC71A31}"/>
            </c:ext>
          </c:extLst>
        </c:ser>
        <c:ser>
          <c:idx val="2"/>
          <c:order val="2"/>
          <c:tx>
            <c:strRef>
              <c:f>Planilha1!$B$5</c:f>
              <c:strCache>
                <c:ptCount val="1"/>
                <c:pt idx="0">
                  <c:v>PDA em construção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736220472440968E-2"/>
                  <c:y val="-4.214129483814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E2-4EE1-A58C-97E04FC71A31}"/>
                </c:ext>
              </c:extLst>
            </c:dLbl>
            <c:dLbl>
              <c:idx val="1"/>
              <c:layout>
                <c:manualLayout>
                  <c:x val="-4.4736220472440948E-2"/>
                  <c:y val="-3.7511665208515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E2-4EE1-A58C-97E04FC71A31}"/>
                </c:ext>
              </c:extLst>
            </c:dLbl>
            <c:dLbl>
              <c:idx val="2"/>
              <c:layout>
                <c:manualLayout>
                  <c:x val="-4.4736220472441045E-2"/>
                  <c:y val="-3.7511665208515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E2-4EE1-A58C-97E04FC71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DAA6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Planilha1!$C$2:$Q$2</c:f>
              <c:numCache>
                <c:formatCode>mmm\-yy</c:formatCode>
                <c:ptCount val="15"/>
                <c:pt idx="0">
                  <c:v>42856</c:v>
                </c:pt>
                <c:pt idx="1">
                  <c:v>42887</c:v>
                </c:pt>
                <c:pt idx="2">
                  <c:v>42917</c:v>
                </c:pt>
                <c:pt idx="3">
                  <c:v>42948</c:v>
                </c:pt>
                <c:pt idx="4">
                  <c:v>42979</c:v>
                </c:pt>
                <c:pt idx="5">
                  <c:v>43009</c:v>
                </c:pt>
                <c:pt idx="6">
                  <c:v>43040</c:v>
                </c:pt>
                <c:pt idx="7">
                  <c:v>43070</c:v>
                </c:pt>
                <c:pt idx="8">
                  <c:v>43101</c:v>
                </c:pt>
                <c:pt idx="9">
                  <c:v>43132</c:v>
                </c:pt>
                <c:pt idx="10">
                  <c:v>43160</c:v>
                </c:pt>
                <c:pt idx="11">
                  <c:v>43191</c:v>
                </c:pt>
                <c:pt idx="12">
                  <c:v>43221</c:v>
                </c:pt>
                <c:pt idx="13">
                  <c:v>43252</c:v>
                </c:pt>
                <c:pt idx="14">
                  <c:v>43282</c:v>
                </c:pt>
              </c:numCache>
            </c:numRef>
          </c:cat>
          <c:val>
            <c:numRef>
              <c:f>Planilha1!$C$5:$Q$5</c:f>
              <c:numCache>
                <c:formatCode>General</c:formatCode>
                <c:ptCount val="15"/>
                <c:pt idx="0">
                  <c:v>109</c:v>
                </c:pt>
                <c:pt idx="1">
                  <c:v>103</c:v>
                </c:pt>
                <c:pt idx="2">
                  <c:v>103</c:v>
                </c:pt>
                <c:pt idx="3">
                  <c:v>106</c:v>
                </c:pt>
                <c:pt idx="4">
                  <c:v>103</c:v>
                </c:pt>
                <c:pt idx="5">
                  <c:v>101</c:v>
                </c:pt>
                <c:pt idx="6">
                  <c:v>99</c:v>
                </c:pt>
                <c:pt idx="7">
                  <c:v>95</c:v>
                </c:pt>
                <c:pt idx="8">
                  <c:v>83</c:v>
                </c:pt>
                <c:pt idx="9">
                  <c:v>78</c:v>
                </c:pt>
                <c:pt idx="10">
                  <c:v>86</c:v>
                </c:pt>
                <c:pt idx="11">
                  <c:v>95</c:v>
                </c:pt>
                <c:pt idx="12">
                  <c:v>96</c:v>
                </c:pt>
                <c:pt idx="13">
                  <c:v>99</c:v>
                </c:pt>
                <c:pt idx="14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5E2-4EE1-A58C-97E04FC71A31}"/>
            </c:ext>
          </c:extLst>
        </c:ser>
        <c:ser>
          <c:idx val="3"/>
          <c:order val="3"/>
          <c:tx>
            <c:strRef>
              <c:f>Planilha1!$B$6</c:f>
              <c:strCache>
                <c:ptCount val="1"/>
                <c:pt idx="0">
                  <c:v>Sem PDA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694444444444447E-2"/>
                  <c:y val="-3.75116652085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5E2-4EE1-A58C-97E04FC71A31}"/>
                </c:ext>
              </c:extLst>
            </c:dLbl>
            <c:dLbl>
              <c:idx val="1"/>
              <c:layout>
                <c:manualLayout>
                  <c:x val="-3.7694444444444447E-2"/>
                  <c:y val="-4.2141294838145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5E2-4EE1-A58C-97E04FC71A31}"/>
                </c:ext>
              </c:extLst>
            </c:dLbl>
            <c:dLbl>
              <c:idx val="2"/>
              <c:layout>
                <c:manualLayout>
                  <c:x val="-4.0472222222222222E-2"/>
                  <c:y val="3.193277923592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5E2-4EE1-A58C-97E04FC71A31}"/>
                </c:ext>
              </c:extLst>
            </c:dLbl>
            <c:dLbl>
              <c:idx val="3"/>
              <c:layout>
                <c:manualLayout>
                  <c:x val="-4.0472222222222326E-2"/>
                  <c:y val="2.39734972152871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E2-4EE1-A58C-97E04FC71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Planilha1!$C$2:$Q$2</c:f>
              <c:numCache>
                <c:formatCode>mmm\-yy</c:formatCode>
                <c:ptCount val="15"/>
                <c:pt idx="0">
                  <c:v>42856</c:v>
                </c:pt>
                <c:pt idx="1">
                  <c:v>42887</c:v>
                </c:pt>
                <c:pt idx="2">
                  <c:v>42917</c:v>
                </c:pt>
                <c:pt idx="3">
                  <c:v>42948</c:v>
                </c:pt>
                <c:pt idx="4">
                  <c:v>42979</c:v>
                </c:pt>
                <c:pt idx="5">
                  <c:v>43009</c:v>
                </c:pt>
                <c:pt idx="6">
                  <c:v>43040</c:v>
                </c:pt>
                <c:pt idx="7">
                  <c:v>43070</c:v>
                </c:pt>
                <c:pt idx="8">
                  <c:v>43101</c:v>
                </c:pt>
                <c:pt idx="9">
                  <c:v>43132</c:v>
                </c:pt>
                <c:pt idx="10">
                  <c:v>43160</c:v>
                </c:pt>
                <c:pt idx="11">
                  <c:v>43191</c:v>
                </c:pt>
                <c:pt idx="12">
                  <c:v>43221</c:v>
                </c:pt>
                <c:pt idx="13">
                  <c:v>43252</c:v>
                </c:pt>
                <c:pt idx="14">
                  <c:v>43282</c:v>
                </c:pt>
              </c:numCache>
            </c:numRef>
          </c:cat>
          <c:val>
            <c:numRef>
              <c:f>Planilha1!$C$6:$Q$6</c:f>
              <c:numCache>
                <c:formatCode>General</c:formatCode>
                <c:ptCount val="15"/>
                <c:pt idx="0">
                  <c:v>81</c:v>
                </c:pt>
                <c:pt idx="1">
                  <c:v>72</c:v>
                </c:pt>
                <c:pt idx="2">
                  <c:v>60</c:v>
                </c:pt>
                <c:pt idx="3">
                  <c:v>56</c:v>
                </c:pt>
                <c:pt idx="4">
                  <c:v>54</c:v>
                </c:pt>
                <c:pt idx="5">
                  <c:v>53</c:v>
                </c:pt>
                <c:pt idx="6">
                  <c:v>53</c:v>
                </c:pt>
                <c:pt idx="7">
                  <c:v>53</c:v>
                </c:pt>
                <c:pt idx="8">
                  <c:v>48</c:v>
                </c:pt>
                <c:pt idx="9">
                  <c:v>48</c:v>
                </c:pt>
                <c:pt idx="10">
                  <c:v>38</c:v>
                </c:pt>
                <c:pt idx="11">
                  <c:v>27</c:v>
                </c:pt>
                <c:pt idx="12">
                  <c:v>24</c:v>
                </c:pt>
                <c:pt idx="13">
                  <c:v>20</c:v>
                </c:pt>
                <c:pt idx="14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55E2-4EE1-A58C-97E04FC71A3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3107456"/>
        <c:axId val="341630208"/>
      </c:lineChart>
      <c:dateAx>
        <c:axId val="263107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1630208"/>
        <c:crosses val="autoZero"/>
        <c:auto val="1"/>
        <c:lblOffset val="100"/>
        <c:baseTimeUnit val="months"/>
      </c:dateAx>
      <c:valAx>
        <c:axId val="341630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310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/>
              <a:t>Quantitativo</a:t>
            </a:r>
            <a:r>
              <a:rPr lang="pt-BR" sz="2400" b="1" baseline="0" dirty="0"/>
              <a:t> de bases contidas nos PDAs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Planilha1!$B$10</c:f>
              <c:strCache>
                <c:ptCount val="1"/>
                <c:pt idx="0">
                  <c:v>Abertas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833333333333332E-2"/>
                  <c:y val="3.012722368037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0C-4496-9B01-A64037833E20}"/>
                </c:ext>
              </c:extLst>
            </c:dLbl>
            <c:dLbl>
              <c:idx val="1"/>
              <c:layout>
                <c:manualLayout>
                  <c:x val="-3.9833333333333332E-2"/>
                  <c:y val="3.4756853310002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0C-4496-9B01-A64037833E20}"/>
                </c:ext>
              </c:extLst>
            </c:dLbl>
            <c:dLbl>
              <c:idx val="2"/>
              <c:layout>
                <c:manualLayout>
                  <c:x val="-5.1704253685593789E-2"/>
                  <c:y val="-3.4687591134441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0C-4496-9B01-A64037833E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Planilha1!$C$9:$Q$9</c:f>
              <c:numCache>
                <c:formatCode>mmm\-yy</c:formatCode>
                <c:ptCount val="15"/>
                <c:pt idx="0">
                  <c:v>42856</c:v>
                </c:pt>
                <c:pt idx="1">
                  <c:v>42887</c:v>
                </c:pt>
                <c:pt idx="2">
                  <c:v>42917</c:v>
                </c:pt>
                <c:pt idx="3">
                  <c:v>42948</c:v>
                </c:pt>
                <c:pt idx="4">
                  <c:v>42979</c:v>
                </c:pt>
                <c:pt idx="5">
                  <c:v>43009</c:v>
                </c:pt>
                <c:pt idx="6">
                  <c:v>43040</c:v>
                </c:pt>
                <c:pt idx="7">
                  <c:v>43070</c:v>
                </c:pt>
                <c:pt idx="8">
                  <c:v>43101</c:v>
                </c:pt>
                <c:pt idx="9">
                  <c:v>43132</c:v>
                </c:pt>
                <c:pt idx="10">
                  <c:v>43160</c:v>
                </c:pt>
                <c:pt idx="11">
                  <c:v>43191</c:v>
                </c:pt>
                <c:pt idx="12">
                  <c:v>43221</c:v>
                </c:pt>
                <c:pt idx="13">
                  <c:v>43252</c:v>
                </c:pt>
                <c:pt idx="14">
                  <c:v>43282</c:v>
                </c:pt>
              </c:numCache>
            </c:numRef>
          </c:cat>
          <c:val>
            <c:numRef>
              <c:f>Planilha1!$C$10:$Q$10</c:f>
              <c:numCache>
                <c:formatCode>General</c:formatCode>
                <c:ptCount val="15"/>
                <c:pt idx="0">
                  <c:v>119</c:v>
                </c:pt>
                <c:pt idx="1">
                  <c:v>187</c:v>
                </c:pt>
                <c:pt idx="2">
                  <c:v>1458</c:v>
                </c:pt>
                <c:pt idx="3">
                  <c:v>1600</c:v>
                </c:pt>
                <c:pt idx="4">
                  <c:v>1656</c:v>
                </c:pt>
                <c:pt idx="5">
                  <c:v>1688</c:v>
                </c:pt>
                <c:pt idx="6">
                  <c:v>1760</c:v>
                </c:pt>
                <c:pt idx="7">
                  <c:v>1815</c:v>
                </c:pt>
                <c:pt idx="8">
                  <c:v>1841</c:v>
                </c:pt>
                <c:pt idx="9">
                  <c:v>1917</c:v>
                </c:pt>
                <c:pt idx="10">
                  <c:v>1983</c:v>
                </c:pt>
                <c:pt idx="11">
                  <c:v>2095</c:v>
                </c:pt>
                <c:pt idx="12">
                  <c:v>2110</c:v>
                </c:pt>
                <c:pt idx="13">
                  <c:v>2200</c:v>
                </c:pt>
                <c:pt idx="14">
                  <c:v>2252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80C-4496-9B01-A64037833E20}"/>
            </c:ext>
          </c:extLst>
        </c:ser>
        <c:ser>
          <c:idx val="1"/>
          <c:order val="1"/>
          <c:tx>
            <c:strRef>
              <c:f>Planilha1!$B$11</c:f>
              <c:strCache>
                <c:ptCount val="1"/>
                <c:pt idx="0">
                  <c:v>Previstas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2611111111111113E-2"/>
                  <c:y val="-3.4687591134441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0C-4496-9B01-A64037833E20}"/>
                </c:ext>
              </c:extLst>
            </c:dLbl>
            <c:dLbl>
              <c:idx val="1"/>
              <c:layout>
                <c:manualLayout>
                  <c:x val="-4.5388888888888888E-2"/>
                  <c:y val="-3.4687591134441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0C-4496-9B01-A64037833E20}"/>
                </c:ext>
              </c:extLst>
            </c:dLbl>
            <c:dLbl>
              <c:idx val="2"/>
              <c:layout>
                <c:manualLayout>
                  <c:x val="-4.2611111111111113E-2"/>
                  <c:y val="-3.93172207640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0C-4496-9B01-A64037833E20}"/>
                </c:ext>
              </c:extLst>
            </c:dLbl>
            <c:dLbl>
              <c:idx val="3"/>
              <c:layout>
                <c:manualLayout>
                  <c:x val="-4.4448133955923806E-2"/>
                  <c:y val="4.08766274521436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0C-4496-9B01-A64037833E20}"/>
                </c:ext>
              </c:extLst>
            </c:dLbl>
            <c:dLbl>
              <c:idx val="7"/>
              <c:layout>
                <c:manualLayout>
                  <c:x val="-5.3024802250885676E-2"/>
                  <c:y val="2.9633565300945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0C-4496-9B01-A64037833E20}"/>
                </c:ext>
              </c:extLst>
            </c:dLbl>
            <c:dLbl>
              <c:idx val="8"/>
              <c:layout>
                <c:manualLayout>
                  <c:x val="-3.40157414315371E-2"/>
                  <c:y val="3.296412229595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0C-4496-9B01-A64037833E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DAA6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Planilha1!$C$9:$Q$9</c:f>
              <c:numCache>
                <c:formatCode>mmm\-yy</c:formatCode>
                <c:ptCount val="15"/>
                <c:pt idx="0">
                  <c:v>42856</c:v>
                </c:pt>
                <c:pt idx="1">
                  <c:v>42887</c:v>
                </c:pt>
                <c:pt idx="2">
                  <c:v>42917</c:v>
                </c:pt>
                <c:pt idx="3">
                  <c:v>42948</c:v>
                </c:pt>
                <c:pt idx="4">
                  <c:v>42979</c:v>
                </c:pt>
                <c:pt idx="5">
                  <c:v>43009</c:v>
                </c:pt>
                <c:pt idx="6">
                  <c:v>43040</c:v>
                </c:pt>
                <c:pt idx="7">
                  <c:v>43070</c:v>
                </c:pt>
                <c:pt idx="8">
                  <c:v>43101</c:v>
                </c:pt>
                <c:pt idx="9">
                  <c:v>43132</c:v>
                </c:pt>
                <c:pt idx="10">
                  <c:v>43160</c:v>
                </c:pt>
                <c:pt idx="11">
                  <c:v>43191</c:v>
                </c:pt>
                <c:pt idx="12">
                  <c:v>43221</c:v>
                </c:pt>
                <c:pt idx="13">
                  <c:v>43252</c:v>
                </c:pt>
                <c:pt idx="14">
                  <c:v>43282</c:v>
                </c:pt>
              </c:numCache>
            </c:numRef>
          </c:cat>
          <c:val>
            <c:numRef>
              <c:f>Planilha1!$C$11:$Q$11</c:f>
              <c:numCache>
                <c:formatCode>General</c:formatCode>
                <c:ptCount val="15"/>
                <c:pt idx="0">
                  <c:v>362</c:v>
                </c:pt>
                <c:pt idx="1">
                  <c:v>388</c:v>
                </c:pt>
                <c:pt idx="2">
                  <c:v>267</c:v>
                </c:pt>
                <c:pt idx="3">
                  <c:v>242</c:v>
                </c:pt>
                <c:pt idx="4">
                  <c:v>286</c:v>
                </c:pt>
                <c:pt idx="5">
                  <c:v>272</c:v>
                </c:pt>
                <c:pt idx="6">
                  <c:v>278</c:v>
                </c:pt>
                <c:pt idx="7">
                  <c:v>212</c:v>
                </c:pt>
                <c:pt idx="8">
                  <c:v>272</c:v>
                </c:pt>
                <c:pt idx="9">
                  <c:v>248</c:v>
                </c:pt>
                <c:pt idx="10">
                  <c:v>231</c:v>
                </c:pt>
                <c:pt idx="11">
                  <c:v>205</c:v>
                </c:pt>
                <c:pt idx="12">
                  <c:v>261</c:v>
                </c:pt>
                <c:pt idx="13">
                  <c:v>289</c:v>
                </c:pt>
                <c:pt idx="14">
                  <c:v>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80C-4496-9B01-A64037833E20}"/>
            </c:ext>
          </c:extLst>
        </c:ser>
        <c:ser>
          <c:idx val="2"/>
          <c:order val="2"/>
          <c:tx>
            <c:strRef>
              <c:f>Planilha1!$B$12</c:f>
              <c:strCache>
                <c:ptCount val="1"/>
                <c:pt idx="0">
                  <c:v>Atrasadas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388888888888888E-2"/>
                  <c:y val="-3.4687591134441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0C-4496-9B01-A64037833E20}"/>
                </c:ext>
              </c:extLst>
            </c:dLbl>
            <c:dLbl>
              <c:idx val="1"/>
              <c:layout>
                <c:manualLayout>
                  <c:x val="-4.5388888888888888E-2"/>
                  <c:y val="-3.00579615048119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80C-4496-9B01-A64037833E20}"/>
                </c:ext>
              </c:extLst>
            </c:dLbl>
            <c:dLbl>
              <c:idx val="2"/>
              <c:layout>
                <c:manualLayout>
                  <c:x val="-4.8166596510412815E-2"/>
                  <c:y val="3.4507802539270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80C-4496-9B01-A64037833E20}"/>
                </c:ext>
              </c:extLst>
            </c:dLbl>
            <c:dLbl>
              <c:idx val="3"/>
              <c:layout>
                <c:manualLayout>
                  <c:x val="-3.8928354347250206E-2"/>
                  <c:y val="-4.1818615256223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80C-4496-9B01-A64037833E20}"/>
                </c:ext>
              </c:extLst>
            </c:dLbl>
            <c:dLbl>
              <c:idx val="4"/>
              <c:layout>
                <c:manualLayout>
                  <c:x val="-4.444813395592391E-2"/>
                  <c:y val="3.6282447301678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80C-4496-9B01-A64037833E20}"/>
                </c:ext>
              </c:extLst>
            </c:dLbl>
            <c:dLbl>
              <c:idx val="5"/>
              <c:layout>
                <c:manualLayout>
                  <c:x val="-3.4015741431536947E-2"/>
                  <c:y val="-7.028314454932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80C-4496-9B01-A64037833E20}"/>
                </c:ext>
              </c:extLst>
            </c:dLbl>
            <c:dLbl>
              <c:idx val="6"/>
              <c:layout>
                <c:manualLayout>
                  <c:x val="-3.4015741431536947E-2"/>
                  <c:y val="-6.3622030559302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80C-4496-9B01-A64037833E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Planilha1!$C$9:$Q$9</c:f>
              <c:numCache>
                <c:formatCode>mmm\-yy</c:formatCode>
                <c:ptCount val="15"/>
                <c:pt idx="0">
                  <c:v>42856</c:v>
                </c:pt>
                <c:pt idx="1">
                  <c:v>42887</c:v>
                </c:pt>
                <c:pt idx="2">
                  <c:v>42917</c:v>
                </c:pt>
                <c:pt idx="3">
                  <c:v>42948</c:v>
                </c:pt>
                <c:pt idx="4">
                  <c:v>42979</c:v>
                </c:pt>
                <c:pt idx="5">
                  <c:v>43009</c:v>
                </c:pt>
                <c:pt idx="6">
                  <c:v>43040</c:v>
                </c:pt>
                <c:pt idx="7">
                  <c:v>43070</c:v>
                </c:pt>
                <c:pt idx="8">
                  <c:v>43101</c:v>
                </c:pt>
                <c:pt idx="9">
                  <c:v>43132</c:v>
                </c:pt>
                <c:pt idx="10">
                  <c:v>43160</c:v>
                </c:pt>
                <c:pt idx="11">
                  <c:v>43191</c:v>
                </c:pt>
                <c:pt idx="12">
                  <c:v>43221</c:v>
                </c:pt>
                <c:pt idx="13">
                  <c:v>43252</c:v>
                </c:pt>
                <c:pt idx="14">
                  <c:v>43282</c:v>
                </c:pt>
              </c:numCache>
            </c:numRef>
          </c:cat>
          <c:val>
            <c:numRef>
              <c:f>Planilha1!$C$12:$Q$12</c:f>
              <c:numCache>
                <c:formatCode>General</c:formatCode>
                <c:ptCount val="15"/>
                <c:pt idx="0">
                  <c:v>125</c:v>
                </c:pt>
                <c:pt idx="1">
                  <c:v>219</c:v>
                </c:pt>
                <c:pt idx="2">
                  <c:v>243</c:v>
                </c:pt>
                <c:pt idx="3">
                  <c:v>262</c:v>
                </c:pt>
                <c:pt idx="4">
                  <c:v>285</c:v>
                </c:pt>
                <c:pt idx="5">
                  <c:v>303</c:v>
                </c:pt>
                <c:pt idx="6">
                  <c:v>299</c:v>
                </c:pt>
                <c:pt idx="7">
                  <c:v>357</c:v>
                </c:pt>
                <c:pt idx="8">
                  <c:v>456</c:v>
                </c:pt>
                <c:pt idx="9">
                  <c:v>498</c:v>
                </c:pt>
                <c:pt idx="10">
                  <c:v>500</c:v>
                </c:pt>
                <c:pt idx="11">
                  <c:v>503</c:v>
                </c:pt>
                <c:pt idx="12">
                  <c:v>511</c:v>
                </c:pt>
                <c:pt idx="13">
                  <c:v>486</c:v>
                </c:pt>
                <c:pt idx="14">
                  <c:v>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B80C-4496-9B01-A64037833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390768"/>
        <c:axId val="341906176"/>
      </c:lineChart>
      <c:dateAx>
        <c:axId val="38439076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1906176"/>
        <c:crosses val="autoZero"/>
        <c:auto val="1"/>
        <c:lblOffset val="100"/>
        <c:baseTimeUnit val="months"/>
      </c:dateAx>
      <c:valAx>
        <c:axId val="341906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439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46000-D2BA-4E57-9E07-78C8AE00F2BA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C12A7-2ADF-41FD-8961-F6B6FE654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77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D31D-D0BC-4F81-A2AB-8D953A1928F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08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8E7BE-229D-4F8B-977D-52D1CCA8E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8CAE6A-14A6-4699-A056-57D401FA4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913EFE-8C6D-4217-9D5F-1B272DD95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C94C-3EDD-4AB6-B888-B6590F23929E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5B4AF8-3C20-4181-9D1D-077E0794E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D06C9C-B7C9-43C3-AB81-2AEE16D5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FC6-E3FB-4FE1-B66A-BD4EAE58E5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05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06FA9-80C0-4431-BD90-00567368A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7DB9953-1A8F-48E8-B132-B4DD1432C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AD1957-B5C9-4755-B653-FBA054F89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C94C-3EDD-4AB6-B888-B6590F23929E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ABAF44-BA56-43A8-841C-2AB3C5B6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DD0BBE-C2AE-452B-8BA0-2B151052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FC6-E3FB-4FE1-B66A-BD4EAE58E5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07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AB51841-C80A-4E5D-93C7-F3B3F03F5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52A92B2-9E85-447B-A14A-DAACE5F3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41B93B-6D7D-4E50-B15C-C93F57C7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C94C-3EDD-4AB6-B888-B6590F23929E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DD3EC0-57D1-4591-BCAE-5C075BC1A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CB5CF6-BCB0-4A2C-B0E3-D9CC22C3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FC6-E3FB-4FE1-B66A-BD4EAE58E5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998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"/>
            <a:ext cx="12193922" cy="68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2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5ED08-B41B-4E01-91A9-FEF7033D2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299455-E0BA-45C0-9BA0-52960B12D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1226B6-175B-4A75-A7C2-FE69AB79F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C94C-3EDD-4AB6-B888-B6590F23929E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682AD7-5BC5-4368-9251-7AFBDB74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80A087-D66A-4F5B-B7D7-311A5446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FC6-E3FB-4FE1-B66A-BD4EAE58E5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53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88F62-8A7C-4BFB-9B2C-97F888904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9B99E0-8FE4-43FB-9BC1-653A7DB33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32B1CE-7154-4E9D-AE59-A25EE2E87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C94C-3EDD-4AB6-B888-B6590F23929E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7336AE-7D6E-4B3B-8ED8-DAAC11EA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7087DF-D7E3-4451-8830-C21C029E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FC6-E3FB-4FE1-B66A-BD4EAE58E5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68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63A99-425E-4E1E-A2CD-1D862A7C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058487-C5B1-4227-B106-5A39DCB5F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1FFCF7-4BDF-41A1-8BC1-ED6B37F38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131022-492E-4FFB-94E3-7E579859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C94C-3EDD-4AB6-B888-B6590F23929E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F43817-55DD-4878-A403-2D27DD77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8A0AE1-C691-4C5E-8395-DF841DEBE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FC6-E3FB-4FE1-B66A-BD4EAE58E5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61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44646-598C-41A3-AEF4-DA73323E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89697C-C487-4998-9955-23DBE329A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039C21-483A-45A7-9D72-8C937FAF0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14DFC28-C451-4D38-BFE7-49F493756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38C02A2-0628-4A64-8211-C0F2EA89D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BF8E32D-29F5-4E25-8DF0-D5D553DE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C94C-3EDD-4AB6-B888-B6590F23929E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3A8899-C334-43DB-86FE-85C196CD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C2B436-C10D-4323-B11D-C65C5066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FC6-E3FB-4FE1-B66A-BD4EAE58E5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60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7B3F43-4B0F-4728-800E-A5D78BF4A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30CD5BD-276D-4333-BFD5-1117CD5EF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C94C-3EDD-4AB6-B888-B6590F23929E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100F042-3B3C-4CA9-A662-9A17C321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8421977-3926-4CA5-9D8F-ADA038097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FC6-E3FB-4FE1-B66A-BD4EAE58E5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62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1DC3694-A2EB-4CE5-9A9A-F8FD75C8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C94C-3EDD-4AB6-B888-B6590F23929E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F1456C8-556C-4BE4-ABEB-EBA88923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CFED84-9949-4987-A93F-3592CD62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FC6-E3FB-4FE1-B66A-BD4EAE58E5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59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EC74-0FBF-4F4E-86CE-E2ACE2EB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E46B2F-BBC4-4E49-A95F-540EAD84A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4D6A6DE-C84E-4871-BFE3-CF610632A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EC97F1-9FE6-4F0B-A4A5-0FE4E5A7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C94C-3EDD-4AB6-B888-B6590F23929E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950DD3-BE23-44C9-A51B-78F8CF86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6900E60-CF25-46D2-8DC0-45348E96C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FC6-E3FB-4FE1-B66A-BD4EAE58E5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3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C51DA-331E-478F-A522-23F5F0586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4C680CE-4DAE-4572-B9F2-64183FA3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CBBB7F5-DF54-442E-A9D8-7E6147285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2A16E1-5294-4A5D-8D10-1C9D9710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C94C-3EDD-4AB6-B888-B6590F23929E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A7E86B-7C57-471C-87F8-C7676EEF7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15D721-1F55-4BC4-B492-673304BFE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FC6-E3FB-4FE1-B66A-BD4EAE58E5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98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49BDFDE-224B-4068-B6BE-EF0B3C255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5903F9-D48A-4755-A8C9-F0D605782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57BAD2-EC2F-49FD-AD5B-0DB847F2E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94C-3EDD-4AB6-B888-B6590F23929E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17CD97-FB5D-4125-B93A-CB45A95C6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2C8849-E679-4D12-A137-C175F2FBB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9AFC6-E3FB-4FE1-B66A-BD4EAE58E5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48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dados.gov.br/GetFile.aspx?File=/ComiteGestor/Resolu%C3%A7%C3%B5es/resolucao-cginda-3-13-10-2017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twitter.com/RosieDaSerenata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lanejamento.gov.br/noticias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13318" y="1973766"/>
            <a:ext cx="11351941" cy="20741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Política de Dados Abertos no </a:t>
            </a:r>
            <a:b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Poder Executivo Federal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811805E-084C-4F41-9A4D-FE1AAF28D138}"/>
              </a:ext>
            </a:extLst>
          </p:cNvPr>
          <p:cNvSpPr/>
          <p:nvPr/>
        </p:nvSpPr>
        <p:spPr>
          <a:xfrm>
            <a:off x="2333185" y="4460487"/>
            <a:ext cx="7654467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Marcelo Vidal</a:t>
            </a:r>
          </a:p>
          <a:p>
            <a:pPr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Secretaria de Transparência e Prevenção à Corrupção - STPC</a:t>
            </a:r>
          </a:p>
          <a:p>
            <a:pPr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Coordenação de Governo Aberto e Transparência - CGAT</a:t>
            </a:r>
          </a:p>
        </p:txBody>
      </p:sp>
    </p:spTree>
    <p:extLst>
      <p:ext uri="{BB962C8B-B14F-4D97-AF65-F5344CB8AC3E}">
        <p14:creationId xmlns:p14="http://schemas.microsoft.com/office/powerpoint/2010/main" val="95080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5FCEC1A-F710-4DC1-8EBC-8490FAD99865}"/>
              </a:ext>
            </a:extLst>
          </p:cNvPr>
          <p:cNvSpPr/>
          <p:nvPr/>
        </p:nvSpPr>
        <p:spPr>
          <a:xfrm>
            <a:off x="161305" y="1886863"/>
            <a:ext cx="11352810" cy="475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AFB986A-FF7D-4BB5-93D7-C0890E04843A}"/>
              </a:ext>
            </a:extLst>
          </p:cNvPr>
          <p:cNvSpPr/>
          <p:nvPr/>
        </p:nvSpPr>
        <p:spPr>
          <a:xfrm>
            <a:off x="161306" y="1066175"/>
            <a:ext cx="11352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bg2">
                    <a:lumMod val="25000"/>
                  </a:schemeClr>
                </a:solidFill>
              </a:rPr>
              <a:t>Adequação entre a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</a:rPr>
              <a:t>oferta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</a:rPr>
              <a:t> e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</a:rPr>
              <a:t>demanda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</a:rPr>
              <a:t> de dados</a:t>
            </a:r>
            <a:endParaRPr lang="pt-BR" sz="4000" b="1" i="0" dirty="0">
              <a:solidFill>
                <a:schemeClr val="bg2">
                  <a:lumMod val="25000"/>
                </a:schemeClr>
              </a:solidFill>
              <a:effectLst/>
              <a:latin typeface="+mj-lt"/>
            </a:endParaRPr>
          </a:p>
        </p:txBody>
      </p:sp>
      <p:pic>
        <p:nvPicPr>
          <p:cNvPr id="9" name="Picture 2" descr="Resultado de imagem para participaÃ§Ã£o mÃ£os Ã­cones">
            <a:extLst>
              <a:ext uri="{FF2B5EF4-FFF2-40B4-BE49-F238E27FC236}">
                <a16:creationId xmlns:a16="http://schemas.microsoft.com/office/drawing/2014/main" id="{C0B864F6-5710-43CB-9D14-DD5B4052A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21" y="2714892"/>
            <a:ext cx="2691173" cy="269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07E3C82-98F6-4D8C-86E0-9246B6F5C767}"/>
              </a:ext>
            </a:extLst>
          </p:cNvPr>
          <p:cNvSpPr txBox="1"/>
          <p:nvPr/>
        </p:nvSpPr>
        <p:spPr>
          <a:xfrm>
            <a:off x="4888808" y="2321643"/>
            <a:ext cx="526366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002060"/>
                </a:solidFill>
              </a:rPr>
              <a:t>Resolução nº 3 /CGINDA</a:t>
            </a:r>
          </a:p>
          <a:p>
            <a:pPr algn="just"/>
            <a:r>
              <a:rPr lang="pt-BR" sz="1600" dirty="0"/>
              <a:t>§ 1º Para garantir o grau de relevância para o cidadão, previsto no inciso I, </a:t>
            </a:r>
            <a:r>
              <a:rPr lang="pt-BR" b="1" dirty="0"/>
              <a:t>deverá ser adotado mecanismo de participação social</a:t>
            </a:r>
            <a:r>
              <a:rPr lang="pt-BR" sz="1600" dirty="0"/>
              <a:t> como audiência pública, consulta pública na internet ou outra estratégia de interação com a sociedade.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C78178A-E668-4431-90D6-2F4733D3F3BE}"/>
              </a:ext>
            </a:extLst>
          </p:cNvPr>
          <p:cNvSpPr txBox="1"/>
          <p:nvPr/>
        </p:nvSpPr>
        <p:spPr>
          <a:xfrm>
            <a:off x="4888808" y="4525866"/>
            <a:ext cx="526366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002060"/>
                </a:solidFill>
              </a:rPr>
              <a:t>Resolução nº 3 /CGINDA</a:t>
            </a:r>
          </a:p>
          <a:p>
            <a:pPr algn="just"/>
            <a:r>
              <a:rPr lang="pt-BR" sz="1600" dirty="0"/>
              <a:t>Art. 1º Para promover a cultura de transparência pública, as bases de dados a serem disponibilizadas devem ser priorizadas e justificadas, nos Planos de Dados Abertos – PDA, em função de seu potencial em termos de interesse público:</a:t>
            </a:r>
          </a:p>
          <a:p>
            <a:pPr algn="just"/>
            <a:r>
              <a:rPr lang="pt-BR" sz="1600" dirty="0"/>
              <a:t>VIII - </a:t>
            </a:r>
            <a:r>
              <a:rPr lang="pt-BR" b="1" dirty="0"/>
              <a:t>os dados mais solicitados em transparência passiva</a:t>
            </a:r>
            <a:r>
              <a:rPr lang="pt-BR" sz="1600" b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35090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5D2B52-BB4E-4FF7-965E-95CF913B731C}"/>
              </a:ext>
            </a:extLst>
          </p:cNvPr>
          <p:cNvSpPr txBox="1"/>
          <p:nvPr/>
        </p:nvSpPr>
        <p:spPr>
          <a:xfrm>
            <a:off x="550985" y="2356301"/>
            <a:ext cx="5263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/>
              <a:t>Realize discussões com as diferentes áreas do órgão para compartilhar o contexto da Política de Dados Abertos e definir responsáveis pela elaboração e cumprimento do PDA.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Um Grupo de Trabalho – GT pode ser criado, se o órgão desejar, para melhor conduzir os trabalhos. </a:t>
            </a: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EAB9CB7-43F5-4295-8A54-BDC3F3CDC6C1}"/>
              </a:ext>
            </a:extLst>
          </p:cNvPr>
          <p:cNvSpPr txBox="1"/>
          <p:nvPr/>
        </p:nvSpPr>
        <p:spPr>
          <a:xfrm>
            <a:off x="6459415" y="4795857"/>
            <a:ext cx="5263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/>
              <a:t>Liste todas as bases de dados do órgão/entidade, por secretaria/departamento, e elabore um inventário único de dados;</a:t>
            </a:r>
          </a:p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08DFBA6-569D-4A7E-B8A9-96CA8931684D}"/>
              </a:ext>
            </a:extLst>
          </p:cNvPr>
          <p:cNvSpPr txBox="1"/>
          <p:nvPr/>
        </p:nvSpPr>
        <p:spPr>
          <a:xfrm>
            <a:off x="0" y="1919519"/>
            <a:ext cx="89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1º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9EB5D89-F332-42DF-8E72-B937F2645506}"/>
              </a:ext>
            </a:extLst>
          </p:cNvPr>
          <p:cNvSpPr txBox="1"/>
          <p:nvPr/>
        </p:nvSpPr>
        <p:spPr>
          <a:xfrm>
            <a:off x="6013938" y="4202960"/>
            <a:ext cx="89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2º</a:t>
            </a:r>
          </a:p>
        </p:txBody>
      </p:sp>
      <p:pic>
        <p:nvPicPr>
          <p:cNvPr id="1032" name="Picture 8" descr="Imagem relacionada">
            <a:extLst>
              <a:ext uri="{FF2B5EF4-FFF2-40B4-BE49-F238E27FC236}">
                <a16:creationId xmlns:a16="http://schemas.microsoft.com/office/drawing/2014/main" id="{B10E9BBF-FE98-47DA-99CC-D7486D694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80" b="5369"/>
          <a:stretch/>
        </p:blipFill>
        <p:spPr bwMode="auto">
          <a:xfrm>
            <a:off x="7800545" y="2056225"/>
            <a:ext cx="2581400" cy="221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reuniÃ£o Ã­cone">
            <a:extLst>
              <a:ext uri="{FF2B5EF4-FFF2-40B4-BE49-F238E27FC236}">
                <a16:creationId xmlns:a16="http://schemas.microsoft.com/office/drawing/2014/main" id="{BF12D590-2B60-4D0A-8A2F-9575F4424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" b="24313"/>
          <a:stretch/>
        </p:blipFill>
        <p:spPr bwMode="auto">
          <a:xfrm>
            <a:off x="1420209" y="4515448"/>
            <a:ext cx="2605382" cy="20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4C915E1-5404-411B-8642-489074208FE1}"/>
              </a:ext>
            </a:extLst>
          </p:cNvPr>
          <p:cNvSpPr/>
          <p:nvPr/>
        </p:nvSpPr>
        <p:spPr>
          <a:xfrm>
            <a:off x="138241" y="1484284"/>
            <a:ext cx="11352810" cy="475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ECC0AE4-04C0-4CCD-8D09-F53CB3DC12B5}"/>
              </a:ext>
            </a:extLst>
          </p:cNvPr>
          <p:cNvSpPr/>
          <p:nvPr/>
        </p:nvSpPr>
        <p:spPr>
          <a:xfrm>
            <a:off x="445477" y="789461"/>
            <a:ext cx="11352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bg2">
                    <a:lumMod val="25000"/>
                  </a:schemeClr>
                </a:solidFill>
              </a:rPr>
              <a:t>Passo a passo da elaboração de um PDA</a:t>
            </a:r>
            <a:endParaRPr lang="pt-BR" sz="4000" b="1" i="0" dirty="0">
              <a:solidFill>
                <a:schemeClr val="bg2">
                  <a:lumMod val="25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5184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5D2B52-BB4E-4FF7-965E-95CF913B731C}"/>
              </a:ext>
            </a:extLst>
          </p:cNvPr>
          <p:cNvSpPr txBox="1"/>
          <p:nvPr/>
        </p:nvSpPr>
        <p:spPr>
          <a:xfrm>
            <a:off x="550985" y="1383323"/>
            <a:ext cx="52636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/>
              <a:t>Adote um ou mais mecanismos de participação social para auxiliar na definição e priorização de abertura de bases de dados conforme a demanda e desejo da sociedade.  Sugestões de mecanismos de participação social: consulta pública no site do órgão ou em sites especializados como Participa.br, eventos, etc. </a:t>
            </a: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EAB9CB7-43F5-4295-8A54-BDC3F3CDC6C1}"/>
              </a:ext>
            </a:extLst>
          </p:cNvPr>
          <p:cNvSpPr txBox="1"/>
          <p:nvPr/>
        </p:nvSpPr>
        <p:spPr>
          <a:xfrm>
            <a:off x="6693877" y="1960572"/>
            <a:ext cx="52636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/>
              <a:t>Analise as bases em uma matriz de priorização com os critérios mencionados no Art. 1º da </a:t>
            </a:r>
            <a:r>
              <a:rPr lang="pt-BR" dirty="0">
                <a:hlinkClick r:id="rId3"/>
              </a:rPr>
              <a:t>Resolução nº 03 da CGINDA</a:t>
            </a:r>
            <a:r>
              <a:rPr lang="pt-BR" dirty="0"/>
              <a:t> para enfim definir as que serão abertas durante a vigência do PDA em questão. Outros critérios de priorização, alinhados com a Política de Dados Abertos, poderão ser inseridos caso o órgão identifique necessidade.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0CEADCD-3876-40B3-93DB-4CFC9FDAD51A}"/>
              </a:ext>
            </a:extLst>
          </p:cNvPr>
          <p:cNvSpPr txBox="1"/>
          <p:nvPr/>
        </p:nvSpPr>
        <p:spPr>
          <a:xfrm>
            <a:off x="105508" y="921658"/>
            <a:ext cx="89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3º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C02BF0-9BCB-47B6-B194-7F2B14C5C86C}"/>
              </a:ext>
            </a:extLst>
          </p:cNvPr>
          <p:cNvSpPr txBox="1"/>
          <p:nvPr/>
        </p:nvSpPr>
        <p:spPr>
          <a:xfrm>
            <a:off x="6260123" y="1523738"/>
            <a:ext cx="89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4º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C3EFDEC-1BE6-4D0B-9BC1-5E038579958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3323" r="2788" b="-1"/>
          <a:stretch/>
        </p:blipFill>
        <p:spPr bwMode="auto">
          <a:xfrm>
            <a:off x="427353" y="3312603"/>
            <a:ext cx="3012831" cy="19076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C9B5710-2AF3-4A8A-A1E2-A3404F83ED7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25661" y="4018078"/>
          <a:ext cx="5931877" cy="2404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793">
                  <a:extLst>
                    <a:ext uri="{9D8B030D-6E8A-4147-A177-3AD203B41FA5}">
                      <a16:colId xmlns:a16="http://schemas.microsoft.com/office/drawing/2014/main" val="148247501"/>
                    </a:ext>
                  </a:extLst>
                </a:gridCol>
                <a:gridCol w="509637">
                  <a:extLst>
                    <a:ext uri="{9D8B030D-6E8A-4147-A177-3AD203B41FA5}">
                      <a16:colId xmlns:a16="http://schemas.microsoft.com/office/drawing/2014/main" val="2800121580"/>
                    </a:ext>
                  </a:extLst>
                </a:gridCol>
                <a:gridCol w="479010">
                  <a:extLst>
                    <a:ext uri="{9D8B030D-6E8A-4147-A177-3AD203B41FA5}">
                      <a16:colId xmlns:a16="http://schemas.microsoft.com/office/drawing/2014/main" val="3978260217"/>
                    </a:ext>
                  </a:extLst>
                </a:gridCol>
                <a:gridCol w="827040">
                  <a:extLst>
                    <a:ext uri="{9D8B030D-6E8A-4147-A177-3AD203B41FA5}">
                      <a16:colId xmlns:a16="http://schemas.microsoft.com/office/drawing/2014/main" val="536462109"/>
                    </a:ext>
                  </a:extLst>
                </a:gridCol>
                <a:gridCol w="750990">
                  <a:extLst>
                    <a:ext uri="{9D8B030D-6E8A-4147-A177-3AD203B41FA5}">
                      <a16:colId xmlns:a16="http://schemas.microsoft.com/office/drawing/2014/main" val="690665386"/>
                    </a:ext>
                  </a:extLst>
                </a:gridCol>
                <a:gridCol w="665434">
                  <a:extLst>
                    <a:ext uri="{9D8B030D-6E8A-4147-A177-3AD203B41FA5}">
                      <a16:colId xmlns:a16="http://schemas.microsoft.com/office/drawing/2014/main" val="879744087"/>
                    </a:ext>
                  </a:extLst>
                </a:gridCol>
                <a:gridCol w="855559">
                  <a:extLst>
                    <a:ext uri="{9D8B030D-6E8A-4147-A177-3AD203B41FA5}">
                      <a16:colId xmlns:a16="http://schemas.microsoft.com/office/drawing/2014/main" val="547529661"/>
                    </a:ext>
                  </a:extLst>
                </a:gridCol>
                <a:gridCol w="427779">
                  <a:extLst>
                    <a:ext uri="{9D8B030D-6E8A-4147-A177-3AD203B41FA5}">
                      <a16:colId xmlns:a16="http://schemas.microsoft.com/office/drawing/2014/main" val="2004405945"/>
                    </a:ext>
                  </a:extLst>
                </a:gridCol>
                <a:gridCol w="646423">
                  <a:extLst>
                    <a:ext uri="{9D8B030D-6E8A-4147-A177-3AD203B41FA5}">
                      <a16:colId xmlns:a16="http://schemas.microsoft.com/office/drawing/2014/main" val="3170945769"/>
                    </a:ext>
                  </a:extLst>
                </a:gridCol>
                <a:gridCol w="323212">
                  <a:extLst>
                    <a:ext uri="{9D8B030D-6E8A-4147-A177-3AD203B41FA5}">
                      <a16:colId xmlns:a16="http://schemas.microsoft.com/office/drawing/2014/main" val="1689935366"/>
                    </a:ext>
                  </a:extLst>
                </a:gridCol>
              </a:tblGrid>
              <a:tr h="141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Critérios de priorização conforme </a:t>
                      </a:r>
                      <a:r>
                        <a:rPr lang="pt-BR" sz="1200" dirty="0" err="1">
                          <a:effectLst/>
                        </a:rPr>
                        <a:t>Art</a:t>
                      </a:r>
                      <a:r>
                        <a:rPr lang="pt-BR" sz="1200" dirty="0">
                          <a:effectLst/>
                        </a:rPr>
                        <a:t> 1º da Resolução nº 03 da CGINDA (Min 01 – Max 10)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233723"/>
                  </a:ext>
                </a:extLst>
              </a:tr>
              <a:tr h="13476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Base de dados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Grau de relevância ao cidadão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(Peso XX)</a:t>
                      </a: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Estímulo ao controle social (Peso XX)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Obrigatoriedade legal ou compromisso assumido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(Peso XX)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Refere a projetos estratégicos do governo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(Peso XX)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Demonstra resultados efetivos de serviços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(Peso XX)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Capacidade de fomento ao desenvolvimento sustentável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(Peso XX)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Fomento a negócios (Peso XX)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Solicitado em transparência passiva desde a LAI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(Peso XX)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900" b="1" dirty="0">
                          <a:effectLst/>
                        </a:rPr>
                        <a:t>Total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157980"/>
                  </a:ext>
                </a:extLst>
              </a:tr>
              <a:tr h="336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Base 01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33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306749"/>
                  </a:ext>
                </a:extLst>
              </a:tr>
              <a:tr h="336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Base 02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37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367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53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5D2B52-BB4E-4FF7-965E-95CF913B731C}"/>
              </a:ext>
            </a:extLst>
          </p:cNvPr>
          <p:cNvSpPr txBox="1"/>
          <p:nvPr/>
        </p:nvSpPr>
        <p:spPr>
          <a:xfrm>
            <a:off x="550985" y="2872151"/>
            <a:ext cx="5963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/>
              <a:t>Defina um cronograma de abertura que corresponda ao período de vigência do PDA;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4DD240-1044-403D-86CF-5008C25F8014}"/>
              </a:ext>
            </a:extLst>
          </p:cNvPr>
          <p:cNvSpPr txBox="1"/>
          <p:nvPr/>
        </p:nvSpPr>
        <p:spPr>
          <a:xfrm>
            <a:off x="550985" y="5725202"/>
            <a:ext cx="5963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/>
              <a:t>Defina estratégias para a publicação, sustentação, promoção e difusão dessas bases;</a:t>
            </a:r>
          </a:p>
          <a:p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202D7F9-39D7-4AF8-B8BD-2325EFEEE6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0985" y="3812645"/>
          <a:ext cx="6658707" cy="1323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3795">
                  <a:extLst>
                    <a:ext uri="{9D8B030D-6E8A-4147-A177-3AD203B41FA5}">
                      <a16:colId xmlns:a16="http://schemas.microsoft.com/office/drawing/2014/main" val="1945346789"/>
                    </a:ext>
                  </a:extLst>
                </a:gridCol>
                <a:gridCol w="2227764">
                  <a:extLst>
                    <a:ext uri="{9D8B030D-6E8A-4147-A177-3AD203B41FA5}">
                      <a16:colId xmlns:a16="http://schemas.microsoft.com/office/drawing/2014/main" val="3850438062"/>
                    </a:ext>
                  </a:extLst>
                </a:gridCol>
                <a:gridCol w="2049889">
                  <a:extLst>
                    <a:ext uri="{9D8B030D-6E8A-4147-A177-3AD203B41FA5}">
                      <a16:colId xmlns:a16="http://schemas.microsoft.com/office/drawing/2014/main" val="3829563902"/>
                    </a:ext>
                  </a:extLst>
                </a:gridCol>
                <a:gridCol w="1127259">
                  <a:extLst>
                    <a:ext uri="{9D8B030D-6E8A-4147-A177-3AD203B41FA5}">
                      <a16:colId xmlns:a16="http://schemas.microsoft.com/office/drawing/2014/main" val="4076462450"/>
                    </a:ext>
                  </a:extLst>
                </a:gridCol>
              </a:tblGrid>
              <a:tr h="664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Nome da base de dados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Descrição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Unidade e contato do responsável pela base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Meta/Prazo para abertura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5932974"/>
                  </a:ext>
                </a:extLst>
              </a:tr>
              <a:tr h="324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9249641"/>
                  </a:ext>
                </a:extLst>
              </a:tr>
              <a:tr h="324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7861516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88819376-0ED2-448A-AB88-85012BD1E88B}"/>
              </a:ext>
            </a:extLst>
          </p:cNvPr>
          <p:cNvSpPr txBox="1"/>
          <p:nvPr/>
        </p:nvSpPr>
        <p:spPr>
          <a:xfrm>
            <a:off x="105508" y="2419068"/>
            <a:ext cx="89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6º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1E32230-5652-41CB-8EF7-8510A3B0FE75}"/>
              </a:ext>
            </a:extLst>
          </p:cNvPr>
          <p:cNvSpPr txBox="1"/>
          <p:nvPr/>
        </p:nvSpPr>
        <p:spPr>
          <a:xfrm>
            <a:off x="164123" y="5265560"/>
            <a:ext cx="89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7º</a:t>
            </a:r>
          </a:p>
        </p:txBody>
      </p:sp>
      <p:sp>
        <p:nvSpPr>
          <p:cNvPr id="3" name="AutoShape 10" descr="Resultado de imagem para cadeados icones coloridos">
            <a:extLst>
              <a:ext uri="{FF2B5EF4-FFF2-40B4-BE49-F238E27FC236}">
                <a16:creationId xmlns:a16="http://schemas.microsoft.com/office/drawing/2014/main" id="{4F8C6159-B79B-41DF-B352-4B605A13EF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7654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48" name="Picture 24" descr="Fechaduras icons set Vetor grÃ¡tis">
            <a:extLst>
              <a:ext uri="{FF2B5EF4-FFF2-40B4-BE49-F238E27FC236}">
                <a16:creationId xmlns:a16="http://schemas.microsoft.com/office/drawing/2014/main" id="{3812690D-3E2E-4CF8-A6CF-6E455D060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36" b="19464"/>
          <a:stretch/>
        </p:blipFill>
        <p:spPr bwMode="auto">
          <a:xfrm>
            <a:off x="8052349" y="1721821"/>
            <a:ext cx="3447989" cy="371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197BA4B-E48A-493A-945E-A88255B1714B}"/>
              </a:ext>
            </a:extLst>
          </p:cNvPr>
          <p:cNvSpPr txBox="1"/>
          <p:nvPr/>
        </p:nvSpPr>
        <p:spPr>
          <a:xfrm>
            <a:off x="550986" y="1254374"/>
            <a:ext cx="5963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/>
              <a:t>Elabore uma devolutiva à sociedade para justificar eventuais impossibilidades de abertura de bases solicitadas via consulta pública, sempre acompanhada de parecer individualizado de viabilidade técnica;</a:t>
            </a:r>
          </a:p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B9E0B89-DBBF-47B1-AE58-894B0638184C}"/>
              </a:ext>
            </a:extLst>
          </p:cNvPr>
          <p:cNvSpPr txBox="1"/>
          <p:nvPr/>
        </p:nvSpPr>
        <p:spPr>
          <a:xfrm>
            <a:off x="105509" y="801291"/>
            <a:ext cx="89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5º</a:t>
            </a:r>
          </a:p>
        </p:txBody>
      </p:sp>
    </p:spTree>
    <p:extLst>
      <p:ext uri="{BB962C8B-B14F-4D97-AF65-F5344CB8AC3E}">
        <p14:creationId xmlns:p14="http://schemas.microsoft.com/office/powerpoint/2010/main" val="2857510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4D8481-D351-4478-861D-CB91DD700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50" t="6338" r="53253" b="58724"/>
          <a:stretch/>
        </p:blipFill>
        <p:spPr>
          <a:xfrm rot="20600319">
            <a:off x="6185798" y="2134769"/>
            <a:ext cx="5157703" cy="375292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EAB9CB7-43F5-4295-8A54-BDC3F3CDC6C1}"/>
              </a:ext>
            </a:extLst>
          </p:cNvPr>
          <p:cNvSpPr txBox="1"/>
          <p:nvPr/>
        </p:nvSpPr>
        <p:spPr>
          <a:xfrm>
            <a:off x="597877" y="1365303"/>
            <a:ext cx="52636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Registre, em linguagem simples e objetiva, todas as ações e estratégias definidas nos passos anteriores em um documento formal escrito, denominado </a:t>
            </a:r>
            <a:br>
              <a:rPr lang="pt-BR" dirty="0"/>
            </a:br>
            <a:r>
              <a:rPr lang="pt-BR" b="1" u="sng" dirty="0"/>
              <a:t>Plano de Dados Abertos/</a:t>
            </a:r>
            <a:r>
              <a:rPr lang="pt-BR" b="1" i="1" u="sng" dirty="0"/>
              <a:t>nome do órgão/vigência do PDA.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9B92B45-8194-4AE6-9F87-DBB89701D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66" t="7693" r="53285" b="57580"/>
          <a:stretch/>
        </p:blipFill>
        <p:spPr>
          <a:xfrm rot="744229">
            <a:off x="6400800" y="1768626"/>
            <a:ext cx="5275385" cy="381000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F95A5A3-B3EB-48E8-AE50-4616C3DB1860}"/>
              </a:ext>
            </a:extLst>
          </p:cNvPr>
          <p:cNvSpPr txBox="1"/>
          <p:nvPr/>
        </p:nvSpPr>
        <p:spPr>
          <a:xfrm>
            <a:off x="152400" y="903638"/>
            <a:ext cx="89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8º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64F5B8-B4F2-40D9-A28F-3DF3BA3D18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39" t="25204" r="74284" b="70543"/>
          <a:stretch/>
        </p:blipFill>
        <p:spPr>
          <a:xfrm rot="744229">
            <a:off x="7033733" y="2854537"/>
            <a:ext cx="1742276" cy="46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50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5FCEC1A-F710-4DC1-8EBC-8490FAD99865}"/>
              </a:ext>
            </a:extLst>
          </p:cNvPr>
          <p:cNvSpPr/>
          <p:nvPr/>
        </p:nvSpPr>
        <p:spPr>
          <a:xfrm>
            <a:off x="177731" y="1808804"/>
            <a:ext cx="11352810" cy="475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EA38B29-F3E1-416C-AA66-F6FBA6534C9E}"/>
              </a:ext>
            </a:extLst>
          </p:cNvPr>
          <p:cNvSpPr/>
          <p:nvPr/>
        </p:nvSpPr>
        <p:spPr>
          <a:xfrm>
            <a:off x="260971" y="1018655"/>
            <a:ext cx="11352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 que deve ter um PDA?</a:t>
            </a:r>
            <a:endParaRPr lang="pt-BR" sz="40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5DA5E813-4BF6-4E0F-8BCC-03587BE6EA3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20029" y="2226604"/>
          <a:ext cx="6468215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8215">
                  <a:extLst>
                    <a:ext uri="{9D8B030D-6E8A-4147-A177-3AD203B41FA5}">
                      <a16:colId xmlns:a16="http://schemas.microsoft.com/office/drawing/2014/main" val="940742059"/>
                    </a:ext>
                  </a:extLst>
                </a:gridCol>
              </a:tblGrid>
              <a:tr h="586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/>
                        <a:t>Checklist de pontos </a:t>
                      </a:r>
                      <a:r>
                        <a:rPr lang="pt-BR" sz="1800" b="1" u="sng" dirty="0"/>
                        <a:t>obrigatórios</a:t>
                      </a:r>
                      <a:r>
                        <a:rPr lang="pt-BR" sz="1800" b="1" dirty="0"/>
                        <a:t> para a classificação de PDAs no Painel de Monitoramento de Dados Abertos da CGU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843243"/>
                  </a:ext>
                </a:extLst>
              </a:tr>
              <a:tr h="3560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Cronograma de publicação dos dados e recursos (Art. 4º, VI, b)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143755"/>
                  </a:ext>
                </a:extLst>
              </a:tr>
              <a:tr h="3560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Inventário e catálogo corporativo (Art. 4º, III)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076501"/>
                  </a:ext>
                </a:extLst>
              </a:tr>
              <a:tr h="3560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Estratégias para viabilizar a abertura dos dados (Art. 4º, V)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322157"/>
                  </a:ext>
                </a:extLst>
              </a:tr>
              <a:tr h="3560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Mecanismos de participação social na priorização (Art. 4º, IV)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418233"/>
                  </a:ext>
                </a:extLst>
              </a:tr>
              <a:tr h="58661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Cronograma com mecanismos de promoção e fomento (Art. 4º, VI, a) 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192988"/>
                  </a:ext>
                </a:extLst>
              </a:tr>
              <a:tr h="3560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Previsão de catalogação em dados.gov.br (Art. 8º)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519151"/>
                  </a:ext>
                </a:extLst>
              </a:tr>
              <a:tr h="3560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Publicação em transparência ativa (Art. 6º)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786740"/>
                  </a:ext>
                </a:extLst>
              </a:tr>
              <a:tr h="3560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Aprovado e instituído pelo dirigente máximo (Art. 6º) 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853425"/>
                  </a:ext>
                </a:extLst>
              </a:tr>
              <a:tr h="58661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Vigência de 2 anos, a partir da data de publicação do PDA (Art. 3º)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06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581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36E7004-8285-4991-9B2F-2323F77E62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06" r="50397"/>
          <a:stretch/>
        </p:blipFill>
        <p:spPr>
          <a:xfrm>
            <a:off x="1231579" y="1648405"/>
            <a:ext cx="9324533" cy="480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7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7DEBBD2-9F42-49AA-8B1D-E30B6F482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12" r="62310"/>
          <a:stretch/>
        </p:blipFill>
        <p:spPr>
          <a:xfrm>
            <a:off x="1962614" y="1103969"/>
            <a:ext cx="7895063" cy="533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46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920A93-CF80-43A0-A093-49A701CE9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5" t="15041" r="58228" b="5285"/>
          <a:stretch/>
        </p:blipFill>
        <p:spPr>
          <a:xfrm>
            <a:off x="1806497" y="1052444"/>
            <a:ext cx="8486079" cy="570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87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79CA965-C56D-4FBE-BAEC-21E29347D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37" r="62405"/>
          <a:stretch/>
        </p:blipFill>
        <p:spPr>
          <a:xfrm>
            <a:off x="1851102" y="1070516"/>
            <a:ext cx="7917366" cy="53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5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5FCEC1A-F710-4DC1-8EBC-8490FAD99865}"/>
              </a:ext>
            </a:extLst>
          </p:cNvPr>
          <p:cNvSpPr/>
          <p:nvPr/>
        </p:nvSpPr>
        <p:spPr>
          <a:xfrm>
            <a:off x="161305" y="1886863"/>
            <a:ext cx="11352810" cy="475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8D89861-2B81-4F35-9852-8489572F3726}"/>
              </a:ext>
            </a:extLst>
          </p:cNvPr>
          <p:cNvSpPr txBox="1">
            <a:spLocks/>
          </p:cNvSpPr>
          <p:nvPr/>
        </p:nvSpPr>
        <p:spPr>
          <a:xfrm>
            <a:off x="161305" y="1123408"/>
            <a:ext cx="1110147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 que são </a:t>
            </a:r>
            <a:r>
              <a:rPr lang="en" sz="36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Dados</a:t>
            </a:r>
            <a:r>
              <a:rPr lang="en" sz="40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Abertos?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AD7B86DC-7865-476C-A612-65630FDF673C}"/>
              </a:ext>
            </a:extLst>
          </p:cNvPr>
          <p:cNvSpPr txBox="1">
            <a:spLocks/>
          </p:cNvSpPr>
          <p:nvPr/>
        </p:nvSpPr>
        <p:spPr>
          <a:xfrm>
            <a:off x="306488" y="2237098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>
                <a:solidFill>
                  <a:srgbClr val="002060"/>
                </a:solidFill>
              </a:rPr>
              <a:t>São aqueles que podem ser usados, reutilizados e distribuídos livremente por qualquer pessoa. </a:t>
            </a:r>
          </a:p>
          <a:p>
            <a:pPr marL="0" indent="0" algn="just">
              <a:buNone/>
            </a:pPr>
            <a:endParaRPr lang="pt-BR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b="1" dirty="0">
                <a:solidFill>
                  <a:srgbClr val="002060"/>
                </a:solidFill>
              </a:rPr>
              <a:t>3 Leis:</a:t>
            </a:r>
          </a:p>
          <a:p>
            <a:pPr algn="just"/>
            <a:r>
              <a:rPr lang="pt-BR" b="1" dirty="0">
                <a:solidFill>
                  <a:srgbClr val="002060"/>
                </a:solidFill>
              </a:rPr>
              <a:t>Se o dado não pode ser encontrado e indexado na web, ele não existe.</a:t>
            </a:r>
          </a:p>
          <a:p>
            <a:pPr algn="just"/>
            <a:r>
              <a:rPr lang="pt-BR" b="1" dirty="0">
                <a:solidFill>
                  <a:srgbClr val="002060"/>
                </a:solidFill>
              </a:rPr>
              <a:t>Se não estiver aberto e disponível em formato compreensível por máquina, ele não pode ser reaproveitado.</a:t>
            </a:r>
          </a:p>
          <a:p>
            <a:pPr algn="just"/>
            <a:r>
              <a:rPr lang="pt-BR" b="1" dirty="0">
                <a:solidFill>
                  <a:srgbClr val="002060"/>
                </a:solidFill>
              </a:rPr>
              <a:t>Se algum dispositivo legal não permitir sua replicação, ele não é útil.</a:t>
            </a:r>
          </a:p>
        </p:txBody>
      </p:sp>
    </p:spTree>
    <p:extLst>
      <p:ext uri="{BB962C8B-B14F-4D97-AF65-F5344CB8AC3E}">
        <p14:creationId xmlns:p14="http://schemas.microsoft.com/office/powerpoint/2010/main" val="4063793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9A7BCE4-9F22-4EEC-A288-FDCA793C4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37" r="62500"/>
          <a:stretch/>
        </p:blipFill>
        <p:spPr>
          <a:xfrm>
            <a:off x="1672679" y="992457"/>
            <a:ext cx="8452627" cy="571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29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81D8FE1-E99F-4617-B21E-214969B53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12" r="62500"/>
          <a:stretch/>
        </p:blipFill>
        <p:spPr>
          <a:xfrm>
            <a:off x="1471212" y="935031"/>
            <a:ext cx="8542583" cy="579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61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3ECADE2-0A03-423F-86AE-38D83A9EF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168591"/>
              </p:ext>
            </p:extLst>
          </p:nvPr>
        </p:nvGraphicFramePr>
        <p:xfrm>
          <a:off x="1587640" y="874207"/>
          <a:ext cx="8691824" cy="561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3042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83399CE-87F8-460C-8983-C338E77629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223762"/>
              </p:ext>
            </p:extLst>
          </p:nvPr>
        </p:nvGraphicFramePr>
        <p:xfrm>
          <a:off x="1366576" y="864158"/>
          <a:ext cx="8541099" cy="514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2204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583" y="1931009"/>
            <a:ext cx="11565069" cy="2022281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002060"/>
                </a:solidFill>
              </a:rPr>
              <a:t>Obrigado!</a:t>
            </a:r>
            <a:br>
              <a:rPr lang="pt-BR" sz="4000" dirty="0">
                <a:solidFill>
                  <a:srgbClr val="002060"/>
                </a:solidFill>
              </a:rPr>
            </a:br>
            <a:r>
              <a:rPr lang="pt-BR" sz="4000" dirty="0">
                <a:solidFill>
                  <a:srgbClr val="002060"/>
                </a:solidFill>
              </a:rPr>
              <a:t>dadosabertos@cgu.gov.br</a:t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-246340" y="5138155"/>
            <a:ext cx="11883239" cy="1182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STPC/CGAT/CGU</a:t>
            </a:r>
          </a:p>
        </p:txBody>
      </p:sp>
    </p:spTree>
    <p:extLst>
      <p:ext uri="{BB962C8B-B14F-4D97-AF65-F5344CB8AC3E}">
        <p14:creationId xmlns:p14="http://schemas.microsoft.com/office/powerpoint/2010/main" val="412977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5FCEC1A-F710-4DC1-8EBC-8490FAD99865}"/>
              </a:ext>
            </a:extLst>
          </p:cNvPr>
          <p:cNvSpPr/>
          <p:nvPr/>
        </p:nvSpPr>
        <p:spPr>
          <a:xfrm>
            <a:off x="161305" y="1886863"/>
            <a:ext cx="11352810" cy="475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F2E848C-B87C-4958-93C6-C7DB4D7C8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36" y="2757696"/>
            <a:ext cx="1825866" cy="182586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FA19D62-4009-4E09-BE90-30C875DC0BE3}"/>
              </a:ext>
            </a:extLst>
          </p:cNvPr>
          <p:cNvSpPr/>
          <p:nvPr/>
        </p:nvSpPr>
        <p:spPr>
          <a:xfrm>
            <a:off x="633712" y="5089790"/>
            <a:ext cx="27081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Incremento do controle </a:t>
            </a:r>
            <a:b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diante das ações do </a:t>
            </a:r>
            <a:b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Governo</a:t>
            </a:r>
            <a:endParaRPr lang="pt-BR" b="1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C378DD2-1D9C-4425-87D3-3480CF7FD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218" y="2766857"/>
            <a:ext cx="1580984" cy="181670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7610708A-2012-47AC-94DE-8DB6F08D1B5F}"/>
              </a:ext>
            </a:extLst>
          </p:cNvPr>
          <p:cNvSpPr/>
          <p:nvPr/>
        </p:nvSpPr>
        <p:spPr>
          <a:xfrm>
            <a:off x="4702353" y="5228290"/>
            <a:ext cx="1935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/>
              <a:t>Geração de novos </a:t>
            </a:r>
            <a:br>
              <a:rPr lang="pt-BR" b="1" dirty="0"/>
            </a:br>
            <a:r>
              <a:rPr lang="pt-BR" b="1" dirty="0"/>
              <a:t>negócios</a:t>
            </a:r>
          </a:p>
        </p:txBody>
      </p:sp>
      <p:pic>
        <p:nvPicPr>
          <p:cNvPr id="12" name="Picture 8" descr="Imagem relacionada">
            <a:extLst>
              <a:ext uri="{FF2B5EF4-FFF2-40B4-BE49-F238E27FC236}">
                <a16:creationId xmlns:a16="http://schemas.microsoft.com/office/drawing/2014/main" id="{40C852EA-7A78-47D2-82BB-81A1134BB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718" y="2813693"/>
            <a:ext cx="1752331" cy="175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70ADA31-2065-4229-9328-D320E972D531}"/>
              </a:ext>
            </a:extLst>
          </p:cNvPr>
          <p:cNvSpPr/>
          <p:nvPr/>
        </p:nvSpPr>
        <p:spPr>
          <a:xfrm>
            <a:off x="8266545" y="4951292"/>
            <a:ext cx="24373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/>
              <a:t>Transparência na </a:t>
            </a:r>
            <a:br>
              <a:rPr lang="pt-BR" b="1" dirty="0"/>
            </a:br>
            <a:r>
              <a:rPr lang="pt-BR" b="1" dirty="0"/>
              <a:t>prestação de contas</a:t>
            </a:r>
            <a:br>
              <a:rPr lang="pt-BR" b="1" dirty="0"/>
            </a:br>
            <a:r>
              <a:rPr lang="pt-BR" b="1" dirty="0"/>
              <a:t> dos resultados e ações </a:t>
            </a:r>
            <a:br>
              <a:rPr lang="pt-BR" b="1" dirty="0"/>
            </a:br>
            <a:r>
              <a:rPr lang="pt-BR" b="1" dirty="0"/>
              <a:t>da gestão pública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68503F48-DA82-42C4-84A2-A0BF6F9418F6}"/>
              </a:ext>
            </a:extLst>
          </p:cNvPr>
          <p:cNvSpPr txBox="1">
            <a:spLocks/>
          </p:cNvSpPr>
          <p:nvPr/>
        </p:nvSpPr>
        <p:spPr>
          <a:xfrm>
            <a:off x="106871" y="1127528"/>
            <a:ext cx="1094425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chemeClr val="bg2">
                    <a:lumMod val="25000"/>
                  </a:schemeClr>
                </a:solidFill>
              </a:rPr>
              <a:t>Benefícios da Abertura de Dados </a:t>
            </a:r>
          </a:p>
        </p:txBody>
      </p:sp>
    </p:spTree>
    <p:extLst>
      <p:ext uri="{BB962C8B-B14F-4D97-AF65-F5344CB8AC3E}">
        <p14:creationId xmlns:p14="http://schemas.microsoft.com/office/powerpoint/2010/main" val="179719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5FCEC1A-F710-4DC1-8EBC-8490FAD99865}"/>
              </a:ext>
            </a:extLst>
          </p:cNvPr>
          <p:cNvSpPr/>
          <p:nvPr/>
        </p:nvSpPr>
        <p:spPr>
          <a:xfrm>
            <a:off x="161305" y="1886863"/>
            <a:ext cx="11352810" cy="475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E2BCC99-FE37-41E4-9D09-35AAB4515BAE}"/>
              </a:ext>
            </a:extLst>
          </p:cNvPr>
          <p:cNvSpPr txBox="1">
            <a:spLocks/>
          </p:cNvSpPr>
          <p:nvPr/>
        </p:nvSpPr>
        <p:spPr>
          <a:xfrm>
            <a:off x="161305" y="1224081"/>
            <a:ext cx="1085089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chemeClr val="bg2">
                    <a:lumMod val="25000"/>
                  </a:schemeClr>
                </a:solidFill>
              </a:rPr>
              <a:t>Exemplos de Utilização de Dados Abertos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288963D-9F54-48E1-9FC9-6064224C1FCA}"/>
              </a:ext>
            </a:extLst>
          </p:cNvPr>
          <p:cNvSpPr txBox="1"/>
          <p:nvPr/>
        </p:nvSpPr>
        <p:spPr>
          <a:xfrm>
            <a:off x="671830" y="3967833"/>
            <a:ext cx="5165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Um projeto aberto que usa dados abertos com a finalidade de fiscalizar gastos públicos e compartilhar as informações de forma acessível a qualquer pessoa.</a:t>
            </a:r>
          </a:p>
          <a:p>
            <a:endParaRPr lang="pt-BR" sz="1400" dirty="0"/>
          </a:p>
          <a:p>
            <a:r>
              <a:rPr lang="pt-BR" sz="1400" dirty="0"/>
              <a:t>A Serenata criou o robô </a:t>
            </a:r>
            <a:r>
              <a:rPr lang="pt-BR" sz="1400" dirty="0">
                <a:hlinkClick r:id="rId2"/>
              </a:rPr>
              <a:t>Rosie</a:t>
            </a:r>
            <a:r>
              <a:rPr lang="pt-BR" sz="1400" dirty="0"/>
              <a:t>: uma inteligência artificial capaz de analisar os gastos reembolsados pela Cota para Exercício da Atividade Parlamentar (CEAP), de deputados federais e senadores, feitos em exercício de sua função, identificando suspeitas e incentivando a população a questioná-los.</a:t>
            </a:r>
          </a:p>
          <a:p>
            <a:endParaRPr lang="pt-BR" dirty="0"/>
          </a:p>
        </p:txBody>
      </p:sp>
      <p:pic>
        <p:nvPicPr>
          <p:cNvPr id="11" name="Picture 2" descr="https://d33wubrfki0l68.cloudfront.net/0dde07c170892a06b53d2802c678956cb9416899/a558e/images/infografico.png">
            <a:extLst>
              <a:ext uri="{FF2B5EF4-FFF2-40B4-BE49-F238E27FC236}">
                <a16:creationId xmlns:a16="http://schemas.microsoft.com/office/drawing/2014/main" id="{9474962F-1CA9-4FED-8A7C-A1AE7A2CF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8"/>
          <a:stretch/>
        </p:blipFill>
        <p:spPr bwMode="auto">
          <a:xfrm>
            <a:off x="6510960" y="2373457"/>
            <a:ext cx="4647035" cy="412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Image result for operaÃ§Ã£o serenata de amor">
            <a:extLst>
              <a:ext uri="{FF2B5EF4-FFF2-40B4-BE49-F238E27FC236}">
                <a16:creationId xmlns:a16="http://schemas.microsoft.com/office/drawing/2014/main" id="{8155E8CE-31B1-47C8-8816-0B6337130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t="10897" r="10786" b="9920"/>
          <a:stretch/>
        </p:blipFill>
        <p:spPr bwMode="auto">
          <a:xfrm>
            <a:off x="1663486" y="2542772"/>
            <a:ext cx="1901516" cy="99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0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0177D97-9303-4919-885D-54B813B1E683}"/>
              </a:ext>
            </a:extLst>
          </p:cNvPr>
          <p:cNvSpPr txBox="1"/>
          <p:nvPr/>
        </p:nvSpPr>
        <p:spPr>
          <a:xfrm>
            <a:off x="285780" y="1210516"/>
            <a:ext cx="9678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2400" b="1" dirty="0"/>
              <a:t>Publicação de dados abertos auxilia mapeamento do vírus Zika</a:t>
            </a:r>
          </a:p>
          <a:p>
            <a:pPr fontAlgn="base"/>
            <a:r>
              <a:rPr lang="pt-BR" sz="1400" dirty="0"/>
              <a:t>22/06/2016 - </a:t>
            </a:r>
            <a:r>
              <a:rPr lang="pt-BR" sz="1400" dirty="0">
                <a:hlinkClick r:id="rId2"/>
              </a:rPr>
              <a:t>http://www.planejamento.gov.br/noticias</a:t>
            </a:r>
            <a:endParaRPr lang="pt-BR" sz="1400" dirty="0"/>
          </a:p>
          <a:p>
            <a:pPr fontAlgn="base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8D1B0D-3163-4951-BD4D-288EBFE3EE7C}"/>
              </a:ext>
            </a:extLst>
          </p:cNvPr>
          <p:cNvSpPr txBox="1"/>
          <p:nvPr/>
        </p:nvSpPr>
        <p:spPr>
          <a:xfrm>
            <a:off x="476016" y="2546533"/>
            <a:ext cx="5467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dirty="0"/>
              <a:t>A publicação de dados em formato aberto sobre microcefalia e o vírus Zika pelo Ministério da Saúde tem auxiliado no mapeamento e na prevenção da doença mundo afora. Assim que as informações são produzidas, elas são publicadas em formato aberto para que médicos e pesquisadores de todo o mundo possam acessá-las. Os dados são analisados, por exemplo, pelo Centro Europeu de Controle e Prevenção de Doenças (ECDC), iniciativa que reúne diversos países para identificar e mapear a disseminação do vírus e os casos de microcefalia.</a:t>
            </a:r>
          </a:p>
        </p:txBody>
      </p:sp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18ACF27D-2CC4-48F8-94FB-AF7384716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768" y="2372646"/>
            <a:ext cx="51435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76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0177D97-9303-4919-885D-54B813B1E683}"/>
              </a:ext>
            </a:extLst>
          </p:cNvPr>
          <p:cNvSpPr txBox="1"/>
          <p:nvPr/>
        </p:nvSpPr>
        <p:spPr>
          <a:xfrm>
            <a:off x="872376" y="1245022"/>
            <a:ext cx="9678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2800" b="1" i="1" dirty="0"/>
              <a:t>Aplicativo “Melhor Preço”</a:t>
            </a:r>
            <a:endParaRPr lang="pt-BR" sz="28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8D1B0D-3163-4951-BD4D-288EBFE3EE7C}"/>
              </a:ext>
            </a:extLst>
          </p:cNvPr>
          <p:cNvSpPr txBox="1"/>
          <p:nvPr/>
        </p:nvSpPr>
        <p:spPr>
          <a:xfrm>
            <a:off x="476016" y="2546533"/>
            <a:ext cx="5467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Permite ao usuário pesquisar o menor preço de um produto nos estabelecimentos participantes do Programa. As informações são atualizadas em tempo real toda vez que um estabelecimento realiza uma venda. Importante para incentivar a participação dos cidadãos no Programa, para combater a sonegação fiscal, bem como para estimular a concorrência.</a:t>
            </a: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88DC4765-0BE7-4113-8E3A-96464A8AF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47" y="2013663"/>
            <a:ext cx="3519577" cy="351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6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0F59C8F-9771-4A83-A49F-C01C02DE0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02" y="935038"/>
            <a:ext cx="10781881" cy="55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2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5FCEC1A-F710-4DC1-8EBC-8490FAD99865}"/>
              </a:ext>
            </a:extLst>
          </p:cNvPr>
          <p:cNvSpPr/>
          <p:nvPr/>
        </p:nvSpPr>
        <p:spPr>
          <a:xfrm>
            <a:off x="161305" y="1886863"/>
            <a:ext cx="11352810" cy="475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65D8AA3-E977-4599-A23B-786216EC264F}"/>
              </a:ext>
            </a:extLst>
          </p:cNvPr>
          <p:cNvSpPr/>
          <p:nvPr/>
        </p:nvSpPr>
        <p:spPr>
          <a:xfrm>
            <a:off x="161305" y="1117422"/>
            <a:ext cx="11352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Política de Dados Abertos</a:t>
            </a:r>
            <a:endParaRPr lang="pt-BR" sz="40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D20CFE8E-ACE1-4B5E-8A29-489CF7FBA9A1}"/>
              </a:ext>
            </a:extLst>
          </p:cNvPr>
          <p:cNvSpPr txBox="1">
            <a:spLocks/>
          </p:cNvSpPr>
          <p:nvPr/>
        </p:nvSpPr>
        <p:spPr>
          <a:xfrm>
            <a:off x="579909" y="2453269"/>
            <a:ext cx="10426345" cy="41482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rgbClr val="002060"/>
                </a:solidFill>
              </a:rPr>
              <a:t>Decreto 8.777/2016 e Resolução nº 3 /CGINDA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rgbClr val="002060"/>
                </a:solidFill>
              </a:rPr>
              <a:t>Alcança a Administração </a:t>
            </a:r>
            <a:r>
              <a:rPr lang="pt-BR" b="1" dirty="0">
                <a:solidFill>
                  <a:srgbClr val="002060"/>
                </a:solidFill>
              </a:rPr>
              <a:t>Direta, Autárquica e Fundacional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b="1" dirty="0">
              <a:solidFill>
                <a:srgbClr val="002060"/>
              </a:solidFill>
            </a:endParaRPr>
          </a:p>
          <a:p>
            <a:pPr marL="177800" lvl="1" indent="-177800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2060"/>
                </a:solidFill>
              </a:rPr>
              <a:t>Operacionalização por meio de </a:t>
            </a:r>
            <a:r>
              <a:rPr lang="pt-BR" sz="2800" b="1" dirty="0">
                <a:solidFill>
                  <a:srgbClr val="002060"/>
                </a:solidFill>
              </a:rPr>
              <a:t>Plano de Dados Abertos (PDA)</a:t>
            </a:r>
          </a:p>
          <a:p>
            <a:pPr marL="177800" lvl="1" indent="-177800">
              <a:spcBef>
                <a:spcPts val="600"/>
              </a:spcBef>
              <a:spcAft>
                <a:spcPts val="600"/>
              </a:spcAft>
            </a:pPr>
            <a:endParaRPr lang="pt-BR" sz="2800" b="1" dirty="0">
              <a:solidFill>
                <a:srgbClr val="002060"/>
              </a:solidFill>
            </a:endParaRPr>
          </a:p>
          <a:p>
            <a:pPr marL="177800" lvl="1" indent="-177800"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rgbClr val="002060"/>
                </a:solidFill>
              </a:rPr>
              <a:t>Papel da CGU</a:t>
            </a:r>
            <a:r>
              <a:rPr lang="pt-BR" sz="2800" dirty="0">
                <a:solidFill>
                  <a:srgbClr val="002060"/>
                </a:solidFill>
              </a:rPr>
              <a:t>: monitoramento da Política</a:t>
            </a:r>
          </a:p>
          <a:p>
            <a:pPr marL="0" indent="0">
              <a:buNone/>
            </a:pPr>
            <a:endParaRPr lang="pt-B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1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5FCEC1A-F710-4DC1-8EBC-8490FAD99865}"/>
              </a:ext>
            </a:extLst>
          </p:cNvPr>
          <p:cNvSpPr/>
          <p:nvPr/>
        </p:nvSpPr>
        <p:spPr>
          <a:xfrm>
            <a:off x="161305" y="1886863"/>
            <a:ext cx="11352810" cy="475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CD8AF84-24A1-483B-A6D6-614AC86A305C}"/>
              </a:ext>
            </a:extLst>
          </p:cNvPr>
          <p:cNvSpPr/>
          <p:nvPr/>
        </p:nvSpPr>
        <p:spPr>
          <a:xfrm>
            <a:off x="161304" y="1014016"/>
            <a:ext cx="11352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Diretrizes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do processo de monitoramento pela CGU</a:t>
            </a:r>
          </a:p>
        </p:txBody>
      </p:sp>
      <p:sp>
        <p:nvSpPr>
          <p:cNvPr id="10" name="Retângulo Arredondado 3">
            <a:extLst>
              <a:ext uri="{FF2B5EF4-FFF2-40B4-BE49-F238E27FC236}">
                <a16:creationId xmlns:a16="http://schemas.microsoft.com/office/drawing/2014/main" id="{2F182547-D1D7-4EAA-8D19-72FDC7975798}"/>
              </a:ext>
            </a:extLst>
          </p:cNvPr>
          <p:cNvSpPr/>
          <p:nvPr/>
        </p:nvSpPr>
        <p:spPr>
          <a:xfrm>
            <a:off x="646771" y="2413676"/>
            <a:ext cx="3155795" cy="17061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Desenvolver a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cultura da abertura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e utilização de dados abertos</a:t>
            </a:r>
          </a:p>
        </p:txBody>
      </p:sp>
      <p:sp>
        <p:nvSpPr>
          <p:cNvPr id="11" name="Retângulo Arredondado 9">
            <a:extLst>
              <a:ext uri="{FF2B5EF4-FFF2-40B4-BE49-F238E27FC236}">
                <a16:creationId xmlns:a16="http://schemas.microsoft.com/office/drawing/2014/main" id="{00585026-22E4-47B9-8348-0F400E4F2BFD}"/>
              </a:ext>
            </a:extLst>
          </p:cNvPr>
          <p:cNvSpPr/>
          <p:nvPr/>
        </p:nvSpPr>
        <p:spPr>
          <a:xfrm>
            <a:off x="646771" y="4431153"/>
            <a:ext cx="3155795" cy="18246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Fomentar a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</a:rPr>
              <a:t>confiabilidade e integridade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dos bancos de dados abertos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12" name="Retângulo Arredondado 7">
            <a:extLst>
              <a:ext uri="{FF2B5EF4-FFF2-40B4-BE49-F238E27FC236}">
                <a16:creationId xmlns:a16="http://schemas.microsoft.com/office/drawing/2014/main" id="{910AC5EC-344C-4A5B-8413-D5CD54146671}"/>
              </a:ext>
            </a:extLst>
          </p:cNvPr>
          <p:cNvSpPr/>
          <p:nvPr/>
        </p:nvSpPr>
        <p:spPr>
          <a:xfrm>
            <a:off x="4211434" y="2549826"/>
            <a:ext cx="3494058" cy="3471833"/>
          </a:xfrm>
          <a:prstGeom prst="roundRect">
            <a:avLst/>
          </a:prstGeom>
          <a:solidFill>
            <a:srgbClr val="7C9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Incentivar o cidadão para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</a:rPr>
              <a:t>uso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 de dados:</a:t>
            </a:r>
          </a:p>
          <a:p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- Geração de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</a:rPr>
              <a:t>negócios;</a:t>
            </a:r>
          </a:p>
          <a:p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- Estudos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</a:rPr>
              <a:t>acadêmicos;</a:t>
            </a:r>
          </a:p>
          <a:p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</a:rPr>
              <a:t>Denúncia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de práticas ilegais ou ineficientes; </a:t>
            </a:r>
          </a:p>
          <a:p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</a:rPr>
              <a:t>Participação social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nas decisões do governo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13" name="Retângulo Arredondado 8">
            <a:extLst>
              <a:ext uri="{FF2B5EF4-FFF2-40B4-BE49-F238E27FC236}">
                <a16:creationId xmlns:a16="http://schemas.microsoft.com/office/drawing/2014/main" id="{002D2C05-6E1A-4F37-8EB5-01ED4958EDD3}"/>
              </a:ext>
            </a:extLst>
          </p:cNvPr>
          <p:cNvSpPr/>
          <p:nvPr/>
        </p:nvSpPr>
        <p:spPr>
          <a:xfrm>
            <a:off x="8114360" y="2494070"/>
            <a:ext cx="3364143" cy="16257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Incentivar a adequação entre a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</a:rPr>
              <a:t>oferta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 da abertura de dados à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</a:rPr>
              <a:t>demanda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 do cidadão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14" name="Retângulo Arredondado 6">
            <a:extLst>
              <a:ext uri="{FF2B5EF4-FFF2-40B4-BE49-F238E27FC236}">
                <a16:creationId xmlns:a16="http://schemas.microsoft.com/office/drawing/2014/main" id="{486BA4CB-2186-4002-8CC7-5856B3AD18D4}"/>
              </a:ext>
            </a:extLst>
          </p:cNvPr>
          <p:cNvSpPr/>
          <p:nvPr/>
        </p:nvSpPr>
        <p:spPr>
          <a:xfrm>
            <a:off x="8114360" y="4832454"/>
            <a:ext cx="3364143" cy="10330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Conscientizar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servidores públicos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114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3357</TotalTime>
  <Words>1154</Words>
  <Application>Microsoft Office PowerPoint</Application>
  <PresentationFormat>Widescreen</PresentationFormat>
  <Paragraphs>160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 Unicode MS</vt:lpstr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 dadosabertos@cgu.gov.br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da Rosa de Souza Carvaho</dc:creator>
  <cp:lastModifiedBy>Marcelo de Brito Vidal</cp:lastModifiedBy>
  <cp:revision>269</cp:revision>
  <dcterms:created xsi:type="dcterms:W3CDTF">2017-02-16T11:56:33Z</dcterms:created>
  <dcterms:modified xsi:type="dcterms:W3CDTF">2018-09-12T18:48:09Z</dcterms:modified>
</cp:coreProperties>
</file>