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4" r:id="rId2"/>
    <p:sldId id="279" r:id="rId3"/>
    <p:sldId id="276" r:id="rId4"/>
    <p:sldId id="292" r:id="rId5"/>
    <p:sldId id="277" r:id="rId6"/>
    <p:sldId id="281" r:id="rId7"/>
    <p:sldId id="293" r:id="rId8"/>
    <p:sldId id="275" r:id="rId9"/>
  </p:sldIdLst>
  <p:sldSz cx="9144000" cy="5143500" type="screen16x9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756" userDrawn="1">
          <p15:clr>
            <a:srgbClr val="A4A3A4"/>
          </p15:clr>
        </p15:guide>
        <p15:guide id="2" pos="612" userDrawn="1">
          <p15:clr>
            <a:srgbClr val="A4A3A4"/>
          </p15:clr>
        </p15:guide>
        <p15:guide id="3" pos="3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D6A02"/>
    <a:srgbClr val="EDC852"/>
    <a:srgbClr val="C1C2C5"/>
    <a:srgbClr val="365F2D"/>
    <a:srgbClr val="987810"/>
    <a:srgbClr val="21573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9" autoAdjust="0"/>
    <p:restoredTop sz="95210" autoAdjust="0"/>
  </p:normalViewPr>
  <p:slideViewPr>
    <p:cSldViewPr>
      <p:cViewPr varScale="1">
        <p:scale>
          <a:sx n="93" d="100"/>
          <a:sy n="93" d="100"/>
        </p:scale>
        <p:origin x="-786" y="-90"/>
      </p:cViewPr>
      <p:guideLst>
        <p:guide orient="horz" pos="1756"/>
        <p:guide pos="612"/>
        <p:guide pos="31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D905C-ACE1-4B14-98B7-F76F673A2C68}" type="datetimeFigureOut">
              <a:rPr lang="pt-BR" smtClean="0"/>
              <a:pPr/>
              <a:t>10/07/2019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2C9CA-FEC5-428B-9D31-45DAFF2880D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1945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Principais Reinvindicações (CNT-2019):</a:t>
            </a:r>
          </a:p>
          <a:p>
            <a:pPr marL="285750" indent="-285750">
              <a:buFontTx/>
              <a:buChar char="-"/>
            </a:pPr>
            <a:r>
              <a:rPr lang="pt-BR" dirty="0"/>
              <a:t>Redução do preço do combustível</a:t>
            </a:r>
          </a:p>
          <a:p>
            <a:pPr marL="285750" indent="-285750">
              <a:buFontTx/>
              <a:buChar char="-"/>
            </a:pPr>
            <a:r>
              <a:rPr lang="pt-BR" dirty="0"/>
              <a:t>Mais segurança nas rodovias</a:t>
            </a:r>
          </a:p>
          <a:p>
            <a:pPr marL="285750" indent="-285750">
              <a:buFontTx/>
              <a:buChar char="-"/>
            </a:pPr>
            <a:r>
              <a:rPr lang="pt-BR" dirty="0"/>
              <a:t>Financiamento para compra de veículos</a:t>
            </a:r>
          </a:p>
          <a:p>
            <a:pPr marL="285750" indent="-285750">
              <a:buFontTx/>
              <a:buChar char="-"/>
            </a:pPr>
            <a:r>
              <a:rPr lang="pt-BR" dirty="0"/>
              <a:t>Aumento do valor do frete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F8375-D3A8-48D0-A82D-0790321D6EAA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89868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10/07/2019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10/07/2019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10/07/2019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10/07/2019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10/07/2019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10/07/2019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10/07/2019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10/07/2019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10/07/2019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10/07/2019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10/07/2019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949F0-A145-4D9D-BC03-4640DBDCF719}" type="datetimeFigureOut">
              <a:rPr lang="pt-BR" smtClean="0"/>
              <a:pPr/>
              <a:t>10/07/2019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5A5F250B-FABE-CD4F-8194-42C8FAD283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94" y="241759"/>
            <a:ext cx="8284412" cy="465998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2130E381-D53A-9742-88E1-6CA49D6E60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722" y="339502"/>
            <a:ext cx="1656184" cy="32474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6E80F118-3239-C346-AA93-382CF83D3B77}"/>
              </a:ext>
            </a:extLst>
          </p:cNvPr>
          <p:cNvSpPr txBox="1"/>
          <p:nvPr/>
        </p:nvSpPr>
        <p:spPr>
          <a:xfrm>
            <a:off x="3419872" y="1958518"/>
            <a:ext cx="2411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chemeClr val="bg1"/>
                </a:solidFill>
                <a:cs typeface="Calibri"/>
              </a:rPr>
              <a:t>33ª </a:t>
            </a:r>
            <a:r>
              <a:rPr lang="pt-BR" sz="3000" b="1" dirty="0">
                <a:solidFill>
                  <a:schemeClr val="bg1"/>
                </a:solidFill>
                <a:cs typeface="Calibri"/>
              </a:rPr>
              <a:t>Reunião Ordinária do Fórum TRC</a:t>
            </a:r>
            <a:endParaRPr lang="pt-B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444208" y="4155926"/>
            <a:ext cx="2517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D6A02"/>
                </a:solidFill>
              </a:rPr>
              <a:t>10 </a:t>
            </a:r>
            <a:r>
              <a:rPr lang="pt-BR" b="1" dirty="0">
                <a:solidFill>
                  <a:srgbClr val="0D6A02"/>
                </a:solidFill>
              </a:rPr>
              <a:t>e </a:t>
            </a:r>
            <a:r>
              <a:rPr lang="pt-BR" b="1" dirty="0" smtClean="0">
                <a:solidFill>
                  <a:srgbClr val="0D6A02"/>
                </a:solidFill>
              </a:rPr>
              <a:t>11 </a:t>
            </a:r>
            <a:r>
              <a:rPr lang="pt-BR" b="1" dirty="0">
                <a:solidFill>
                  <a:srgbClr val="0D6A02"/>
                </a:solidFill>
              </a:rPr>
              <a:t>de </a:t>
            </a:r>
            <a:r>
              <a:rPr lang="pt-BR" b="1" dirty="0" smtClean="0">
                <a:solidFill>
                  <a:srgbClr val="0D6A02"/>
                </a:solidFill>
              </a:rPr>
              <a:t>julho </a:t>
            </a:r>
            <a:r>
              <a:rPr lang="pt-BR" b="1" dirty="0">
                <a:solidFill>
                  <a:srgbClr val="0D6A02"/>
                </a:solidFill>
              </a:rPr>
              <a:t>de 2019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539552" y="4227934"/>
            <a:ext cx="1306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D6A02"/>
                </a:solidFill>
              </a:rPr>
              <a:t>Brasília - DF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9599608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9512" y="1869437"/>
            <a:ext cx="5544616" cy="30726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88900" lvl="1">
              <a:spcAft>
                <a:spcPts val="450"/>
              </a:spcAft>
            </a:pPr>
            <a:r>
              <a:rPr lang="pt-BR" sz="1700" b="1" spc="-38" dirty="0">
                <a:solidFill>
                  <a:srgbClr val="0D6A02"/>
                </a:solidFill>
                <a:cs typeface="Arial" panose="020B0604020202020204" pitchFamily="34" charset="0"/>
              </a:rPr>
              <a:t>Objetivos do Programa</a:t>
            </a:r>
          </a:p>
          <a:p>
            <a:pPr marL="444500" lvl="2" indent="-179388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b="1" spc="-38" dirty="0">
                <a:cs typeface="Arial" panose="020B0604020202020204" pitchFamily="34" charset="0"/>
              </a:rPr>
              <a:t>Melhorar as condições de vida e trabalho do caminhoneiro e família; </a:t>
            </a:r>
          </a:p>
          <a:p>
            <a:pPr marL="444500" lvl="2" indent="-179388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b="1" spc="-38" dirty="0">
                <a:cs typeface="Arial" panose="020B0604020202020204" pitchFamily="34" charset="0"/>
              </a:rPr>
              <a:t>Aumentar a sua rentabilidade;</a:t>
            </a:r>
          </a:p>
          <a:p>
            <a:pPr marL="444500" lvl="2" indent="-179388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b="1" spc="-38" dirty="0">
                <a:cs typeface="Arial" panose="020B0604020202020204" pitchFamily="34" charset="0"/>
              </a:rPr>
              <a:t>Fortalecer e aproximar a relação do governo com o setor;</a:t>
            </a:r>
          </a:p>
          <a:p>
            <a:pPr marL="444500" lvl="2" indent="-179388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b="1" spc="-38" dirty="0">
                <a:cs typeface="Arial" panose="020B0604020202020204" pitchFamily="34" charset="0"/>
              </a:rPr>
              <a:t>Simplificar e facilitar a operação de transportes;</a:t>
            </a:r>
          </a:p>
          <a:p>
            <a:pPr marL="444500" lvl="2" indent="-179388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b="1" spc="-38" dirty="0">
                <a:cs typeface="Arial" panose="020B0604020202020204" pitchFamily="34" charset="0"/>
              </a:rPr>
              <a:t>Aprimorar a regulação; e</a:t>
            </a:r>
          </a:p>
          <a:p>
            <a:pPr marL="444500" lvl="2" indent="-179388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b="1" spc="-38" dirty="0">
                <a:cs typeface="Arial" panose="020B0604020202020204" pitchFamily="34" charset="0"/>
              </a:rPr>
              <a:t>Reduzir intermediários no processo.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347614"/>
            <a:ext cx="3635564" cy="3532167"/>
          </a:xfrm>
          <a:prstGeom prst="rect">
            <a:avLst/>
          </a:prstGeom>
        </p:spPr>
      </p:pic>
      <p:sp>
        <p:nvSpPr>
          <p:cNvPr id="9" name="CaixaDeTexto 4">
            <a:extLst>
              <a:ext uri="{FF2B5EF4-FFF2-40B4-BE49-F238E27FC236}">
                <a16:creationId xmlns="" xmlns:a16="http://schemas.microsoft.com/office/drawing/2014/main" id="{482050FA-C7CE-374E-AC27-E501638F72D6}"/>
              </a:ext>
            </a:extLst>
          </p:cNvPr>
          <p:cNvSpPr txBox="1"/>
          <p:nvPr/>
        </p:nvSpPr>
        <p:spPr>
          <a:xfrm>
            <a:off x="1187624" y="19548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D6A02"/>
                </a:solidFill>
                <a:latin typeface="Calibri"/>
                <a:cs typeface="Calibri"/>
              </a:rPr>
              <a:t>33ª </a:t>
            </a:r>
            <a:r>
              <a:rPr lang="pt-BR" b="1" dirty="0">
                <a:solidFill>
                  <a:srgbClr val="0D6A02"/>
                </a:solidFill>
                <a:latin typeface="Calibri"/>
                <a:cs typeface="Calibri"/>
              </a:rPr>
              <a:t>Reunião Ordinária do Fórum TRC </a:t>
            </a:r>
          </a:p>
        </p:txBody>
      </p:sp>
      <p:pic>
        <p:nvPicPr>
          <p:cNvPr id="10" name="Picture 8" descr="Resultado de imagem para fÃ³rum trc"/>
          <p:cNvPicPr>
            <a:picLocks noChangeAspect="1" noChangeArrowheads="1"/>
          </p:cNvPicPr>
          <p:nvPr/>
        </p:nvPicPr>
        <p:blipFill>
          <a:blip r:embed="rId4" cstate="print"/>
          <a:srcRect l="7065" t="7794" r="11683" b="6476"/>
          <a:stretch>
            <a:fillRect/>
          </a:stretch>
        </p:blipFill>
        <p:spPr bwMode="auto">
          <a:xfrm>
            <a:off x="305216" y="189382"/>
            <a:ext cx="648072" cy="619895"/>
          </a:xfrm>
          <a:prstGeom prst="rect">
            <a:avLst/>
          </a:prstGeom>
          <a:noFill/>
        </p:spPr>
      </p:pic>
      <p:sp>
        <p:nvSpPr>
          <p:cNvPr id="16" name="CaixaDeTexto 4">
            <a:extLst>
              <a:ext uri="{FF2B5EF4-FFF2-40B4-BE49-F238E27FC236}">
                <a16:creationId xmlns="" xmlns:a16="http://schemas.microsoft.com/office/drawing/2014/main" id="{482050FA-C7CE-374E-AC27-E501638F72D6}"/>
              </a:ext>
            </a:extLst>
          </p:cNvPr>
          <p:cNvSpPr txBox="1"/>
          <p:nvPr/>
        </p:nvSpPr>
        <p:spPr>
          <a:xfrm>
            <a:off x="251520" y="1086584"/>
            <a:ext cx="54726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cap="small" dirty="0">
                <a:solidFill>
                  <a:srgbClr val="C00000"/>
                </a:solidFill>
                <a:cs typeface="Arial" panose="020B0604020202020204" pitchFamily="34" charset="0"/>
              </a:rPr>
              <a:t>O PROGRAMA CAMINHONEIROS</a:t>
            </a:r>
            <a:endParaRPr lang="pt-BR" sz="2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pic>
        <p:nvPicPr>
          <p:cNvPr id="17" name="Imagem 7">
            <a:extLst>
              <a:ext uri="{FF2B5EF4-FFF2-40B4-BE49-F238E27FC236}">
                <a16:creationId xmlns="" xmlns:a16="http://schemas.microsoft.com/office/drawing/2014/main" id="{F13DA104-1F75-AA49-8305-F1155B9A64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035" y="195486"/>
            <a:ext cx="2203445" cy="432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0088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482050FA-C7CE-374E-AC27-E501638F72D6}"/>
              </a:ext>
            </a:extLst>
          </p:cNvPr>
          <p:cNvSpPr txBox="1"/>
          <p:nvPr/>
        </p:nvSpPr>
        <p:spPr>
          <a:xfrm>
            <a:off x="701880" y="1779662"/>
            <a:ext cx="754252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</a:pPr>
            <a:r>
              <a:rPr lang="pt-BR" b="1" dirty="0">
                <a:solidFill>
                  <a:srgbClr val="0D6A02"/>
                </a:solidFill>
              </a:rPr>
              <a:t>	</a:t>
            </a:r>
            <a:r>
              <a:rPr lang="pt-BR" sz="2000" b="1" dirty="0"/>
              <a:t>O Fórum Permanente para o Transporte Rodoviário de Cargas tem por objetivo discutir temas relevantes e apresentar soluções para o aperfeiçoamento do transporte rodoviário de cargas no país.</a:t>
            </a:r>
            <a:endParaRPr lang="pt-BR" sz="2000" b="1" dirty="0">
              <a:solidFill>
                <a:srgbClr val="0D6A02"/>
              </a:solidFill>
            </a:endParaRPr>
          </a:p>
          <a:p>
            <a:pPr algn="just">
              <a:lnSpc>
                <a:spcPct val="150000"/>
              </a:lnSpc>
            </a:pPr>
            <a:endParaRPr lang="pt-BR" sz="1000" b="1" dirty="0">
              <a:solidFill>
                <a:srgbClr val="0D6A02"/>
              </a:solidFill>
            </a:endParaRPr>
          </a:p>
        </p:txBody>
      </p:sp>
      <p:sp>
        <p:nvSpPr>
          <p:cNvPr id="10" name="CaixaDeTexto 4">
            <a:extLst>
              <a:ext uri="{FF2B5EF4-FFF2-40B4-BE49-F238E27FC236}">
                <a16:creationId xmlns="" xmlns:a16="http://schemas.microsoft.com/office/drawing/2014/main" id="{482050FA-C7CE-374E-AC27-E501638F72D6}"/>
              </a:ext>
            </a:extLst>
          </p:cNvPr>
          <p:cNvSpPr txBox="1"/>
          <p:nvPr/>
        </p:nvSpPr>
        <p:spPr>
          <a:xfrm>
            <a:off x="971600" y="1122879"/>
            <a:ext cx="65527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rgbClr val="C00000"/>
                </a:solidFill>
                <a:latin typeface="Calibri"/>
                <a:cs typeface="Calibri"/>
              </a:rPr>
              <a:t>OBJETIVO</a:t>
            </a:r>
            <a:endParaRPr lang="pt-BR" sz="2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pic>
        <p:nvPicPr>
          <p:cNvPr id="11" name="Imagem 7">
            <a:extLst>
              <a:ext uri="{FF2B5EF4-FFF2-40B4-BE49-F238E27FC236}">
                <a16:creationId xmlns="" xmlns:a16="http://schemas.microsoft.com/office/drawing/2014/main" id="{F13DA104-1F75-AA49-8305-F1155B9A64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035" y="195486"/>
            <a:ext cx="2203445" cy="432048"/>
          </a:xfrm>
          <a:prstGeom prst="rect">
            <a:avLst/>
          </a:prstGeom>
        </p:spPr>
      </p:pic>
      <p:sp>
        <p:nvSpPr>
          <p:cNvPr id="6" name="CaixaDeTexto 4">
            <a:extLst>
              <a:ext uri="{FF2B5EF4-FFF2-40B4-BE49-F238E27FC236}">
                <a16:creationId xmlns="" xmlns:a16="http://schemas.microsoft.com/office/drawing/2014/main" id="{482050FA-C7CE-374E-AC27-E501638F72D6}"/>
              </a:ext>
            </a:extLst>
          </p:cNvPr>
          <p:cNvSpPr txBox="1"/>
          <p:nvPr/>
        </p:nvSpPr>
        <p:spPr>
          <a:xfrm>
            <a:off x="1187624" y="19548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D6A02"/>
                </a:solidFill>
                <a:latin typeface="Calibri"/>
                <a:cs typeface="Calibri"/>
              </a:rPr>
              <a:t>33ª </a:t>
            </a:r>
            <a:r>
              <a:rPr lang="pt-BR" b="1" dirty="0">
                <a:solidFill>
                  <a:srgbClr val="0D6A02"/>
                </a:solidFill>
                <a:latin typeface="Calibri"/>
                <a:cs typeface="Calibri"/>
              </a:rPr>
              <a:t>Reunião Ordinária do Fórum TRC </a:t>
            </a:r>
          </a:p>
        </p:txBody>
      </p:sp>
      <p:pic>
        <p:nvPicPr>
          <p:cNvPr id="7" name="Picture 8" descr="Resultado de imagem para fÃ³rum trc"/>
          <p:cNvPicPr>
            <a:picLocks noChangeAspect="1" noChangeArrowheads="1"/>
          </p:cNvPicPr>
          <p:nvPr/>
        </p:nvPicPr>
        <p:blipFill>
          <a:blip r:embed="rId4" cstate="print"/>
          <a:srcRect l="7065" t="7794" r="11683" b="6476"/>
          <a:stretch>
            <a:fillRect/>
          </a:stretch>
        </p:blipFill>
        <p:spPr bwMode="auto">
          <a:xfrm>
            <a:off x="305216" y="189382"/>
            <a:ext cx="648072" cy="619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666336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482050FA-C7CE-374E-AC27-E501638F72D6}"/>
              </a:ext>
            </a:extLst>
          </p:cNvPr>
          <p:cNvSpPr txBox="1"/>
          <p:nvPr/>
        </p:nvSpPr>
        <p:spPr>
          <a:xfrm>
            <a:off x="899592" y="1806952"/>
            <a:ext cx="75608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b="1" dirty="0" smtClean="0"/>
              <a:t>Serão realizadas duas reuniões simultâneas: i) </a:t>
            </a:r>
            <a:r>
              <a:rPr lang="pt-PT" b="1" dirty="0" smtClean="0"/>
              <a:t>GT 1 e GT 2 - Comunicação e Regulação e Desburocratização</a:t>
            </a:r>
            <a:r>
              <a:rPr lang="pt-BR" b="1" dirty="0" smtClean="0"/>
              <a:t>; ii) </a:t>
            </a:r>
            <a:r>
              <a:rPr lang="pt-PT" b="1" dirty="0" smtClean="0"/>
              <a:t>GT 3 e GT 4 - Social e Fomento;</a:t>
            </a:r>
            <a:endParaRPr lang="pt-BR" b="1" dirty="0"/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b="1" dirty="0" smtClean="0"/>
              <a:t>As reuniões devem </a:t>
            </a:r>
            <a:r>
              <a:rPr lang="pt-BR" b="1" dirty="0"/>
              <a:t>conter número equilibrado de participantes e respeitar a capacidade das salas de </a:t>
            </a:r>
            <a:r>
              <a:rPr lang="pt-BR" b="1" dirty="0" smtClean="0"/>
              <a:t>reuniões;</a:t>
            </a:r>
            <a:endParaRPr lang="pt-BR" b="1" dirty="0"/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b="1" dirty="0"/>
              <a:t>Apresentações realizadas por palestrantes convidados seguidas de debates conduzidos pelos mediadores do MINFRA</a:t>
            </a:r>
            <a:r>
              <a:rPr lang="pt-BR" b="1" dirty="0" smtClean="0"/>
              <a:t>;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b="1" dirty="0" smtClean="0"/>
              <a:t>O </a:t>
            </a:r>
            <a:r>
              <a:rPr lang="pt-BR" b="1" dirty="0"/>
              <a:t>tempo destinado a debate será informado em cada </a:t>
            </a:r>
            <a:r>
              <a:rPr lang="pt-BR" b="1" dirty="0" smtClean="0"/>
              <a:t>apresentação.</a:t>
            </a:r>
            <a:endParaRPr lang="pt-BR" b="1" dirty="0"/>
          </a:p>
        </p:txBody>
      </p:sp>
      <p:sp>
        <p:nvSpPr>
          <p:cNvPr id="10" name="CaixaDeTexto 4">
            <a:extLst>
              <a:ext uri="{FF2B5EF4-FFF2-40B4-BE49-F238E27FC236}">
                <a16:creationId xmlns="" xmlns:a16="http://schemas.microsoft.com/office/drawing/2014/main" id="{482050FA-C7CE-374E-AC27-E501638F72D6}"/>
              </a:ext>
            </a:extLst>
          </p:cNvPr>
          <p:cNvSpPr txBox="1"/>
          <p:nvPr/>
        </p:nvSpPr>
        <p:spPr>
          <a:xfrm>
            <a:off x="899592" y="1014576"/>
            <a:ext cx="65162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rgbClr val="C00000"/>
                </a:solidFill>
                <a:latin typeface="Calibri"/>
                <a:cs typeface="Calibri"/>
              </a:rPr>
              <a:t>DINÂMICA DO FÓRUM – </a:t>
            </a:r>
            <a:r>
              <a:rPr lang="pt-BR" sz="2500" b="1" dirty="0" smtClean="0">
                <a:solidFill>
                  <a:srgbClr val="C00000"/>
                </a:solidFill>
                <a:latin typeface="Calibri"/>
                <a:cs typeface="Calibri"/>
              </a:rPr>
              <a:t>10/07</a:t>
            </a:r>
            <a:endParaRPr lang="pt-BR" sz="2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pic>
        <p:nvPicPr>
          <p:cNvPr id="11" name="Imagem 7">
            <a:extLst>
              <a:ext uri="{FF2B5EF4-FFF2-40B4-BE49-F238E27FC236}">
                <a16:creationId xmlns="" xmlns:a16="http://schemas.microsoft.com/office/drawing/2014/main" id="{F13DA104-1F75-AA49-8305-F1155B9A64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035" y="195486"/>
            <a:ext cx="2203445" cy="432048"/>
          </a:xfrm>
          <a:prstGeom prst="rect">
            <a:avLst/>
          </a:prstGeom>
        </p:spPr>
      </p:pic>
      <p:sp>
        <p:nvSpPr>
          <p:cNvPr id="6" name="CaixaDeTexto 4">
            <a:extLst>
              <a:ext uri="{FF2B5EF4-FFF2-40B4-BE49-F238E27FC236}">
                <a16:creationId xmlns="" xmlns:a16="http://schemas.microsoft.com/office/drawing/2014/main" id="{482050FA-C7CE-374E-AC27-E501638F72D6}"/>
              </a:ext>
            </a:extLst>
          </p:cNvPr>
          <p:cNvSpPr txBox="1"/>
          <p:nvPr/>
        </p:nvSpPr>
        <p:spPr>
          <a:xfrm>
            <a:off x="1187624" y="19548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D6A02"/>
                </a:solidFill>
                <a:latin typeface="Calibri"/>
                <a:cs typeface="Calibri"/>
              </a:rPr>
              <a:t>33ª </a:t>
            </a:r>
            <a:r>
              <a:rPr lang="pt-BR" b="1" dirty="0">
                <a:solidFill>
                  <a:srgbClr val="0D6A02"/>
                </a:solidFill>
                <a:latin typeface="Calibri"/>
                <a:cs typeface="Calibri"/>
              </a:rPr>
              <a:t>Reunião Ordinária do Fórum TRC </a:t>
            </a:r>
          </a:p>
        </p:txBody>
      </p:sp>
      <p:pic>
        <p:nvPicPr>
          <p:cNvPr id="7" name="Picture 8" descr="Resultado de imagem para fÃ³rum trc"/>
          <p:cNvPicPr>
            <a:picLocks noChangeAspect="1" noChangeArrowheads="1"/>
          </p:cNvPicPr>
          <p:nvPr/>
        </p:nvPicPr>
        <p:blipFill>
          <a:blip r:embed="rId3" cstate="print"/>
          <a:srcRect l="7065" t="7794" r="11683" b="6476"/>
          <a:stretch>
            <a:fillRect/>
          </a:stretch>
        </p:blipFill>
        <p:spPr bwMode="auto">
          <a:xfrm>
            <a:off x="305216" y="189382"/>
            <a:ext cx="648072" cy="619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4171258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482050FA-C7CE-374E-AC27-E501638F72D6}"/>
              </a:ext>
            </a:extLst>
          </p:cNvPr>
          <p:cNvSpPr txBox="1"/>
          <p:nvPr/>
        </p:nvSpPr>
        <p:spPr>
          <a:xfrm>
            <a:off x="899592" y="1554053"/>
            <a:ext cx="74168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b="1" dirty="0" smtClean="0"/>
              <a:t>Reuniões Setoriais e apresentações pela </a:t>
            </a:r>
            <a:r>
              <a:rPr lang="pt-BR" b="1" dirty="0" smtClean="0"/>
              <a:t>manhã;</a:t>
            </a:r>
            <a:endParaRPr lang="pt-BR" b="1" dirty="0" smtClean="0"/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b="1" dirty="0" smtClean="0"/>
              <a:t>Reunião Plenária e apresentações à tarde;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b="1" dirty="0" smtClean="0"/>
              <a:t>Caso </a:t>
            </a:r>
            <a:r>
              <a:rPr lang="pt-BR" b="1" dirty="0"/>
              <a:t>o tempo de debate não seja suficiente, as perguntas e sugestões restantes deverão ser encaminhadas </a:t>
            </a:r>
            <a:r>
              <a:rPr lang="pt-BR" b="1" dirty="0" smtClean="0"/>
              <a:t>ao moderador;</a:t>
            </a:r>
            <a:endParaRPr lang="pt-BR" b="1" dirty="0"/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b="1" dirty="0" smtClean="0"/>
              <a:t>Os </a:t>
            </a:r>
            <a:r>
              <a:rPr lang="pt-BR" b="1" dirty="0"/>
              <a:t>mediadores </a:t>
            </a:r>
            <a:r>
              <a:rPr lang="pt-BR" b="1" dirty="0" smtClean="0"/>
              <a:t>devem apontar os </a:t>
            </a:r>
            <a:r>
              <a:rPr lang="pt-BR" b="1" dirty="0"/>
              <a:t>encaminhamentos e temas para </a:t>
            </a:r>
            <a:r>
              <a:rPr lang="pt-BR" b="1" dirty="0" smtClean="0"/>
              <a:t>a próxima reunião do </a:t>
            </a:r>
            <a:r>
              <a:rPr lang="pt-BR" b="1" dirty="0"/>
              <a:t>Fórum</a:t>
            </a:r>
            <a:r>
              <a:rPr lang="pt-BR" b="1" dirty="0" smtClean="0"/>
              <a:t>.</a:t>
            </a:r>
            <a:endParaRPr lang="pt-BR" b="1" dirty="0"/>
          </a:p>
        </p:txBody>
      </p:sp>
      <p:pic>
        <p:nvPicPr>
          <p:cNvPr id="11" name="Imagem 7">
            <a:extLst>
              <a:ext uri="{FF2B5EF4-FFF2-40B4-BE49-F238E27FC236}">
                <a16:creationId xmlns="" xmlns:a16="http://schemas.microsoft.com/office/drawing/2014/main" id="{F13DA104-1F75-AA49-8305-F1155B9A64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035" y="195486"/>
            <a:ext cx="2203445" cy="432048"/>
          </a:xfrm>
          <a:prstGeom prst="rect">
            <a:avLst/>
          </a:prstGeom>
        </p:spPr>
      </p:pic>
      <p:sp>
        <p:nvSpPr>
          <p:cNvPr id="6" name="CaixaDeTexto 4">
            <a:extLst>
              <a:ext uri="{FF2B5EF4-FFF2-40B4-BE49-F238E27FC236}">
                <a16:creationId xmlns="" xmlns:a16="http://schemas.microsoft.com/office/drawing/2014/main" id="{482050FA-C7CE-374E-AC27-E501638F72D6}"/>
              </a:ext>
            </a:extLst>
          </p:cNvPr>
          <p:cNvSpPr txBox="1"/>
          <p:nvPr/>
        </p:nvSpPr>
        <p:spPr>
          <a:xfrm>
            <a:off x="1187624" y="19548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D6A02"/>
                </a:solidFill>
                <a:latin typeface="Calibri"/>
                <a:cs typeface="Calibri"/>
              </a:rPr>
              <a:t>33ª </a:t>
            </a:r>
            <a:r>
              <a:rPr lang="pt-BR" b="1" dirty="0">
                <a:solidFill>
                  <a:srgbClr val="0D6A02"/>
                </a:solidFill>
                <a:latin typeface="Calibri"/>
                <a:cs typeface="Calibri"/>
              </a:rPr>
              <a:t>Reunião Ordinária do Fórum TRC </a:t>
            </a:r>
          </a:p>
        </p:txBody>
      </p:sp>
      <p:pic>
        <p:nvPicPr>
          <p:cNvPr id="7" name="Picture 8" descr="Resultado de imagem para fÃ³rum trc"/>
          <p:cNvPicPr>
            <a:picLocks noChangeAspect="1" noChangeArrowheads="1"/>
          </p:cNvPicPr>
          <p:nvPr/>
        </p:nvPicPr>
        <p:blipFill>
          <a:blip r:embed="rId3" cstate="print"/>
          <a:srcRect l="7065" t="7794" r="11683" b="6476"/>
          <a:stretch>
            <a:fillRect/>
          </a:stretch>
        </p:blipFill>
        <p:spPr bwMode="auto">
          <a:xfrm>
            <a:off x="305216" y="189382"/>
            <a:ext cx="648072" cy="619895"/>
          </a:xfrm>
          <a:prstGeom prst="rect">
            <a:avLst/>
          </a:prstGeom>
          <a:noFill/>
        </p:spPr>
      </p:pic>
      <p:sp>
        <p:nvSpPr>
          <p:cNvPr id="8" name="CaixaDeTexto 4">
            <a:extLst>
              <a:ext uri="{FF2B5EF4-FFF2-40B4-BE49-F238E27FC236}">
                <a16:creationId xmlns="" xmlns:a16="http://schemas.microsoft.com/office/drawing/2014/main" id="{C3C81962-A453-47AB-9771-4AED32B0A0C5}"/>
              </a:ext>
            </a:extLst>
          </p:cNvPr>
          <p:cNvSpPr txBox="1"/>
          <p:nvPr/>
        </p:nvSpPr>
        <p:spPr>
          <a:xfrm>
            <a:off x="899592" y="1014576"/>
            <a:ext cx="65162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rgbClr val="C00000"/>
                </a:solidFill>
                <a:latin typeface="Calibri"/>
                <a:cs typeface="Calibri"/>
              </a:rPr>
              <a:t>DINÂMICA DO FÓRUM – </a:t>
            </a:r>
            <a:r>
              <a:rPr lang="pt-BR" sz="2500" b="1" dirty="0" smtClean="0">
                <a:solidFill>
                  <a:srgbClr val="C00000"/>
                </a:solidFill>
                <a:latin typeface="Calibri"/>
                <a:cs typeface="Calibri"/>
              </a:rPr>
              <a:t>11/07</a:t>
            </a:r>
            <a:endParaRPr lang="pt-BR" sz="2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66336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7">
            <a:extLst>
              <a:ext uri="{FF2B5EF4-FFF2-40B4-BE49-F238E27FC236}">
                <a16:creationId xmlns="" xmlns:a16="http://schemas.microsoft.com/office/drawing/2014/main" id="{F13DA104-1F75-AA49-8305-F1155B9A64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035" y="195486"/>
            <a:ext cx="2203445" cy="432048"/>
          </a:xfrm>
          <a:prstGeom prst="rect">
            <a:avLst/>
          </a:prstGeom>
        </p:spPr>
      </p:pic>
      <p:sp>
        <p:nvSpPr>
          <p:cNvPr id="6" name="CaixaDeTexto 4">
            <a:extLst>
              <a:ext uri="{FF2B5EF4-FFF2-40B4-BE49-F238E27FC236}">
                <a16:creationId xmlns="" xmlns:a16="http://schemas.microsoft.com/office/drawing/2014/main" id="{482050FA-C7CE-374E-AC27-E501638F72D6}"/>
              </a:ext>
            </a:extLst>
          </p:cNvPr>
          <p:cNvSpPr txBox="1"/>
          <p:nvPr/>
        </p:nvSpPr>
        <p:spPr>
          <a:xfrm>
            <a:off x="1187624" y="19548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D6A02"/>
                </a:solidFill>
                <a:latin typeface="Calibri"/>
                <a:cs typeface="Calibri"/>
              </a:rPr>
              <a:t>33ª </a:t>
            </a:r>
            <a:r>
              <a:rPr lang="pt-BR" b="1" dirty="0">
                <a:solidFill>
                  <a:srgbClr val="0D6A02"/>
                </a:solidFill>
                <a:latin typeface="Calibri"/>
                <a:cs typeface="Calibri"/>
              </a:rPr>
              <a:t>Reunião Ordinária do Fórum TRC </a:t>
            </a:r>
          </a:p>
        </p:txBody>
      </p:sp>
      <p:pic>
        <p:nvPicPr>
          <p:cNvPr id="7" name="Picture 8" descr="Resultado de imagem para fÃ³rum trc"/>
          <p:cNvPicPr>
            <a:picLocks noChangeAspect="1" noChangeArrowheads="1"/>
          </p:cNvPicPr>
          <p:nvPr/>
        </p:nvPicPr>
        <p:blipFill>
          <a:blip r:embed="rId3" cstate="print"/>
          <a:srcRect l="7065" t="7794" r="11683" b="6476"/>
          <a:stretch>
            <a:fillRect/>
          </a:stretch>
        </p:blipFill>
        <p:spPr bwMode="auto">
          <a:xfrm>
            <a:off x="305216" y="189382"/>
            <a:ext cx="648072" cy="619895"/>
          </a:xfrm>
          <a:prstGeom prst="rect">
            <a:avLst/>
          </a:prstGeom>
          <a:noFill/>
        </p:spPr>
      </p:pic>
      <p:sp>
        <p:nvSpPr>
          <p:cNvPr id="8" name="CaixaDeTexto 4">
            <a:extLst>
              <a:ext uri="{FF2B5EF4-FFF2-40B4-BE49-F238E27FC236}">
                <a16:creationId xmlns="" xmlns:a16="http://schemas.microsoft.com/office/drawing/2014/main" id="{482050FA-C7CE-374E-AC27-E501638F72D6}"/>
              </a:ext>
            </a:extLst>
          </p:cNvPr>
          <p:cNvSpPr txBox="1"/>
          <p:nvPr/>
        </p:nvSpPr>
        <p:spPr>
          <a:xfrm>
            <a:off x="3347864" y="593350"/>
            <a:ext cx="26642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rgbClr val="C00000"/>
                </a:solidFill>
                <a:latin typeface="Calibri"/>
                <a:cs typeface="Calibri"/>
              </a:rPr>
              <a:t>PROGRAMAÇÃO</a:t>
            </a:r>
            <a:endParaRPr lang="pt-BR" sz="2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8258" t="19085" r="53205" b="7511"/>
          <a:stretch>
            <a:fillRect/>
          </a:stretch>
        </p:blipFill>
        <p:spPr bwMode="auto">
          <a:xfrm>
            <a:off x="4983856" y="1186506"/>
            <a:ext cx="3188544" cy="36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53931" t="28588" r="7548" b="7155"/>
          <a:stretch>
            <a:fillRect/>
          </a:stretch>
        </p:blipFill>
        <p:spPr bwMode="auto">
          <a:xfrm>
            <a:off x="827584" y="1203598"/>
            <a:ext cx="324036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77619980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482050FA-C7CE-374E-AC27-E501638F72D6}"/>
              </a:ext>
            </a:extLst>
          </p:cNvPr>
          <p:cNvSpPr txBox="1"/>
          <p:nvPr/>
        </p:nvSpPr>
        <p:spPr>
          <a:xfrm>
            <a:off x="899592" y="1413317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/>
              <a:t>Favor manter celulares no modo silencioso;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 smtClean="0"/>
              <a:t>Caso necessário, solicitar </a:t>
            </a:r>
            <a:r>
              <a:rPr lang="pt-BR" sz="2000" b="1" dirty="0"/>
              <a:t>à equipe de apoio o microfone para falar;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/>
              <a:t>Evitar conversas paralelas;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/>
              <a:t>Brevidade nos comentários e objetividade nas perguntas;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/>
              <a:t>Evitar repetição dos temas já discutidos;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/>
              <a:t>Foco no resultado </a:t>
            </a:r>
            <a:r>
              <a:rPr lang="pt-BR" sz="2000" b="1" dirty="0" smtClean="0"/>
              <a:t>!</a:t>
            </a:r>
            <a:endParaRPr lang="pt-BR" sz="2000" b="1" dirty="0"/>
          </a:p>
        </p:txBody>
      </p:sp>
      <p:sp>
        <p:nvSpPr>
          <p:cNvPr id="10" name="CaixaDeTexto 4">
            <a:extLst>
              <a:ext uri="{FF2B5EF4-FFF2-40B4-BE49-F238E27FC236}">
                <a16:creationId xmlns="" xmlns:a16="http://schemas.microsoft.com/office/drawing/2014/main" id="{482050FA-C7CE-374E-AC27-E501638F72D6}"/>
              </a:ext>
            </a:extLst>
          </p:cNvPr>
          <p:cNvSpPr txBox="1"/>
          <p:nvPr/>
        </p:nvSpPr>
        <p:spPr>
          <a:xfrm>
            <a:off x="899592" y="870560"/>
            <a:ext cx="65162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rgbClr val="C00000"/>
                </a:solidFill>
                <a:latin typeface="Calibri"/>
                <a:cs typeface="Calibri"/>
              </a:rPr>
              <a:t>AVISOS GERAIS</a:t>
            </a:r>
            <a:endParaRPr lang="pt-BR" sz="2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pic>
        <p:nvPicPr>
          <p:cNvPr id="11" name="Imagem 7">
            <a:extLst>
              <a:ext uri="{FF2B5EF4-FFF2-40B4-BE49-F238E27FC236}">
                <a16:creationId xmlns="" xmlns:a16="http://schemas.microsoft.com/office/drawing/2014/main" id="{F13DA104-1F75-AA49-8305-F1155B9A64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035" y="195486"/>
            <a:ext cx="2203445" cy="432048"/>
          </a:xfrm>
          <a:prstGeom prst="rect">
            <a:avLst/>
          </a:prstGeom>
        </p:spPr>
      </p:pic>
      <p:sp>
        <p:nvSpPr>
          <p:cNvPr id="6" name="CaixaDeTexto 4">
            <a:extLst>
              <a:ext uri="{FF2B5EF4-FFF2-40B4-BE49-F238E27FC236}">
                <a16:creationId xmlns="" xmlns:a16="http://schemas.microsoft.com/office/drawing/2014/main" id="{482050FA-C7CE-374E-AC27-E501638F72D6}"/>
              </a:ext>
            </a:extLst>
          </p:cNvPr>
          <p:cNvSpPr txBox="1"/>
          <p:nvPr/>
        </p:nvSpPr>
        <p:spPr>
          <a:xfrm>
            <a:off x="1187624" y="19548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D6A02"/>
                </a:solidFill>
                <a:latin typeface="Calibri"/>
                <a:cs typeface="Calibri"/>
              </a:rPr>
              <a:t>33ª </a:t>
            </a:r>
            <a:r>
              <a:rPr lang="pt-BR" b="1" dirty="0">
                <a:solidFill>
                  <a:srgbClr val="0D6A02"/>
                </a:solidFill>
                <a:latin typeface="Calibri"/>
                <a:cs typeface="Calibri"/>
              </a:rPr>
              <a:t>Reunião Ordinária do Fórum TRC </a:t>
            </a:r>
          </a:p>
        </p:txBody>
      </p:sp>
      <p:pic>
        <p:nvPicPr>
          <p:cNvPr id="7" name="Picture 8" descr="Resultado de imagem para fÃ³rum trc"/>
          <p:cNvPicPr>
            <a:picLocks noChangeAspect="1" noChangeArrowheads="1"/>
          </p:cNvPicPr>
          <p:nvPr/>
        </p:nvPicPr>
        <p:blipFill>
          <a:blip r:embed="rId3" cstate="print"/>
          <a:srcRect l="7065" t="7794" r="11683" b="6476"/>
          <a:stretch>
            <a:fillRect/>
          </a:stretch>
        </p:blipFill>
        <p:spPr bwMode="auto">
          <a:xfrm>
            <a:off x="305216" y="189382"/>
            <a:ext cx="648072" cy="619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92999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A186B68E-31B5-8F4C-AC48-930A272A6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015" y="3003798"/>
            <a:ext cx="3315970" cy="65019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A3D426CB-C36F-3948-9F0B-08284044BD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51670"/>
            <a:ext cx="4697541" cy="864096"/>
          </a:xfrm>
          <a:prstGeom prst="rect">
            <a:avLst/>
          </a:prstGeom>
        </p:spPr>
      </p:pic>
      <p:sp>
        <p:nvSpPr>
          <p:cNvPr id="4" name="CaixaDeTexto 4">
            <a:extLst>
              <a:ext uri="{FF2B5EF4-FFF2-40B4-BE49-F238E27FC236}">
                <a16:creationId xmlns="" xmlns:a16="http://schemas.microsoft.com/office/drawing/2014/main" id="{38AA4361-56FD-4208-BE9C-4FE7858D7103}"/>
              </a:ext>
            </a:extLst>
          </p:cNvPr>
          <p:cNvSpPr txBox="1"/>
          <p:nvPr/>
        </p:nvSpPr>
        <p:spPr>
          <a:xfrm>
            <a:off x="224026" y="855752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C00000"/>
                </a:solidFill>
                <a:latin typeface="Calibri"/>
                <a:cs typeface="Calibri"/>
              </a:rPr>
              <a:t>OBRIGADO </a:t>
            </a:r>
            <a:r>
              <a:rPr lang="pt-BR" sz="4000" b="1" dirty="0" smtClean="0">
                <a:solidFill>
                  <a:srgbClr val="C00000"/>
                </a:solidFill>
                <a:latin typeface="Calibri"/>
                <a:cs typeface="Calibri"/>
              </a:rPr>
              <a:t>!</a:t>
            </a:r>
            <a:endParaRPr lang="pt-B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88203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2376</TotalTime>
  <Words>311</Words>
  <Application>Microsoft Office PowerPoint</Application>
  <PresentationFormat>Apresentação na tela (16:9)</PresentationFormat>
  <Paragraphs>44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not-se-049514</dc:creator>
  <cp:lastModifiedBy>Déborah Sousa Borges</cp:lastModifiedBy>
  <cp:revision>9</cp:revision>
  <cp:lastPrinted>2019-05-27T14:53:28Z</cp:lastPrinted>
  <dcterms:created xsi:type="dcterms:W3CDTF">2019-01-17T14:02:23Z</dcterms:created>
  <dcterms:modified xsi:type="dcterms:W3CDTF">2019-07-10T16:54:55Z</dcterms:modified>
</cp:coreProperties>
</file>