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9" r:id="rId4"/>
    <p:sldId id="260" r:id="rId5"/>
    <p:sldId id="261" r:id="rId6"/>
    <p:sldId id="258" r:id="rId7"/>
    <p:sldId id="263" r:id="rId8"/>
    <p:sldId id="262" r:id="rId9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9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>
        <a:latin typeface="+mj-lt"/>
        <a:ea typeface="+mj-ea"/>
        <a:cs typeface="+mj-cs"/>
        <a:sym typeface="Helvetica Neue"/>
      </a:defRPr>
    </a:lvl1pPr>
    <a:lvl2pPr indent="228600" latinLnBrk="0">
      <a:defRPr>
        <a:latin typeface="+mj-lt"/>
        <a:ea typeface="+mj-ea"/>
        <a:cs typeface="+mj-cs"/>
        <a:sym typeface="Helvetica Neue"/>
      </a:defRPr>
    </a:lvl2pPr>
    <a:lvl3pPr indent="457200" latinLnBrk="0">
      <a:defRPr>
        <a:latin typeface="+mj-lt"/>
        <a:ea typeface="+mj-ea"/>
        <a:cs typeface="+mj-cs"/>
        <a:sym typeface="Helvetica Neue"/>
      </a:defRPr>
    </a:lvl3pPr>
    <a:lvl4pPr indent="685800" latinLnBrk="0">
      <a:defRPr>
        <a:latin typeface="+mj-lt"/>
        <a:ea typeface="+mj-ea"/>
        <a:cs typeface="+mj-cs"/>
        <a:sym typeface="Helvetica Neue"/>
      </a:defRPr>
    </a:lvl4pPr>
    <a:lvl5pPr indent="914400" latinLnBrk="0">
      <a:defRPr>
        <a:latin typeface="+mj-lt"/>
        <a:ea typeface="+mj-ea"/>
        <a:cs typeface="+mj-cs"/>
        <a:sym typeface="Helvetica Neue"/>
      </a:defRPr>
    </a:lvl5pPr>
    <a:lvl6pPr indent="1143000" latinLnBrk="0">
      <a:defRPr>
        <a:latin typeface="+mj-lt"/>
        <a:ea typeface="+mj-ea"/>
        <a:cs typeface="+mj-cs"/>
        <a:sym typeface="Helvetica Neue"/>
      </a:defRPr>
    </a:lvl6pPr>
    <a:lvl7pPr indent="1371600" latinLnBrk="0">
      <a:defRPr>
        <a:latin typeface="+mj-lt"/>
        <a:ea typeface="+mj-ea"/>
        <a:cs typeface="+mj-cs"/>
        <a:sym typeface="Helvetica Neue"/>
      </a:defRPr>
    </a:lvl7pPr>
    <a:lvl8pPr indent="1600200" latinLnBrk="0">
      <a:defRPr>
        <a:latin typeface="+mj-lt"/>
        <a:ea typeface="+mj-ea"/>
        <a:cs typeface="+mj-cs"/>
        <a:sym typeface="Helvetica Neue"/>
      </a:defRPr>
    </a:lvl8pPr>
    <a:lvl9pPr indent="1828800" latinLnBrk="0">
      <a:defRPr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370012" y="577453"/>
            <a:ext cx="7315201" cy="12513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/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5103812" y="1828800"/>
            <a:ext cx="3581401" cy="331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2821" y="4769962"/>
            <a:ext cx="263980" cy="2692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22860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 typeface="Arial"/>
        <a:buNone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27432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 typeface="Arial"/>
        <a:buNone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3200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 typeface="Arial"/>
        <a:buNone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36576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 typeface="Arial"/>
        <a:buNone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Fórum TRC…"/>
          <p:cNvSpPr txBox="1"/>
          <p:nvPr/>
        </p:nvSpPr>
        <p:spPr>
          <a:xfrm>
            <a:off x="2868179" y="1568415"/>
            <a:ext cx="3407642" cy="1767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000" b="1">
                <a:solidFill>
                  <a:srgbClr val="365F2D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 algn="ctr">
              <a:defRPr sz="2000" b="1">
                <a:solidFill>
                  <a:srgbClr val="365F2D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CTO - 1ª REUNIÃO 2019</a:t>
            </a:r>
          </a:p>
          <a:p>
            <a:pPr algn="ctr">
              <a:defRPr sz="1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000">
              <a:solidFill>
                <a:srgbClr val="365F2D"/>
              </a:solidFill>
            </a:endParaRPr>
          </a:p>
          <a:p>
            <a:pPr algn="ctr">
              <a:defRPr sz="19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PAINEL INTEGRIDADE</a:t>
            </a:r>
            <a:endParaRPr>
              <a:solidFill>
                <a:srgbClr val="365F2D"/>
              </a:solidFill>
            </a:endParaRPr>
          </a:p>
          <a:p>
            <a:pPr algn="ctr">
              <a:defRPr sz="1600" b="1">
                <a:solidFill>
                  <a:srgbClr val="365F2D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>
              <a:solidFill>
                <a:srgbClr val="365F2D"/>
              </a:solidFill>
            </a:endParaRPr>
          </a:p>
          <a:p>
            <a:pPr algn="ctr">
              <a:defRPr sz="1500" b="1">
                <a:solidFill>
                  <a:srgbClr val="365F2D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OUVIDORIA </a:t>
            </a:r>
          </a:p>
          <a:p>
            <a:pPr algn="ctr">
              <a:defRPr sz="1500" b="1">
                <a:solidFill>
                  <a:srgbClr val="365F2D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MINISTÉRIO DA INFRAESTRUTURA</a:t>
            </a:r>
          </a:p>
        </p:txBody>
      </p:sp>
      <p:pic>
        <p:nvPicPr>
          <p:cNvPr id="22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64386" y="268286"/>
            <a:ext cx="1698627" cy="3317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31689"/>
            <a:ext cx="9144000" cy="50682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8257" y="-1"/>
            <a:ext cx="9180515" cy="5143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42850" y="795073"/>
            <a:ext cx="959900" cy="95386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7" name="Grupo 37"/>
          <p:cNvGrpSpPr/>
          <p:nvPr/>
        </p:nvGrpSpPr>
        <p:grpSpPr>
          <a:xfrm>
            <a:off x="3630533" y="1026418"/>
            <a:ext cx="997705" cy="656281"/>
            <a:chOff x="0" y="0"/>
            <a:chExt cx="997704" cy="656280"/>
          </a:xfrm>
        </p:grpSpPr>
        <p:pic>
          <p:nvPicPr>
            <p:cNvPr id="35" name="image.png" descr="image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608014" cy="6562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6" name="image.png" descr="image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717796" y="16177"/>
              <a:ext cx="279909" cy="6135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8" name="Estrutura das Ouvidorias"/>
          <p:cNvSpPr txBox="1"/>
          <p:nvPr/>
        </p:nvSpPr>
        <p:spPr>
          <a:xfrm>
            <a:off x="648849" y="1105639"/>
            <a:ext cx="2667072" cy="497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400">
                <a:solidFill>
                  <a:srgbClr val="0433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Há algum fluxo de tratamento específico para Denúncias ?</a:t>
            </a:r>
          </a:p>
        </p:txBody>
      </p:sp>
      <p:sp>
        <p:nvSpPr>
          <p:cNvPr id="39" name="Estrutura das Ouvidorias"/>
          <p:cNvSpPr txBox="1"/>
          <p:nvPr/>
        </p:nvSpPr>
        <p:spPr>
          <a:xfrm>
            <a:off x="665335" y="359312"/>
            <a:ext cx="8252153" cy="358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marL="180472" indent="-180472">
              <a:defRPr b="1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Levantamento sobre o funcionamento das Ouvidorias - CTO (Integridade)</a:t>
            </a:r>
          </a:p>
        </p:txBody>
      </p:sp>
      <p:sp>
        <p:nvSpPr>
          <p:cNvPr id="40" name="Text"/>
          <p:cNvSpPr txBox="1"/>
          <p:nvPr/>
        </p:nvSpPr>
        <p:spPr>
          <a:xfrm>
            <a:off x="1247476" y="125582"/>
            <a:ext cx="127001" cy="164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 defTabSz="457200">
              <a:lnSpc>
                <a:spcPts val="11900"/>
              </a:lnSpc>
              <a:defRPr sz="5000">
                <a:solidFill>
                  <a:srgbClr val="808080"/>
                </a:solidFill>
                <a:latin typeface="Times"/>
                <a:ea typeface="Times"/>
                <a:cs typeface="Times"/>
                <a:sym typeface="Times"/>
              </a:defRPr>
            </a:pPr>
            <a:endParaRPr/>
          </a:p>
        </p:txBody>
      </p:sp>
      <p:sp>
        <p:nvSpPr>
          <p:cNvPr id="41" name="Ouvidoria&gt;Diretoria&gt; Toma ciência&gt; (Jurídica/Comissão de Ética/Sindicância) &gt; Denunciante;…"/>
          <p:cNvSpPr txBox="1"/>
          <p:nvPr/>
        </p:nvSpPr>
        <p:spPr>
          <a:xfrm>
            <a:off x="445923" y="1736181"/>
            <a:ext cx="8252154" cy="29133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90236" indent="-90236" algn="just" defTabSz="457200">
              <a:lnSpc>
                <a:spcPct val="80000"/>
              </a:lnSpc>
              <a:spcBef>
                <a:spcPts val="700"/>
              </a:spcBef>
              <a:buSzPct val="100000"/>
              <a:buChar char="๏"/>
              <a:defRPr sz="1200" b="1">
                <a:solidFill>
                  <a:srgbClr val="0433FF"/>
                </a:solidFill>
                <a:latin typeface="Cochin"/>
                <a:ea typeface="Cochin"/>
                <a:cs typeface="Cochin"/>
                <a:sym typeface="Cochin"/>
              </a:defRPr>
            </a:pPr>
            <a:r>
              <a:t> </a:t>
            </a:r>
            <a:r>
              <a:rPr sz="1400" b="0"/>
              <a:t>Ouvidoria&gt;</a:t>
            </a:r>
            <a:r>
              <a:rPr sz="1400"/>
              <a:t>Diretoria&gt; Toma ciência</a:t>
            </a:r>
            <a:r>
              <a:rPr sz="1400" b="0"/>
              <a:t>&gt; (Jurídica/Comissão de Ética/Sindicância) &gt; Denunciante;</a:t>
            </a:r>
          </a:p>
          <a:p>
            <a:pPr marL="90236" indent="-90236" algn="just" defTabSz="457200">
              <a:lnSpc>
                <a:spcPct val="80000"/>
              </a:lnSpc>
              <a:spcBef>
                <a:spcPts val="700"/>
              </a:spcBef>
              <a:buSzPct val="100000"/>
              <a:buChar char="๏"/>
              <a:defRPr sz="1400">
                <a:solidFill>
                  <a:srgbClr val="0433FF"/>
                </a:solidFill>
                <a:latin typeface="Cochin"/>
                <a:ea typeface="Cochin"/>
                <a:cs typeface="Cochin"/>
                <a:sym typeface="Cochin"/>
              </a:defRPr>
            </a:pPr>
            <a:r>
              <a:t> Análise prévia  /</a:t>
            </a:r>
            <a:r>
              <a:rPr b="1"/>
              <a:t> promove a abertura do pe e encaminhamos a área responsável. (c/ ciência à presidência)</a:t>
            </a:r>
            <a:r>
              <a:t> institui sindicância para apuração dos fatos, se for o caso;</a:t>
            </a:r>
          </a:p>
          <a:p>
            <a:pPr marL="90236" indent="-90236" algn="just" defTabSz="457200">
              <a:lnSpc>
                <a:spcPct val="80000"/>
              </a:lnSpc>
              <a:spcBef>
                <a:spcPts val="700"/>
              </a:spcBef>
              <a:buSzPct val="100000"/>
              <a:buChar char="๏"/>
              <a:defRPr sz="1400">
                <a:solidFill>
                  <a:srgbClr val="0433FF"/>
                </a:solidFill>
                <a:latin typeface="Cochin"/>
                <a:ea typeface="Cochin"/>
                <a:cs typeface="Cochin"/>
                <a:sym typeface="Cochin"/>
              </a:defRPr>
            </a:pPr>
            <a:r>
              <a:t> Contra regulados está no fluxo geral, tratamento diferenciado ao chegar nos setores de análise. Contra agente público é diferenciada, </a:t>
            </a:r>
            <a:r>
              <a:rPr b="1"/>
              <a:t>enviada à OUV diretamente estando em processo de aprimoramento</a:t>
            </a:r>
            <a:r>
              <a:t>.</a:t>
            </a:r>
          </a:p>
          <a:p>
            <a:pPr marL="90236" indent="-90236" algn="just" defTabSz="457200">
              <a:lnSpc>
                <a:spcPct val="80000"/>
              </a:lnSpc>
              <a:spcBef>
                <a:spcPts val="700"/>
              </a:spcBef>
              <a:buSzPct val="100000"/>
              <a:buChar char="๏"/>
              <a:defRPr sz="1400">
                <a:solidFill>
                  <a:srgbClr val="0433FF"/>
                </a:solidFill>
                <a:latin typeface="Cochin"/>
                <a:ea typeface="Cochin"/>
                <a:cs typeface="Cochin"/>
                <a:sym typeface="Cochin"/>
              </a:defRPr>
            </a:pPr>
            <a:r>
              <a:t> Efetuamos os p</a:t>
            </a:r>
            <a:r>
              <a:rPr b="1"/>
              <a:t>rocedimentos de acordo com as instruções e orientações</a:t>
            </a:r>
            <a:r>
              <a:t> da OGU;</a:t>
            </a:r>
          </a:p>
          <a:p>
            <a:pPr marL="90236" indent="-90236" algn="just" defTabSz="457200">
              <a:lnSpc>
                <a:spcPct val="80000"/>
              </a:lnSpc>
              <a:spcBef>
                <a:spcPts val="700"/>
              </a:spcBef>
              <a:buSzPct val="100000"/>
              <a:buChar char="๏"/>
              <a:defRPr sz="1400">
                <a:solidFill>
                  <a:srgbClr val="0433FF"/>
                </a:solidFill>
                <a:latin typeface="Cochin"/>
                <a:ea typeface="Cochin"/>
                <a:cs typeface="Cochin"/>
                <a:sym typeface="Cochin"/>
              </a:defRPr>
            </a:pPr>
            <a:r>
              <a:rPr b="1"/>
              <a:t>Analisa elementos suficientes e se estão claros. (Art. 41 Dec-Lei n° 3.689/41</a:t>
            </a:r>
            <a:r>
              <a:t>). </a:t>
            </a:r>
            <a:r>
              <a:rPr b="1"/>
              <a:t>Se DAS 4 ou superior,</a:t>
            </a:r>
            <a:r>
              <a:t> </a:t>
            </a:r>
            <a:r>
              <a:rPr b="1"/>
              <a:t>encaminha à OGU para apuração,</a:t>
            </a:r>
            <a:r>
              <a:t> conforme IN n° 1/2014.  </a:t>
            </a:r>
            <a:r>
              <a:rPr b="1"/>
              <a:t>Se inferior a DAS4 é encaminhada ao Diretor-Presidente que solicita a abertura de uma sindicância</a:t>
            </a:r>
            <a:r>
              <a:t>. Informa ao demandante que será aberta uma sindicância e resposta;</a:t>
            </a:r>
          </a:p>
          <a:p>
            <a:pPr marL="90236" indent="-90236" algn="just" defTabSz="457200">
              <a:lnSpc>
                <a:spcPct val="80000"/>
              </a:lnSpc>
              <a:spcBef>
                <a:spcPts val="700"/>
              </a:spcBef>
              <a:buSzPct val="100000"/>
              <a:buChar char="๏"/>
              <a:defRPr sz="1400">
                <a:solidFill>
                  <a:srgbClr val="0433FF"/>
                </a:solidFill>
                <a:latin typeface="Cochin"/>
                <a:ea typeface="Cochin"/>
                <a:cs typeface="Cochin"/>
                <a:sym typeface="Cochin"/>
              </a:defRPr>
            </a:pPr>
            <a:r>
              <a:t> </a:t>
            </a:r>
            <a:r>
              <a:rPr b="1"/>
              <a:t>Contra servidores são apuradas pela Corregedoria</a:t>
            </a:r>
            <a:r>
              <a:t>. Contra serviços delegados, classifica como reclamação e fluxo comum;</a:t>
            </a:r>
          </a:p>
          <a:p>
            <a:pPr marL="90236" indent="-90236" algn="just" defTabSz="457200">
              <a:lnSpc>
                <a:spcPct val="80000"/>
              </a:lnSpc>
              <a:spcBef>
                <a:spcPts val="700"/>
              </a:spcBef>
              <a:buSzPct val="100000"/>
              <a:buChar char="๏"/>
              <a:defRPr sz="1400">
                <a:solidFill>
                  <a:srgbClr val="0433FF"/>
                </a:solidFill>
                <a:latin typeface="Cochin"/>
                <a:ea typeface="Cochin"/>
                <a:cs typeface="Cochin"/>
                <a:sym typeface="Cochin"/>
              </a:defRPr>
            </a:pPr>
            <a:r>
              <a:t> Recebe, </a:t>
            </a:r>
            <a:r>
              <a:rPr b="1"/>
              <a:t>abre processo, encaminha a área demandada, monitora o prazo, respostas e-Ouv.</a:t>
            </a:r>
          </a:p>
        </p:txBody>
      </p:sp>
      <p:sp>
        <p:nvSpPr>
          <p:cNvPr id="42" name="Estrutura das Ouvidorias"/>
          <p:cNvSpPr txBox="1"/>
          <p:nvPr/>
        </p:nvSpPr>
        <p:spPr>
          <a:xfrm>
            <a:off x="6331442" y="1105639"/>
            <a:ext cx="1901864" cy="497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400">
                <a:solidFill>
                  <a:srgbClr val="0433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Se Possível, descreva o fluxo de tratamento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7" name="Image Gallery"/>
          <p:cNvGrpSpPr/>
          <p:nvPr/>
        </p:nvGrpSpPr>
        <p:grpSpPr>
          <a:xfrm>
            <a:off x="571448" y="293358"/>
            <a:ext cx="8001104" cy="5229964"/>
            <a:chOff x="0" y="0"/>
            <a:chExt cx="8001103" cy="5229963"/>
          </a:xfrm>
        </p:grpSpPr>
        <p:pic>
          <p:nvPicPr>
            <p:cNvPr id="45" name="Screen Shot 2019-06-06 at 00.59.17.png" descr="Screen Shot 2019-06-06 at 00.59.17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t="124" b="124"/>
            <a:stretch>
              <a:fillRect/>
            </a:stretch>
          </p:blipFill>
          <p:spPr>
            <a:xfrm>
              <a:off x="0" y="0"/>
              <a:ext cx="8001104" cy="47219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6" name="Rectangle"/>
            <p:cNvSpPr/>
            <p:nvPr/>
          </p:nvSpPr>
          <p:spPr>
            <a:xfrm>
              <a:off x="0" y="4798163"/>
              <a:ext cx="8001104" cy="431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/>
            <a:p>
              <a:r>
                <a:t> </a:t>
              </a:r>
            </a:p>
          </p:txBody>
        </p:sp>
      </p:grpSp>
      <p:sp>
        <p:nvSpPr>
          <p:cNvPr id="48" name="Diagnóstico do Cenário Passado"/>
          <p:cNvSpPr txBox="1"/>
          <p:nvPr/>
        </p:nvSpPr>
        <p:spPr>
          <a:xfrm>
            <a:off x="-293299" y="35970"/>
            <a:ext cx="7993064" cy="408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lnSpc>
                <a:spcPct val="150000"/>
              </a:lnSpc>
              <a:defRPr sz="2100" b="1">
                <a:solidFill>
                  <a:srgbClr val="365F2D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Análise do Histórico de Denúncias MTPA (2017 a 2018)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8046" y="463508"/>
            <a:ext cx="8167908" cy="4444645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Diagnóstico do Cenário Passado"/>
          <p:cNvSpPr txBox="1"/>
          <p:nvPr/>
        </p:nvSpPr>
        <p:spPr>
          <a:xfrm>
            <a:off x="-293299" y="35970"/>
            <a:ext cx="7993064" cy="408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lnSpc>
                <a:spcPct val="150000"/>
              </a:lnSpc>
              <a:defRPr sz="2100" b="1">
                <a:solidFill>
                  <a:srgbClr val="365F2D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Análise do Histórico de Denúncias MTPA (2017 a 2018)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8257" y="-159658"/>
            <a:ext cx="9180515" cy="5143501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Estrutura das Ouvidorias"/>
          <p:cNvSpPr txBox="1"/>
          <p:nvPr/>
        </p:nvSpPr>
        <p:spPr>
          <a:xfrm>
            <a:off x="-129796" y="125582"/>
            <a:ext cx="8252153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marL="180472" indent="-180472">
              <a:defRPr b="1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algn="ctr"/>
            <a:r>
              <a:rPr lang="pt-BR" dirty="0"/>
              <a:t>Decreto 9.492/2018</a:t>
            </a:r>
            <a:endParaRPr dirty="0"/>
          </a:p>
        </p:txBody>
      </p:sp>
      <p:sp>
        <p:nvSpPr>
          <p:cNvPr id="30" name="Text"/>
          <p:cNvSpPr txBox="1"/>
          <p:nvPr/>
        </p:nvSpPr>
        <p:spPr>
          <a:xfrm>
            <a:off x="1247476" y="125582"/>
            <a:ext cx="127001" cy="164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 defTabSz="457200">
              <a:lnSpc>
                <a:spcPts val="11900"/>
              </a:lnSpc>
              <a:defRPr sz="5000">
                <a:solidFill>
                  <a:srgbClr val="808080"/>
                </a:solidFill>
                <a:latin typeface="Times"/>
                <a:ea typeface="Times"/>
                <a:cs typeface="Times"/>
                <a:sym typeface="Times"/>
              </a:defRPr>
            </a:pPr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FCD91E-922D-4692-B170-8FE5DB2935FE}"/>
              </a:ext>
            </a:extLst>
          </p:cNvPr>
          <p:cNvSpPr txBox="1"/>
          <p:nvPr/>
        </p:nvSpPr>
        <p:spPr>
          <a:xfrm>
            <a:off x="351795" y="786648"/>
            <a:ext cx="8440410" cy="357020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/>
            <a:r>
              <a:rPr lang="pt-BR" sz="1600" dirty="0">
                <a:solidFill>
                  <a:srgbClr val="006600"/>
                </a:solidFill>
              </a:rPr>
              <a:t>Art. 3º Para fins do disposto neste Decreto, considera-se:</a:t>
            </a:r>
          </a:p>
          <a:p>
            <a:pPr algn="just"/>
            <a:r>
              <a:rPr lang="pt-BR" sz="1600" dirty="0">
                <a:solidFill>
                  <a:srgbClr val="006600"/>
                </a:solidFill>
              </a:rPr>
              <a:t>II - denúncia - </a:t>
            </a:r>
            <a:r>
              <a:rPr lang="pt-BR" sz="1600" b="1" dirty="0">
                <a:solidFill>
                  <a:srgbClr val="006600"/>
                </a:solidFill>
              </a:rPr>
              <a:t>ato que indica a prática de irregularidade ou de ilícito cuja solução dependa da atuação dos órgãos apuratórios competentes</a:t>
            </a:r>
            <a:r>
              <a:rPr lang="pt-BR" sz="1600" dirty="0">
                <a:solidFill>
                  <a:srgbClr val="006600"/>
                </a:solidFill>
              </a:rPr>
              <a:t>;</a:t>
            </a:r>
          </a:p>
          <a:p>
            <a:pPr algn="just"/>
            <a:endParaRPr lang="pt-BR" sz="1600" dirty="0">
              <a:solidFill>
                <a:srgbClr val="006600"/>
              </a:solidFill>
            </a:endParaRPr>
          </a:p>
          <a:p>
            <a:pPr algn="just"/>
            <a:r>
              <a:rPr lang="pt-BR" sz="1600" dirty="0">
                <a:solidFill>
                  <a:srgbClr val="006600"/>
                </a:solidFill>
              </a:rPr>
              <a:t>Art. 22. A denúncia recebida pela unidade setorial do Sistema de Ouvidoria do Poder Executivo federal </a:t>
            </a:r>
            <a:r>
              <a:rPr lang="pt-BR" sz="1600" b="1" dirty="0">
                <a:solidFill>
                  <a:srgbClr val="006600"/>
                </a:solidFill>
              </a:rPr>
              <a:t>será conhecida na hipótese de conter elementos mínimos descritivos de irregularidade ou indícios que permitam a administração pública federal a chegar a tais elementos.</a:t>
            </a:r>
          </a:p>
          <a:p>
            <a:pPr algn="just"/>
            <a:endParaRPr lang="pt-BR" sz="1600" dirty="0">
              <a:solidFill>
                <a:srgbClr val="006600"/>
              </a:solidFill>
            </a:endParaRPr>
          </a:p>
          <a:p>
            <a:pPr algn="just"/>
            <a:r>
              <a:rPr lang="pt-BR" sz="1600" dirty="0">
                <a:solidFill>
                  <a:srgbClr val="006600"/>
                </a:solidFill>
              </a:rPr>
              <a:t>Parágrafo único. </a:t>
            </a:r>
            <a:r>
              <a:rPr lang="pt-BR" sz="1600" b="1" dirty="0">
                <a:solidFill>
                  <a:srgbClr val="006600"/>
                </a:solidFill>
              </a:rPr>
              <a:t>A resposta conclusiva da denúncia conterá informação sobre o seu encaminhamento aos órgãos apuratórios competentes e sobre os procedimentos a serem adotados, ou sobre o seu arquivamento</a:t>
            </a:r>
            <a:r>
              <a:rPr lang="pt-BR" sz="1600" dirty="0">
                <a:solidFill>
                  <a:srgbClr val="006600"/>
                </a:solidFill>
              </a:rPr>
              <a:t>, na hipótese de a denúncia não ser conhecida, exceto o previsto no § 5º do art. 19</a:t>
            </a:r>
          </a:p>
          <a:p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8257" y="-1"/>
            <a:ext cx="9180515" cy="5143501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Estrutura das Ouvidorias"/>
          <p:cNvSpPr txBox="1"/>
          <p:nvPr/>
        </p:nvSpPr>
        <p:spPr>
          <a:xfrm>
            <a:off x="445923" y="346390"/>
            <a:ext cx="8252153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marL="180472" indent="-180472">
              <a:defRPr b="1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algn="ctr"/>
            <a:r>
              <a:rPr lang="pt-BR" dirty="0"/>
              <a:t>Proposta de Portaria e Fluxo de Tratamento de Denúncias</a:t>
            </a:r>
            <a:endParaRPr dirty="0"/>
          </a:p>
        </p:txBody>
      </p:sp>
      <p:sp>
        <p:nvSpPr>
          <p:cNvPr id="30" name="Text"/>
          <p:cNvSpPr txBox="1"/>
          <p:nvPr/>
        </p:nvSpPr>
        <p:spPr>
          <a:xfrm>
            <a:off x="1247476" y="125582"/>
            <a:ext cx="127001" cy="164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 defTabSz="457200">
              <a:lnSpc>
                <a:spcPts val="11900"/>
              </a:lnSpc>
              <a:defRPr sz="5000">
                <a:solidFill>
                  <a:srgbClr val="808080"/>
                </a:solidFill>
                <a:latin typeface="Times"/>
                <a:ea typeface="Times"/>
                <a:cs typeface="Times"/>
                <a:sym typeface="Times"/>
              </a:defRPr>
            </a:pP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008F5C4-D6FA-4B75-9A1F-CA59F74A14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17451"/>
            <a:ext cx="9144000" cy="403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47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5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14650" y="2571750"/>
            <a:ext cx="3314700" cy="650875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201986" y="1779586"/>
            <a:ext cx="2740027" cy="5048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Tema do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o Offic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Tema do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o Offic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274</Words>
  <Application>Microsoft Office PowerPoint</Application>
  <PresentationFormat>On-screen Show (16:9)</PresentationFormat>
  <Paragraphs>28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Cochin</vt:lpstr>
      <vt:lpstr>Helvetica</vt:lpstr>
      <vt:lpstr>Helvetica Neue</vt:lpstr>
      <vt:lpstr>Times</vt:lpstr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Eduardo Rossi</cp:lastModifiedBy>
  <cp:revision>4</cp:revision>
  <dcterms:modified xsi:type="dcterms:W3CDTF">2019-06-06T12:02:03Z</dcterms:modified>
</cp:coreProperties>
</file>