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264" r:id="rId3"/>
    <p:sldId id="455" r:id="rId4"/>
    <p:sldId id="458" r:id="rId5"/>
    <p:sldId id="454" r:id="rId6"/>
    <p:sldId id="459" r:id="rId7"/>
    <p:sldId id="263" r:id="rId8"/>
  </p:sldIdLst>
  <p:sldSz cx="9144000" cy="5143500" type="screen16x9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56" userDrawn="1">
          <p15:clr>
            <a:srgbClr val="A4A3A4"/>
          </p15:clr>
        </p15:guide>
        <p15:guide id="2" pos="612" userDrawn="1">
          <p15:clr>
            <a:srgbClr val="A4A3A4"/>
          </p15:clr>
        </p15:guide>
        <p15:guide id="3" pos="315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21573C"/>
    <a:srgbClr val="CCFFCC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57" autoAdjust="0"/>
    <p:restoredTop sz="95206" autoAdjust="0"/>
  </p:normalViewPr>
  <p:slideViewPr>
    <p:cSldViewPr>
      <p:cViewPr varScale="1">
        <p:scale>
          <a:sx n="145" d="100"/>
          <a:sy n="145" d="100"/>
        </p:scale>
        <p:origin x="792" y="114"/>
      </p:cViewPr>
      <p:guideLst>
        <p:guide orient="horz" pos="1756"/>
        <p:guide pos="612"/>
        <p:guide pos="31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CAFEB6-E102-4302-873E-29D8052D0966}" type="datetimeFigureOut">
              <a:rPr lang="pt-BR" smtClean="0"/>
              <a:t>06/06/2019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457951-4D00-45EA-B857-CBFF0FF00D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682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49F0-A145-4D9D-BC03-4640DBDCF719}" type="datetimeFigureOut">
              <a:rPr lang="pt-BR" smtClean="0"/>
              <a:pPr/>
              <a:t>06/06/2019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0609B-0DCB-4A64-8550-104F1EEE907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49F0-A145-4D9D-BC03-4640DBDCF719}" type="datetimeFigureOut">
              <a:rPr lang="pt-BR" smtClean="0"/>
              <a:pPr/>
              <a:t>06/06/2019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0609B-0DCB-4A64-8550-104F1EEE907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49F0-A145-4D9D-BC03-4640DBDCF719}" type="datetimeFigureOut">
              <a:rPr lang="pt-BR" smtClean="0"/>
              <a:pPr/>
              <a:t>06/06/2019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0609B-0DCB-4A64-8550-104F1EEE907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ângulo retângulo 3"/>
          <p:cNvSpPr/>
          <p:nvPr userDrawn="1"/>
        </p:nvSpPr>
        <p:spPr>
          <a:xfrm rot="10800000" flipH="1">
            <a:off x="0" y="0"/>
            <a:ext cx="4859338" cy="2085975"/>
          </a:xfrm>
          <a:prstGeom prst="rtTriangle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350"/>
          </a:p>
        </p:txBody>
      </p:sp>
      <p:sp>
        <p:nvSpPr>
          <p:cNvPr id="5" name="Triângulo retângulo 4"/>
          <p:cNvSpPr/>
          <p:nvPr userDrawn="1"/>
        </p:nvSpPr>
        <p:spPr>
          <a:xfrm rot="10800000" flipH="1">
            <a:off x="1" y="0"/>
            <a:ext cx="3635375" cy="2177654"/>
          </a:xfrm>
          <a:prstGeom prst="rtTriangle">
            <a:avLst/>
          </a:prstGeom>
          <a:solidFill>
            <a:srgbClr val="FFC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350"/>
          </a:p>
        </p:txBody>
      </p:sp>
      <p:sp>
        <p:nvSpPr>
          <p:cNvPr id="6" name="Triângulo retângulo 5"/>
          <p:cNvSpPr/>
          <p:nvPr userDrawn="1"/>
        </p:nvSpPr>
        <p:spPr>
          <a:xfrm rot="10800000" flipH="1">
            <a:off x="1" y="0"/>
            <a:ext cx="2879725" cy="2321719"/>
          </a:xfrm>
          <a:prstGeom prst="rtTriangle">
            <a:avLst/>
          </a:prstGeom>
          <a:solidFill>
            <a:srgbClr val="00B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350"/>
          </a:p>
        </p:txBody>
      </p:sp>
      <p:pic>
        <p:nvPicPr>
          <p:cNvPr id="7" name="Imagem 6" descr="Brasão da República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0825" y="195263"/>
            <a:ext cx="1225550" cy="91797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884685"/>
            <a:ext cx="7772400" cy="1102519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201516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</p:spTree>
    <p:extLst>
      <p:ext uri="{BB962C8B-B14F-4D97-AF65-F5344CB8AC3E}">
        <p14:creationId xmlns:p14="http://schemas.microsoft.com/office/powerpoint/2010/main" val="4844978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9"/>
          <p:cNvGrpSpPr>
            <a:grpSpLocks/>
          </p:cNvGrpSpPr>
          <p:nvPr userDrawn="1"/>
        </p:nvGrpSpPr>
        <p:grpSpPr bwMode="auto">
          <a:xfrm flipH="1" flipV="1">
            <a:off x="4067176" y="4192191"/>
            <a:ext cx="5076825" cy="951309"/>
            <a:chOff x="0" y="0"/>
            <a:chExt cx="4860032" cy="3096344"/>
          </a:xfrm>
        </p:grpSpPr>
        <p:sp>
          <p:nvSpPr>
            <p:cNvPr id="5" name="Triângulo retângulo 4"/>
            <p:cNvSpPr/>
            <p:nvPr userDrawn="1"/>
          </p:nvSpPr>
          <p:spPr>
            <a:xfrm rot="10800000" flipH="1">
              <a:off x="0" y="0"/>
              <a:ext cx="4860032" cy="2782448"/>
            </a:xfrm>
            <a:prstGeom prst="rtTriangle">
              <a:avLst/>
            </a:prstGeom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1350"/>
            </a:p>
          </p:txBody>
        </p:sp>
        <p:sp>
          <p:nvSpPr>
            <p:cNvPr id="6" name="Triângulo retângulo 5"/>
            <p:cNvSpPr/>
            <p:nvPr userDrawn="1"/>
          </p:nvSpPr>
          <p:spPr>
            <a:xfrm rot="10800000" flipH="1">
              <a:off x="0" y="0"/>
              <a:ext cx="3635146" cy="2902580"/>
            </a:xfrm>
            <a:prstGeom prst="rtTriangle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1350"/>
            </a:p>
          </p:txBody>
        </p:sp>
        <p:sp>
          <p:nvSpPr>
            <p:cNvPr id="7" name="Triângulo retângulo 6"/>
            <p:cNvSpPr/>
            <p:nvPr userDrawn="1"/>
          </p:nvSpPr>
          <p:spPr>
            <a:xfrm rot="10800000" flipH="1">
              <a:off x="0" y="0"/>
              <a:ext cx="2879850" cy="3096344"/>
            </a:xfrm>
            <a:prstGeom prst="rtTriangle">
              <a:avLst/>
            </a:prstGeom>
            <a:solidFill>
              <a:srgbClr val="00B050"/>
            </a:solidFill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1350"/>
            </a:p>
          </p:txBody>
        </p:sp>
      </p:grpSp>
      <p:pic>
        <p:nvPicPr>
          <p:cNvPr id="8" name="Imagem 10" descr="Banner IDE-T v3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188" y="4624388"/>
            <a:ext cx="14351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Conector reto 8"/>
          <p:cNvCxnSpPr/>
          <p:nvPr userDrawn="1"/>
        </p:nvCxnSpPr>
        <p:spPr>
          <a:xfrm>
            <a:off x="250825" y="573881"/>
            <a:ext cx="87137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51972"/>
            <a:ext cx="8712968" cy="421556"/>
          </a:xfrm>
        </p:spPr>
        <p:txBody>
          <a:bodyPr/>
          <a:lstStyle>
            <a:lvl1pPr algn="l">
              <a:lnSpc>
                <a:spcPts val="2700"/>
              </a:lnSpc>
              <a:defRPr sz="2100" b="1">
                <a:solidFill>
                  <a:srgbClr val="0070C0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735546"/>
            <a:ext cx="8712968" cy="4104456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200"/>
            </a:lvl5pPr>
          </a:lstStyle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3134082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49F0-A145-4D9D-BC03-4640DBDCF719}" type="datetimeFigureOut">
              <a:rPr lang="pt-BR" smtClean="0"/>
              <a:pPr/>
              <a:t>06/06/2019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0609B-0DCB-4A64-8550-104F1EEE907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49F0-A145-4D9D-BC03-4640DBDCF719}" type="datetimeFigureOut">
              <a:rPr lang="pt-BR" smtClean="0"/>
              <a:pPr/>
              <a:t>06/06/2019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0609B-0DCB-4A64-8550-104F1EEE907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49F0-A145-4D9D-BC03-4640DBDCF719}" type="datetimeFigureOut">
              <a:rPr lang="pt-BR" smtClean="0"/>
              <a:pPr/>
              <a:t>06/06/2019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0609B-0DCB-4A64-8550-104F1EEE907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49F0-A145-4D9D-BC03-4640DBDCF719}" type="datetimeFigureOut">
              <a:rPr lang="pt-BR" smtClean="0"/>
              <a:pPr/>
              <a:t>06/06/2019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0609B-0DCB-4A64-8550-104F1EEE907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49F0-A145-4D9D-BC03-4640DBDCF719}" type="datetimeFigureOut">
              <a:rPr lang="pt-BR" smtClean="0"/>
              <a:pPr/>
              <a:t>06/06/2019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0609B-0DCB-4A64-8550-104F1EEE907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49F0-A145-4D9D-BC03-4640DBDCF719}" type="datetimeFigureOut">
              <a:rPr lang="pt-BR" smtClean="0"/>
              <a:pPr/>
              <a:t>06/06/2019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0609B-0DCB-4A64-8550-104F1EEE907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49F0-A145-4D9D-BC03-4640DBDCF719}" type="datetimeFigureOut">
              <a:rPr lang="pt-BR" smtClean="0"/>
              <a:pPr/>
              <a:t>06/06/2019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0609B-0DCB-4A64-8550-104F1EEE907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49F0-A145-4D9D-BC03-4640DBDCF719}" type="datetimeFigureOut">
              <a:rPr lang="pt-BR" smtClean="0"/>
              <a:pPr/>
              <a:t>06/06/2019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0609B-0DCB-4A64-8550-104F1EEE907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949F0-A145-4D9D-BC03-4640DBDCF719}" type="datetimeFigureOut">
              <a:rPr lang="pt-BR" smtClean="0"/>
              <a:pPr/>
              <a:t>06/06/2019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0609B-0DCB-4A64-8550-104F1EEE907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A7F177C-6CEB-4B2C-852B-731F295392F2}" type="datetimeFigureOut">
              <a:rPr lang="pt-BR"/>
              <a:pPr>
                <a:defRPr/>
              </a:pPr>
              <a:t>06/06/2019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7451794F-B4FF-4354-81EB-5414B5F94AA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8345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0" y="1275606"/>
            <a:ext cx="91440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rgbClr val="21573C"/>
                </a:solidFill>
              </a:rPr>
              <a:t>INTEGRIDADE</a:t>
            </a:r>
          </a:p>
          <a:p>
            <a:pPr algn="ctr"/>
            <a:endParaRPr lang="pt-BR" sz="2500" dirty="0">
              <a:solidFill>
                <a:srgbClr val="21573C"/>
              </a:solidFill>
            </a:endParaRPr>
          </a:p>
          <a:p>
            <a:pPr algn="ctr"/>
            <a:r>
              <a:rPr lang="pt-BR" sz="2500" dirty="0">
                <a:solidFill>
                  <a:srgbClr val="21573C"/>
                </a:solidFill>
              </a:rPr>
              <a:t>Comissão de Ética – CE/MINFRA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F13DA104-1F75-AA49-8305-F1155B9A64C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515966"/>
            <a:ext cx="2349167" cy="460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892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>
            <a:extLst>
              <a:ext uri="{FF2B5EF4-FFF2-40B4-BE49-F238E27FC236}">
                <a16:creationId xmlns:a16="http://schemas.microsoft.com/office/drawing/2014/main" id="{F13DA104-1F75-AA49-8305-F1155B9A64C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115006"/>
            <a:ext cx="1512168" cy="296504"/>
          </a:xfrm>
          <a:prstGeom prst="rect">
            <a:avLst/>
          </a:prstGeom>
        </p:spPr>
      </p:pic>
      <p:sp>
        <p:nvSpPr>
          <p:cNvPr id="9" name="Retângulo 8">
            <a:extLst>
              <a:ext uri="{FF2B5EF4-FFF2-40B4-BE49-F238E27FC236}">
                <a16:creationId xmlns:a16="http://schemas.microsoft.com/office/drawing/2014/main" id="{9DC64819-94AB-684E-87B0-2836E3572F54}"/>
              </a:ext>
            </a:extLst>
          </p:cNvPr>
          <p:cNvSpPr/>
          <p:nvPr/>
        </p:nvSpPr>
        <p:spPr>
          <a:xfrm>
            <a:off x="-23116" y="22912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>
                <a:solidFill>
                  <a:srgbClr val="21573C"/>
                </a:solidFill>
              </a:rPr>
              <a:t>Competências</a:t>
            </a:r>
          </a:p>
        </p:txBody>
      </p:sp>
      <p:sp>
        <p:nvSpPr>
          <p:cNvPr id="7" name="Retângulo 6"/>
          <p:cNvSpPr/>
          <p:nvPr/>
        </p:nvSpPr>
        <p:spPr>
          <a:xfrm>
            <a:off x="0" y="985925"/>
            <a:ext cx="91439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pt-BR" b="1" dirty="0"/>
              <a:t>Preventivas: 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pt-BR" dirty="0"/>
              <a:t>Consultiva, educativa, conciliadora, fomentadora de boas práticas.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pt-BR" dirty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pt-BR" b="1" dirty="0"/>
              <a:t>Repressivas: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pt-BR" dirty="0"/>
              <a:t>Apuração de denúncias. Censura ética e recomendações. 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pt-BR" dirty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pt-BR" b="1" u="sng" dirty="0"/>
              <a:t>Abrangência</a:t>
            </a:r>
            <a:r>
              <a:rPr lang="pt-BR" dirty="0"/>
              <a:t>: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pt-BR" dirty="0"/>
              <a:t>Todo agente público em exercício no órgão (servidores, terceirizados, estagiários, prestadores de serviço voluntários e eventuais, etc.)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pt-BR" dirty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pt-BR" dirty="0"/>
              <a:t>Exceção: Alta gestão ( DAS 6+ e equivalentes) – CEP.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118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>
            <a:extLst>
              <a:ext uri="{FF2B5EF4-FFF2-40B4-BE49-F238E27FC236}">
                <a16:creationId xmlns:a16="http://schemas.microsoft.com/office/drawing/2014/main" id="{F13DA104-1F75-AA49-8305-F1155B9A64C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115006"/>
            <a:ext cx="1512168" cy="296504"/>
          </a:xfrm>
          <a:prstGeom prst="rect">
            <a:avLst/>
          </a:prstGeom>
        </p:spPr>
      </p:pic>
      <p:sp>
        <p:nvSpPr>
          <p:cNvPr id="9" name="Retângulo 8">
            <a:extLst>
              <a:ext uri="{FF2B5EF4-FFF2-40B4-BE49-F238E27FC236}">
                <a16:creationId xmlns:a16="http://schemas.microsoft.com/office/drawing/2014/main" id="{9DC64819-94AB-684E-87B0-2836E3572F54}"/>
              </a:ext>
            </a:extLst>
          </p:cNvPr>
          <p:cNvSpPr/>
          <p:nvPr/>
        </p:nvSpPr>
        <p:spPr>
          <a:xfrm>
            <a:off x="-23116" y="22912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>
                <a:solidFill>
                  <a:srgbClr val="21573C"/>
                </a:solidFill>
              </a:rPr>
              <a:t>Integridade e o papel das CE</a:t>
            </a:r>
          </a:p>
        </p:txBody>
      </p:sp>
      <p:sp>
        <p:nvSpPr>
          <p:cNvPr id="7" name="Retângulo 6"/>
          <p:cNvSpPr/>
          <p:nvPr/>
        </p:nvSpPr>
        <p:spPr>
          <a:xfrm>
            <a:off x="0" y="985925"/>
            <a:ext cx="914399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pt-BR" dirty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pt-BR" dirty="0"/>
              <a:t>DECRETO Nº 9.203, DE 2017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pt-BR" b="1" dirty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pt-BR" b="1" dirty="0"/>
              <a:t>Integridade</a:t>
            </a:r>
            <a:r>
              <a:rPr lang="pt-BR" dirty="0"/>
              <a:t> é condição para o exercício da boa governança pública;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pt-BR" dirty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pt-BR" b="1" u="sng" dirty="0"/>
              <a:t>Comissões de ética</a:t>
            </a:r>
            <a:r>
              <a:rPr lang="pt-BR" dirty="0"/>
              <a:t>: contexto para auxiliar as lideranças na implementação de ações voltadas para atingir </a:t>
            </a:r>
            <a:r>
              <a:rPr lang="pt-BR" b="1" dirty="0"/>
              <a:t>elevados padrões de conduta </a:t>
            </a:r>
            <a:r>
              <a:rPr lang="pt-BR" dirty="0"/>
              <a:t>dos agentes públicos</a:t>
            </a:r>
            <a:endParaRPr lang="pt-BR" b="1" dirty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pt-BR" dirty="0"/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t-BR" b="1" u="sng" dirty="0"/>
              <a:t>Controle institucional/integridade</a:t>
            </a:r>
            <a:r>
              <a:rPr lang="pt-BR" dirty="0"/>
              <a:t>: ética é elemento essencial na execução das atividades da organização, pois agir com ética resulta em forte mitigação dos possíveis riscos de: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t-BR" dirty="0"/>
              <a:t>legalidade;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t-BR" dirty="0"/>
              <a:t>imagem 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t-BR" dirty="0"/>
              <a:t>Não alcance dos objetivos institucionais.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pt-BR" dirty="0"/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64131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>
            <a:extLst>
              <a:ext uri="{FF2B5EF4-FFF2-40B4-BE49-F238E27FC236}">
                <a16:creationId xmlns:a16="http://schemas.microsoft.com/office/drawing/2014/main" id="{F13DA104-1F75-AA49-8305-F1155B9A64C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115006"/>
            <a:ext cx="1512168" cy="296504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539552" y="115006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rgbClr val="21573C"/>
                </a:solidFill>
              </a:rPr>
              <a:t>Plano de Integridade MINFRA</a:t>
            </a:r>
          </a:p>
          <a:p>
            <a:pPr algn="ctr"/>
            <a:r>
              <a:rPr lang="pt-BR" b="1" dirty="0">
                <a:solidFill>
                  <a:srgbClr val="21573C"/>
                </a:solidFill>
              </a:rPr>
              <a:t>Comissão de Ética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5D397FE5-4CEA-4A53-94F4-B7F687866F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3432" y="843558"/>
            <a:ext cx="4185168" cy="409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973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>
            <a:extLst>
              <a:ext uri="{FF2B5EF4-FFF2-40B4-BE49-F238E27FC236}">
                <a16:creationId xmlns:a16="http://schemas.microsoft.com/office/drawing/2014/main" id="{F13DA104-1F75-AA49-8305-F1155B9A64C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115006"/>
            <a:ext cx="1512168" cy="296504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539552" y="115006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rgbClr val="21573C"/>
                </a:solidFill>
              </a:rPr>
              <a:t>Plano de Integridade MINFRA</a:t>
            </a:r>
          </a:p>
          <a:p>
            <a:pPr algn="ctr"/>
            <a:r>
              <a:rPr lang="pt-BR" b="1" dirty="0">
                <a:solidFill>
                  <a:srgbClr val="21573C"/>
                </a:solidFill>
              </a:rPr>
              <a:t>Comissão de Ética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CD87B05C-CB7C-4853-8CB6-AC5EEDACAA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6976" y="1419622"/>
            <a:ext cx="4197567" cy="2593013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FB220797-AC94-422A-AC19-117D512A9DC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16016" y="958510"/>
            <a:ext cx="4090270" cy="3723878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C98CB9AD-1891-4C03-9EE0-1BA4B7B12A8E}"/>
              </a:ext>
            </a:extLst>
          </p:cNvPr>
          <p:cNvSpPr txBox="1"/>
          <p:nvPr/>
        </p:nvSpPr>
        <p:spPr>
          <a:xfrm>
            <a:off x="755576" y="4371950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u="sng" dirty="0"/>
              <a:t>Execução</a:t>
            </a:r>
            <a:r>
              <a:rPr lang="pt-BR" dirty="0"/>
              <a:t>: 2º Semestre 2019</a:t>
            </a:r>
          </a:p>
        </p:txBody>
      </p:sp>
    </p:spTree>
    <p:extLst>
      <p:ext uri="{BB962C8B-B14F-4D97-AF65-F5344CB8AC3E}">
        <p14:creationId xmlns:p14="http://schemas.microsoft.com/office/powerpoint/2010/main" val="1914582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35040" y="1851670"/>
            <a:ext cx="9036496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000" b="1" spc="300" dirty="0">
                <a:solidFill>
                  <a:srgbClr val="21573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OBRIGADA</a:t>
            </a:r>
          </a:p>
          <a:p>
            <a:pPr algn="ctr"/>
            <a:r>
              <a:rPr lang="pt-BR" sz="1500" spc="300" dirty="0">
                <a:solidFill>
                  <a:srgbClr val="21573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COMISSÃO DE ÉTICA/MINFRA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B52F0B0B-6C2A-2245-9FA1-5C517FD9BB8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3037" y="3795886"/>
            <a:ext cx="2937926" cy="57606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>
          <a:defRPr sz="1400" b="1" dirty="0" smtClean="0">
            <a:solidFill>
              <a:srgbClr val="21573C"/>
            </a:solidFill>
            <a:latin typeface="Calibri" panose="020F0502020204030204" pitchFamily="34" charset="0"/>
            <a:cs typeface="Calibri" panose="020F0502020204030204" pitchFamily="34" charset="0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1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2306</TotalTime>
  <Words>181</Words>
  <Application>Microsoft Office PowerPoint</Application>
  <PresentationFormat>Apresentação na tela (16:9)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Calibri</vt:lpstr>
      <vt:lpstr>Tema do Office</vt:lpstr>
      <vt:lpstr>1_Tema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leonardo.rosa</dc:creator>
  <cp:lastModifiedBy>Bruna Roncel de Oliveira</cp:lastModifiedBy>
  <cp:revision>241</cp:revision>
  <cp:lastPrinted>2019-04-30T13:28:50Z</cp:lastPrinted>
  <dcterms:created xsi:type="dcterms:W3CDTF">2019-01-17T14:02:23Z</dcterms:created>
  <dcterms:modified xsi:type="dcterms:W3CDTF">2019-06-06T11:31:23Z</dcterms:modified>
</cp:coreProperties>
</file>