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277" r:id="rId2"/>
    <p:sldId id="281" r:id="rId3"/>
    <p:sldId id="326" r:id="rId4"/>
    <p:sldId id="327" r:id="rId5"/>
    <p:sldId id="328" r:id="rId6"/>
    <p:sldId id="1162" r:id="rId7"/>
    <p:sldId id="1153" r:id="rId8"/>
    <p:sldId id="1154" r:id="rId9"/>
    <p:sldId id="1124" r:id="rId10"/>
    <p:sldId id="286" r:id="rId11"/>
    <p:sldId id="1165" r:id="rId12"/>
    <p:sldId id="1164" r:id="rId13"/>
    <p:sldId id="1163" r:id="rId14"/>
    <p:sldId id="314" r:id="rId15"/>
    <p:sldId id="325" r:id="rId16"/>
    <p:sldId id="296" r:id="rId17"/>
    <p:sldId id="30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1166" r:id="rId26"/>
    <p:sldId id="275" r:id="rId27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2D"/>
    <a:srgbClr val="274420"/>
    <a:srgbClr val="1C3117"/>
    <a:srgbClr val="FFA3A3"/>
    <a:srgbClr val="FF7171"/>
    <a:srgbClr val="D3E8CE"/>
    <a:srgbClr val="5C4600"/>
    <a:srgbClr val="EFCC4D"/>
    <a:srgbClr val="AC83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5" autoAdjust="0"/>
    <p:restoredTop sz="92520" autoAdjust="0"/>
  </p:normalViewPr>
  <p:slideViewPr>
    <p:cSldViewPr>
      <p:cViewPr varScale="1">
        <p:scale>
          <a:sx n="139" d="100"/>
          <a:sy n="139" d="100"/>
        </p:scale>
        <p:origin x="1032" y="150"/>
      </p:cViewPr>
      <p:guideLst>
        <p:guide orient="horz" pos="1756"/>
        <p:guide pos="612"/>
        <p:guide pos="31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67546-0018-4F7F-97FD-319C304C72F4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B492-3486-460C-A1DA-9B11236319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63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6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92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9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81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11642-F2C3-4DB5-AC37-328F6855E0E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61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1E54-E8F1-4E1F-95BC-DAEE0226E352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2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45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56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52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B492-3486-460C-A1DA-9B112363194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1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0B1B5C-CD7C-45DF-A41E-81741F7CD71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05123" y="1728888"/>
            <a:ext cx="3629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spc="300">
                <a:solidFill>
                  <a:srgbClr val="365F2D"/>
                </a:solidFill>
              </a:rPr>
              <a:t>Governança</a:t>
            </a:r>
            <a:endParaRPr lang="pt-BR" sz="4800" b="1" spc="300" dirty="0">
              <a:solidFill>
                <a:srgbClr val="365F2D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699389" cy="3332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3191771" y="2859782"/>
            <a:ext cx="2966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Ministério da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117346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611560" y="12347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 - Princípios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AF2269F-AA01-4608-82C5-192246FC8A99}"/>
              </a:ext>
            </a:extLst>
          </p:cNvPr>
          <p:cNvSpPr/>
          <p:nvPr/>
        </p:nvSpPr>
        <p:spPr>
          <a:xfrm>
            <a:off x="755575" y="1563638"/>
            <a:ext cx="748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políticas de integridade devem focar na busca por uma </a:t>
            </a:r>
            <a:r>
              <a:rPr lang="pt-BR" sz="2400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integridade</a:t>
            </a:r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fazendo com que a corrupção seja considerada inaceitável.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3EE959-9438-4B2F-AEA6-924F3A1A1019}"/>
              </a:ext>
            </a:extLst>
          </p:cNvPr>
          <p:cNvSpPr txBox="1"/>
          <p:nvPr/>
        </p:nvSpPr>
        <p:spPr>
          <a:xfrm>
            <a:off x="5580112" y="2859782"/>
            <a:ext cx="292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Wagner Rosário - CGU</a:t>
            </a:r>
          </a:p>
        </p:txBody>
      </p:sp>
    </p:spTree>
    <p:extLst>
      <p:ext uri="{BB962C8B-B14F-4D97-AF65-F5344CB8AC3E}">
        <p14:creationId xmlns:p14="http://schemas.microsoft.com/office/powerpoint/2010/main" val="37170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179512" y="34124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 – Interação com a Integridade</a:t>
            </a:r>
          </a:p>
        </p:txBody>
      </p:sp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02F4AB0D-140F-4F7E-AA81-4CCE07FB7CF1}"/>
              </a:ext>
            </a:extLst>
          </p:cNvPr>
          <p:cNvSpPr/>
          <p:nvPr/>
        </p:nvSpPr>
        <p:spPr>
          <a:xfrm>
            <a:off x="597248" y="2499742"/>
            <a:ext cx="3306725" cy="135790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Sendo Íntegro na tomada de decisões</a:t>
            </a:r>
          </a:p>
        </p:txBody>
      </p:sp>
      <p:sp>
        <p:nvSpPr>
          <p:cNvPr id="7" name="Retângulo de cantos arredondados 9">
            <a:extLst>
              <a:ext uri="{FF2B5EF4-FFF2-40B4-BE49-F238E27FC236}">
                <a16:creationId xmlns:a16="http://schemas.microsoft.com/office/drawing/2014/main" id="{1292D863-8ED0-4547-B0B6-0F8C0C54A1DC}"/>
              </a:ext>
            </a:extLst>
          </p:cNvPr>
          <p:cNvSpPr/>
          <p:nvPr/>
        </p:nvSpPr>
        <p:spPr>
          <a:xfrm>
            <a:off x="5109529" y="2505844"/>
            <a:ext cx="3306725" cy="1357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Fomentando a cultura da Integridade</a:t>
            </a: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AFD09D97-7CF5-4867-9032-FD7603045CDB}"/>
              </a:ext>
            </a:extLst>
          </p:cNvPr>
          <p:cNvSpPr/>
          <p:nvPr/>
        </p:nvSpPr>
        <p:spPr>
          <a:xfrm>
            <a:off x="697903" y="1203598"/>
            <a:ext cx="7617696" cy="3099374"/>
          </a:xfrm>
          <a:prstGeom prst="triangle">
            <a:avLst>
              <a:gd name="adj" fmla="val 4991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99FF"/>
              </a:gs>
            </a:gsLst>
            <a:lin ang="162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5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05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FF811-C03D-4A69-87A3-2CD8A5D67908}"/>
              </a:ext>
            </a:extLst>
          </p:cNvPr>
          <p:cNvSpPr txBox="1"/>
          <p:nvPr/>
        </p:nvSpPr>
        <p:spPr>
          <a:xfrm>
            <a:off x="2848460" y="1591220"/>
            <a:ext cx="3261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C3117"/>
                </a:solidFill>
              </a:rPr>
              <a:t>O TOM </a:t>
            </a:r>
          </a:p>
          <a:p>
            <a:pPr algn="ctr"/>
            <a:r>
              <a:rPr lang="pt-BR" sz="2800" b="1" dirty="0">
                <a:solidFill>
                  <a:srgbClr val="1C3117"/>
                </a:solidFill>
              </a:rPr>
              <a:t>DO TOPO</a:t>
            </a:r>
          </a:p>
          <a:p>
            <a:pPr algn="ctr"/>
            <a:endParaRPr lang="pt-BR" sz="2800" b="1" dirty="0">
              <a:solidFill>
                <a:srgbClr val="1C31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469697" y="207680"/>
            <a:ext cx="787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Integridade - Influência do ambiente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58C6C224-6638-4373-8585-57A04ECDFDE7}"/>
              </a:ext>
            </a:extLst>
          </p:cNvPr>
          <p:cNvSpPr/>
          <p:nvPr/>
        </p:nvSpPr>
        <p:spPr>
          <a:xfrm rot="5400000">
            <a:off x="1524453" y="2673183"/>
            <a:ext cx="3543549" cy="57406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2D36C535-8290-4C1B-9942-B4D3E692726D}"/>
              </a:ext>
            </a:extLst>
          </p:cNvPr>
          <p:cNvGrpSpPr/>
          <p:nvPr/>
        </p:nvGrpSpPr>
        <p:grpSpPr>
          <a:xfrm>
            <a:off x="12692" y="1315101"/>
            <a:ext cx="2786756" cy="1418314"/>
            <a:chOff x="131928" y="2754169"/>
            <a:chExt cx="5237767" cy="2812307"/>
          </a:xfrm>
        </p:grpSpPr>
        <p:grpSp>
          <p:nvGrpSpPr>
            <p:cNvPr id="8" name="Grupo 147">
              <a:extLst>
                <a:ext uri="{FF2B5EF4-FFF2-40B4-BE49-F238E27FC236}">
                  <a16:creationId xmlns:a16="http://schemas.microsoft.com/office/drawing/2014/main" id="{CD60540C-56FE-4ED1-8686-40358D4F6304}"/>
                </a:ext>
              </a:extLst>
            </p:cNvPr>
            <p:cNvGrpSpPr/>
            <p:nvPr/>
          </p:nvGrpSpPr>
          <p:grpSpPr>
            <a:xfrm>
              <a:off x="309033" y="2754169"/>
              <a:ext cx="5060662" cy="2812307"/>
              <a:chOff x="308401" y="3774236"/>
              <a:chExt cx="5060662" cy="2812307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D5A3117-B81C-4BCC-B8E2-8B7113071AA0}"/>
                  </a:ext>
                </a:extLst>
              </p:cNvPr>
              <p:cNvSpPr/>
              <p:nvPr/>
            </p:nvSpPr>
            <p:spPr>
              <a:xfrm>
                <a:off x="528580" y="3824654"/>
                <a:ext cx="4447866" cy="26640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84150"/>
                <a:bevelB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3" name="Rosto feliz 14">
                <a:extLst>
                  <a:ext uri="{FF2B5EF4-FFF2-40B4-BE49-F238E27FC236}">
                    <a16:creationId xmlns:a16="http://schemas.microsoft.com/office/drawing/2014/main" id="{30C0003D-7D54-493F-B1D8-9A978B225044}"/>
                  </a:ext>
                </a:extLst>
              </p:cNvPr>
              <p:cNvSpPr/>
              <p:nvPr/>
            </p:nvSpPr>
            <p:spPr>
              <a:xfrm>
                <a:off x="1787086" y="465982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4" name="Rosto feliz 17">
                <a:extLst>
                  <a:ext uri="{FF2B5EF4-FFF2-40B4-BE49-F238E27FC236}">
                    <a16:creationId xmlns:a16="http://schemas.microsoft.com/office/drawing/2014/main" id="{D47CDFF8-C41B-4BB4-9EBA-A0D749189CE2}"/>
                  </a:ext>
                </a:extLst>
              </p:cNvPr>
              <p:cNvSpPr/>
              <p:nvPr/>
            </p:nvSpPr>
            <p:spPr>
              <a:xfrm>
                <a:off x="2739136" y="463308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5" name="Rosto feliz 18">
                <a:extLst>
                  <a:ext uri="{FF2B5EF4-FFF2-40B4-BE49-F238E27FC236}">
                    <a16:creationId xmlns:a16="http://schemas.microsoft.com/office/drawing/2014/main" id="{F9D51D5F-8DAB-48D0-AD01-A67939C10548}"/>
                  </a:ext>
                </a:extLst>
              </p:cNvPr>
              <p:cNvSpPr/>
              <p:nvPr/>
            </p:nvSpPr>
            <p:spPr>
              <a:xfrm>
                <a:off x="2030753" y="484446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6" name="Rosto feliz 19">
                <a:extLst>
                  <a:ext uri="{FF2B5EF4-FFF2-40B4-BE49-F238E27FC236}">
                    <a16:creationId xmlns:a16="http://schemas.microsoft.com/office/drawing/2014/main" id="{BDFA7E9D-BCD3-4BED-8C2C-65A48F295B7B}"/>
                  </a:ext>
                </a:extLst>
              </p:cNvPr>
              <p:cNvSpPr/>
              <p:nvPr/>
            </p:nvSpPr>
            <p:spPr>
              <a:xfrm>
                <a:off x="3044149" y="467594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7" name="Rosto feliz 20">
                <a:extLst>
                  <a:ext uri="{FF2B5EF4-FFF2-40B4-BE49-F238E27FC236}">
                    <a16:creationId xmlns:a16="http://schemas.microsoft.com/office/drawing/2014/main" id="{CD495253-8DD9-4EF3-B1CF-7CCD349853CD}"/>
                  </a:ext>
                </a:extLst>
              </p:cNvPr>
              <p:cNvSpPr/>
              <p:nvPr/>
            </p:nvSpPr>
            <p:spPr>
              <a:xfrm>
                <a:off x="1781438" y="518123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8" name="Rosto feliz 21">
                <a:extLst>
                  <a:ext uri="{FF2B5EF4-FFF2-40B4-BE49-F238E27FC236}">
                    <a16:creationId xmlns:a16="http://schemas.microsoft.com/office/drawing/2014/main" id="{8BD2A91A-23AC-4D47-8881-D76C68C20196}"/>
                  </a:ext>
                </a:extLst>
              </p:cNvPr>
              <p:cNvSpPr/>
              <p:nvPr/>
            </p:nvSpPr>
            <p:spPr>
              <a:xfrm>
                <a:off x="2266077" y="514328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19" name="Rosto feliz 22">
                <a:extLst>
                  <a:ext uri="{FF2B5EF4-FFF2-40B4-BE49-F238E27FC236}">
                    <a16:creationId xmlns:a16="http://schemas.microsoft.com/office/drawing/2014/main" id="{63F1E679-605F-43F0-B6A0-C435086F5C69}"/>
                  </a:ext>
                </a:extLst>
              </p:cNvPr>
              <p:cNvSpPr/>
              <p:nvPr/>
            </p:nvSpPr>
            <p:spPr>
              <a:xfrm>
                <a:off x="2298835" y="547138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0" name="Rosto feliz 23">
                <a:extLst>
                  <a:ext uri="{FF2B5EF4-FFF2-40B4-BE49-F238E27FC236}">
                    <a16:creationId xmlns:a16="http://schemas.microsoft.com/office/drawing/2014/main" id="{946BF615-5A98-44FC-B4E1-D558C8676218}"/>
                  </a:ext>
                </a:extLst>
              </p:cNvPr>
              <p:cNvSpPr/>
              <p:nvPr/>
            </p:nvSpPr>
            <p:spPr>
              <a:xfrm>
                <a:off x="1736146" y="57965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1" name="Rosto feliz 24">
                <a:extLst>
                  <a:ext uri="{FF2B5EF4-FFF2-40B4-BE49-F238E27FC236}">
                    <a16:creationId xmlns:a16="http://schemas.microsoft.com/office/drawing/2014/main" id="{A6D065EC-4D70-46C3-8EE8-A66D51B9E796}"/>
                  </a:ext>
                </a:extLst>
              </p:cNvPr>
              <p:cNvSpPr/>
              <p:nvPr/>
            </p:nvSpPr>
            <p:spPr>
              <a:xfrm>
                <a:off x="2539750" y="517904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2" name="Rosto feliz 25">
                <a:extLst>
                  <a:ext uri="{FF2B5EF4-FFF2-40B4-BE49-F238E27FC236}">
                    <a16:creationId xmlns:a16="http://schemas.microsoft.com/office/drawing/2014/main" id="{313769B0-CC64-44BC-8D36-DC7781AB8008}"/>
                  </a:ext>
                </a:extLst>
              </p:cNvPr>
              <p:cNvSpPr/>
              <p:nvPr/>
            </p:nvSpPr>
            <p:spPr>
              <a:xfrm>
                <a:off x="1963508" y="555308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3" name="Rosto feliz 26">
                <a:extLst>
                  <a:ext uri="{FF2B5EF4-FFF2-40B4-BE49-F238E27FC236}">
                    <a16:creationId xmlns:a16="http://schemas.microsoft.com/office/drawing/2014/main" id="{D1574878-0C2D-4C10-9E76-007C57DAAE01}"/>
                  </a:ext>
                </a:extLst>
              </p:cNvPr>
              <p:cNvSpPr/>
              <p:nvPr/>
            </p:nvSpPr>
            <p:spPr>
              <a:xfrm>
                <a:off x="2314388" y="57965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4" name="Rosto feliz 27">
                <a:extLst>
                  <a:ext uri="{FF2B5EF4-FFF2-40B4-BE49-F238E27FC236}">
                    <a16:creationId xmlns:a16="http://schemas.microsoft.com/office/drawing/2014/main" id="{158772E1-CC54-4183-8126-188E2366B9C3}"/>
                  </a:ext>
                </a:extLst>
              </p:cNvPr>
              <p:cNvSpPr/>
              <p:nvPr/>
            </p:nvSpPr>
            <p:spPr>
              <a:xfrm>
                <a:off x="2691367" y="5796587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5" name="Rosto feliz 28">
                <a:extLst>
                  <a:ext uri="{FF2B5EF4-FFF2-40B4-BE49-F238E27FC236}">
                    <a16:creationId xmlns:a16="http://schemas.microsoft.com/office/drawing/2014/main" id="{B21D9C8F-91B7-4ACB-814E-244C5C716045}"/>
                  </a:ext>
                </a:extLst>
              </p:cNvPr>
              <p:cNvSpPr/>
              <p:nvPr/>
            </p:nvSpPr>
            <p:spPr>
              <a:xfrm>
                <a:off x="2685525" y="545710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6" name="Rosto feliz 30">
                <a:extLst>
                  <a:ext uri="{FF2B5EF4-FFF2-40B4-BE49-F238E27FC236}">
                    <a16:creationId xmlns:a16="http://schemas.microsoft.com/office/drawing/2014/main" id="{80B4D7E6-4AED-4740-8EE2-5D346A8B2FEF}"/>
                  </a:ext>
                </a:extLst>
              </p:cNvPr>
              <p:cNvSpPr/>
              <p:nvPr/>
            </p:nvSpPr>
            <p:spPr>
              <a:xfrm>
                <a:off x="2328522" y="477851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7" name="Rosto feliz 32">
                <a:extLst>
                  <a:ext uri="{FF2B5EF4-FFF2-40B4-BE49-F238E27FC236}">
                    <a16:creationId xmlns:a16="http://schemas.microsoft.com/office/drawing/2014/main" id="{9CD8EEF6-D847-4FDE-94A1-4E56DF94D27C}"/>
                  </a:ext>
                </a:extLst>
              </p:cNvPr>
              <p:cNvSpPr/>
              <p:nvPr/>
            </p:nvSpPr>
            <p:spPr>
              <a:xfrm>
                <a:off x="2596429" y="487083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8" name="Rosto feliz 33">
                <a:extLst>
                  <a:ext uri="{FF2B5EF4-FFF2-40B4-BE49-F238E27FC236}">
                    <a16:creationId xmlns:a16="http://schemas.microsoft.com/office/drawing/2014/main" id="{6C0CE326-5A08-41AA-8EE2-3856B4F28A12}"/>
                  </a:ext>
                </a:extLst>
              </p:cNvPr>
              <p:cNvSpPr/>
              <p:nvPr/>
            </p:nvSpPr>
            <p:spPr>
              <a:xfrm>
                <a:off x="2916273" y="499440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29" name="Rosto feliz 34">
                <a:extLst>
                  <a:ext uri="{FF2B5EF4-FFF2-40B4-BE49-F238E27FC236}">
                    <a16:creationId xmlns:a16="http://schemas.microsoft.com/office/drawing/2014/main" id="{C96F20E7-4FA6-4FCC-83FA-6BDF29AE8025}"/>
                  </a:ext>
                </a:extLst>
              </p:cNvPr>
              <p:cNvSpPr/>
              <p:nvPr/>
            </p:nvSpPr>
            <p:spPr>
              <a:xfrm>
                <a:off x="2900117" y="527093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0" name="Rosto feliz 35">
                <a:extLst>
                  <a:ext uri="{FF2B5EF4-FFF2-40B4-BE49-F238E27FC236}">
                    <a16:creationId xmlns:a16="http://schemas.microsoft.com/office/drawing/2014/main" id="{2DD43FAE-A867-4F6C-B6AB-5889163DCA81}"/>
                  </a:ext>
                </a:extLst>
              </p:cNvPr>
              <p:cNvSpPr/>
              <p:nvPr/>
            </p:nvSpPr>
            <p:spPr>
              <a:xfrm>
                <a:off x="3246625" y="48288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1" name="Rosto feliz 36">
                <a:extLst>
                  <a:ext uri="{FF2B5EF4-FFF2-40B4-BE49-F238E27FC236}">
                    <a16:creationId xmlns:a16="http://schemas.microsoft.com/office/drawing/2014/main" id="{9AB8E7F8-CE99-48BD-86E9-79F8118FCD3D}"/>
                  </a:ext>
                </a:extLst>
              </p:cNvPr>
              <p:cNvSpPr/>
              <p:nvPr/>
            </p:nvSpPr>
            <p:spPr>
              <a:xfrm>
                <a:off x="3470979" y="499440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2" name="Rosto feliz 37">
                <a:extLst>
                  <a:ext uri="{FF2B5EF4-FFF2-40B4-BE49-F238E27FC236}">
                    <a16:creationId xmlns:a16="http://schemas.microsoft.com/office/drawing/2014/main" id="{8CBEFBA4-DD80-433B-826C-C1181F75E213}"/>
                  </a:ext>
                </a:extLst>
              </p:cNvPr>
              <p:cNvSpPr/>
              <p:nvPr/>
            </p:nvSpPr>
            <p:spPr>
              <a:xfrm>
                <a:off x="3429753" y="461706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3" name="Rosto feliz 41">
                <a:extLst>
                  <a:ext uri="{FF2B5EF4-FFF2-40B4-BE49-F238E27FC236}">
                    <a16:creationId xmlns:a16="http://schemas.microsoft.com/office/drawing/2014/main" id="{2C05372A-A5F8-4910-9725-5D95C9194140}"/>
                  </a:ext>
                </a:extLst>
              </p:cNvPr>
              <p:cNvSpPr/>
              <p:nvPr/>
            </p:nvSpPr>
            <p:spPr>
              <a:xfrm>
                <a:off x="3218634" y="511134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4" name="Rosto feliz 42">
                <a:extLst>
                  <a:ext uri="{FF2B5EF4-FFF2-40B4-BE49-F238E27FC236}">
                    <a16:creationId xmlns:a16="http://schemas.microsoft.com/office/drawing/2014/main" id="{D03D348A-2329-4439-951F-37F0CD6B8231}"/>
                  </a:ext>
                </a:extLst>
              </p:cNvPr>
              <p:cNvSpPr/>
              <p:nvPr/>
            </p:nvSpPr>
            <p:spPr>
              <a:xfrm>
                <a:off x="3500168" y="526081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5" name="Rosto feliz 43">
                <a:extLst>
                  <a:ext uri="{FF2B5EF4-FFF2-40B4-BE49-F238E27FC236}">
                    <a16:creationId xmlns:a16="http://schemas.microsoft.com/office/drawing/2014/main" id="{EC5C8154-5397-42EB-9189-C31EE88C5184}"/>
                  </a:ext>
                </a:extLst>
              </p:cNvPr>
              <p:cNvSpPr/>
              <p:nvPr/>
            </p:nvSpPr>
            <p:spPr>
              <a:xfrm>
                <a:off x="3185984" y="539769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6" name="Rosto feliz 44">
                <a:extLst>
                  <a:ext uri="{FF2B5EF4-FFF2-40B4-BE49-F238E27FC236}">
                    <a16:creationId xmlns:a16="http://schemas.microsoft.com/office/drawing/2014/main" id="{AE72C4E8-239E-47CE-BB3A-8159EB82F89A}"/>
                  </a:ext>
                </a:extLst>
              </p:cNvPr>
              <p:cNvSpPr/>
              <p:nvPr/>
            </p:nvSpPr>
            <p:spPr>
              <a:xfrm>
                <a:off x="2933521" y="563808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osto feliz 45">
                <a:extLst>
                  <a:ext uri="{FF2B5EF4-FFF2-40B4-BE49-F238E27FC236}">
                    <a16:creationId xmlns:a16="http://schemas.microsoft.com/office/drawing/2014/main" id="{48B240E1-D6AA-4CA7-BA07-17473AE75867}"/>
                  </a:ext>
                </a:extLst>
              </p:cNvPr>
              <p:cNvSpPr/>
              <p:nvPr/>
            </p:nvSpPr>
            <p:spPr>
              <a:xfrm>
                <a:off x="3490825" y="560470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8" name="Rosto feliz 46">
                <a:extLst>
                  <a:ext uri="{FF2B5EF4-FFF2-40B4-BE49-F238E27FC236}">
                    <a16:creationId xmlns:a16="http://schemas.microsoft.com/office/drawing/2014/main" id="{6B8E83FD-FEEE-4629-97BD-B29A8E0DF17D}"/>
                  </a:ext>
                </a:extLst>
              </p:cNvPr>
              <p:cNvSpPr/>
              <p:nvPr/>
            </p:nvSpPr>
            <p:spPr>
              <a:xfrm>
                <a:off x="3194956" y="568404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osto feliz 47">
                <a:extLst>
                  <a:ext uri="{FF2B5EF4-FFF2-40B4-BE49-F238E27FC236}">
                    <a16:creationId xmlns:a16="http://schemas.microsoft.com/office/drawing/2014/main" id="{D2D86841-F84F-4571-B0FD-EA2B238F8152}"/>
                  </a:ext>
                </a:extLst>
              </p:cNvPr>
              <p:cNvSpPr/>
              <p:nvPr/>
            </p:nvSpPr>
            <p:spPr>
              <a:xfrm>
                <a:off x="3407803" y="586358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0" name="Rosto feliz 48">
                <a:extLst>
                  <a:ext uri="{FF2B5EF4-FFF2-40B4-BE49-F238E27FC236}">
                    <a16:creationId xmlns:a16="http://schemas.microsoft.com/office/drawing/2014/main" id="{934DD583-4967-4B24-AC3D-4C00517E7D77}"/>
                  </a:ext>
                </a:extLst>
              </p:cNvPr>
              <p:cNvSpPr/>
              <p:nvPr/>
            </p:nvSpPr>
            <p:spPr>
              <a:xfrm>
                <a:off x="3012651" y="593597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osto feliz 49">
                <a:extLst>
                  <a:ext uri="{FF2B5EF4-FFF2-40B4-BE49-F238E27FC236}">
                    <a16:creationId xmlns:a16="http://schemas.microsoft.com/office/drawing/2014/main" id="{2E2CEE57-B549-4002-86A2-1C514DF3584A}"/>
                  </a:ext>
                </a:extLst>
              </p:cNvPr>
              <p:cNvSpPr/>
              <p:nvPr/>
            </p:nvSpPr>
            <p:spPr>
              <a:xfrm>
                <a:off x="2059449" y="586358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2" name="Rosto feliz 50">
                <a:extLst>
                  <a:ext uri="{FF2B5EF4-FFF2-40B4-BE49-F238E27FC236}">
                    <a16:creationId xmlns:a16="http://schemas.microsoft.com/office/drawing/2014/main" id="{EE64D3ED-0FD1-48A6-983F-769FCCE99692}"/>
                  </a:ext>
                </a:extLst>
              </p:cNvPr>
              <p:cNvSpPr/>
              <p:nvPr/>
            </p:nvSpPr>
            <p:spPr>
              <a:xfrm>
                <a:off x="2000520" y="524776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osto feliz 51">
                <a:extLst>
                  <a:ext uri="{FF2B5EF4-FFF2-40B4-BE49-F238E27FC236}">
                    <a16:creationId xmlns:a16="http://schemas.microsoft.com/office/drawing/2014/main" id="{92E750CA-C4C1-4280-AA4E-62ACE636A6C6}"/>
                  </a:ext>
                </a:extLst>
              </p:cNvPr>
              <p:cNvSpPr/>
              <p:nvPr/>
            </p:nvSpPr>
            <p:spPr>
              <a:xfrm>
                <a:off x="3228943" y="6097224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4" name="Rosto feliz 52">
                <a:extLst>
                  <a:ext uri="{FF2B5EF4-FFF2-40B4-BE49-F238E27FC236}">
                    <a16:creationId xmlns:a16="http://schemas.microsoft.com/office/drawing/2014/main" id="{D7054332-9CBD-4DC6-A3A2-5B3B4822B156}"/>
                  </a:ext>
                </a:extLst>
              </p:cNvPr>
              <p:cNvSpPr/>
              <p:nvPr/>
            </p:nvSpPr>
            <p:spPr>
              <a:xfrm>
                <a:off x="2800150" y="6094957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osto feliz 53">
                <a:extLst>
                  <a:ext uri="{FF2B5EF4-FFF2-40B4-BE49-F238E27FC236}">
                    <a16:creationId xmlns:a16="http://schemas.microsoft.com/office/drawing/2014/main" id="{A71BEBAB-EA4C-4F2E-8DD5-E4AC44F53AC7}"/>
                  </a:ext>
                </a:extLst>
              </p:cNvPr>
              <p:cNvSpPr/>
              <p:nvPr/>
            </p:nvSpPr>
            <p:spPr>
              <a:xfrm>
                <a:off x="2468418" y="607193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6" name="Rosto feliz 54">
                <a:extLst>
                  <a:ext uri="{FF2B5EF4-FFF2-40B4-BE49-F238E27FC236}">
                    <a16:creationId xmlns:a16="http://schemas.microsoft.com/office/drawing/2014/main" id="{05854DDD-9E31-4953-A202-A570ADB06E02}"/>
                  </a:ext>
                </a:extLst>
              </p:cNvPr>
              <p:cNvSpPr/>
              <p:nvPr/>
            </p:nvSpPr>
            <p:spPr>
              <a:xfrm>
                <a:off x="2135387" y="6142949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7" name="Rosto feliz 55">
                <a:extLst>
                  <a:ext uri="{FF2B5EF4-FFF2-40B4-BE49-F238E27FC236}">
                    <a16:creationId xmlns:a16="http://schemas.microsoft.com/office/drawing/2014/main" id="{616B2D8A-557F-4C30-9E6C-557E0F33B7CB}"/>
                  </a:ext>
                </a:extLst>
              </p:cNvPr>
              <p:cNvSpPr/>
              <p:nvPr/>
            </p:nvSpPr>
            <p:spPr>
              <a:xfrm>
                <a:off x="1845292" y="6120609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8" name="Rosto feliz 56">
                <a:extLst>
                  <a:ext uri="{FF2B5EF4-FFF2-40B4-BE49-F238E27FC236}">
                    <a16:creationId xmlns:a16="http://schemas.microsoft.com/office/drawing/2014/main" id="{DF815D8C-F9D4-41B0-9558-2BA9716CF1DB}"/>
                  </a:ext>
                </a:extLst>
              </p:cNvPr>
              <p:cNvSpPr/>
              <p:nvPr/>
            </p:nvSpPr>
            <p:spPr>
              <a:xfrm>
                <a:off x="3546821" y="6083834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9" name="Rosto feliz 57">
                <a:extLst>
                  <a:ext uri="{FF2B5EF4-FFF2-40B4-BE49-F238E27FC236}">
                    <a16:creationId xmlns:a16="http://schemas.microsoft.com/office/drawing/2014/main" id="{8AB0439E-50A0-4CE2-9169-C1483D19D292}"/>
                  </a:ext>
                </a:extLst>
              </p:cNvPr>
              <p:cNvSpPr/>
              <p:nvPr/>
            </p:nvSpPr>
            <p:spPr>
              <a:xfrm>
                <a:off x="4118333" y="4941132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0" name="Rosto feliz 58">
                <a:extLst>
                  <a:ext uri="{FF2B5EF4-FFF2-40B4-BE49-F238E27FC236}">
                    <a16:creationId xmlns:a16="http://schemas.microsoft.com/office/drawing/2014/main" id="{9DCB51F7-CBDD-45CA-9F36-8294BCF695E8}"/>
                  </a:ext>
                </a:extLst>
              </p:cNvPr>
              <p:cNvSpPr/>
              <p:nvPr/>
            </p:nvSpPr>
            <p:spPr>
              <a:xfrm>
                <a:off x="4454761" y="4949286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1" name="Rosto feliz 59">
                <a:extLst>
                  <a:ext uri="{FF2B5EF4-FFF2-40B4-BE49-F238E27FC236}">
                    <a16:creationId xmlns:a16="http://schemas.microsoft.com/office/drawing/2014/main" id="{ABD620C7-0818-4D81-9415-A859AB13DC95}"/>
                  </a:ext>
                </a:extLst>
              </p:cNvPr>
              <p:cNvSpPr/>
              <p:nvPr/>
            </p:nvSpPr>
            <p:spPr>
              <a:xfrm>
                <a:off x="4084247" y="5481298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2" name="Rosto feliz 60">
                <a:extLst>
                  <a:ext uri="{FF2B5EF4-FFF2-40B4-BE49-F238E27FC236}">
                    <a16:creationId xmlns:a16="http://schemas.microsoft.com/office/drawing/2014/main" id="{D0E04CC9-ABF8-4175-BCAF-00E5B90A078F}"/>
                  </a:ext>
                </a:extLst>
              </p:cNvPr>
              <p:cNvSpPr/>
              <p:nvPr/>
            </p:nvSpPr>
            <p:spPr>
              <a:xfrm>
                <a:off x="4381507" y="5221587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3" name="Rosto feliz 61">
                <a:extLst>
                  <a:ext uri="{FF2B5EF4-FFF2-40B4-BE49-F238E27FC236}">
                    <a16:creationId xmlns:a16="http://schemas.microsoft.com/office/drawing/2014/main" id="{16320AD0-4C80-452F-981A-22555D2079CD}"/>
                  </a:ext>
                </a:extLst>
              </p:cNvPr>
              <p:cNvSpPr/>
              <p:nvPr/>
            </p:nvSpPr>
            <p:spPr>
              <a:xfrm>
                <a:off x="4276236" y="5776365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4" name="Rosto feliz 62">
                <a:extLst>
                  <a:ext uri="{FF2B5EF4-FFF2-40B4-BE49-F238E27FC236}">
                    <a16:creationId xmlns:a16="http://schemas.microsoft.com/office/drawing/2014/main" id="{1EF7ECA9-6B4F-4A06-9260-E6F159ACEFCB}"/>
                  </a:ext>
                </a:extLst>
              </p:cNvPr>
              <p:cNvSpPr/>
              <p:nvPr/>
            </p:nvSpPr>
            <p:spPr>
              <a:xfrm>
                <a:off x="4575729" y="5556644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rgbClr val="007400"/>
                  </a:solidFill>
                </a:endParaRPr>
              </a:p>
            </p:txBody>
          </p:sp>
          <p:sp>
            <p:nvSpPr>
              <p:cNvPr id="55" name="Rosto feliz 64">
                <a:extLst>
                  <a:ext uri="{FF2B5EF4-FFF2-40B4-BE49-F238E27FC236}">
                    <a16:creationId xmlns:a16="http://schemas.microsoft.com/office/drawing/2014/main" id="{C5869194-4431-4761-86F0-1608F956498E}"/>
                  </a:ext>
                </a:extLst>
              </p:cNvPr>
              <p:cNvSpPr/>
              <p:nvPr/>
            </p:nvSpPr>
            <p:spPr>
              <a:xfrm>
                <a:off x="990247" y="4958070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Rosto feliz 68">
                <a:extLst>
                  <a:ext uri="{FF2B5EF4-FFF2-40B4-BE49-F238E27FC236}">
                    <a16:creationId xmlns:a16="http://schemas.microsoft.com/office/drawing/2014/main" id="{10909CE4-5878-43B8-9913-C1CF642D250B}"/>
                  </a:ext>
                </a:extLst>
              </p:cNvPr>
              <p:cNvSpPr/>
              <p:nvPr/>
            </p:nvSpPr>
            <p:spPr>
              <a:xfrm>
                <a:off x="1274957" y="5262071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Rosto feliz 69">
                <a:extLst>
                  <a:ext uri="{FF2B5EF4-FFF2-40B4-BE49-F238E27FC236}">
                    <a16:creationId xmlns:a16="http://schemas.microsoft.com/office/drawing/2014/main" id="{120AF99D-0215-4F00-B381-871911EF3B45}"/>
                  </a:ext>
                </a:extLst>
              </p:cNvPr>
              <p:cNvSpPr/>
              <p:nvPr/>
            </p:nvSpPr>
            <p:spPr>
              <a:xfrm>
                <a:off x="780380" y="5142709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Rosto feliz 70">
                <a:extLst>
                  <a:ext uri="{FF2B5EF4-FFF2-40B4-BE49-F238E27FC236}">
                    <a16:creationId xmlns:a16="http://schemas.microsoft.com/office/drawing/2014/main" id="{6364DCC7-E089-4ADF-B55F-4ADE6CE4C878}"/>
                  </a:ext>
                </a:extLst>
              </p:cNvPr>
              <p:cNvSpPr/>
              <p:nvPr/>
            </p:nvSpPr>
            <p:spPr>
              <a:xfrm>
                <a:off x="1031552" y="5358786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Rosto feliz 71">
                <a:extLst>
                  <a:ext uri="{FF2B5EF4-FFF2-40B4-BE49-F238E27FC236}">
                    <a16:creationId xmlns:a16="http://schemas.microsoft.com/office/drawing/2014/main" id="{7935259D-CA23-42E5-A7A9-12FBBC63C2EE}"/>
                  </a:ext>
                </a:extLst>
              </p:cNvPr>
              <p:cNvSpPr/>
              <p:nvPr/>
            </p:nvSpPr>
            <p:spPr>
              <a:xfrm>
                <a:off x="762332" y="5511265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Rosto feliz 72">
                <a:extLst>
                  <a:ext uri="{FF2B5EF4-FFF2-40B4-BE49-F238E27FC236}">
                    <a16:creationId xmlns:a16="http://schemas.microsoft.com/office/drawing/2014/main" id="{27B9FDC1-8062-46CC-8C39-A516D7E0BDAD}"/>
                  </a:ext>
                </a:extLst>
              </p:cNvPr>
              <p:cNvSpPr/>
              <p:nvPr/>
            </p:nvSpPr>
            <p:spPr>
              <a:xfrm>
                <a:off x="1135390" y="5681410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288639F5-0B0E-4624-AF47-5EA7E03A668E}"/>
                  </a:ext>
                </a:extLst>
              </p:cNvPr>
              <p:cNvSpPr/>
              <p:nvPr/>
            </p:nvSpPr>
            <p:spPr>
              <a:xfrm>
                <a:off x="528580" y="4197374"/>
                <a:ext cx="4447866" cy="3918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A3322BCB-42E4-408C-8937-CCA048B04EB1}"/>
                  </a:ext>
                </a:extLst>
              </p:cNvPr>
              <p:cNvCxnSpPr/>
              <p:nvPr/>
            </p:nvCxnSpPr>
            <p:spPr>
              <a:xfrm flipH="1">
                <a:off x="3849449" y="3824654"/>
                <a:ext cx="16068" cy="2613651"/>
              </a:xfrm>
              <a:prstGeom prst="line">
                <a:avLst/>
              </a:prstGeom>
              <a:ln w="19050">
                <a:solidFill>
                  <a:srgbClr val="5E5E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to 62">
                <a:extLst>
                  <a:ext uri="{FF2B5EF4-FFF2-40B4-BE49-F238E27FC236}">
                    <a16:creationId xmlns:a16="http://schemas.microsoft.com/office/drawing/2014/main" id="{43B8E8CF-C902-4261-A136-179A029F2503}"/>
                  </a:ext>
                </a:extLst>
              </p:cNvPr>
              <p:cNvCxnSpPr/>
              <p:nvPr/>
            </p:nvCxnSpPr>
            <p:spPr>
              <a:xfrm flipH="1">
                <a:off x="1569311" y="3824654"/>
                <a:ext cx="24561" cy="2549768"/>
              </a:xfrm>
              <a:prstGeom prst="line">
                <a:avLst/>
              </a:prstGeom>
              <a:ln w="19050">
                <a:solidFill>
                  <a:srgbClr val="5E5E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41079BC8-774E-49AB-ABE7-17E81B5F2668}"/>
                  </a:ext>
                </a:extLst>
              </p:cNvPr>
              <p:cNvSpPr txBox="1"/>
              <p:nvPr/>
            </p:nvSpPr>
            <p:spPr>
              <a:xfrm>
                <a:off x="1736146" y="3833450"/>
                <a:ext cx="1889804" cy="427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MAIORIA</a:t>
                </a:r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1197E5FB-C2AD-4CA5-8653-40B826E4105A}"/>
                  </a:ext>
                </a:extLst>
              </p:cNvPr>
              <p:cNvSpPr txBox="1"/>
              <p:nvPr/>
            </p:nvSpPr>
            <p:spPr>
              <a:xfrm>
                <a:off x="3479259" y="3828043"/>
                <a:ext cx="1889804" cy="427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MINORIA</a:t>
                </a:r>
              </a:p>
            </p:txBody>
          </p:sp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CFA5A27C-D34C-408D-ADAC-05DCE7EF2ADA}"/>
                  </a:ext>
                </a:extLst>
              </p:cNvPr>
              <p:cNvSpPr/>
              <p:nvPr/>
            </p:nvSpPr>
            <p:spPr>
              <a:xfrm>
                <a:off x="528580" y="3774236"/>
                <a:ext cx="4447866" cy="45719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E990C92F-AC14-4B14-B606-4E0479AB71FF}"/>
                  </a:ext>
                </a:extLst>
              </p:cNvPr>
              <p:cNvSpPr/>
              <p:nvPr/>
            </p:nvSpPr>
            <p:spPr>
              <a:xfrm>
                <a:off x="515203" y="6388474"/>
                <a:ext cx="4447866" cy="45719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4D6367E8-17B4-4482-8E59-17B6F61D88CB}"/>
                  </a:ext>
                </a:extLst>
              </p:cNvPr>
              <p:cNvSpPr/>
              <p:nvPr/>
            </p:nvSpPr>
            <p:spPr>
              <a:xfrm>
                <a:off x="523996" y="6467159"/>
                <a:ext cx="4461242" cy="119384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632D2B11-3012-41C8-BCDC-643D44480031}"/>
                  </a:ext>
                </a:extLst>
              </p:cNvPr>
              <p:cNvSpPr txBox="1"/>
              <p:nvPr/>
            </p:nvSpPr>
            <p:spPr>
              <a:xfrm>
                <a:off x="1596655" y="4224070"/>
                <a:ext cx="2632540" cy="427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Agindo conforme as regras</a:t>
                </a:r>
              </a:p>
            </p:txBody>
          </p:sp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F06CCA21-AA16-4394-8EB1-007309A3C7AC}"/>
                  </a:ext>
                </a:extLst>
              </p:cNvPr>
              <p:cNvSpPr txBox="1"/>
              <p:nvPr/>
            </p:nvSpPr>
            <p:spPr>
              <a:xfrm>
                <a:off x="3664048" y="4157355"/>
                <a:ext cx="1452088" cy="9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pt-BR" sz="8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Perfil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pt-BR" sz="8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adequado</a:t>
                </a:r>
              </a:p>
            </p:txBody>
          </p:sp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9CB2BF69-02F9-4DFE-973D-FA29FC19EF08}"/>
                  </a:ext>
                </a:extLst>
              </p:cNvPr>
              <p:cNvSpPr txBox="1"/>
              <p:nvPr/>
            </p:nvSpPr>
            <p:spPr>
              <a:xfrm>
                <a:off x="308401" y="4160204"/>
                <a:ext cx="1452088" cy="9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pt-BR" sz="8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Perfil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pt-BR" sz="800" spc="-80" dirty="0">
                    <a:latin typeface="Arial" panose="020B0604020202020204" pitchFamily="34" charset="0"/>
                    <a:cs typeface="Arial" panose="020B0604020202020204" pitchFamily="34" charset="0"/>
                  </a:rPr>
                  <a:t>Inadequado</a:t>
                </a:r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ED5C948-D280-45E1-95CB-C1466BD6064A}"/>
                </a:ext>
              </a:extLst>
            </p:cNvPr>
            <p:cNvSpPr txBox="1"/>
            <p:nvPr/>
          </p:nvSpPr>
          <p:spPr>
            <a:xfrm>
              <a:off x="131928" y="2810702"/>
              <a:ext cx="1889804" cy="42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MINORIA</a:t>
              </a:r>
            </a:p>
          </p:txBody>
        </p:sp>
      </p:grpSp>
      <p:grpSp>
        <p:nvGrpSpPr>
          <p:cNvPr id="72" name="Grupo 3">
            <a:extLst>
              <a:ext uri="{FF2B5EF4-FFF2-40B4-BE49-F238E27FC236}">
                <a16:creationId xmlns:a16="http://schemas.microsoft.com/office/drawing/2014/main" id="{3DF12C4D-D84F-420F-9217-383A6C8FD4B9}"/>
              </a:ext>
            </a:extLst>
          </p:cNvPr>
          <p:cNvGrpSpPr/>
          <p:nvPr/>
        </p:nvGrpSpPr>
        <p:grpSpPr>
          <a:xfrm>
            <a:off x="3618710" y="1363567"/>
            <a:ext cx="5241654" cy="2812307"/>
            <a:chOff x="6800759" y="2698958"/>
            <a:chExt cx="5241654" cy="2812307"/>
          </a:xfrm>
        </p:grpSpPr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1B5EEDC7-0038-4C0F-915C-B63DDF88C460}"/>
                </a:ext>
              </a:extLst>
            </p:cNvPr>
            <p:cNvSpPr/>
            <p:nvPr/>
          </p:nvSpPr>
          <p:spPr>
            <a:xfrm>
              <a:off x="7236585" y="2749376"/>
              <a:ext cx="4447866" cy="2664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84150"/>
              <a:bevelB w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4" name="Rosto feliz 83">
              <a:extLst>
                <a:ext uri="{FF2B5EF4-FFF2-40B4-BE49-F238E27FC236}">
                  <a16:creationId xmlns:a16="http://schemas.microsoft.com/office/drawing/2014/main" id="{D1CF4082-471F-49BF-A8F9-94D608C551C7}"/>
                </a:ext>
              </a:extLst>
            </p:cNvPr>
            <p:cNvSpPr/>
            <p:nvPr/>
          </p:nvSpPr>
          <p:spPr>
            <a:xfrm>
              <a:off x="8495091" y="358454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osto feliz 84">
              <a:extLst>
                <a:ext uri="{FF2B5EF4-FFF2-40B4-BE49-F238E27FC236}">
                  <a16:creationId xmlns:a16="http://schemas.microsoft.com/office/drawing/2014/main" id="{1AF9A5A2-3958-43D0-8A3E-DC86DBF6B1F3}"/>
                </a:ext>
              </a:extLst>
            </p:cNvPr>
            <p:cNvSpPr/>
            <p:nvPr/>
          </p:nvSpPr>
          <p:spPr>
            <a:xfrm>
              <a:off x="9447141" y="355780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osto feliz 85">
              <a:extLst>
                <a:ext uri="{FF2B5EF4-FFF2-40B4-BE49-F238E27FC236}">
                  <a16:creationId xmlns:a16="http://schemas.microsoft.com/office/drawing/2014/main" id="{7D77A0B3-6E1C-4A42-9482-3F0BED1889FF}"/>
                </a:ext>
              </a:extLst>
            </p:cNvPr>
            <p:cNvSpPr/>
            <p:nvPr/>
          </p:nvSpPr>
          <p:spPr>
            <a:xfrm>
              <a:off x="8738758" y="3769182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osto feliz 86">
              <a:extLst>
                <a:ext uri="{FF2B5EF4-FFF2-40B4-BE49-F238E27FC236}">
                  <a16:creationId xmlns:a16="http://schemas.microsoft.com/office/drawing/2014/main" id="{3488489F-8D61-439C-B4AC-599B7EAA658F}"/>
                </a:ext>
              </a:extLst>
            </p:cNvPr>
            <p:cNvSpPr/>
            <p:nvPr/>
          </p:nvSpPr>
          <p:spPr>
            <a:xfrm>
              <a:off x="9752154" y="360066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osto feliz 87">
              <a:extLst>
                <a:ext uri="{FF2B5EF4-FFF2-40B4-BE49-F238E27FC236}">
                  <a16:creationId xmlns:a16="http://schemas.microsoft.com/office/drawing/2014/main" id="{554EE8BC-5B57-48B3-8F89-B113AE08F2E7}"/>
                </a:ext>
              </a:extLst>
            </p:cNvPr>
            <p:cNvSpPr/>
            <p:nvPr/>
          </p:nvSpPr>
          <p:spPr>
            <a:xfrm>
              <a:off x="8489443" y="4105958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osto feliz 88">
              <a:extLst>
                <a:ext uri="{FF2B5EF4-FFF2-40B4-BE49-F238E27FC236}">
                  <a16:creationId xmlns:a16="http://schemas.microsoft.com/office/drawing/2014/main" id="{2C3C7ADB-4CCF-494B-A650-D9D58C47A121}"/>
                </a:ext>
              </a:extLst>
            </p:cNvPr>
            <p:cNvSpPr/>
            <p:nvPr/>
          </p:nvSpPr>
          <p:spPr>
            <a:xfrm>
              <a:off x="8974082" y="4068004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osto feliz 89">
              <a:extLst>
                <a:ext uri="{FF2B5EF4-FFF2-40B4-BE49-F238E27FC236}">
                  <a16:creationId xmlns:a16="http://schemas.microsoft.com/office/drawing/2014/main" id="{4E7ECF0D-CD02-4B15-A3EC-FC0F8FC8B195}"/>
                </a:ext>
              </a:extLst>
            </p:cNvPr>
            <p:cNvSpPr/>
            <p:nvPr/>
          </p:nvSpPr>
          <p:spPr>
            <a:xfrm>
              <a:off x="9006840" y="4396105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osto feliz 90">
              <a:extLst>
                <a:ext uri="{FF2B5EF4-FFF2-40B4-BE49-F238E27FC236}">
                  <a16:creationId xmlns:a16="http://schemas.microsoft.com/office/drawing/2014/main" id="{1DD1DB54-170F-4C6B-AB20-DB2BBCB5AFC8}"/>
                </a:ext>
              </a:extLst>
            </p:cNvPr>
            <p:cNvSpPr/>
            <p:nvPr/>
          </p:nvSpPr>
          <p:spPr>
            <a:xfrm>
              <a:off x="8444151" y="4721310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osto feliz 91">
              <a:extLst>
                <a:ext uri="{FF2B5EF4-FFF2-40B4-BE49-F238E27FC236}">
                  <a16:creationId xmlns:a16="http://schemas.microsoft.com/office/drawing/2014/main" id="{5FE2AA5C-666E-4470-88AF-A3EE0B51D74B}"/>
                </a:ext>
              </a:extLst>
            </p:cNvPr>
            <p:cNvSpPr/>
            <p:nvPr/>
          </p:nvSpPr>
          <p:spPr>
            <a:xfrm>
              <a:off x="9247755" y="4103764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osto feliz 92">
              <a:extLst>
                <a:ext uri="{FF2B5EF4-FFF2-40B4-BE49-F238E27FC236}">
                  <a16:creationId xmlns:a16="http://schemas.microsoft.com/office/drawing/2014/main" id="{8DA25171-74F5-4F6B-8AF7-D1C32BF8BB33}"/>
                </a:ext>
              </a:extLst>
            </p:cNvPr>
            <p:cNvSpPr/>
            <p:nvPr/>
          </p:nvSpPr>
          <p:spPr>
            <a:xfrm>
              <a:off x="8671513" y="4477802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osto feliz 93">
              <a:extLst>
                <a:ext uri="{FF2B5EF4-FFF2-40B4-BE49-F238E27FC236}">
                  <a16:creationId xmlns:a16="http://schemas.microsoft.com/office/drawing/2014/main" id="{ECD2C5EF-31C4-4F0F-BE45-26F0D848E033}"/>
                </a:ext>
              </a:extLst>
            </p:cNvPr>
            <p:cNvSpPr/>
            <p:nvPr/>
          </p:nvSpPr>
          <p:spPr>
            <a:xfrm>
              <a:off x="9022393" y="4721310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osto feliz 94">
              <a:extLst>
                <a:ext uri="{FF2B5EF4-FFF2-40B4-BE49-F238E27FC236}">
                  <a16:creationId xmlns:a16="http://schemas.microsoft.com/office/drawing/2014/main" id="{FB822039-BCBC-46C5-88FC-146C8A4FFD73}"/>
                </a:ext>
              </a:extLst>
            </p:cNvPr>
            <p:cNvSpPr/>
            <p:nvPr/>
          </p:nvSpPr>
          <p:spPr>
            <a:xfrm>
              <a:off x="9399372" y="4721309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osto feliz 95">
              <a:extLst>
                <a:ext uri="{FF2B5EF4-FFF2-40B4-BE49-F238E27FC236}">
                  <a16:creationId xmlns:a16="http://schemas.microsoft.com/office/drawing/2014/main" id="{793E7F34-6263-4656-B4CB-4933821E568E}"/>
                </a:ext>
              </a:extLst>
            </p:cNvPr>
            <p:cNvSpPr/>
            <p:nvPr/>
          </p:nvSpPr>
          <p:spPr>
            <a:xfrm>
              <a:off x="9393530" y="4381824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osto feliz 96">
              <a:extLst>
                <a:ext uri="{FF2B5EF4-FFF2-40B4-BE49-F238E27FC236}">
                  <a16:creationId xmlns:a16="http://schemas.microsoft.com/office/drawing/2014/main" id="{E30A4F77-E5DE-442A-980A-B2E8EAF7B0FE}"/>
                </a:ext>
              </a:extLst>
            </p:cNvPr>
            <p:cNvSpPr/>
            <p:nvPr/>
          </p:nvSpPr>
          <p:spPr>
            <a:xfrm>
              <a:off x="9036527" y="370323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osto feliz 97">
              <a:extLst>
                <a:ext uri="{FF2B5EF4-FFF2-40B4-BE49-F238E27FC236}">
                  <a16:creationId xmlns:a16="http://schemas.microsoft.com/office/drawing/2014/main" id="{529D475E-33DA-40E4-AD60-94483ECA7455}"/>
                </a:ext>
              </a:extLst>
            </p:cNvPr>
            <p:cNvSpPr/>
            <p:nvPr/>
          </p:nvSpPr>
          <p:spPr>
            <a:xfrm>
              <a:off x="9304434" y="379555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osto feliz 98">
              <a:extLst>
                <a:ext uri="{FF2B5EF4-FFF2-40B4-BE49-F238E27FC236}">
                  <a16:creationId xmlns:a16="http://schemas.microsoft.com/office/drawing/2014/main" id="{EF9050BF-00A2-425F-9579-62CF29212241}"/>
                </a:ext>
              </a:extLst>
            </p:cNvPr>
            <p:cNvSpPr/>
            <p:nvPr/>
          </p:nvSpPr>
          <p:spPr>
            <a:xfrm>
              <a:off x="9624278" y="3919125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osto feliz 99">
              <a:extLst>
                <a:ext uri="{FF2B5EF4-FFF2-40B4-BE49-F238E27FC236}">
                  <a16:creationId xmlns:a16="http://schemas.microsoft.com/office/drawing/2014/main" id="{40447B1E-B96B-4E0C-A148-79300A610ECD}"/>
                </a:ext>
              </a:extLst>
            </p:cNvPr>
            <p:cNvSpPr/>
            <p:nvPr/>
          </p:nvSpPr>
          <p:spPr>
            <a:xfrm>
              <a:off x="9608122" y="4195658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osto feliz 100">
              <a:extLst>
                <a:ext uri="{FF2B5EF4-FFF2-40B4-BE49-F238E27FC236}">
                  <a16:creationId xmlns:a16="http://schemas.microsoft.com/office/drawing/2014/main" id="{04D14A91-80C0-4A38-904F-0A396C341E3B}"/>
                </a:ext>
              </a:extLst>
            </p:cNvPr>
            <p:cNvSpPr/>
            <p:nvPr/>
          </p:nvSpPr>
          <p:spPr>
            <a:xfrm>
              <a:off x="9954630" y="3753610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osto feliz 101">
              <a:extLst>
                <a:ext uri="{FF2B5EF4-FFF2-40B4-BE49-F238E27FC236}">
                  <a16:creationId xmlns:a16="http://schemas.microsoft.com/office/drawing/2014/main" id="{672A578D-6F37-43D4-9D70-2621DCA5C8A9}"/>
                </a:ext>
              </a:extLst>
            </p:cNvPr>
            <p:cNvSpPr/>
            <p:nvPr/>
          </p:nvSpPr>
          <p:spPr>
            <a:xfrm>
              <a:off x="10178984" y="3919124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osto feliz 102">
              <a:extLst>
                <a:ext uri="{FF2B5EF4-FFF2-40B4-BE49-F238E27FC236}">
                  <a16:creationId xmlns:a16="http://schemas.microsoft.com/office/drawing/2014/main" id="{FD264BCE-5219-4F56-8D53-0EA1B803F0C2}"/>
                </a:ext>
              </a:extLst>
            </p:cNvPr>
            <p:cNvSpPr/>
            <p:nvPr/>
          </p:nvSpPr>
          <p:spPr>
            <a:xfrm>
              <a:off x="10137758" y="3541785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osto feliz 103">
              <a:extLst>
                <a:ext uri="{FF2B5EF4-FFF2-40B4-BE49-F238E27FC236}">
                  <a16:creationId xmlns:a16="http://schemas.microsoft.com/office/drawing/2014/main" id="{B1E76E46-0064-4113-AD19-692443D17EC5}"/>
                </a:ext>
              </a:extLst>
            </p:cNvPr>
            <p:cNvSpPr/>
            <p:nvPr/>
          </p:nvSpPr>
          <p:spPr>
            <a:xfrm>
              <a:off x="9926639" y="4036062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osto feliz 104">
              <a:extLst>
                <a:ext uri="{FF2B5EF4-FFF2-40B4-BE49-F238E27FC236}">
                  <a16:creationId xmlns:a16="http://schemas.microsoft.com/office/drawing/2014/main" id="{3D515AAB-AAA7-4611-9AA0-D54350940A9C}"/>
                </a:ext>
              </a:extLst>
            </p:cNvPr>
            <p:cNvSpPr/>
            <p:nvPr/>
          </p:nvSpPr>
          <p:spPr>
            <a:xfrm>
              <a:off x="10208173" y="418553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osto feliz 105">
              <a:extLst>
                <a:ext uri="{FF2B5EF4-FFF2-40B4-BE49-F238E27FC236}">
                  <a16:creationId xmlns:a16="http://schemas.microsoft.com/office/drawing/2014/main" id="{66C821A3-EB75-43AD-9D25-0331E3E862D3}"/>
                </a:ext>
              </a:extLst>
            </p:cNvPr>
            <p:cNvSpPr/>
            <p:nvPr/>
          </p:nvSpPr>
          <p:spPr>
            <a:xfrm>
              <a:off x="9893989" y="4322415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osto feliz 106">
              <a:extLst>
                <a:ext uri="{FF2B5EF4-FFF2-40B4-BE49-F238E27FC236}">
                  <a16:creationId xmlns:a16="http://schemas.microsoft.com/office/drawing/2014/main" id="{516D803D-CAC0-44F4-AFC1-874A6B3C8DB2}"/>
                </a:ext>
              </a:extLst>
            </p:cNvPr>
            <p:cNvSpPr/>
            <p:nvPr/>
          </p:nvSpPr>
          <p:spPr>
            <a:xfrm>
              <a:off x="9641526" y="4562805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osto feliz 107">
              <a:extLst>
                <a:ext uri="{FF2B5EF4-FFF2-40B4-BE49-F238E27FC236}">
                  <a16:creationId xmlns:a16="http://schemas.microsoft.com/office/drawing/2014/main" id="{0D94AD67-3573-414F-8173-D3CE1379CDDF}"/>
                </a:ext>
              </a:extLst>
            </p:cNvPr>
            <p:cNvSpPr/>
            <p:nvPr/>
          </p:nvSpPr>
          <p:spPr>
            <a:xfrm>
              <a:off x="10198830" y="4529422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Rosto feliz 108">
              <a:extLst>
                <a:ext uri="{FF2B5EF4-FFF2-40B4-BE49-F238E27FC236}">
                  <a16:creationId xmlns:a16="http://schemas.microsoft.com/office/drawing/2014/main" id="{7E6C4639-15FB-4D53-824F-359754F558CF}"/>
                </a:ext>
              </a:extLst>
            </p:cNvPr>
            <p:cNvSpPr/>
            <p:nvPr/>
          </p:nvSpPr>
          <p:spPr>
            <a:xfrm>
              <a:off x="9902961" y="4608768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Rosto feliz 109">
              <a:extLst>
                <a:ext uri="{FF2B5EF4-FFF2-40B4-BE49-F238E27FC236}">
                  <a16:creationId xmlns:a16="http://schemas.microsoft.com/office/drawing/2014/main" id="{300B8304-1DB0-410E-9860-D91CDD5F131D}"/>
                </a:ext>
              </a:extLst>
            </p:cNvPr>
            <p:cNvSpPr/>
            <p:nvPr/>
          </p:nvSpPr>
          <p:spPr>
            <a:xfrm>
              <a:off x="10115808" y="4788307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Rosto feliz 110">
              <a:extLst>
                <a:ext uri="{FF2B5EF4-FFF2-40B4-BE49-F238E27FC236}">
                  <a16:creationId xmlns:a16="http://schemas.microsoft.com/office/drawing/2014/main" id="{BF077642-B8EF-4EDA-8453-5EB07793712D}"/>
                </a:ext>
              </a:extLst>
            </p:cNvPr>
            <p:cNvSpPr/>
            <p:nvPr/>
          </p:nvSpPr>
          <p:spPr>
            <a:xfrm>
              <a:off x="9720656" y="4860692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Rosto feliz 111">
              <a:extLst>
                <a:ext uri="{FF2B5EF4-FFF2-40B4-BE49-F238E27FC236}">
                  <a16:creationId xmlns:a16="http://schemas.microsoft.com/office/drawing/2014/main" id="{45B6ACDA-1308-4BEC-9DB8-40AFF553A8FB}"/>
                </a:ext>
              </a:extLst>
            </p:cNvPr>
            <p:cNvSpPr/>
            <p:nvPr/>
          </p:nvSpPr>
          <p:spPr>
            <a:xfrm>
              <a:off x="8767454" y="4788307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Rosto feliz 112">
              <a:extLst>
                <a:ext uri="{FF2B5EF4-FFF2-40B4-BE49-F238E27FC236}">
                  <a16:creationId xmlns:a16="http://schemas.microsoft.com/office/drawing/2014/main" id="{A897A2F4-E190-43FE-AF26-2485D8AD97A8}"/>
                </a:ext>
              </a:extLst>
            </p:cNvPr>
            <p:cNvSpPr/>
            <p:nvPr/>
          </p:nvSpPr>
          <p:spPr>
            <a:xfrm>
              <a:off x="8708525" y="4172483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Rosto feliz 113">
              <a:extLst>
                <a:ext uri="{FF2B5EF4-FFF2-40B4-BE49-F238E27FC236}">
                  <a16:creationId xmlns:a16="http://schemas.microsoft.com/office/drawing/2014/main" id="{F3B4CE79-65F8-4E42-A5B2-E50A6C1A9FDE}"/>
                </a:ext>
              </a:extLst>
            </p:cNvPr>
            <p:cNvSpPr/>
            <p:nvPr/>
          </p:nvSpPr>
          <p:spPr>
            <a:xfrm>
              <a:off x="9936948" y="5021946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Rosto feliz 114">
              <a:extLst>
                <a:ext uri="{FF2B5EF4-FFF2-40B4-BE49-F238E27FC236}">
                  <a16:creationId xmlns:a16="http://schemas.microsoft.com/office/drawing/2014/main" id="{D8633CBF-617E-4972-82FA-2E45B8064E8F}"/>
                </a:ext>
              </a:extLst>
            </p:cNvPr>
            <p:cNvSpPr/>
            <p:nvPr/>
          </p:nvSpPr>
          <p:spPr>
            <a:xfrm>
              <a:off x="9508155" y="5019679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Rosto feliz 115">
              <a:extLst>
                <a:ext uri="{FF2B5EF4-FFF2-40B4-BE49-F238E27FC236}">
                  <a16:creationId xmlns:a16="http://schemas.microsoft.com/office/drawing/2014/main" id="{5130FC2B-6147-4E2C-8137-4FC3BB519EAA}"/>
                </a:ext>
              </a:extLst>
            </p:cNvPr>
            <p:cNvSpPr/>
            <p:nvPr/>
          </p:nvSpPr>
          <p:spPr>
            <a:xfrm>
              <a:off x="9176423" y="4996657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" name="Rosto feliz 116">
              <a:extLst>
                <a:ext uri="{FF2B5EF4-FFF2-40B4-BE49-F238E27FC236}">
                  <a16:creationId xmlns:a16="http://schemas.microsoft.com/office/drawing/2014/main" id="{6500BDF6-FBA9-4902-B8E7-50E1755DFD87}"/>
                </a:ext>
              </a:extLst>
            </p:cNvPr>
            <p:cNvSpPr/>
            <p:nvPr/>
          </p:nvSpPr>
          <p:spPr>
            <a:xfrm>
              <a:off x="8843392" y="5067671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Rosto feliz 117">
              <a:extLst>
                <a:ext uri="{FF2B5EF4-FFF2-40B4-BE49-F238E27FC236}">
                  <a16:creationId xmlns:a16="http://schemas.microsoft.com/office/drawing/2014/main" id="{6FDDC905-1BD4-40A8-BB7B-710480F62466}"/>
                </a:ext>
              </a:extLst>
            </p:cNvPr>
            <p:cNvSpPr/>
            <p:nvPr/>
          </p:nvSpPr>
          <p:spPr>
            <a:xfrm>
              <a:off x="8553297" y="5045331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osto feliz 118">
              <a:extLst>
                <a:ext uri="{FF2B5EF4-FFF2-40B4-BE49-F238E27FC236}">
                  <a16:creationId xmlns:a16="http://schemas.microsoft.com/office/drawing/2014/main" id="{E9AE0198-BA8E-405B-9026-7283F6240556}"/>
                </a:ext>
              </a:extLst>
            </p:cNvPr>
            <p:cNvSpPr/>
            <p:nvPr/>
          </p:nvSpPr>
          <p:spPr>
            <a:xfrm>
              <a:off x="10254826" y="5008556"/>
              <a:ext cx="158261" cy="184639"/>
            </a:xfrm>
            <a:prstGeom prst="smileyFace">
              <a:avLst/>
            </a:prstGeom>
            <a:solidFill>
              <a:srgbClr val="0099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Rosto feliz 119">
              <a:extLst>
                <a:ext uri="{FF2B5EF4-FFF2-40B4-BE49-F238E27FC236}">
                  <a16:creationId xmlns:a16="http://schemas.microsoft.com/office/drawing/2014/main" id="{A829CC85-A229-45DC-B7AC-F4B71A25273A}"/>
                </a:ext>
              </a:extLst>
            </p:cNvPr>
            <p:cNvSpPr/>
            <p:nvPr/>
          </p:nvSpPr>
          <p:spPr>
            <a:xfrm>
              <a:off x="10801605" y="3828678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1" name="Rosto feliz 120">
              <a:extLst>
                <a:ext uri="{FF2B5EF4-FFF2-40B4-BE49-F238E27FC236}">
                  <a16:creationId xmlns:a16="http://schemas.microsoft.com/office/drawing/2014/main" id="{2E2280AE-74B3-462B-BD49-B4D8C1B2ABF2}"/>
                </a:ext>
              </a:extLst>
            </p:cNvPr>
            <p:cNvSpPr/>
            <p:nvPr/>
          </p:nvSpPr>
          <p:spPr>
            <a:xfrm>
              <a:off x="11138033" y="3836832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2" name="Rosto feliz 121">
              <a:extLst>
                <a:ext uri="{FF2B5EF4-FFF2-40B4-BE49-F238E27FC236}">
                  <a16:creationId xmlns:a16="http://schemas.microsoft.com/office/drawing/2014/main" id="{7E245369-5D33-46E1-A4AC-20015FBFE7D8}"/>
                </a:ext>
              </a:extLst>
            </p:cNvPr>
            <p:cNvSpPr/>
            <p:nvPr/>
          </p:nvSpPr>
          <p:spPr>
            <a:xfrm>
              <a:off x="10767519" y="4368844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3" name="Rosto feliz 122">
              <a:extLst>
                <a:ext uri="{FF2B5EF4-FFF2-40B4-BE49-F238E27FC236}">
                  <a16:creationId xmlns:a16="http://schemas.microsoft.com/office/drawing/2014/main" id="{98394C38-9E19-4EF1-B092-1F6E2480DF75}"/>
                </a:ext>
              </a:extLst>
            </p:cNvPr>
            <p:cNvSpPr/>
            <p:nvPr/>
          </p:nvSpPr>
          <p:spPr>
            <a:xfrm>
              <a:off x="11064779" y="4109133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4" name="Rosto feliz 123">
              <a:extLst>
                <a:ext uri="{FF2B5EF4-FFF2-40B4-BE49-F238E27FC236}">
                  <a16:creationId xmlns:a16="http://schemas.microsoft.com/office/drawing/2014/main" id="{1F07061D-8102-479E-A28F-E88A81BE1942}"/>
                </a:ext>
              </a:extLst>
            </p:cNvPr>
            <p:cNvSpPr/>
            <p:nvPr/>
          </p:nvSpPr>
          <p:spPr>
            <a:xfrm>
              <a:off x="10959508" y="4663911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5" name="Rosto feliz 124">
              <a:extLst>
                <a:ext uri="{FF2B5EF4-FFF2-40B4-BE49-F238E27FC236}">
                  <a16:creationId xmlns:a16="http://schemas.microsoft.com/office/drawing/2014/main" id="{9F2BAC44-9312-4721-B251-ACA9169788E3}"/>
                </a:ext>
              </a:extLst>
            </p:cNvPr>
            <p:cNvSpPr/>
            <p:nvPr/>
          </p:nvSpPr>
          <p:spPr>
            <a:xfrm>
              <a:off x="11259001" y="4444190"/>
              <a:ext cx="158261" cy="184639"/>
            </a:xfrm>
            <a:prstGeom prst="smileyFace">
              <a:avLst/>
            </a:prstGeom>
            <a:solidFill>
              <a:srgbClr val="00B05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400"/>
                </a:solidFill>
              </a:endParaRPr>
            </a:p>
          </p:txBody>
        </p:sp>
        <p:sp>
          <p:nvSpPr>
            <p:cNvPr id="116" name="Rosto feliz 125">
              <a:extLst>
                <a:ext uri="{FF2B5EF4-FFF2-40B4-BE49-F238E27FC236}">
                  <a16:creationId xmlns:a16="http://schemas.microsoft.com/office/drawing/2014/main" id="{894697F8-E367-4A65-9EBA-131903232F2B}"/>
                </a:ext>
              </a:extLst>
            </p:cNvPr>
            <p:cNvSpPr/>
            <p:nvPr/>
          </p:nvSpPr>
          <p:spPr>
            <a:xfrm>
              <a:off x="7655331" y="3883907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7" name="Rosto feliz 126">
              <a:extLst>
                <a:ext uri="{FF2B5EF4-FFF2-40B4-BE49-F238E27FC236}">
                  <a16:creationId xmlns:a16="http://schemas.microsoft.com/office/drawing/2014/main" id="{85590E4F-B000-494D-B9CD-AFB6C4684AE8}"/>
                </a:ext>
              </a:extLst>
            </p:cNvPr>
            <p:cNvSpPr/>
            <p:nvPr/>
          </p:nvSpPr>
          <p:spPr>
            <a:xfrm>
              <a:off x="7940041" y="4187908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8" name="Rosto feliz 127">
              <a:extLst>
                <a:ext uri="{FF2B5EF4-FFF2-40B4-BE49-F238E27FC236}">
                  <a16:creationId xmlns:a16="http://schemas.microsoft.com/office/drawing/2014/main" id="{98254310-7A01-4A53-B7CE-98D6DB293253}"/>
                </a:ext>
              </a:extLst>
            </p:cNvPr>
            <p:cNvSpPr/>
            <p:nvPr/>
          </p:nvSpPr>
          <p:spPr>
            <a:xfrm>
              <a:off x="7445464" y="4068546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9" name="Rosto feliz 128">
              <a:extLst>
                <a:ext uri="{FF2B5EF4-FFF2-40B4-BE49-F238E27FC236}">
                  <a16:creationId xmlns:a16="http://schemas.microsoft.com/office/drawing/2014/main" id="{16176CDB-1E0D-4E40-B9F7-7013D1EA7C17}"/>
                </a:ext>
              </a:extLst>
            </p:cNvPr>
            <p:cNvSpPr/>
            <p:nvPr/>
          </p:nvSpPr>
          <p:spPr>
            <a:xfrm>
              <a:off x="7696636" y="4284623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0" name="Rosto feliz 129">
              <a:extLst>
                <a:ext uri="{FF2B5EF4-FFF2-40B4-BE49-F238E27FC236}">
                  <a16:creationId xmlns:a16="http://schemas.microsoft.com/office/drawing/2014/main" id="{BBA93C3F-9A1B-4BFA-913F-553E6E4EB145}"/>
                </a:ext>
              </a:extLst>
            </p:cNvPr>
            <p:cNvSpPr/>
            <p:nvPr/>
          </p:nvSpPr>
          <p:spPr>
            <a:xfrm>
              <a:off x="7427416" y="4437102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1" name="Rosto feliz 130">
              <a:extLst>
                <a:ext uri="{FF2B5EF4-FFF2-40B4-BE49-F238E27FC236}">
                  <a16:creationId xmlns:a16="http://schemas.microsoft.com/office/drawing/2014/main" id="{4DD93256-4FA8-4EB4-ABF4-05603A9338FF}"/>
                </a:ext>
              </a:extLst>
            </p:cNvPr>
            <p:cNvSpPr/>
            <p:nvPr/>
          </p:nvSpPr>
          <p:spPr>
            <a:xfrm>
              <a:off x="7800474" y="4607247"/>
              <a:ext cx="158261" cy="184639"/>
            </a:xfrm>
            <a:prstGeom prst="smileyFace">
              <a:avLst/>
            </a:prstGeom>
            <a:solidFill>
              <a:srgbClr val="B00000"/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2" name="Retângulo 121">
              <a:extLst>
                <a:ext uri="{FF2B5EF4-FFF2-40B4-BE49-F238E27FC236}">
                  <a16:creationId xmlns:a16="http://schemas.microsoft.com/office/drawing/2014/main" id="{435DD99F-BB80-46DC-9796-17BF23476A80}"/>
                </a:ext>
              </a:extLst>
            </p:cNvPr>
            <p:cNvSpPr/>
            <p:nvPr/>
          </p:nvSpPr>
          <p:spPr>
            <a:xfrm>
              <a:off x="7236585" y="3142260"/>
              <a:ext cx="4447866" cy="3716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3" name="Conector reto 122">
              <a:extLst>
                <a:ext uri="{FF2B5EF4-FFF2-40B4-BE49-F238E27FC236}">
                  <a16:creationId xmlns:a16="http://schemas.microsoft.com/office/drawing/2014/main" id="{92C24547-1823-47E0-852F-477E80D95D60}"/>
                </a:ext>
              </a:extLst>
            </p:cNvPr>
            <p:cNvCxnSpPr/>
            <p:nvPr/>
          </p:nvCxnSpPr>
          <p:spPr>
            <a:xfrm flipH="1">
              <a:off x="10557454" y="2749376"/>
              <a:ext cx="16068" cy="2613651"/>
            </a:xfrm>
            <a:prstGeom prst="line">
              <a:avLst/>
            </a:prstGeom>
            <a:ln w="19050">
              <a:solidFill>
                <a:srgbClr val="5E5E5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>
              <a:extLst>
                <a:ext uri="{FF2B5EF4-FFF2-40B4-BE49-F238E27FC236}">
                  <a16:creationId xmlns:a16="http://schemas.microsoft.com/office/drawing/2014/main" id="{E70DC340-2283-4807-97E4-18DED96AAE10}"/>
                </a:ext>
              </a:extLst>
            </p:cNvPr>
            <p:cNvCxnSpPr/>
            <p:nvPr/>
          </p:nvCxnSpPr>
          <p:spPr>
            <a:xfrm flipH="1">
              <a:off x="8277316" y="2749376"/>
              <a:ext cx="24561" cy="2549768"/>
            </a:xfrm>
            <a:prstGeom prst="line">
              <a:avLst/>
            </a:prstGeom>
            <a:ln w="19050">
              <a:solidFill>
                <a:srgbClr val="5E5E5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id="{7E462385-3F2D-4C0A-A6FB-1525A671B026}"/>
                </a:ext>
              </a:extLst>
            </p:cNvPr>
            <p:cNvSpPr txBox="1"/>
            <p:nvPr/>
          </p:nvSpPr>
          <p:spPr>
            <a:xfrm>
              <a:off x="8444151" y="2756607"/>
              <a:ext cx="188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MAIORIA</a:t>
              </a:r>
            </a:p>
          </p:txBody>
        </p:sp>
        <p:sp>
          <p:nvSpPr>
            <p:cNvPr id="126" name="Retângulo 125">
              <a:extLst>
                <a:ext uri="{FF2B5EF4-FFF2-40B4-BE49-F238E27FC236}">
                  <a16:creationId xmlns:a16="http://schemas.microsoft.com/office/drawing/2014/main" id="{0575F49D-21E1-499A-9ABA-AB913D6E40BC}"/>
                </a:ext>
              </a:extLst>
            </p:cNvPr>
            <p:cNvSpPr/>
            <p:nvPr/>
          </p:nvSpPr>
          <p:spPr>
            <a:xfrm>
              <a:off x="7236585" y="2698958"/>
              <a:ext cx="4447866" cy="45719"/>
            </a:xfrm>
            <a:prstGeom prst="rect">
              <a:avLst/>
            </a:prstGeom>
            <a:solidFill>
              <a:srgbClr val="136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E929F74D-DB32-41D6-BA2D-AE1D48741C00}"/>
                </a:ext>
              </a:extLst>
            </p:cNvPr>
            <p:cNvSpPr/>
            <p:nvPr/>
          </p:nvSpPr>
          <p:spPr>
            <a:xfrm>
              <a:off x="7223208" y="5313196"/>
              <a:ext cx="4447866" cy="45719"/>
            </a:xfrm>
            <a:prstGeom prst="rect">
              <a:avLst/>
            </a:prstGeom>
            <a:solidFill>
              <a:srgbClr val="136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Retângulo 127">
              <a:extLst>
                <a:ext uri="{FF2B5EF4-FFF2-40B4-BE49-F238E27FC236}">
                  <a16:creationId xmlns:a16="http://schemas.microsoft.com/office/drawing/2014/main" id="{5274E938-572B-4E9F-8A89-FE74914D40F9}"/>
                </a:ext>
              </a:extLst>
            </p:cNvPr>
            <p:cNvSpPr/>
            <p:nvPr/>
          </p:nvSpPr>
          <p:spPr>
            <a:xfrm>
              <a:off x="7232001" y="5391881"/>
              <a:ext cx="4461242" cy="119384"/>
            </a:xfrm>
            <a:prstGeom prst="rect">
              <a:avLst/>
            </a:prstGeom>
            <a:solidFill>
              <a:srgbClr val="136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id="{49AF2674-180B-4E3B-8A41-0F93B2494FC1}"/>
                </a:ext>
              </a:extLst>
            </p:cNvPr>
            <p:cNvSpPr txBox="1"/>
            <p:nvPr/>
          </p:nvSpPr>
          <p:spPr>
            <a:xfrm>
              <a:off x="8334418" y="3182722"/>
              <a:ext cx="26325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spc="-80" dirty="0">
                  <a:latin typeface="Arial" panose="020B0604020202020204" pitchFamily="34" charset="0"/>
                  <a:cs typeface="Arial" panose="020B0604020202020204" pitchFamily="34" charset="0"/>
                </a:rPr>
                <a:t>Agindo conforme as regras</a:t>
              </a:r>
            </a:p>
          </p:txBody>
        </p:sp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id="{67E78FA3-9B88-443D-97C0-DD97A8BB5C57}"/>
                </a:ext>
              </a:extLst>
            </p:cNvPr>
            <p:cNvSpPr txBox="1"/>
            <p:nvPr/>
          </p:nvSpPr>
          <p:spPr>
            <a:xfrm>
              <a:off x="10401811" y="3116007"/>
              <a:ext cx="145208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pt-BR" sz="1500" spc="-80" dirty="0">
                  <a:latin typeface="Arial" panose="020B0604020202020204" pitchFamily="34" charset="0"/>
                  <a:cs typeface="Arial" panose="020B0604020202020204" pitchFamily="34" charset="0"/>
                </a:rPr>
                <a:t>Perfil </a:t>
              </a:r>
            </a:p>
            <a:p>
              <a:pPr algn="ctr">
                <a:lnSpc>
                  <a:spcPts val="1500"/>
                </a:lnSpc>
              </a:pPr>
              <a:r>
                <a:rPr lang="pt-BR" sz="1500" spc="-80" dirty="0">
                  <a:latin typeface="Arial" panose="020B0604020202020204" pitchFamily="34" charset="0"/>
                  <a:cs typeface="Arial" panose="020B0604020202020204" pitchFamily="34" charset="0"/>
                </a:rPr>
                <a:t>adequado</a:t>
              </a:r>
            </a:p>
          </p:txBody>
        </p:sp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id="{6EFEA712-C8F4-4BEE-9ED7-974BC8210490}"/>
                </a:ext>
              </a:extLst>
            </p:cNvPr>
            <p:cNvSpPr txBox="1"/>
            <p:nvPr/>
          </p:nvSpPr>
          <p:spPr>
            <a:xfrm>
              <a:off x="7030129" y="3127060"/>
              <a:ext cx="145208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pt-BR" sz="1500" spc="-80" dirty="0">
                  <a:latin typeface="Arial" panose="020B0604020202020204" pitchFamily="34" charset="0"/>
                  <a:cs typeface="Arial" panose="020B0604020202020204" pitchFamily="34" charset="0"/>
                </a:rPr>
                <a:t>Perfil </a:t>
              </a:r>
            </a:p>
            <a:p>
              <a:pPr algn="ctr">
                <a:lnSpc>
                  <a:spcPts val="1500"/>
                </a:lnSpc>
              </a:pPr>
              <a:r>
                <a:rPr lang="pt-BR" sz="1500" spc="-80" dirty="0">
                  <a:latin typeface="Arial" panose="020B0604020202020204" pitchFamily="34" charset="0"/>
                  <a:cs typeface="Arial" panose="020B0604020202020204" pitchFamily="34" charset="0"/>
                </a:rPr>
                <a:t>Inadequado</a:t>
              </a:r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8C53E203-3B80-4172-95F0-8DB4A07817F2}"/>
                </a:ext>
              </a:extLst>
            </p:cNvPr>
            <p:cNvSpPr txBox="1"/>
            <p:nvPr/>
          </p:nvSpPr>
          <p:spPr>
            <a:xfrm>
              <a:off x="6800759" y="2771996"/>
              <a:ext cx="1889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MINORIA</a:t>
              </a:r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61BD822D-765A-4864-8974-1357E52A8C50}"/>
                </a:ext>
              </a:extLst>
            </p:cNvPr>
            <p:cNvSpPr txBox="1"/>
            <p:nvPr/>
          </p:nvSpPr>
          <p:spPr>
            <a:xfrm>
              <a:off x="10152608" y="2771996"/>
              <a:ext cx="1889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MINORIA</a:t>
              </a:r>
            </a:p>
          </p:txBody>
        </p:sp>
      </p:grp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B3DEDB04-F123-4A07-8CD2-BA0ECFC1C441}"/>
              </a:ext>
            </a:extLst>
          </p:cNvPr>
          <p:cNvSpPr txBox="1"/>
          <p:nvPr/>
        </p:nvSpPr>
        <p:spPr>
          <a:xfrm>
            <a:off x="7147196" y="4242885"/>
            <a:ext cx="14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365F2D"/>
                </a:solidFill>
              </a:rPr>
              <a:t>Fonte: IBGC, 2014</a:t>
            </a:r>
          </a:p>
        </p:txBody>
      </p:sp>
    </p:spTree>
    <p:extLst>
      <p:ext uri="{BB962C8B-B14F-4D97-AF65-F5344CB8AC3E}">
        <p14:creationId xmlns:p14="http://schemas.microsoft.com/office/powerpoint/2010/main" val="20276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2915816" y="1491630"/>
            <a:ext cx="3168352" cy="2963788"/>
          </a:xfrm>
          <a:prstGeom prst="ellipse">
            <a:avLst/>
          </a:prstGeom>
          <a:noFill/>
          <a:ln w="12700">
            <a:solidFill>
              <a:srgbClr val="215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 - Princípios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015608" y="1145185"/>
            <a:ext cx="1065985" cy="6928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anchor="ctr" anchorCtr="0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Capacidade de Resposta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331425" y="1955203"/>
            <a:ext cx="1065985" cy="6928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 anchorCtr="0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Integridade</a:t>
            </a:r>
            <a:endParaRPr lang="pt-BR" sz="14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429642" y="3389799"/>
            <a:ext cx="1065985" cy="6928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Confiabilidade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015609" y="4206192"/>
            <a:ext cx="1065985" cy="6928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 anchorCtr="0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Melhoria Regulatória</a:t>
            </a:r>
            <a:endParaRPr lang="pt-BR" sz="1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01575" y="3389799"/>
            <a:ext cx="1065985" cy="6928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Prestação de Contas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699792" y="2015656"/>
            <a:ext cx="1106329" cy="69289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 anchorCtr="0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7389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450656"/>
            <a:ext cx="7488832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solidFill>
                <a:srgbClr val="365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CIBERNÉTICO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REPUTAÇÃO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160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TERCEIROS</a:t>
            </a:r>
            <a:endParaRPr lang="pt-BR" sz="1600" dirty="0">
              <a:solidFill>
                <a:srgbClr val="365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3F331E-BB36-44B3-A60A-354BC77D1678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Riscos</a:t>
            </a:r>
          </a:p>
        </p:txBody>
      </p:sp>
    </p:spTree>
    <p:extLst>
      <p:ext uri="{BB962C8B-B14F-4D97-AF65-F5344CB8AC3E}">
        <p14:creationId xmlns:p14="http://schemas.microsoft.com/office/powerpoint/2010/main" val="14506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1093981" y="2000977"/>
            <a:ext cx="2019719" cy="1793631"/>
          </a:xfrm>
          <a:prstGeom prst="homePlate">
            <a:avLst>
              <a:gd name="adj" fmla="val 3109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50" dirty="0">
                <a:latin typeface="Arial" panose="020B0604020202020204" pitchFamily="34" charset="0"/>
                <a:cs typeface="Arial" panose="020B0604020202020204" pitchFamily="34" charset="0"/>
              </a:rPr>
              <a:t>Define a direção que a organização irá tomar</a:t>
            </a:r>
          </a:p>
        </p:txBody>
      </p:sp>
      <p:sp>
        <p:nvSpPr>
          <p:cNvPr id="8" name="Pentágono 7"/>
          <p:cNvSpPr/>
          <p:nvPr/>
        </p:nvSpPr>
        <p:spPr>
          <a:xfrm>
            <a:off x="3824673" y="2000977"/>
            <a:ext cx="2019719" cy="1793631"/>
          </a:xfrm>
          <a:prstGeom prst="homePlate">
            <a:avLst>
              <a:gd name="adj" fmla="val 3109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50" dirty="0">
                <a:latin typeface="Arial" panose="020B0604020202020204" pitchFamily="34" charset="0"/>
                <a:cs typeface="Arial" panose="020B0604020202020204" pitchFamily="34" charset="0"/>
              </a:rPr>
              <a:t>Traduz em estratégia e objetivos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43016" y="1467945"/>
            <a:ext cx="1334020" cy="346249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65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55365" y="1479487"/>
            <a:ext cx="1608133" cy="323165"/>
          </a:xfrm>
          <a:prstGeom prst="rect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555364" y="2000977"/>
            <a:ext cx="2019719" cy="1793631"/>
          </a:xfrm>
          <a:prstGeom prst="homePlate">
            <a:avLst>
              <a:gd name="adj" fmla="val 3109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50" dirty="0">
                <a:latin typeface="Arial" panose="020B0604020202020204" pitchFamily="34" charset="0"/>
                <a:cs typeface="Arial" panose="020B0604020202020204" pitchFamily="34" charset="0"/>
              </a:rPr>
              <a:t>Busca assegurar que os objetivos sejam alcançados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084832" y="1467945"/>
            <a:ext cx="865943" cy="346249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65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</p:txBody>
      </p:sp>
      <p:sp>
        <p:nvSpPr>
          <p:cNvPr id="13" name="Seta em curva para baixo 12"/>
          <p:cNvSpPr/>
          <p:nvPr/>
        </p:nvSpPr>
        <p:spPr>
          <a:xfrm>
            <a:off x="5064518" y="1693473"/>
            <a:ext cx="1578078" cy="270231"/>
          </a:xfrm>
          <a:prstGeom prst="curved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4" name="Seta em curva para cima 13"/>
          <p:cNvSpPr/>
          <p:nvPr/>
        </p:nvSpPr>
        <p:spPr>
          <a:xfrm flipH="1">
            <a:off x="5035094" y="3840524"/>
            <a:ext cx="1673867" cy="349579"/>
          </a:xfrm>
          <a:prstGeom prst="curved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5" name="Seta em curva para cima 14"/>
          <p:cNvSpPr/>
          <p:nvPr/>
        </p:nvSpPr>
        <p:spPr>
          <a:xfrm>
            <a:off x="2339752" y="3939902"/>
            <a:ext cx="4737920" cy="671139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6" name="Seta em curva para cima 15"/>
          <p:cNvSpPr/>
          <p:nvPr/>
        </p:nvSpPr>
        <p:spPr>
          <a:xfrm>
            <a:off x="2339752" y="3939901"/>
            <a:ext cx="2356055" cy="420417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03193" y="4240553"/>
            <a:ext cx="1747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responsabilidades</a:t>
            </a:r>
          </a:p>
        </p:txBody>
      </p:sp>
      <p:sp>
        <p:nvSpPr>
          <p:cNvPr id="20" name="Seta em curva para baixo 19"/>
          <p:cNvSpPr/>
          <p:nvPr/>
        </p:nvSpPr>
        <p:spPr>
          <a:xfrm flipH="1">
            <a:off x="2182651" y="919097"/>
            <a:ext cx="4459943" cy="496981"/>
          </a:xfrm>
          <a:prstGeom prst="curvedDownArrow">
            <a:avLst>
              <a:gd name="adj1" fmla="val 43546"/>
              <a:gd name="adj2" fmla="val 107211"/>
              <a:gd name="adj3" fmla="val 270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69AEB5F-1D25-4985-A20D-A9A26C078D01}"/>
              </a:ext>
            </a:extLst>
          </p:cNvPr>
          <p:cNvSpPr txBox="1"/>
          <p:nvPr/>
        </p:nvSpPr>
        <p:spPr>
          <a:xfrm>
            <a:off x="-180528" y="175286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Governança, </a:t>
            </a:r>
            <a:r>
              <a:rPr lang="pt-BR" sz="36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</a:t>
            </a:r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Gestão de Riscos</a:t>
            </a:r>
          </a:p>
        </p:txBody>
      </p:sp>
    </p:spTree>
    <p:extLst>
      <p:ext uri="{BB962C8B-B14F-4D97-AF65-F5344CB8AC3E}">
        <p14:creationId xmlns:p14="http://schemas.microsoft.com/office/powerpoint/2010/main" val="35885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95536" y="1707654"/>
            <a:ext cx="8208912" cy="3024336"/>
          </a:xfrm>
          <a:prstGeom prst="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44008" y="915566"/>
            <a:ext cx="122413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CIG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44008" y="1995686"/>
            <a:ext cx="1224136" cy="5735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CEG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12396" y="3219822"/>
            <a:ext cx="926697" cy="864096"/>
          </a:xfrm>
          <a:prstGeom prst="rect">
            <a:avLst/>
          </a:prstGeom>
          <a:solidFill>
            <a:srgbClr val="EFCC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CGRC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96254" y="3219822"/>
            <a:ext cx="926697" cy="864096"/>
          </a:xfrm>
          <a:prstGeom prst="rect">
            <a:avLst/>
          </a:prstGeom>
          <a:solidFill>
            <a:srgbClr val="EFCC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CTI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80112" y="3219822"/>
            <a:ext cx="926697" cy="864096"/>
          </a:xfrm>
          <a:prstGeom prst="rect">
            <a:avLst/>
          </a:prstGeom>
          <a:solidFill>
            <a:srgbClr val="EFCC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NG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63971" y="3219822"/>
            <a:ext cx="926697" cy="864096"/>
          </a:xfrm>
          <a:prstGeom prst="rect">
            <a:avLst/>
          </a:prstGeom>
          <a:solidFill>
            <a:srgbClr val="EFCC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65F2D"/>
                </a:solidFill>
              </a:rPr>
              <a:t>UGIRC</a:t>
            </a:r>
          </a:p>
        </p:txBody>
      </p:sp>
      <p:cxnSp>
        <p:nvCxnSpPr>
          <p:cNvPr id="14" name="Conector angulado 13"/>
          <p:cNvCxnSpPr>
            <a:stCxn id="9" idx="0"/>
            <a:endCxn id="8" idx="2"/>
          </p:cNvCxnSpPr>
          <p:nvPr/>
        </p:nvCxnSpPr>
        <p:spPr>
          <a:xfrm rot="5400000" flipH="1" flipV="1">
            <a:off x="3740608" y="1704355"/>
            <a:ext cx="650605" cy="23803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0"/>
            <a:endCxn id="8" idx="2"/>
          </p:cNvCxnSpPr>
          <p:nvPr/>
        </p:nvCxnSpPr>
        <p:spPr>
          <a:xfrm rot="5400000" flipH="1" flipV="1">
            <a:off x="4532537" y="2496284"/>
            <a:ext cx="650605" cy="7964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>
            <a:stCxn id="11" idx="0"/>
            <a:endCxn id="8" idx="2"/>
          </p:cNvCxnSpPr>
          <p:nvPr/>
        </p:nvCxnSpPr>
        <p:spPr>
          <a:xfrm rot="16200000" flipV="1">
            <a:off x="5324467" y="2500827"/>
            <a:ext cx="650605" cy="7873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2" idx="0"/>
            <a:endCxn id="8" idx="2"/>
          </p:cNvCxnSpPr>
          <p:nvPr/>
        </p:nvCxnSpPr>
        <p:spPr>
          <a:xfrm rot="16200000" flipV="1">
            <a:off x="6116396" y="1708898"/>
            <a:ext cx="650605" cy="23712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8" idx="0"/>
            <a:endCxn id="6" idx="2"/>
          </p:cNvCxnSpPr>
          <p:nvPr/>
        </p:nvCxnSpPr>
        <p:spPr>
          <a:xfrm flipV="1">
            <a:off x="5256076" y="134761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ave direita 28"/>
          <p:cNvSpPr/>
          <p:nvPr/>
        </p:nvSpPr>
        <p:spPr>
          <a:xfrm>
            <a:off x="6441698" y="883172"/>
            <a:ext cx="290542" cy="1760586"/>
          </a:xfrm>
          <a:prstGeom prst="rightBrace">
            <a:avLst>
              <a:gd name="adj1" fmla="val 8333"/>
              <a:gd name="adj2" fmla="val 344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6732240" y="120359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365F2D"/>
                </a:solidFill>
              </a:rPr>
              <a:t>Decreto nº 9.203/2018</a:t>
            </a:r>
          </a:p>
          <a:p>
            <a:r>
              <a:rPr lang="pt-BR" sz="1400" dirty="0">
                <a:solidFill>
                  <a:srgbClr val="365F2D"/>
                </a:solidFill>
              </a:rPr>
              <a:t>Decreto nº 9.901/2019</a:t>
            </a:r>
          </a:p>
        </p:txBody>
      </p:sp>
      <p:sp>
        <p:nvSpPr>
          <p:cNvPr id="17" name="Chave direita 16"/>
          <p:cNvSpPr/>
          <p:nvPr/>
        </p:nvSpPr>
        <p:spPr>
          <a:xfrm rot="10800000">
            <a:off x="2074859" y="2067693"/>
            <a:ext cx="336901" cy="1440160"/>
          </a:xfrm>
          <a:prstGeom prst="rightBrace">
            <a:avLst>
              <a:gd name="adj1" fmla="val 8333"/>
              <a:gd name="adj2" fmla="val 575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242773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365F2D"/>
                </a:solidFill>
              </a:rPr>
              <a:t>Portaria </a:t>
            </a:r>
            <a:r>
              <a:rPr lang="pt-BR" sz="1400" dirty="0" err="1">
                <a:solidFill>
                  <a:srgbClr val="365F2D"/>
                </a:solidFill>
              </a:rPr>
              <a:t>MInfra</a:t>
            </a:r>
            <a:r>
              <a:rPr lang="pt-BR" sz="1400" dirty="0">
                <a:solidFill>
                  <a:srgbClr val="365F2D"/>
                </a:solidFill>
              </a:rPr>
              <a:t> nº 2873, de 01/07/2019 </a:t>
            </a:r>
          </a:p>
          <a:p>
            <a:r>
              <a:rPr lang="pt-BR" sz="1400" dirty="0">
                <a:solidFill>
                  <a:srgbClr val="365F2D"/>
                </a:solidFill>
              </a:rPr>
              <a:t>(Portaria </a:t>
            </a:r>
            <a:r>
              <a:rPr lang="pt-BR" sz="1400">
                <a:solidFill>
                  <a:srgbClr val="365F2D"/>
                </a:solidFill>
              </a:rPr>
              <a:t>MTPA nº 442/2018)</a:t>
            </a:r>
            <a:endParaRPr lang="pt-BR" sz="1400" dirty="0">
              <a:solidFill>
                <a:srgbClr val="365F2D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61E32B-0A4F-468B-8743-6567028980E1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281180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8460" y="23566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365F2D"/>
                </a:solidFill>
              </a:rPr>
              <a:t>Modelo de Governança – Baseado no Decreto nº 9.203/2017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844727" y="12814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844727" y="14529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Arredondado 32"/>
          <p:cNvSpPr/>
          <p:nvPr/>
        </p:nvSpPr>
        <p:spPr>
          <a:xfrm>
            <a:off x="3468020" y="754097"/>
            <a:ext cx="1640798" cy="535188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CEG</a:t>
            </a:r>
          </a:p>
        </p:txBody>
      </p:sp>
      <p:sp>
        <p:nvSpPr>
          <p:cNvPr id="9" name="Retângulo Arredondado 40"/>
          <p:cNvSpPr/>
          <p:nvPr/>
        </p:nvSpPr>
        <p:spPr>
          <a:xfrm>
            <a:off x="537219" y="487109"/>
            <a:ext cx="8067229" cy="1076529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758555" y="806224"/>
            <a:ext cx="1529700" cy="40312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Estratégico</a:t>
            </a:r>
          </a:p>
        </p:txBody>
      </p:sp>
      <p:sp>
        <p:nvSpPr>
          <p:cNvPr id="11" name="Retângulo Arredondado 54"/>
          <p:cNvSpPr/>
          <p:nvPr/>
        </p:nvSpPr>
        <p:spPr>
          <a:xfrm>
            <a:off x="537219" y="1707654"/>
            <a:ext cx="8067229" cy="165518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55"/>
          <p:cNvSpPr/>
          <p:nvPr/>
        </p:nvSpPr>
        <p:spPr>
          <a:xfrm>
            <a:off x="537219" y="3507855"/>
            <a:ext cx="8067229" cy="1363246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758554" y="2358179"/>
            <a:ext cx="1529702" cy="37389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Tático</a:t>
            </a:r>
          </a:p>
        </p:txBody>
      </p:sp>
      <p:sp>
        <p:nvSpPr>
          <p:cNvPr id="14" name="Elipse 13"/>
          <p:cNvSpPr/>
          <p:nvPr/>
        </p:nvSpPr>
        <p:spPr>
          <a:xfrm>
            <a:off x="6758554" y="4068661"/>
            <a:ext cx="1529702" cy="34718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Operacional</a:t>
            </a:r>
          </a:p>
        </p:txBody>
      </p:sp>
      <p:sp>
        <p:nvSpPr>
          <p:cNvPr id="15" name="Retângulo Arredondado 58"/>
          <p:cNvSpPr/>
          <p:nvPr/>
        </p:nvSpPr>
        <p:spPr>
          <a:xfrm>
            <a:off x="969171" y="2038535"/>
            <a:ext cx="1640799" cy="51222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CGRC</a:t>
            </a:r>
          </a:p>
        </p:txBody>
      </p:sp>
      <p:sp>
        <p:nvSpPr>
          <p:cNvPr id="16" name="Retângulo Arredondado 59"/>
          <p:cNvSpPr/>
          <p:nvPr/>
        </p:nvSpPr>
        <p:spPr>
          <a:xfrm>
            <a:off x="4134785" y="4029789"/>
            <a:ext cx="1640799" cy="48780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Gestor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89251" y="1707654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365F2D"/>
                </a:solidFill>
              </a:rPr>
              <a:t>Propõe/Orienta</a:t>
            </a:r>
          </a:p>
          <a:p>
            <a:pPr algn="ctr"/>
            <a:r>
              <a:rPr lang="pt-BR" sz="800" b="1" dirty="0">
                <a:solidFill>
                  <a:srgbClr val="365F2D"/>
                </a:solidFill>
              </a:rPr>
              <a:t>(Políticas e Modelos)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46156" y="2139702"/>
            <a:ext cx="25202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365F2D"/>
                </a:solidFill>
              </a:rPr>
              <a:t>Desenvolve/Submete/Coordena/Oferece apoio técnico e metodológico</a:t>
            </a:r>
          </a:p>
          <a:p>
            <a:pPr algn="ctr"/>
            <a:r>
              <a:rPr lang="pt-BR" sz="800" b="1" dirty="0">
                <a:solidFill>
                  <a:srgbClr val="365F2D"/>
                </a:solidFill>
              </a:rPr>
              <a:t>(Políticas e Modelos)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958872" y="3715500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365F2D"/>
                </a:solidFill>
              </a:rPr>
              <a:t>Cumpre/Operacionaliza/Monitora/Reporta</a:t>
            </a:r>
          </a:p>
          <a:p>
            <a:pPr algn="ctr"/>
            <a:r>
              <a:rPr lang="pt-BR" sz="800" b="1" dirty="0">
                <a:solidFill>
                  <a:srgbClr val="365F2D"/>
                </a:solidFill>
              </a:rPr>
              <a:t>(Integridade, Riscos e Controles)</a:t>
            </a:r>
          </a:p>
        </p:txBody>
      </p:sp>
      <p:sp>
        <p:nvSpPr>
          <p:cNvPr id="20" name="Retângulo Arredondado 59"/>
          <p:cNvSpPr/>
          <p:nvPr/>
        </p:nvSpPr>
        <p:spPr>
          <a:xfrm>
            <a:off x="969171" y="3671200"/>
            <a:ext cx="1640799" cy="48780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UGIRC </a:t>
            </a:r>
          </a:p>
        </p:txBody>
      </p:sp>
      <p:cxnSp>
        <p:nvCxnSpPr>
          <p:cNvPr id="21" name="Conector angulado 25"/>
          <p:cNvCxnSpPr>
            <a:stCxn id="8" idx="1"/>
            <a:endCxn id="15" idx="0"/>
          </p:cNvCxnSpPr>
          <p:nvPr/>
        </p:nvCxnSpPr>
        <p:spPr>
          <a:xfrm rot="10800000" flipV="1">
            <a:off x="1789572" y="1021691"/>
            <a:ext cx="1678449" cy="1016844"/>
          </a:xfrm>
          <a:prstGeom prst="bentConnector2">
            <a:avLst/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Arredondado 58"/>
          <p:cNvSpPr/>
          <p:nvPr/>
        </p:nvSpPr>
        <p:spPr>
          <a:xfrm>
            <a:off x="3173547" y="2600745"/>
            <a:ext cx="1640799" cy="51222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NG</a:t>
            </a:r>
          </a:p>
        </p:txBody>
      </p:sp>
      <p:cxnSp>
        <p:nvCxnSpPr>
          <p:cNvPr id="23" name="Forma 22"/>
          <p:cNvCxnSpPr>
            <a:stCxn id="15" idx="2"/>
            <a:endCxn id="22" idx="1"/>
          </p:cNvCxnSpPr>
          <p:nvPr/>
        </p:nvCxnSpPr>
        <p:spPr>
          <a:xfrm rot="16200000" flipH="1">
            <a:off x="2328510" y="2011818"/>
            <a:ext cx="306099" cy="1383976"/>
          </a:xfrm>
          <a:prstGeom prst="bentConnector2">
            <a:avLst/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rma 51"/>
          <p:cNvCxnSpPr>
            <a:stCxn id="20" idx="2"/>
            <a:endCxn id="16" idx="2"/>
          </p:cNvCxnSpPr>
          <p:nvPr/>
        </p:nvCxnSpPr>
        <p:spPr>
          <a:xfrm rot="16200000" flipH="1">
            <a:off x="3193084" y="2755495"/>
            <a:ext cx="358589" cy="3165614"/>
          </a:xfrm>
          <a:prstGeom prst="bentConnector3">
            <a:avLst>
              <a:gd name="adj1" fmla="val 163750"/>
            </a:avLst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ma 24"/>
          <p:cNvCxnSpPr>
            <a:stCxn id="20" idx="3"/>
            <a:endCxn id="22" idx="2"/>
          </p:cNvCxnSpPr>
          <p:nvPr/>
        </p:nvCxnSpPr>
        <p:spPr>
          <a:xfrm flipV="1">
            <a:off x="2609970" y="3112967"/>
            <a:ext cx="1383977" cy="802137"/>
          </a:xfrm>
          <a:prstGeom prst="bentConnector2">
            <a:avLst/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16" idx="3"/>
            <a:endCxn id="22" idx="3"/>
          </p:cNvCxnSpPr>
          <p:nvPr/>
        </p:nvCxnSpPr>
        <p:spPr>
          <a:xfrm flipH="1" flipV="1">
            <a:off x="4814346" y="2856856"/>
            <a:ext cx="961238" cy="1416837"/>
          </a:xfrm>
          <a:prstGeom prst="bentConnector3">
            <a:avLst>
              <a:gd name="adj1" fmla="val -23782"/>
            </a:avLst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781081" y="4119840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365F2D"/>
                </a:solidFill>
              </a:rPr>
              <a:t>Cumpre/Propõe/Assessora/Fomenta/Acompanha/Reporta</a:t>
            </a:r>
          </a:p>
          <a:p>
            <a:pPr algn="ctr"/>
            <a:r>
              <a:rPr lang="pt-BR" sz="800" b="1" dirty="0">
                <a:solidFill>
                  <a:srgbClr val="365F2D"/>
                </a:solidFill>
              </a:rPr>
              <a:t>(Integridade, Riscos e Controles)</a:t>
            </a:r>
          </a:p>
        </p:txBody>
      </p:sp>
      <p:cxnSp>
        <p:nvCxnSpPr>
          <p:cNvPr id="29" name="Conector angulado 28"/>
          <p:cNvCxnSpPr/>
          <p:nvPr/>
        </p:nvCxnSpPr>
        <p:spPr>
          <a:xfrm rot="5400000">
            <a:off x="3525455" y="1815666"/>
            <a:ext cx="1224136" cy="288032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INSTÂNCIAS DE GOVERNANÇA - </a:t>
            </a: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57199" y="1059582"/>
            <a:ext cx="2818657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>
                <a:solidFill>
                  <a:schemeClr val="bg1"/>
                </a:solidFill>
              </a:rPr>
              <a:t>Comitê Estratégico de Governança - CEG</a:t>
            </a:r>
          </a:p>
        </p:txBody>
      </p:sp>
      <p:sp>
        <p:nvSpPr>
          <p:cNvPr id="4" name="Hexágono 3"/>
          <p:cNvSpPr/>
          <p:nvPr/>
        </p:nvSpPr>
        <p:spPr>
          <a:xfrm>
            <a:off x="35496" y="1923678"/>
            <a:ext cx="4248472" cy="30963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COMPOSIÇÃO: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Ministro de Estado da Infraestrutura;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Secretário-Executivo;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Subsecretário de Planejamento, Orçamento e Administração;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Subsecretária de Governança e Integridade;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Subsecretário de Gestão Ambiental e Desapropriações;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Subsecretário de Gestão Estratégica e Inovação;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Secretário Nacional de Aviação Civil;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Secretário Nacional de Portos e Transportes Aquaviários;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Secretário Nacional de Transportes Terrestres;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Secretária de Fomento, Planejamento e Parcerias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/>
              </a:solidFill>
            </a:endParaRPr>
          </a:p>
          <a:p>
            <a:pPr algn="ctr"/>
            <a:endParaRPr lang="pt-BR" sz="900" b="1" dirty="0"/>
          </a:p>
        </p:txBody>
      </p:sp>
      <p:sp>
        <p:nvSpPr>
          <p:cNvPr id="5" name="Retângulo 4"/>
          <p:cNvSpPr/>
          <p:nvPr/>
        </p:nvSpPr>
        <p:spPr>
          <a:xfrm>
            <a:off x="3419872" y="411510"/>
            <a:ext cx="5688632" cy="4731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95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ATRIBUIÇÕES</a:t>
            </a:r>
            <a:r>
              <a:rPr lang="pt-BR" sz="950" b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(Art. 9º da </a:t>
            </a:r>
            <a:r>
              <a:rPr lang="pt-BR" sz="1000" dirty="0">
                <a:solidFill>
                  <a:schemeClr val="tx1"/>
                </a:solidFill>
              </a:rPr>
              <a:t>Portaria </a:t>
            </a:r>
            <a:r>
              <a:rPr lang="pt-BR" sz="1000" dirty="0" err="1">
                <a:solidFill>
                  <a:schemeClr val="tx1"/>
                </a:solidFill>
              </a:rPr>
              <a:t>MInfra</a:t>
            </a:r>
            <a:r>
              <a:rPr lang="pt-BR" sz="1000" dirty="0">
                <a:solidFill>
                  <a:schemeClr val="tx1"/>
                </a:solidFill>
              </a:rPr>
              <a:t> nº 2873, de 01/07/2019) </a:t>
            </a:r>
            <a:endParaRPr lang="pt-BR" sz="9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I - auxiliar a alta administração na implementação e na manutenção de processos, estruturas e mecanismos adequados à incorporação dos princípios e das diretrizes da governança previstos no Decreto nº 9.203/2017;</a:t>
            </a: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II - incentivar e promover iniciativas que busquem implementar o acompanhamento de resultados no </a:t>
            </a:r>
            <a:r>
              <a:rPr lang="pt-BR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Minfra</a:t>
            </a:r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, que promovam soluções para melhoria do desempenho institucional ou que adotem instrumentos para o aprimoramento do processo decisório;</a:t>
            </a:r>
          </a:p>
          <a:p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III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promover e acompanhar a implementação das medidas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, dos mecanismos e das práticas organizacionais de governança definidos pelo Comitê Interministerial de Governança - CIG em seus manuais e em suas resoluções;</a:t>
            </a: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IV - promover aderência à regulamentação decorrente de leis, códigos, normas e padrões na condução das políticas e na prestação de serviços de interesse público;</a:t>
            </a:r>
          </a:p>
          <a:p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V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promover a adoção de práticas que institucionalizem a responsabilidade</a:t>
            </a:r>
            <a:r>
              <a:rPr lang="pt-BR" sz="95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dos agentes públicos 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na prestação de contas, transparência e efetividade das informações;</a:t>
            </a: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VI - promover a integração e o desenvolvimento contínuo dos agentes responsáveis pela gestão de integridade, riscos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VII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promover estruturas adequadas de gestão 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de integridade, riscos e controle internos da gestão;</a:t>
            </a:r>
          </a:p>
          <a:p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VIII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aprovar políticas, diretrizes, metodologias e mecanismos 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de monitoramento e de comunicação para a gestão de integridade, riscos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X - aprovar as diretrizes de disseminação da cultura e capacitação dos agentes públicos no exercício do cargo, função e emprego em gestão de integridade, riscos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</a:rPr>
              <a:t>X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aprovar método de priorização de processos </a:t>
            </a:r>
            <a:r>
              <a:rPr lang="pt-BR" sz="950" dirty="0">
                <a:solidFill>
                  <a:schemeClr val="tx1"/>
                </a:solidFill>
              </a:rPr>
              <a:t>para a gestão de integridade, riscos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</a:rPr>
              <a:t>XI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aprovar as categorias de riscos a serem gerenciadas</a:t>
            </a:r>
            <a:r>
              <a:rPr lang="pt-BR" sz="950" dirty="0">
                <a:solidFill>
                  <a:schemeClr val="tx1"/>
                </a:solidFill>
              </a:rPr>
              <a:t>, seus limites de exposição a riscos, níveis de conformidade e os limites de alçada para exposição a riscos dos órgãos do Ministério;</a:t>
            </a: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XII - supervisionar, por meio dos mecanismos implantados por esta portaria, os riscos priorizados que possam comprometer o alcance dos objetivos estratégicos e a prestação de serviços de interesse público;</a:t>
            </a:r>
          </a:p>
          <a:p>
            <a:r>
              <a:rPr lang="pt-BR" sz="950" dirty="0">
                <a:solidFill>
                  <a:schemeClr val="tx1"/>
                </a:solidFill>
              </a:rPr>
              <a:t>XIII - 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emitir recomendações e orientações para o aprimoramento </a:t>
            </a:r>
            <a:r>
              <a:rPr lang="pt-BR" sz="950" dirty="0">
                <a:solidFill>
                  <a:schemeClr val="tx1"/>
                </a:solidFill>
                <a:latin typeface="Calibri" panose="020F0502020204030204" pitchFamily="34" charset="0"/>
              </a:rPr>
              <a:t>da gestão, integridade, riscos e controles internos </a:t>
            </a:r>
            <a:r>
              <a:rPr lang="pt-BR" sz="950" dirty="0">
                <a:solidFill>
                  <a:schemeClr val="tx1"/>
                </a:solidFill>
              </a:rPr>
              <a:t>da gestão;</a:t>
            </a: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XIV - publicar suas atas e resoluções em sítio eletrônico, ressalvado quando se tratar de conteúdo sujeito a sigilo; e</a:t>
            </a:r>
          </a:p>
          <a:p>
            <a:r>
              <a:rPr lang="pt-BR" sz="900" dirty="0">
                <a:solidFill>
                  <a:schemeClr val="tx1"/>
                </a:solidFill>
              </a:rPr>
              <a:t>XV - praticar outros atos de natureza técnica e administrativa necessários ao exercício de suas responsabilidades e elaborar manifestação técnica relativa aos temas de sua competência.</a:t>
            </a:r>
          </a:p>
          <a:p>
            <a:endParaRPr lang="pt-BR" sz="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INSTÂNCIAS DE GOVERNANÇA - </a:t>
            </a: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31197" y="771550"/>
            <a:ext cx="3106689" cy="68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>
                <a:solidFill>
                  <a:schemeClr val="bg1"/>
                </a:solidFill>
              </a:rPr>
              <a:t>Comitê de Gestão, Riscos e Controles Internos da Gestão – CGRC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48291"/>
              </p:ext>
            </p:extLst>
          </p:nvPr>
        </p:nvGraphicFramePr>
        <p:xfrm>
          <a:off x="35496" y="1563638"/>
          <a:ext cx="3816424" cy="3200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26">
                <a:tc>
                  <a:txBody>
                    <a:bodyPr/>
                    <a:lstStyle/>
                    <a:p>
                      <a:pPr algn="ctr"/>
                      <a:r>
                        <a:rPr lang="pt-BR" sz="800" u="sng" dirty="0"/>
                        <a:t>Secretaria Executiva:</a:t>
                      </a:r>
                    </a:p>
                    <a:p>
                      <a:pPr algn="l"/>
                      <a:endParaRPr lang="pt-BR" sz="300" dirty="0"/>
                    </a:p>
                    <a:p>
                      <a:pPr algn="l"/>
                      <a:r>
                        <a:rPr lang="pt-BR" sz="800" b="0" dirty="0"/>
                        <a:t>COORDENADOR: WAGNER OLIVEIRA</a:t>
                      </a:r>
                    </a:p>
                    <a:p>
                      <a:pPr algn="l"/>
                      <a:r>
                        <a:rPr lang="pt-BR" sz="800" b="0" dirty="0"/>
                        <a:t>SUPLENTE: FELIPE QUEIROZ</a:t>
                      </a:r>
                      <a:endParaRPr lang="pt-BR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u="sng" dirty="0"/>
                        <a:t>Subsecretaria de Planejamento, Orçamento e Administração;</a:t>
                      </a:r>
                    </a:p>
                    <a:p>
                      <a:endParaRPr lang="pt-BR" sz="300" dirty="0"/>
                    </a:p>
                    <a:p>
                      <a:r>
                        <a:rPr lang="pt-BR" sz="800" b="0" kern="1200" dirty="0"/>
                        <a:t>TITULAR: NERYLSON LIMA DA SILVA </a:t>
                      </a:r>
                    </a:p>
                    <a:p>
                      <a:r>
                        <a:rPr lang="pt-BR" sz="800" b="0" kern="1200" dirty="0"/>
                        <a:t>  SUPLENTE: LISANDRO COGO BECK</a:t>
                      </a:r>
                      <a:endParaRPr lang="pt-BR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94"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dirty="0"/>
                        <a:t>Subsecretária de Governança e Integridade;</a:t>
                      </a:r>
                    </a:p>
                    <a:p>
                      <a:endParaRPr lang="pt-BR" sz="300" dirty="0"/>
                    </a:p>
                    <a:p>
                      <a:r>
                        <a:rPr lang="pt-BR" sz="800" dirty="0"/>
                        <a:t>TITUL</a:t>
                      </a:r>
                      <a:r>
                        <a:rPr lang="pt-BR" sz="800" kern="1200" dirty="0"/>
                        <a:t>AR: FERNANDA COSTA DE OLIVEIRA</a:t>
                      </a:r>
                    </a:p>
                    <a:p>
                      <a:r>
                        <a:rPr lang="pt-BR" sz="800" dirty="0"/>
                        <a:t> SUPLENTE: </a:t>
                      </a:r>
                      <a:r>
                        <a:rPr lang="pt-BR" sz="800" kern="1200" dirty="0"/>
                        <a:t>JÚLIO CÉSAR F. DOS SANTOS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dirty="0"/>
                        <a:t>Subsecretário de Gestão Ambiental e Desapropriações;</a:t>
                      </a:r>
                      <a:endParaRPr lang="pt-BR" sz="300" b="1" u="sng" dirty="0"/>
                    </a:p>
                    <a:p>
                      <a:endParaRPr lang="pt-BR" sz="300" dirty="0"/>
                    </a:p>
                    <a:p>
                      <a:r>
                        <a:rPr lang="pt-BR" sz="800" dirty="0"/>
                        <a:t>TITULAR: </a:t>
                      </a:r>
                      <a:r>
                        <a:rPr lang="pt-BR" sz="800" kern="1200" dirty="0"/>
                        <a:t>BRUNO M. DOS S. SILVA </a:t>
                      </a:r>
                    </a:p>
                    <a:p>
                      <a:r>
                        <a:rPr lang="pt-BR" sz="800" baseline="0" dirty="0"/>
                        <a:t> </a:t>
                      </a:r>
                      <a:r>
                        <a:rPr lang="pt-BR" sz="800" dirty="0"/>
                        <a:t>SUPLENTE: </a:t>
                      </a:r>
                      <a:r>
                        <a:rPr lang="pt-BR" sz="800" kern="1200" dirty="0"/>
                        <a:t>FANI MAMEDE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94"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dirty="0"/>
                        <a:t>Subsecretário de Gestão Estratégica e Inovação;</a:t>
                      </a:r>
                    </a:p>
                    <a:p>
                      <a:pPr algn="ctr"/>
                      <a:endParaRPr lang="pt-BR" sz="300" u="sng" dirty="0"/>
                    </a:p>
                    <a:p>
                      <a:r>
                        <a:rPr lang="pt-BR" sz="800" dirty="0"/>
                        <a:t>TITULAR: </a:t>
                      </a:r>
                      <a:r>
                        <a:rPr lang="pt-BR" sz="800" kern="1200" dirty="0"/>
                        <a:t>ORLANDO FIGUEIREDO FILHO</a:t>
                      </a:r>
                    </a:p>
                    <a:p>
                      <a:r>
                        <a:rPr lang="pt-BR" sz="800" dirty="0"/>
                        <a:t>SUPLENTE: </a:t>
                      </a:r>
                      <a:r>
                        <a:rPr lang="pt-BR" sz="800" kern="1200" dirty="0"/>
                        <a:t>KÊNIA MÁRCIA S. DA SILVA 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u="sng" dirty="0"/>
                        <a:t>Secretário Nacional de Aviação Civil;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TITULAR: </a:t>
                      </a:r>
                      <a:r>
                        <a:rPr lang="pt-BR" sz="800" kern="1200" dirty="0"/>
                        <a:t>CARLOS EDUARDO R. PRADO</a:t>
                      </a:r>
                    </a:p>
                    <a:p>
                      <a:r>
                        <a:rPr lang="pt-BR" sz="800" dirty="0"/>
                        <a:t>SUPLENTE: </a:t>
                      </a:r>
                      <a:r>
                        <a:rPr lang="pt-BR" sz="800" kern="1200" dirty="0"/>
                        <a:t>LUCIANA DE A. NETO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94"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dirty="0"/>
                        <a:t>Secretário Nacional de Portos e Transportes Aquaviários;</a:t>
                      </a:r>
                    </a:p>
                    <a:p>
                      <a:endParaRPr lang="pt-BR" sz="300" dirty="0"/>
                    </a:p>
                    <a:p>
                      <a:r>
                        <a:rPr lang="pt-BR" sz="800" dirty="0"/>
                        <a:t>TITULAR: </a:t>
                      </a:r>
                      <a:r>
                        <a:rPr lang="pt-BR" sz="800" kern="1200" dirty="0"/>
                        <a:t>ANDERSON MORENO LUZ</a:t>
                      </a:r>
                    </a:p>
                    <a:p>
                      <a:r>
                        <a:rPr lang="pt-BR" sz="800" baseline="0" dirty="0"/>
                        <a:t> </a:t>
                      </a:r>
                      <a:r>
                        <a:rPr lang="pt-BR" sz="800" dirty="0"/>
                        <a:t>SUPLENTE: </a:t>
                      </a:r>
                      <a:r>
                        <a:rPr lang="pt-BR" sz="800" kern="1200" dirty="0"/>
                        <a:t>GLAUBER CARVALHO CRUZ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800" b="1" u="sng" kern="1200" dirty="0"/>
                        <a:t>Secretário Nacional de Transportes Terrestres;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800" dirty="0"/>
                        <a:t>TITULAR: </a:t>
                      </a:r>
                      <a:r>
                        <a:rPr lang="pt-BR" sz="800" kern="1200" dirty="0"/>
                        <a:t>ALESSANDRO REICHERT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800" dirty="0"/>
                        <a:t>SUPLENTE:</a:t>
                      </a:r>
                      <a:r>
                        <a:rPr lang="pt-BR" sz="800" baseline="0" dirty="0"/>
                        <a:t> </a:t>
                      </a:r>
                      <a:r>
                        <a:rPr lang="pt-BR" sz="800" dirty="0"/>
                        <a:t>LORENA</a:t>
                      </a:r>
                      <a:r>
                        <a:rPr lang="pt-BR" sz="800" baseline="0" dirty="0"/>
                        <a:t> CRISTINA M. B. DUARTE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u="sng" kern="1200" dirty="0"/>
                        <a:t>Secretária de Fomento, Planejamento e Parcerias</a:t>
                      </a:r>
                    </a:p>
                    <a:p>
                      <a:pPr algn="ctr"/>
                      <a:endParaRPr lang="pt-BR" sz="300" kern="12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800" kern="1200" dirty="0"/>
                        <a:t>TITULAR: ÉRICO REIS GUZEN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800" kern="1200" dirty="0"/>
                        <a:t>SUPLENTE: TETSU KOIKE 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779912" y="483518"/>
            <a:ext cx="5328592" cy="46599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95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ATRIBUIÇÕES </a:t>
            </a:r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(Art. 10, da </a:t>
            </a:r>
            <a:r>
              <a:rPr lang="pt-BR" sz="900" dirty="0">
                <a:solidFill>
                  <a:schemeClr val="tx1"/>
                </a:solidFill>
              </a:rPr>
              <a:t>Portaria </a:t>
            </a:r>
            <a:r>
              <a:rPr lang="pt-BR" sz="900" dirty="0" err="1">
                <a:solidFill>
                  <a:schemeClr val="tx1"/>
                </a:solidFill>
              </a:rPr>
              <a:t>MInfra</a:t>
            </a:r>
            <a:r>
              <a:rPr lang="pt-BR" sz="900" dirty="0">
                <a:solidFill>
                  <a:schemeClr val="tx1"/>
                </a:solidFill>
              </a:rPr>
              <a:t> nº 2873, de 01/07/2019) </a:t>
            </a:r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950" dirty="0">
                <a:solidFill>
                  <a:schemeClr val="tx1"/>
                </a:solidFill>
              </a:rPr>
              <a:t>I - </a:t>
            </a:r>
            <a:r>
              <a:rPr lang="pt-BR" sz="1200" b="1" dirty="0">
                <a:solidFill>
                  <a:schemeClr val="tx1"/>
                </a:solidFill>
              </a:rPr>
              <a:t>Estimular e supervisionar a implementação das medidas</a:t>
            </a:r>
            <a:r>
              <a:rPr lang="pt-BR" sz="950" dirty="0">
                <a:solidFill>
                  <a:schemeClr val="tx1"/>
                </a:solidFill>
              </a:rPr>
              <a:t>, dos mecanismos e das práticas organizacionais de governança definidos pelo CEG;</a:t>
            </a:r>
          </a:p>
          <a:p>
            <a:r>
              <a:rPr lang="pt-BR" sz="950" dirty="0">
                <a:solidFill>
                  <a:schemeClr val="tx1"/>
                </a:solidFill>
              </a:rPr>
              <a:t>II - </a:t>
            </a:r>
            <a:r>
              <a:rPr lang="pt-BR" sz="1200" b="1" dirty="0">
                <a:solidFill>
                  <a:schemeClr val="tx1"/>
                </a:solidFill>
              </a:rPr>
              <a:t>disseminar a inovação e a adoção de boas práticas de gestão de riscos</a:t>
            </a:r>
            <a:r>
              <a:rPr lang="pt-BR" sz="950" dirty="0">
                <a:solidFill>
                  <a:schemeClr val="tx1"/>
                </a:solidFill>
              </a:rPr>
              <a:t>, integridade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</a:rPr>
              <a:t>III - </a:t>
            </a:r>
            <a:r>
              <a:rPr lang="pt-BR" sz="1200" b="1" dirty="0">
                <a:solidFill>
                  <a:schemeClr val="tx1"/>
                </a:solidFill>
              </a:rPr>
              <a:t>apoiar as instâncias de gestão de integridade</a:t>
            </a:r>
            <a:r>
              <a:rPr lang="pt-BR" sz="950" dirty="0">
                <a:solidFill>
                  <a:schemeClr val="tx1"/>
                </a:solidFill>
              </a:rPr>
              <a:t>, riscos e controles internos da gestão, nos</a:t>
            </a:r>
          </a:p>
          <a:p>
            <a:r>
              <a:rPr lang="pt-BR" sz="950" dirty="0">
                <a:solidFill>
                  <a:schemeClr val="tx1"/>
                </a:solidFill>
              </a:rPr>
              <a:t>processos de trabalho, observadas as estratégias aprovadas pelo CEG;</a:t>
            </a:r>
          </a:p>
          <a:p>
            <a:r>
              <a:rPr lang="pt-BR" sz="900" dirty="0">
                <a:solidFill>
                  <a:schemeClr val="tx1"/>
                </a:solidFill>
              </a:rPr>
              <a:t>IV - avaliar e orientar sobre a regulamentação, incluindo leis, códigos, normas e padrões na</a:t>
            </a:r>
          </a:p>
          <a:p>
            <a:r>
              <a:rPr lang="pt-BR" sz="900" dirty="0">
                <a:solidFill>
                  <a:schemeClr val="tx1"/>
                </a:solidFill>
              </a:rPr>
              <a:t>condução das políticas e na prestação de serviços de interesse público;</a:t>
            </a:r>
          </a:p>
          <a:p>
            <a:r>
              <a:rPr lang="pt-BR" sz="950" dirty="0">
                <a:solidFill>
                  <a:schemeClr val="tx1"/>
                </a:solidFill>
              </a:rPr>
              <a:t>V - </a:t>
            </a:r>
            <a:r>
              <a:rPr lang="pt-BR" sz="1200" b="1" dirty="0">
                <a:solidFill>
                  <a:schemeClr val="tx1"/>
                </a:solidFill>
              </a:rPr>
              <a:t>estimular a adoção de práticas institucionais de responsabilização dos agentes públicos </a:t>
            </a:r>
            <a:r>
              <a:rPr lang="pt-BR" sz="950" dirty="0">
                <a:solidFill>
                  <a:schemeClr val="tx1"/>
                </a:solidFill>
              </a:rPr>
              <a:t>na prestação de contas, transparência e efetividade das informações;</a:t>
            </a:r>
          </a:p>
          <a:p>
            <a:r>
              <a:rPr lang="pt-BR" sz="900" dirty="0">
                <a:solidFill>
                  <a:schemeClr val="tx1"/>
                </a:solidFill>
              </a:rPr>
              <a:t>VI - incentivar e propor ações visando a integração e o desenvolvimento continuo dos</a:t>
            </a:r>
          </a:p>
          <a:p>
            <a:r>
              <a:rPr lang="pt-BR" sz="900" dirty="0">
                <a:solidFill>
                  <a:schemeClr val="tx1"/>
                </a:solidFill>
              </a:rPr>
              <a:t>agentes responsáveis pela gestão, integridade, riscos e controles internos da gestão;</a:t>
            </a:r>
          </a:p>
          <a:p>
            <a:r>
              <a:rPr lang="pt-BR" sz="950" dirty="0">
                <a:solidFill>
                  <a:schemeClr val="tx1"/>
                </a:solidFill>
              </a:rPr>
              <a:t>VII - </a:t>
            </a:r>
            <a:r>
              <a:rPr lang="pt-BR" sz="1200" b="1" dirty="0">
                <a:solidFill>
                  <a:schemeClr val="tx1"/>
                </a:solidFill>
              </a:rPr>
              <a:t>propor a criação, readequação ou revisão das estruturas de governança</a:t>
            </a:r>
            <a:r>
              <a:rPr lang="pt-BR" sz="950" dirty="0">
                <a:solidFill>
                  <a:schemeClr val="tx1"/>
                </a:solidFill>
              </a:rPr>
              <a:t>;</a:t>
            </a:r>
          </a:p>
          <a:p>
            <a:r>
              <a:rPr lang="pt-BR" sz="950" dirty="0">
                <a:solidFill>
                  <a:schemeClr val="tx1"/>
                </a:solidFill>
              </a:rPr>
              <a:t>VIII - </a:t>
            </a:r>
            <a:r>
              <a:rPr lang="pt-BR" sz="1200" b="1" dirty="0">
                <a:solidFill>
                  <a:schemeClr val="tx1"/>
                </a:solidFill>
              </a:rPr>
              <a:t>avaliar e submeter ao CEG</a:t>
            </a:r>
            <a:r>
              <a:rPr lang="pt-BR" sz="950" dirty="0">
                <a:solidFill>
                  <a:schemeClr val="tx1"/>
                </a:solidFill>
              </a:rPr>
              <a:t>, políticas, diretrizes, metodologias e mecanismos de</a:t>
            </a:r>
          </a:p>
          <a:p>
            <a:r>
              <a:rPr lang="pt-BR" sz="950" dirty="0">
                <a:solidFill>
                  <a:schemeClr val="tx1"/>
                </a:solidFill>
              </a:rPr>
              <a:t>comunicação e monitoramento para a gestão de integridade,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IX - identificar e submeter ao CEG ações para disseminação da cultura e plano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treinamento de gestão de integridade,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X - avaliar e submeter ao CEG, método de priorização de processos para a gestão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integridade,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XI - avaliar e submeter ao CEG, as categorias de riscos a serem gerenciadas, seus limites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exposição a riscos, níveis de conformidade, e os limites de alçada para exposição a riscos dos órgãos do</a:t>
            </a:r>
          </a:p>
          <a:p>
            <a:r>
              <a:rPr lang="pt-BR" sz="900" dirty="0">
                <a:solidFill>
                  <a:schemeClr val="tx1"/>
                </a:solidFill>
              </a:rPr>
              <a:t>Ministério;</a:t>
            </a:r>
          </a:p>
          <a:p>
            <a:r>
              <a:rPr lang="pt-BR" sz="900" dirty="0">
                <a:solidFill>
                  <a:schemeClr val="tx1"/>
                </a:solidFill>
              </a:rPr>
              <a:t>XII - acompanhar e comunicar ao CEG, os riscos que podem comprometer o alcance dos</a:t>
            </a:r>
          </a:p>
          <a:p>
            <a:r>
              <a:rPr lang="pt-BR" sz="900" dirty="0">
                <a:solidFill>
                  <a:schemeClr val="tx1"/>
                </a:solidFill>
              </a:rPr>
              <a:t>objetivos estratégicos e a prestação de serviços de interesse público;</a:t>
            </a:r>
          </a:p>
          <a:p>
            <a:r>
              <a:rPr lang="pt-BR" sz="950" dirty="0">
                <a:solidFill>
                  <a:schemeClr val="tx1"/>
                </a:solidFill>
              </a:rPr>
              <a:t>XIII - </a:t>
            </a:r>
            <a:r>
              <a:rPr lang="pt-BR" sz="1200" b="1" dirty="0">
                <a:solidFill>
                  <a:schemeClr val="tx1"/>
                </a:solidFill>
              </a:rPr>
              <a:t>monitorar e reportar as informações sobre gestão de integridade</a:t>
            </a:r>
            <a:r>
              <a:rPr lang="pt-BR" sz="950" dirty="0">
                <a:solidFill>
                  <a:schemeClr val="tx1"/>
                </a:solidFill>
              </a:rPr>
              <a:t>, riscos e controles internos da gestão para subsidiar a tomada de decisões do CEG e assegurar que estas estejam disponíveis a todas as instâncias de governança; e</a:t>
            </a:r>
          </a:p>
          <a:p>
            <a:r>
              <a:rPr lang="pt-BR" sz="900" dirty="0">
                <a:solidFill>
                  <a:schemeClr val="tx1"/>
                </a:solidFill>
              </a:rPr>
              <a:t>XIV - praticar outros atos de natureza técnica e administrativa necessários ao exercício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suas responsabilidades.</a:t>
            </a: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1635646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“Conjunto de mecanismos de </a:t>
            </a:r>
            <a:r>
              <a:rPr lang="pt-BR" sz="2400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liderança, estratégia e controle </a:t>
            </a:r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postos em prática para </a:t>
            </a:r>
            <a:r>
              <a:rPr lang="pt-BR" sz="2400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avaliar, direcionar e monitorar </a:t>
            </a:r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gestão, com vistas à condução de políticas públicas e à prestação de serviços de interesse da sociedade”</a:t>
            </a:r>
          </a:p>
          <a:p>
            <a:pPr algn="r"/>
            <a:r>
              <a:rPr lang="pt-BR" sz="16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9.203, de 22.11.2017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772A4-8AF8-4B5B-8408-1D1A8B94BF5F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Governança?</a:t>
            </a:r>
          </a:p>
        </p:txBody>
      </p:sp>
    </p:spTree>
    <p:extLst>
      <p:ext uri="{BB962C8B-B14F-4D97-AF65-F5344CB8AC3E}">
        <p14:creationId xmlns:p14="http://schemas.microsoft.com/office/powerpoint/2010/main" val="14506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INSTÂNCIAS DE GOVERNANÇA - </a:t>
            </a: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29207" y="843558"/>
            <a:ext cx="2818657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>
                <a:solidFill>
                  <a:schemeClr val="bg1"/>
                </a:solidFill>
              </a:rPr>
              <a:t>Comitê Técnico de Integridade -</a:t>
            </a:r>
            <a:r>
              <a:rPr lang="pt-BR" sz="1400" dirty="0"/>
              <a:t> </a:t>
            </a:r>
            <a:r>
              <a:rPr lang="pt-BR" sz="1400" b="1" dirty="0">
                <a:solidFill>
                  <a:schemeClr val="bg1"/>
                </a:solidFill>
              </a:rPr>
              <a:t>CTI </a:t>
            </a:r>
          </a:p>
        </p:txBody>
      </p:sp>
      <p:sp>
        <p:nvSpPr>
          <p:cNvPr id="4" name="Hexágono 3"/>
          <p:cNvSpPr/>
          <p:nvPr/>
        </p:nvSpPr>
        <p:spPr>
          <a:xfrm>
            <a:off x="35496" y="1635646"/>
            <a:ext cx="4248472" cy="30963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COMPOSIÇÃO:</a:t>
            </a:r>
          </a:p>
          <a:p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Chefe da Assessoria Especial de Controle Interno do Ministério da Infraestrutura;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Corregedor do Ministério da Infraestrutura;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Ouvidor do Ministério da Infraestrutura;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Subsecretária de Governança e Integridade;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Presidente da Comissão de Ética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/>
              </a:solidFill>
            </a:endParaRPr>
          </a:p>
          <a:p>
            <a:pPr algn="ctr"/>
            <a:endParaRPr lang="pt-BR" sz="900" b="1" dirty="0"/>
          </a:p>
        </p:txBody>
      </p:sp>
      <p:sp>
        <p:nvSpPr>
          <p:cNvPr id="5" name="Retângulo 4"/>
          <p:cNvSpPr/>
          <p:nvPr/>
        </p:nvSpPr>
        <p:spPr>
          <a:xfrm>
            <a:off x="3563888" y="411510"/>
            <a:ext cx="5544616" cy="4731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95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ATRIBUIÇÕES </a:t>
            </a:r>
            <a:r>
              <a:rPr lang="pt-BR" sz="1000" dirty="0">
                <a:solidFill>
                  <a:schemeClr val="tx1"/>
                </a:solidFill>
                <a:latin typeface="Calibri" panose="020F0502020204030204" pitchFamily="34" charset="0"/>
              </a:rPr>
              <a:t>(Art. 11, da </a:t>
            </a:r>
            <a:r>
              <a:rPr lang="pt-BR" sz="1000" dirty="0">
                <a:solidFill>
                  <a:schemeClr val="tx1"/>
                </a:solidFill>
              </a:rPr>
              <a:t>Portaria </a:t>
            </a:r>
            <a:r>
              <a:rPr lang="pt-BR" sz="1000" dirty="0" err="1">
                <a:solidFill>
                  <a:schemeClr val="tx1"/>
                </a:solidFill>
              </a:rPr>
              <a:t>MInfra</a:t>
            </a:r>
            <a:r>
              <a:rPr lang="pt-BR" sz="1000" dirty="0">
                <a:solidFill>
                  <a:schemeClr val="tx1"/>
                </a:solidFill>
              </a:rPr>
              <a:t> nº 2873, de 01/07/2019) 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1000" dirty="0">
                <a:solidFill>
                  <a:schemeClr val="tx1"/>
                </a:solidFill>
              </a:rPr>
              <a:t>I - auxiliar na elaboração do Plano de Integridade, com vistas à prevenção e à mitigação de</a:t>
            </a:r>
          </a:p>
          <a:p>
            <a:r>
              <a:rPr lang="pt-BR" sz="1000" dirty="0">
                <a:solidFill>
                  <a:schemeClr val="tx1"/>
                </a:solidFill>
              </a:rPr>
              <a:t>vulnerabilidades identificadas e suas revisões, sempre que necessário;</a:t>
            </a:r>
          </a:p>
          <a:p>
            <a:r>
              <a:rPr lang="pt-BR" sz="1000" dirty="0">
                <a:solidFill>
                  <a:schemeClr val="tx1"/>
                </a:solidFill>
              </a:rPr>
              <a:t>II - </a:t>
            </a:r>
            <a:r>
              <a:rPr lang="pt-BR" sz="1200" b="1" dirty="0">
                <a:solidFill>
                  <a:schemeClr val="tx1"/>
                </a:solidFill>
              </a:rPr>
              <a:t>submeter à aprovação do Ministro de Estado</a:t>
            </a:r>
            <a:r>
              <a:rPr lang="pt-BR" sz="1000" dirty="0">
                <a:solidFill>
                  <a:schemeClr val="tx1"/>
                </a:solidFill>
              </a:rPr>
              <a:t> a proposta de Plano de Integridade e suas</a:t>
            </a:r>
          </a:p>
          <a:p>
            <a:r>
              <a:rPr lang="pt-BR" sz="1000" dirty="0">
                <a:solidFill>
                  <a:schemeClr val="tx1"/>
                </a:solidFill>
              </a:rPr>
              <a:t>revisões, quando necessárias;</a:t>
            </a:r>
          </a:p>
          <a:p>
            <a:r>
              <a:rPr lang="pt-BR" sz="1000" dirty="0">
                <a:solidFill>
                  <a:schemeClr val="tx1"/>
                </a:solidFill>
              </a:rPr>
              <a:t>III - auxiliar na implementação do Programa de Integridade e exercer o seu monitoramento</a:t>
            </a:r>
          </a:p>
          <a:p>
            <a:r>
              <a:rPr lang="pt-BR" sz="1000" dirty="0">
                <a:solidFill>
                  <a:schemeClr val="tx1"/>
                </a:solidFill>
              </a:rPr>
              <a:t>contínuo, visando o aperfeiçoamento na prevenção, detecção e combate à ocorrência de atos lesivos;</a:t>
            </a:r>
          </a:p>
          <a:p>
            <a:r>
              <a:rPr lang="pt-BR" sz="1000" dirty="0">
                <a:solidFill>
                  <a:schemeClr val="tx1"/>
                </a:solidFill>
              </a:rPr>
              <a:t>IV - </a:t>
            </a:r>
            <a:r>
              <a:rPr lang="pt-BR" sz="1200" b="1" dirty="0">
                <a:solidFill>
                  <a:schemeClr val="tx1"/>
                </a:solidFill>
              </a:rPr>
              <a:t>atuar na orientação e treinamento dos servidores do </a:t>
            </a:r>
            <a:r>
              <a:rPr lang="pt-BR" sz="1200" b="1" dirty="0" err="1">
                <a:solidFill>
                  <a:schemeClr val="tx1"/>
                </a:solidFill>
              </a:rPr>
              <a:t>Minfra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com relação aos temas</a:t>
            </a:r>
          </a:p>
          <a:p>
            <a:r>
              <a:rPr lang="pt-BR" sz="1000" dirty="0" err="1">
                <a:solidFill>
                  <a:schemeClr val="tx1"/>
                </a:solidFill>
              </a:rPr>
              <a:t>atranentes</a:t>
            </a:r>
            <a:r>
              <a:rPr lang="pt-BR" sz="1000" dirty="0">
                <a:solidFill>
                  <a:schemeClr val="tx1"/>
                </a:solidFill>
              </a:rPr>
              <a:t> ao Programa de Integridade;</a:t>
            </a:r>
          </a:p>
          <a:p>
            <a:r>
              <a:rPr lang="pt-BR" sz="1000" dirty="0">
                <a:solidFill>
                  <a:schemeClr val="tx1"/>
                </a:solidFill>
              </a:rPr>
              <a:t>V - promover outras ações relacionadas à gestão da integridade, em conjunto com as</a:t>
            </a:r>
          </a:p>
          <a:p>
            <a:r>
              <a:rPr lang="pt-BR" sz="1000" dirty="0">
                <a:solidFill>
                  <a:schemeClr val="tx1"/>
                </a:solidFill>
              </a:rPr>
              <a:t>demais áreas do </a:t>
            </a:r>
            <a:r>
              <a:rPr lang="pt-BR" sz="1000" dirty="0" err="1">
                <a:solidFill>
                  <a:schemeClr val="tx1"/>
                </a:solidFill>
              </a:rPr>
              <a:t>Minfra</a:t>
            </a:r>
            <a:r>
              <a:rPr lang="pt-BR" sz="1000" dirty="0">
                <a:solidFill>
                  <a:schemeClr val="tx1"/>
                </a:solidFill>
              </a:rPr>
              <a:t>;</a:t>
            </a:r>
          </a:p>
          <a:p>
            <a:r>
              <a:rPr lang="pt-BR" sz="1000" dirty="0">
                <a:solidFill>
                  <a:schemeClr val="tx1"/>
                </a:solidFill>
              </a:rPr>
              <a:t>VI - manter o CEG informado quanto à implementação das ações do Plano de Integridade;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1000" dirty="0">
                <a:solidFill>
                  <a:schemeClr val="tx1"/>
                </a:solidFill>
              </a:rPr>
              <a:t>XV - praticar outros atos de natureza técnica e administrativa necessários ao exercício de suas responsabilidades e elaborar manifestação técnica relativa aos temas de sua competência.</a:t>
            </a:r>
          </a:p>
          <a:p>
            <a:r>
              <a:rPr lang="pt-BR" sz="1000" dirty="0">
                <a:solidFill>
                  <a:schemeClr val="tx1"/>
                </a:solidFill>
              </a:rPr>
              <a:t>VII - </a:t>
            </a:r>
            <a:r>
              <a:rPr lang="pt-BR" sz="1200" b="1" dirty="0">
                <a:solidFill>
                  <a:schemeClr val="tx1"/>
                </a:solidFill>
              </a:rPr>
              <a:t>mapear a situação das unidades relacionadas ao Programa de Integridade </a:t>
            </a:r>
            <a:r>
              <a:rPr lang="pt-BR" sz="1000" dirty="0">
                <a:solidFill>
                  <a:schemeClr val="tx1"/>
                </a:solidFill>
              </a:rPr>
              <a:t>e, caso</a:t>
            </a:r>
          </a:p>
          <a:p>
            <a:r>
              <a:rPr lang="pt-BR" sz="1000" dirty="0">
                <a:solidFill>
                  <a:schemeClr val="tx1"/>
                </a:solidFill>
              </a:rPr>
              <a:t>necessário, propor ações para sua estruturação ou fortalecimento;</a:t>
            </a:r>
          </a:p>
          <a:p>
            <a:r>
              <a:rPr lang="pt-BR" sz="1000" dirty="0">
                <a:solidFill>
                  <a:schemeClr val="tx1"/>
                </a:solidFill>
              </a:rPr>
              <a:t>VIII - apoiar a Gestão de Riscos no levantamento de riscos para a integridade e proposição</a:t>
            </a:r>
          </a:p>
          <a:p>
            <a:r>
              <a:rPr lang="pt-BR" sz="1000" dirty="0">
                <a:solidFill>
                  <a:schemeClr val="tx1"/>
                </a:solidFill>
              </a:rPr>
              <a:t>de plano de tratamento;</a:t>
            </a:r>
          </a:p>
          <a:p>
            <a:r>
              <a:rPr lang="pt-BR" sz="1000" dirty="0">
                <a:solidFill>
                  <a:schemeClr val="tx1"/>
                </a:solidFill>
              </a:rPr>
              <a:t>IX - </a:t>
            </a:r>
            <a:r>
              <a:rPr lang="pt-BR" sz="1200" b="1" dirty="0">
                <a:solidFill>
                  <a:schemeClr val="tx1"/>
                </a:solidFill>
              </a:rPr>
              <a:t>atuar na disseminação de informações sobre o Programa de Integridade </a:t>
            </a:r>
            <a:r>
              <a:rPr lang="pt-BR" sz="1000" dirty="0">
                <a:solidFill>
                  <a:schemeClr val="tx1"/>
                </a:solidFill>
              </a:rPr>
              <a:t>no âmbito </a:t>
            </a:r>
            <a:r>
              <a:rPr lang="pt-BR" sz="1000" dirty="0" err="1">
                <a:solidFill>
                  <a:schemeClr val="tx1"/>
                </a:solidFill>
              </a:rPr>
              <a:t>doMinfra</a:t>
            </a:r>
            <a:r>
              <a:rPr lang="pt-BR" sz="1000" dirty="0">
                <a:solidFill>
                  <a:schemeClr val="tx1"/>
                </a:solidFill>
              </a:rPr>
              <a:t>;</a:t>
            </a:r>
          </a:p>
          <a:p>
            <a:r>
              <a:rPr lang="pt-BR" sz="1000" dirty="0">
                <a:solidFill>
                  <a:schemeClr val="tx1"/>
                </a:solidFill>
              </a:rPr>
              <a:t>X - </a:t>
            </a:r>
            <a:r>
              <a:rPr lang="pt-BR" sz="1200" b="1" dirty="0">
                <a:solidFill>
                  <a:schemeClr val="tx1"/>
                </a:solidFill>
              </a:rPr>
              <a:t>auxiliar no planejamento das ações de treinamento </a:t>
            </a:r>
            <a:r>
              <a:rPr lang="pt-BR" sz="1000" dirty="0">
                <a:solidFill>
                  <a:schemeClr val="tx1"/>
                </a:solidFill>
              </a:rPr>
              <a:t>relacionadas ao Programa de</a:t>
            </a:r>
          </a:p>
          <a:p>
            <a:r>
              <a:rPr lang="pt-BR" sz="1000" dirty="0">
                <a:solidFill>
                  <a:schemeClr val="tx1"/>
                </a:solidFill>
              </a:rPr>
              <a:t>Integridade no âmbito do </a:t>
            </a:r>
            <a:r>
              <a:rPr lang="pt-BR" sz="1000" dirty="0" err="1">
                <a:solidFill>
                  <a:schemeClr val="tx1"/>
                </a:solidFill>
              </a:rPr>
              <a:t>Minfra</a:t>
            </a:r>
            <a:r>
              <a:rPr lang="pt-BR" sz="1000" dirty="0">
                <a:solidFill>
                  <a:schemeClr val="tx1"/>
                </a:solidFill>
              </a:rPr>
              <a:t> e participar dessas ações;</a:t>
            </a:r>
          </a:p>
          <a:p>
            <a:r>
              <a:rPr lang="pt-BR" sz="1000" dirty="0">
                <a:solidFill>
                  <a:schemeClr val="tx1"/>
                </a:solidFill>
              </a:rPr>
              <a:t>XI - </a:t>
            </a:r>
            <a:r>
              <a:rPr lang="pt-BR" sz="1200" b="1" dirty="0">
                <a:solidFill>
                  <a:schemeClr val="tx1"/>
                </a:solidFill>
              </a:rPr>
              <a:t>identificar eventuais vulnerabilidades à integridade nos trabalhos desenvolvidos </a:t>
            </a:r>
            <a:r>
              <a:rPr lang="pt-BR" sz="1000" dirty="0" err="1">
                <a:solidFill>
                  <a:schemeClr val="tx1"/>
                </a:solidFill>
              </a:rPr>
              <a:t>pelaorganização</a:t>
            </a:r>
            <a:r>
              <a:rPr lang="pt-BR" sz="1000" dirty="0">
                <a:solidFill>
                  <a:schemeClr val="tx1"/>
                </a:solidFill>
              </a:rPr>
              <a:t>, propondo, em conjunto com outras unidades, medidas para mitigação;</a:t>
            </a:r>
          </a:p>
          <a:p>
            <a:r>
              <a:rPr lang="pt-BR" sz="1000" dirty="0">
                <a:solidFill>
                  <a:schemeClr val="tx1"/>
                </a:solidFill>
              </a:rPr>
              <a:t>XII - propor estratégias para expansão do Programa de Integridade para fornecedores e</a:t>
            </a:r>
          </a:p>
          <a:p>
            <a:r>
              <a:rPr lang="pt-BR" sz="1000" dirty="0">
                <a:solidFill>
                  <a:schemeClr val="tx1"/>
                </a:solidFill>
              </a:rPr>
              <a:t>terceiros que se relacionam com o </a:t>
            </a:r>
            <a:r>
              <a:rPr lang="pt-BR" sz="1000" dirty="0" err="1">
                <a:solidFill>
                  <a:schemeClr val="tx1"/>
                </a:solidFill>
              </a:rPr>
              <a:t>Minfra</a:t>
            </a:r>
            <a:r>
              <a:rPr lang="pt-BR" sz="1000" dirty="0">
                <a:solidFill>
                  <a:schemeClr val="tx1"/>
                </a:solidFill>
              </a:rPr>
              <a:t>; e</a:t>
            </a:r>
          </a:p>
          <a:p>
            <a:r>
              <a:rPr lang="pt-BR" sz="1000" dirty="0">
                <a:solidFill>
                  <a:schemeClr val="tx1"/>
                </a:solidFill>
              </a:rPr>
              <a:t>XIII - praticar outros atos de natureza técnica e administrativa necessários ao exercício de</a:t>
            </a:r>
          </a:p>
          <a:p>
            <a:r>
              <a:rPr lang="pt-BR" sz="1000" dirty="0">
                <a:solidFill>
                  <a:schemeClr val="tx1"/>
                </a:solidFill>
              </a:rPr>
              <a:t>suas responsabilidades.</a:t>
            </a:r>
          </a:p>
          <a:p>
            <a:endParaRPr lang="pt-BR" sz="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chemeClr val="bg1"/>
                </a:solidFill>
              </a:rPr>
              <a:t>INSTÂNCIAS DE GOVERNANÇA - </a:t>
            </a: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31197" y="883518"/>
            <a:ext cx="3106689" cy="68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>
                <a:solidFill>
                  <a:schemeClr val="bg1"/>
                </a:solidFill>
              </a:rPr>
              <a:t>Núcleo de Governança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194"/>
              </p:ext>
            </p:extLst>
          </p:nvPr>
        </p:nvGraphicFramePr>
        <p:xfrm>
          <a:off x="35496" y="1994902"/>
          <a:ext cx="4104456" cy="1950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26">
                <a:tc>
                  <a:txBody>
                    <a:bodyPr/>
                    <a:lstStyle/>
                    <a:p>
                      <a:pPr algn="ctr"/>
                      <a:r>
                        <a:rPr lang="pt-BR" sz="800" u="sng" dirty="0"/>
                        <a:t>Secretaria Executiva:</a:t>
                      </a:r>
                    </a:p>
                    <a:p>
                      <a:pPr algn="l"/>
                      <a:endParaRPr lang="pt-BR" sz="300" dirty="0"/>
                    </a:p>
                    <a:p>
                      <a:pPr algn="l"/>
                      <a:r>
                        <a:rPr lang="pt-BR" sz="800" b="0" dirty="0"/>
                        <a:t>TITULARES: WAGNER OLIVEIRA;</a:t>
                      </a:r>
                    </a:p>
                    <a:p>
                      <a:pPr algn="l"/>
                      <a:r>
                        <a:rPr lang="pt-BR" sz="800" b="0" dirty="0"/>
                        <a:t>                       </a:t>
                      </a:r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FERNANDA C. DE OLIVEIRA</a:t>
                      </a:r>
                    </a:p>
                    <a:p>
                      <a:pPr algn="l"/>
                      <a:endParaRPr lang="pt-BR" sz="300" b="0" dirty="0"/>
                    </a:p>
                    <a:p>
                      <a:pPr algn="l"/>
                      <a:r>
                        <a:rPr lang="pt-BR" sz="800" b="0" dirty="0"/>
                        <a:t>SUPLENTE: FELIPE QUEIROZ</a:t>
                      </a:r>
                      <a:endParaRPr lang="pt-BR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AECI: Assessoria Especial de</a:t>
                      </a:r>
                    </a:p>
                    <a:p>
                      <a:pPr algn="ctr"/>
                      <a:r>
                        <a:rPr lang="pt-BR" sz="8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Interno</a:t>
                      </a:r>
                      <a:r>
                        <a:rPr lang="pt-BR" sz="800" u="sng" dirty="0"/>
                        <a:t>;</a:t>
                      </a:r>
                    </a:p>
                    <a:p>
                      <a:pPr algn="ctr"/>
                      <a:endParaRPr lang="pt-BR" sz="300" u="sng" dirty="0"/>
                    </a:p>
                    <a:p>
                      <a:pPr marL="0" indent="0"/>
                      <a:r>
                        <a:rPr lang="pt-BR" sz="800" b="0" kern="1200" dirty="0"/>
                        <a:t>COORDENADOR:</a:t>
                      </a:r>
                      <a:r>
                        <a:rPr lang="pt-BR" sz="800" b="0" kern="1200" baseline="0" dirty="0"/>
                        <a:t> </a:t>
                      </a:r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WAGNER</a:t>
                      </a:r>
                      <a:r>
                        <a:rPr lang="pt-BR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FERREIRA  </a:t>
                      </a:r>
                    </a:p>
                    <a:p>
                      <a:endParaRPr lang="pt-BR" sz="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TITULAR:</a:t>
                      </a:r>
                      <a:r>
                        <a:rPr lang="pt-BR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ANTONIO A. DA SILVA</a:t>
                      </a:r>
                    </a:p>
                    <a:p>
                      <a:endParaRPr lang="pt-BR" sz="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SUPLENTES: CLÁUDIA</a:t>
                      </a:r>
                      <a:r>
                        <a:rPr lang="pt-BR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REGINA S. COLAÇO</a:t>
                      </a:r>
                    </a:p>
                    <a:p>
                      <a:r>
                        <a:rPr lang="pt-BR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GERALDO MOURÃO DA SILVA</a:t>
                      </a:r>
                      <a:endParaRPr lang="pt-BR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94">
                <a:tc>
                  <a:txBody>
                    <a:bodyPr/>
                    <a:lstStyle/>
                    <a:p>
                      <a:pPr algn="ctr"/>
                      <a:r>
                        <a:rPr lang="pt-BR" sz="800" b="1" u="sng" dirty="0"/>
                        <a:t>Subsecretário de Gestão Estratégica e Inovação;</a:t>
                      </a:r>
                    </a:p>
                    <a:p>
                      <a:pPr algn="ctr"/>
                      <a:endParaRPr lang="pt-BR" sz="300" u="sng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800"/>
                        <a:t>TITULAR:</a:t>
                      </a:r>
                      <a:endParaRPr lang="pt-BR" sz="8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</a:rPr>
                        <a:t>FERNANDO A. COELHO MITKIEWICZ</a:t>
                      </a:r>
                    </a:p>
                    <a:p>
                      <a:r>
                        <a:rPr lang="pt-BR" sz="800" kern="1200" dirty="0"/>
                        <a:t>SUPLENTE:</a:t>
                      </a:r>
                    </a:p>
                    <a:p>
                      <a:r>
                        <a:rPr lang="pt-BR" sz="800" kern="1200" dirty="0"/>
                        <a:t>ORLANDO FIGUEIREDO FILHO</a:t>
                      </a:r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779912" y="483518"/>
            <a:ext cx="5328592" cy="46599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pt-BR" sz="95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800" b="1" u="sng">
                <a:solidFill>
                  <a:schemeClr val="tx1"/>
                </a:solidFill>
                <a:latin typeface="Calibri" panose="020F0502020204030204" pitchFamily="34" charset="0"/>
              </a:rPr>
              <a:t>ATRIBUIÇÕES </a:t>
            </a:r>
            <a:r>
              <a:rPr lang="pt-BR" sz="800" dirty="0">
                <a:solidFill>
                  <a:schemeClr val="tx1"/>
                </a:solidFill>
                <a:latin typeface="Calibri" panose="020F0502020204030204" pitchFamily="34" charset="0"/>
              </a:rPr>
              <a:t>(Art. 12, da </a:t>
            </a:r>
            <a:r>
              <a:rPr lang="pt-BR" sz="800" dirty="0">
                <a:solidFill>
                  <a:schemeClr val="tx1"/>
                </a:solidFill>
              </a:rPr>
              <a:t>Portaria </a:t>
            </a:r>
            <a:r>
              <a:rPr lang="pt-BR" sz="800" dirty="0" err="1">
                <a:solidFill>
                  <a:schemeClr val="tx1"/>
                </a:solidFill>
              </a:rPr>
              <a:t>MInfra</a:t>
            </a:r>
            <a:r>
              <a:rPr lang="pt-BR" sz="800" dirty="0">
                <a:solidFill>
                  <a:schemeClr val="tx1"/>
                </a:solidFill>
              </a:rPr>
              <a:t> nº 2873, de 01/07/2019) </a:t>
            </a:r>
            <a:endParaRPr lang="pt-BR" sz="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I - assessorar e orientar as instâncias de Supervisão de Governança na implementação das</a:t>
            </a:r>
          </a:p>
          <a:p>
            <a:r>
              <a:rPr lang="pt-BR" sz="800" dirty="0">
                <a:solidFill>
                  <a:schemeClr val="tx1"/>
                </a:solidFill>
              </a:rPr>
              <a:t>metodologias e instrumentos para a gestão,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II - </a:t>
            </a:r>
            <a:r>
              <a:rPr lang="pt-BR" sz="1200" b="1" dirty="0">
                <a:solidFill>
                  <a:schemeClr val="tx1"/>
                </a:solidFill>
              </a:rPr>
              <a:t>prestar orientação técnica aos órgãos do </a:t>
            </a:r>
            <a:r>
              <a:rPr lang="pt-BR" sz="1200" b="1" dirty="0" err="1">
                <a:solidFill>
                  <a:schemeClr val="tx1"/>
                </a:solidFill>
              </a:rPr>
              <a:t>Minfra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pt-BR" sz="900" dirty="0">
                <a:solidFill>
                  <a:schemeClr val="tx1"/>
                </a:solidFill>
              </a:rPr>
              <a:t>sobre inovação e boas práticas em</a:t>
            </a:r>
          </a:p>
          <a:p>
            <a:r>
              <a:rPr lang="pt-BR" sz="900" dirty="0">
                <a:solidFill>
                  <a:schemeClr val="tx1"/>
                </a:solidFill>
              </a:rPr>
              <a:t>governança e gestão, riscos e controles internos;</a:t>
            </a:r>
          </a:p>
          <a:p>
            <a:r>
              <a:rPr lang="pt-BR" sz="800" dirty="0">
                <a:solidFill>
                  <a:schemeClr val="tx1"/>
                </a:solidFill>
              </a:rPr>
              <a:t>III - apoiar a implementação de práticas e princípios de conduta e padrões de</a:t>
            </a:r>
          </a:p>
          <a:p>
            <a:r>
              <a:rPr lang="pt-BR" sz="800" dirty="0">
                <a:solidFill>
                  <a:schemeClr val="tx1"/>
                </a:solidFill>
              </a:rPr>
              <a:t>comportamento de acordo com normas e regulamentos vigentes;</a:t>
            </a:r>
          </a:p>
          <a:p>
            <a:r>
              <a:rPr lang="pt-BR" sz="900" dirty="0">
                <a:solidFill>
                  <a:schemeClr val="tx1"/>
                </a:solidFill>
              </a:rPr>
              <a:t>IV - </a:t>
            </a:r>
            <a:r>
              <a:rPr lang="pt-BR" sz="1200" b="1" dirty="0">
                <a:solidFill>
                  <a:schemeClr val="tx1"/>
                </a:solidFill>
              </a:rPr>
              <a:t>prestar orientação técnica sobre a aderência às regulamentações</a:t>
            </a:r>
            <a:r>
              <a:rPr lang="pt-BR" sz="900" dirty="0">
                <a:solidFill>
                  <a:schemeClr val="tx1"/>
                </a:solidFill>
              </a:rPr>
              <a:t>, leis e códigos,</a:t>
            </a:r>
          </a:p>
          <a:p>
            <a:r>
              <a:rPr lang="pt-BR" sz="900" dirty="0">
                <a:solidFill>
                  <a:schemeClr val="tx1"/>
                </a:solidFill>
              </a:rPr>
              <a:t>normas e padrões na condução das políticas e na prestação de serviços de interesse público;</a:t>
            </a:r>
          </a:p>
          <a:p>
            <a:r>
              <a:rPr lang="pt-BR" sz="900" dirty="0">
                <a:solidFill>
                  <a:schemeClr val="tx1"/>
                </a:solidFill>
              </a:rPr>
              <a:t>V - </a:t>
            </a:r>
            <a:r>
              <a:rPr lang="pt-BR" sz="1200" b="1" dirty="0">
                <a:solidFill>
                  <a:schemeClr val="tx1"/>
                </a:solidFill>
              </a:rPr>
              <a:t>prestar orientação técnica sobre responsabilidade dos agentes públicos </a:t>
            </a:r>
            <a:r>
              <a:rPr lang="pt-BR" sz="900" dirty="0">
                <a:solidFill>
                  <a:schemeClr val="tx1"/>
                </a:solidFill>
              </a:rPr>
              <a:t>na prestação de contas, transparência e efetividade das informações;</a:t>
            </a:r>
          </a:p>
          <a:p>
            <a:r>
              <a:rPr lang="pt-BR" sz="900" dirty="0">
                <a:solidFill>
                  <a:schemeClr val="tx1"/>
                </a:solidFill>
              </a:rPr>
              <a:t>VI - </a:t>
            </a:r>
            <a:r>
              <a:rPr lang="pt-BR" sz="1200" b="1" dirty="0">
                <a:solidFill>
                  <a:schemeClr val="tx1"/>
                </a:solidFill>
              </a:rPr>
              <a:t>atuar como facilitador na integração dos agentes responsáveis pela gestão</a:t>
            </a:r>
            <a:r>
              <a:rPr lang="pt-BR" sz="900" dirty="0">
                <a:solidFill>
                  <a:schemeClr val="tx1"/>
                </a:solidFill>
              </a:rPr>
              <a:t>,</a:t>
            </a:r>
          </a:p>
          <a:p>
            <a:r>
              <a:rPr lang="pt-BR" sz="900" dirty="0">
                <a:solidFill>
                  <a:schemeClr val="tx1"/>
                </a:solidFill>
              </a:rPr>
              <a:t>integridade, riscos e controles internos da gestão;</a:t>
            </a:r>
          </a:p>
          <a:p>
            <a:r>
              <a:rPr lang="pt-BR" sz="800" dirty="0">
                <a:solidFill>
                  <a:schemeClr val="tx1"/>
                </a:solidFill>
              </a:rPr>
              <a:t>VII - avaliar a necessidade de criação, adequação ou revisão das estruturas de governança;</a:t>
            </a:r>
          </a:p>
          <a:p>
            <a:r>
              <a:rPr lang="pt-BR" sz="900" dirty="0">
                <a:solidFill>
                  <a:schemeClr val="tx1"/>
                </a:solidFill>
              </a:rPr>
              <a:t>VIII - </a:t>
            </a:r>
            <a:r>
              <a:rPr lang="pt-BR" sz="1200" b="1" dirty="0">
                <a:solidFill>
                  <a:schemeClr val="tx1"/>
                </a:solidFill>
              </a:rPr>
              <a:t>propor e submeter ao CEG políticas</a:t>
            </a:r>
            <a:r>
              <a:rPr lang="pt-BR" sz="900" dirty="0">
                <a:solidFill>
                  <a:schemeClr val="tx1"/>
                </a:solidFill>
              </a:rPr>
              <a:t>, diretrizes, metodologias e mecanismos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gestão,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IX - </a:t>
            </a:r>
            <a:r>
              <a:rPr lang="pt-BR" sz="1200" b="1" dirty="0">
                <a:solidFill>
                  <a:schemeClr val="tx1"/>
                </a:solidFill>
              </a:rPr>
              <a:t>propor e apoiar as ações de capacitação </a:t>
            </a:r>
            <a:r>
              <a:rPr lang="pt-BR" sz="900" dirty="0">
                <a:solidFill>
                  <a:schemeClr val="tx1"/>
                </a:solidFill>
              </a:rPr>
              <a:t>nas áreas de Controle Interno, de Gestão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Riscos, de Transparência e de Integridade;</a:t>
            </a:r>
          </a:p>
          <a:p>
            <a:r>
              <a:rPr lang="pt-BR" sz="900" dirty="0">
                <a:solidFill>
                  <a:schemeClr val="tx1"/>
                </a:solidFill>
              </a:rPr>
              <a:t>X - </a:t>
            </a:r>
            <a:r>
              <a:rPr lang="pt-BR" sz="1200" b="1" dirty="0">
                <a:solidFill>
                  <a:schemeClr val="tx1"/>
                </a:solidFill>
              </a:rPr>
              <a:t>propor e submeter ao CEG ações para disseminação da cultura de gestão</a:t>
            </a:r>
            <a:r>
              <a:rPr lang="pt-BR" sz="900" dirty="0">
                <a:solidFill>
                  <a:schemeClr val="tx1"/>
                </a:solidFill>
              </a:rPr>
              <a:t>, riscos e</a:t>
            </a:r>
          </a:p>
          <a:p>
            <a:r>
              <a:rPr lang="pt-BR" sz="900" dirty="0">
                <a:solidFill>
                  <a:schemeClr val="tx1"/>
                </a:solidFill>
              </a:rPr>
              <a:t>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XI - </a:t>
            </a:r>
            <a:r>
              <a:rPr lang="pt-BR" sz="1200" b="1" dirty="0">
                <a:solidFill>
                  <a:schemeClr val="tx1"/>
                </a:solidFill>
              </a:rPr>
              <a:t>propor e submeter ao CEG, método de priorização de processos </a:t>
            </a:r>
            <a:r>
              <a:rPr lang="pt-BR" sz="900" dirty="0">
                <a:solidFill>
                  <a:schemeClr val="tx1"/>
                </a:solidFill>
              </a:rPr>
              <a:t>para a gestão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integridade, riscos e controles internos da gestão;</a:t>
            </a:r>
          </a:p>
          <a:p>
            <a:r>
              <a:rPr lang="pt-BR" sz="900" dirty="0">
                <a:solidFill>
                  <a:schemeClr val="tx1"/>
                </a:solidFill>
              </a:rPr>
              <a:t>XII - </a:t>
            </a:r>
            <a:r>
              <a:rPr lang="pt-BR" sz="1200" b="1" dirty="0">
                <a:solidFill>
                  <a:schemeClr val="tx1"/>
                </a:solidFill>
              </a:rPr>
              <a:t>propor e submeter ao CEG, as categorias de riscos a serem gerenciadas</a:t>
            </a:r>
            <a:r>
              <a:rPr lang="pt-BR" sz="900" dirty="0">
                <a:solidFill>
                  <a:schemeClr val="tx1"/>
                </a:solidFill>
              </a:rPr>
              <a:t>, seus limites de exposição a riscos, níveis de conformidade, e os limites de alçada para exposição a riscos dos órgãos</a:t>
            </a:r>
          </a:p>
          <a:p>
            <a:r>
              <a:rPr lang="pt-BR" sz="900" dirty="0">
                <a:solidFill>
                  <a:schemeClr val="tx1"/>
                </a:solidFill>
              </a:rPr>
              <a:t>do </a:t>
            </a:r>
            <a:r>
              <a:rPr lang="pt-BR" sz="900" dirty="0" err="1">
                <a:solidFill>
                  <a:schemeClr val="tx1"/>
                </a:solidFill>
              </a:rPr>
              <a:t>Minfra</a:t>
            </a:r>
            <a:r>
              <a:rPr lang="pt-BR" sz="900" dirty="0">
                <a:solidFill>
                  <a:schemeClr val="tx1"/>
                </a:solidFill>
              </a:rPr>
              <a:t>;</a:t>
            </a:r>
          </a:p>
          <a:p>
            <a:r>
              <a:rPr lang="pt-BR" sz="800" dirty="0">
                <a:solidFill>
                  <a:schemeClr val="tx1"/>
                </a:solidFill>
              </a:rPr>
              <a:t>XIII - assessorar e orientar a implementação das medida, dos mecanismos e das práticas</a:t>
            </a:r>
          </a:p>
          <a:p>
            <a:r>
              <a:rPr lang="pt-BR" sz="800" dirty="0">
                <a:solidFill>
                  <a:schemeClr val="tx1"/>
                </a:solidFill>
              </a:rPr>
              <a:t>organizacionais de governança definidos pelo CEG;</a:t>
            </a:r>
          </a:p>
          <a:p>
            <a:r>
              <a:rPr lang="pt-BR" sz="800" dirty="0">
                <a:solidFill>
                  <a:schemeClr val="tx1"/>
                </a:solidFill>
              </a:rPr>
              <a:t>XIV - Assessorar o CEG na avaliação dos riscos que podem comprometer o alcance dos</a:t>
            </a:r>
          </a:p>
          <a:p>
            <a:r>
              <a:rPr lang="pt-BR" sz="800" dirty="0">
                <a:solidFill>
                  <a:schemeClr val="tx1"/>
                </a:solidFill>
              </a:rPr>
              <a:t>objetivos estratégicos do </a:t>
            </a:r>
            <a:r>
              <a:rPr lang="pt-BR" sz="800" dirty="0" err="1">
                <a:solidFill>
                  <a:schemeClr val="tx1"/>
                </a:solidFill>
              </a:rPr>
              <a:t>Minfra</a:t>
            </a:r>
            <a:r>
              <a:rPr lang="pt-BR" sz="800" dirty="0">
                <a:solidFill>
                  <a:schemeClr val="tx1"/>
                </a:solidFill>
              </a:rPr>
              <a:t> e a prestação de serviços de interesse público;</a:t>
            </a:r>
          </a:p>
          <a:p>
            <a:r>
              <a:rPr lang="pt-BR" sz="800" dirty="0">
                <a:solidFill>
                  <a:schemeClr val="tx1"/>
                </a:solidFill>
              </a:rPr>
              <a:t>XV - acompanhar a implementação das medidas, dos mecanismos e das práticas</a:t>
            </a:r>
          </a:p>
          <a:p>
            <a:r>
              <a:rPr lang="pt-BR" sz="800" dirty="0">
                <a:solidFill>
                  <a:schemeClr val="tx1"/>
                </a:solidFill>
              </a:rPr>
              <a:t>organizacionais de governança definidos pelo CEG; e</a:t>
            </a:r>
          </a:p>
          <a:p>
            <a:r>
              <a:rPr lang="pt-BR" sz="800" dirty="0">
                <a:solidFill>
                  <a:schemeClr val="tx1"/>
                </a:solidFill>
              </a:rPr>
              <a:t>XVI - praticar outros atos de natureza técnica e administrativa necessários ao exercício de suas responsabilidades.</a:t>
            </a:r>
            <a:endParaRPr lang="pt-BR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</a:rPr>
              <a:t>INSTÂNCIAS DE GOVERNANÇA -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75656" y="595486"/>
            <a:ext cx="6120680" cy="4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>
                <a:solidFill>
                  <a:schemeClr val="bg1"/>
                </a:solidFill>
              </a:rPr>
              <a:t>Unidades de Gestão, Integridade, Riscos e Controles Internos da Gestão - UGIRC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226166"/>
            <a:ext cx="259228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800" b="1" u="sng" dirty="0">
                <a:solidFill>
                  <a:schemeClr val="tx1"/>
                </a:solidFill>
              </a:rPr>
              <a:t>SECRETARIA EXECUTIVA:</a:t>
            </a:r>
          </a:p>
          <a:p>
            <a:pPr lvl="0">
              <a:defRPr/>
            </a:pPr>
            <a:endParaRPr lang="pt-BR" sz="3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pt-BR" sz="800" dirty="0">
                <a:solidFill>
                  <a:schemeClr val="tx1"/>
                </a:solidFill>
              </a:rPr>
              <a:t>TITULARES: MARCELO SAMPAIO CUNHA FILHO </a:t>
            </a:r>
          </a:p>
          <a:p>
            <a:pPr lvl="0">
              <a:lnSpc>
                <a:spcPct val="150000"/>
              </a:lnSpc>
              <a:defRPr/>
            </a:pPr>
            <a:r>
              <a:rPr lang="pt-BR" sz="800" dirty="0">
                <a:solidFill>
                  <a:schemeClr val="tx1"/>
                </a:solidFill>
              </a:rPr>
              <a:t>WAGNER DE LIMA OLIVEIRA</a:t>
            </a:r>
          </a:p>
          <a:p>
            <a:pPr lvl="0">
              <a:lnSpc>
                <a:spcPct val="150000"/>
              </a:lnSpc>
              <a:defRPr/>
            </a:pPr>
            <a:r>
              <a:rPr lang="pt-BR" sz="800" dirty="0">
                <a:solidFill>
                  <a:schemeClr val="tx1"/>
                </a:solidFill>
              </a:rPr>
              <a:t>NAUANA SIMÕES MACHADO</a:t>
            </a:r>
          </a:p>
          <a:p>
            <a:pPr lvl="0">
              <a:lnSpc>
                <a:spcPct val="150000"/>
              </a:lnSpc>
              <a:defRPr/>
            </a:pPr>
            <a:r>
              <a:rPr lang="pt-BR" sz="800" dirty="0">
                <a:solidFill>
                  <a:schemeClr val="tx1"/>
                </a:solidFill>
              </a:rPr>
              <a:t>ANA BOMFIM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SUPLENTE: FELIPE QUEIROZ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68144" y="1203598"/>
            <a:ext cx="2592288" cy="110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u="sng" dirty="0">
                <a:solidFill>
                  <a:schemeClr val="tx1"/>
                </a:solidFill>
              </a:rPr>
              <a:t>SUBSECRETÁRIA DE GOVERNANÇA E INTEGRIDADE;</a:t>
            </a:r>
          </a:p>
          <a:p>
            <a:pPr algn="ctr"/>
            <a:endParaRPr lang="pt-BR" sz="800" b="1" u="sng" dirty="0">
              <a:solidFill>
                <a:schemeClr val="tx1"/>
              </a:solidFill>
            </a:endParaRPr>
          </a:p>
          <a:p>
            <a:pPr algn="ctr"/>
            <a:endParaRPr lang="pt-BR" sz="800" b="1" u="sng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TITULAR: FERNANDA COSTA DE OLIVEIRA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59832" y="1203598"/>
            <a:ext cx="2592288" cy="110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800" b="1" u="sng" dirty="0">
                <a:solidFill>
                  <a:schemeClr val="tx1"/>
                </a:solidFill>
              </a:rPr>
              <a:t>SUBSECRETARIA DE PLANEJAMENTO, ORÇAMENTO E ADMINISTRAÇÃO;</a:t>
            </a:r>
          </a:p>
          <a:p>
            <a:endParaRPr lang="pt-BR" sz="8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TITULAR: NERYLSON LIMA DA SILVA </a:t>
            </a:r>
          </a:p>
          <a:p>
            <a:endParaRPr lang="pt-BR" sz="8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SUPLENTE: GUSTAVO DE OLIVEIRA E SILVA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2450302"/>
            <a:ext cx="2592288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u="sng" dirty="0">
                <a:solidFill>
                  <a:schemeClr val="tx1"/>
                </a:solidFill>
              </a:rPr>
              <a:t>SUBSECRETÁRIO DE GESTÃO AMBIENTAL E DESAPROPRIAÇÕES;</a:t>
            </a:r>
            <a:endParaRPr lang="pt-BR" sz="300" b="1" u="sng" dirty="0">
              <a:solidFill>
                <a:schemeClr val="tx1"/>
              </a:solidFill>
            </a:endParaRPr>
          </a:p>
          <a:p>
            <a:endParaRPr lang="pt-BR" sz="300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TITULAR: MATEUS SALOMÉ DO AMARAL</a:t>
            </a:r>
          </a:p>
          <a:p>
            <a:r>
              <a:rPr lang="pt-BR" sz="800" dirty="0">
                <a:solidFill>
                  <a:schemeClr val="tx1"/>
                </a:solidFill>
              </a:rPr>
              <a:t> </a:t>
            </a:r>
          </a:p>
          <a:p>
            <a:r>
              <a:rPr lang="pt-BR" sz="800" dirty="0">
                <a:solidFill>
                  <a:schemeClr val="tx1"/>
                </a:solidFill>
              </a:rPr>
              <a:t>SUPLENTE: FANI MAMEDE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76520" y="2450302"/>
            <a:ext cx="2592288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u="sng" dirty="0">
                <a:solidFill>
                  <a:schemeClr val="tx1"/>
                </a:solidFill>
              </a:rPr>
              <a:t>SUBSECRETÁRIO DE GESTÃO ESTRATÉGICA E INOVAÇÃO;</a:t>
            </a:r>
          </a:p>
          <a:p>
            <a:pPr algn="ctr"/>
            <a:endParaRPr lang="pt-BR" sz="300" u="sng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800" dirty="0">
                <a:solidFill>
                  <a:schemeClr val="tx1"/>
                </a:solidFill>
              </a:rPr>
              <a:t>TITULARES: FERNANDO A. COELHO MITKIEWICZ</a:t>
            </a:r>
          </a:p>
          <a:p>
            <a:pPr>
              <a:lnSpc>
                <a:spcPct val="150000"/>
              </a:lnSpc>
            </a:pPr>
            <a:r>
              <a:rPr lang="pt-BR" sz="800" dirty="0">
                <a:solidFill>
                  <a:schemeClr val="tx1"/>
                </a:solidFill>
              </a:rPr>
              <a:t>ORLANDO FIGUEIREDO FILHO</a:t>
            </a:r>
          </a:p>
          <a:p>
            <a:pPr>
              <a:lnSpc>
                <a:spcPct val="150000"/>
              </a:lnSpc>
            </a:pPr>
            <a:r>
              <a:rPr lang="pt-BR" sz="800" dirty="0">
                <a:solidFill>
                  <a:schemeClr val="tx1"/>
                </a:solidFill>
              </a:rPr>
              <a:t>KÊNIA MÁRCIA SANTANA DA SILVA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868144" y="2450302"/>
            <a:ext cx="2592288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800" b="1" u="sng" dirty="0">
                <a:solidFill>
                  <a:schemeClr val="tx1"/>
                </a:solidFill>
              </a:rPr>
              <a:t>SECRETÁRIO NACIONAL DE AVIAÇÃO CIVIL;</a:t>
            </a:r>
          </a:p>
          <a:p>
            <a:pPr lvl="0">
              <a:defRPr/>
            </a:pPr>
            <a:endParaRPr lang="pt-BR" sz="3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pt-BR" sz="800" dirty="0">
                <a:solidFill>
                  <a:schemeClr val="tx1"/>
                </a:solidFill>
              </a:rPr>
              <a:t>TITULAR: RONEI SAGGIORO GLANZMANN;</a:t>
            </a:r>
          </a:p>
          <a:p>
            <a:pPr lvl="0">
              <a:defRPr/>
            </a:pPr>
            <a:r>
              <a:rPr lang="pt-BR" sz="800" dirty="0">
                <a:solidFill>
                  <a:schemeClr val="tx1"/>
                </a:solidFill>
              </a:rPr>
              <a:t>LEANDRO RODRIGUES E SILVA;</a:t>
            </a:r>
          </a:p>
          <a:p>
            <a:pPr lvl="0">
              <a:defRPr/>
            </a:pPr>
            <a:r>
              <a:rPr lang="pt-BR" sz="800" dirty="0">
                <a:solidFill>
                  <a:schemeClr val="tx1"/>
                </a:solidFill>
              </a:rPr>
              <a:t>GUSTAVO PACHECO FORTES FLEURY;</a:t>
            </a:r>
          </a:p>
          <a:p>
            <a:pPr lvl="0">
              <a:defRPr/>
            </a:pPr>
            <a:r>
              <a:rPr lang="pt-BR" sz="800" dirty="0">
                <a:solidFill>
                  <a:schemeClr val="tx1"/>
                </a:solidFill>
              </a:rPr>
              <a:t>JEFERSON JUN ITO ;</a:t>
            </a:r>
          </a:p>
          <a:p>
            <a:pPr lvl="0">
              <a:defRPr/>
            </a:pPr>
            <a:r>
              <a:rPr lang="pt-BR" sz="800" dirty="0">
                <a:solidFill>
                  <a:schemeClr val="tx1"/>
                </a:solidFill>
              </a:rPr>
              <a:t>JULIANA DA SILVA CASTRO NUNES; 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SUPLENTE: THIAGO M. FERNANDES PEREIRA;</a:t>
            </a:r>
          </a:p>
          <a:p>
            <a:r>
              <a:rPr lang="pt-BR" sz="800" dirty="0">
                <a:solidFill>
                  <a:schemeClr val="tx1"/>
                </a:solidFill>
              </a:rPr>
              <a:t>VICTOR MELO FREIRE;</a:t>
            </a:r>
          </a:p>
          <a:p>
            <a:r>
              <a:rPr lang="pt-BR" sz="800" dirty="0">
                <a:solidFill>
                  <a:schemeClr val="tx1"/>
                </a:solidFill>
              </a:rPr>
              <a:t>LEANDRO GUARNIERI MIOZO;</a:t>
            </a:r>
          </a:p>
          <a:p>
            <a:r>
              <a:rPr lang="pt-BR" sz="800" dirty="0">
                <a:solidFill>
                  <a:schemeClr val="tx1"/>
                </a:solidFill>
              </a:rPr>
              <a:t>GUILHERME AFONSO  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1520" y="3985038"/>
            <a:ext cx="259228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u="sng" dirty="0">
                <a:solidFill>
                  <a:schemeClr val="tx1"/>
                </a:solidFill>
              </a:rPr>
              <a:t>SECRETÁRIO NACIONAL DE PORTOS E TRANSPORTES AQUAVIÁRIOS;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endParaRPr lang="pt-BR" sz="8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TITULARES: DIOGO PILONI;</a:t>
            </a:r>
          </a:p>
          <a:p>
            <a:r>
              <a:rPr lang="pt-BR" sz="800" dirty="0">
                <a:solidFill>
                  <a:schemeClr val="tx1"/>
                </a:solidFill>
              </a:rPr>
              <a:t>ANDERSON MORENO LUZ;</a:t>
            </a:r>
          </a:p>
          <a:p>
            <a:r>
              <a:rPr lang="pt-BR" sz="800" dirty="0">
                <a:solidFill>
                  <a:schemeClr val="tx1"/>
                </a:solidFill>
              </a:rPr>
              <a:t>GLAUBER CARVALHO CRUZ;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SUPLENTE: GLAUBER CARVALHO CRUZ</a:t>
            </a:r>
            <a:endParaRPr lang="pt-BR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868144" y="3967992"/>
            <a:ext cx="2592288" cy="1175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800" b="1" u="sng" dirty="0">
                <a:solidFill>
                  <a:schemeClr val="tx1"/>
                </a:solidFill>
              </a:rPr>
              <a:t>SECRETÁRIA DE FOMENTO, PLANEJAMENTO E PARCERIAS</a:t>
            </a:r>
          </a:p>
          <a:p>
            <a:pPr algn="ctr"/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TITULARES: NATÁLIA MARCASSA DE SOUZA;</a:t>
            </a:r>
          </a:p>
          <a:p>
            <a:r>
              <a:rPr lang="pt-BR" sz="800" dirty="0">
                <a:solidFill>
                  <a:schemeClr val="tx1"/>
                </a:solidFill>
              </a:rPr>
              <a:t>ÉRICO REIS GUZEN;</a:t>
            </a:r>
          </a:p>
          <a:p>
            <a:r>
              <a:rPr lang="pt-BR" sz="800" dirty="0">
                <a:solidFill>
                  <a:schemeClr val="tx1"/>
                </a:solidFill>
              </a:rPr>
              <a:t>QUÊNIO CERQUEIRA DE FRANÇA; </a:t>
            </a:r>
          </a:p>
          <a:p>
            <a:r>
              <a:rPr lang="pt-BR" sz="800" dirty="0">
                <a:solidFill>
                  <a:schemeClr val="tx1"/>
                </a:solidFill>
              </a:rPr>
              <a:t>ISABELLE VASCONCELOS TORRES DE SOUSA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SUPLENTE: TETSU KOIKE;</a:t>
            </a:r>
          </a:p>
          <a:p>
            <a:r>
              <a:rPr lang="pt-BR" sz="800" dirty="0">
                <a:solidFill>
                  <a:schemeClr val="tx1"/>
                </a:solidFill>
              </a:rPr>
              <a:t>FERNANDO PIMENTEL;</a:t>
            </a:r>
          </a:p>
          <a:p>
            <a:r>
              <a:rPr lang="pt-BR" sz="800" dirty="0">
                <a:solidFill>
                  <a:schemeClr val="tx1"/>
                </a:solidFill>
              </a:rPr>
              <a:t>VLADIMIR DE ALMEIDA BALEEIRO;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59832" y="3962470"/>
            <a:ext cx="2592288" cy="110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u="sng" dirty="0">
                <a:solidFill>
                  <a:schemeClr val="tx1"/>
                </a:solidFill>
              </a:rPr>
              <a:t>SECRETÁRIO NACIONAL DE TRANSPORTES TERRESTRES;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TITULARES: JAMIL MEGID JUNIOR;</a:t>
            </a:r>
          </a:p>
          <a:p>
            <a:r>
              <a:rPr lang="pt-BR" sz="800" dirty="0">
                <a:solidFill>
                  <a:schemeClr val="tx1"/>
                </a:solidFill>
              </a:rPr>
              <a:t>CARLOS MAGNO DA SILVA OLIVEIRA;</a:t>
            </a:r>
          </a:p>
          <a:p>
            <a:r>
              <a:rPr lang="pt-BR" sz="800" dirty="0">
                <a:solidFill>
                  <a:schemeClr val="tx1"/>
                </a:solidFill>
              </a:rPr>
              <a:t>FRANCISCO FRANCIONE JÚNIOR;</a:t>
            </a:r>
          </a:p>
          <a:p>
            <a:r>
              <a:rPr lang="pt-BR" sz="800" dirty="0">
                <a:solidFill>
                  <a:schemeClr val="tx1"/>
                </a:solidFill>
              </a:rPr>
              <a:t>PÉRICLES TADEU DA COSTA BEZERRA;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800" dirty="0">
                <a:solidFill>
                  <a:schemeClr val="tx1"/>
                </a:solidFill>
              </a:rPr>
              <a:t>SUPLENTES: MARCELA TETZNER LAIZ;</a:t>
            </a:r>
          </a:p>
          <a:p>
            <a:r>
              <a:rPr lang="pt-BR" sz="800" dirty="0">
                <a:solidFill>
                  <a:schemeClr val="tx1"/>
                </a:solidFill>
              </a:rPr>
              <a:t>FERNANDA DE SOUSA BARBOSA;</a:t>
            </a:r>
          </a:p>
          <a:p>
            <a:r>
              <a:rPr lang="pt-BR" sz="800" dirty="0">
                <a:solidFill>
                  <a:schemeClr val="tx1"/>
                </a:solidFill>
              </a:rPr>
              <a:t>GOLDWIN ZIMMERMANN DA SILVA</a:t>
            </a:r>
          </a:p>
        </p:txBody>
      </p:sp>
    </p:spTree>
    <p:extLst>
      <p:ext uri="{BB962C8B-B14F-4D97-AF65-F5344CB8AC3E}">
        <p14:creationId xmlns:p14="http://schemas.microsoft.com/office/powerpoint/2010/main" val="20914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</a:rPr>
              <a:t>INSTÂNCIAS DE GOVERNANÇA -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E ATRIBUIÇÕES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75656" y="595486"/>
            <a:ext cx="5616624" cy="3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solidFill>
                  <a:schemeClr val="bg1"/>
                </a:solidFill>
              </a:rPr>
              <a:t>Unidades de Gestão, Integridade, Riscos e Controles Internos da Gestão - UGIRC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1060506"/>
            <a:ext cx="8928992" cy="4031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1219170"/>
            <a:r>
              <a:rPr lang="pt-BR" sz="9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ATRIBUIÇÕES</a:t>
            </a:r>
            <a:r>
              <a:rPr lang="pt-BR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(Art. 13, da </a:t>
            </a:r>
            <a:r>
              <a:rPr lang="pt-BR" sz="900" dirty="0">
                <a:solidFill>
                  <a:schemeClr val="tx1"/>
                </a:solidFill>
              </a:rPr>
              <a:t>Portaria </a:t>
            </a:r>
            <a:r>
              <a:rPr lang="pt-BR" sz="900" dirty="0" err="1">
                <a:solidFill>
                  <a:schemeClr val="tx1"/>
                </a:solidFill>
              </a:rPr>
              <a:t>MInfra</a:t>
            </a:r>
            <a:r>
              <a:rPr lang="pt-BR" sz="900" dirty="0">
                <a:solidFill>
                  <a:schemeClr val="tx1"/>
                </a:solidFill>
              </a:rPr>
              <a:t> nº 2873, de 01/07/2019) </a:t>
            </a:r>
          </a:p>
          <a:p>
            <a:pPr algn="ctr" defTabSz="1219170"/>
            <a:endParaRPr lang="pt-BR" sz="3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1219170"/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I - promover os atos necessários ao cumprimento dos objetivos estratégicos, das políticas, diretrizes, metodologias e mecanismos para a comunicação e institucionalização da gestão,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II - propor ao CGRC, aprimoramentos em políticas, diretrizes e normas complementares para a gestão,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III - estimular boas práticas e princípios de conduta e padrões de comportamento no âmbito de sua atuação;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IV - identificar, mapear e gerir riscos dos processos de trabalho da unidade, inclusive, os de integridade;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V - assegurar a aderência às regulamentações, leis, códigos, normas e padrões na condução das políticas e na prestação de serviços de interesse público;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VI - proporcionar o cumprimento de práticas que institucionalizem a responsabilidade dos agentes públicos na prestação de contas, transparência e efetividade das informações;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VII - garantir que as informações tempestivas e confiáveis sobre gestão, integridade, riscos e controles internos da gestão estejam disponíveis em todos os níveis, no âmbito da unidade;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VIII - promover a integração dos agentes responsáveis pela gestão,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IX - identificar e apresentar necessidades de aprimoramento das estruturas de governança;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 - observar e cumprir as políticas, diretrizes, metodologias e mecanismos de gestão de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XI - disseminar e cumprir a cultura da gestão de integridade, riscos e de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XII - estimular e promover condições à capacitação dos agentes públicos no exercício do cargo, função e emprego em gestão,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XIII - adotar as metodologias e instrumentos de governança na gestão, integridade, riscos 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XIV - Identificar, mapear, categorizar e gerir riscos dos processos de trabalho da unidade;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XV - executar o gerenciamento de riscos dos processos de trabalho priorizados;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XVI - identificar e acompanhar a implementação e avaliar os resultados das ações de controles internos da gestão;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XVII - monitorar os riscos ao longo do tempo, de modo a permitir que as respostas adotadas resultem na manutenção do risco em níveis adequados, de acordo com a Política de Gestão de</a:t>
            </a:r>
          </a:p>
          <a:p>
            <a:r>
              <a:rPr lang="pt-BR" sz="900" dirty="0">
                <a:solidFill>
                  <a:schemeClr val="tx1"/>
                </a:solidFill>
              </a:rPr>
              <a:t>Riscos do </a:t>
            </a:r>
            <a:r>
              <a:rPr lang="pt-BR" sz="900" dirty="0" err="1">
                <a:solidFill>
                  <a:schemeClr val="tx1"/>
                </a:solidFill>
              </a:rPr>
              <a:t>Minfra</a:t>
            </a:r>
            <a:r>
              <a:rPr lang="pt-BR" sz="900" dirty="0">
                <a:solidFill>
                  <a:schemeClr val="tx1"/>
                </a:solidFill>
              </a:rPr>
              <a:t>;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XVIII - assegurar o cumprimento das recomendações e orientações emitidas pelas Instâncias de Supervisão de Governança; e</a:t>
            </a:r>
          </a:p>
          <a:p>
            <a:endParaRPr lang="pt-BR" sz="300" dirty="0">
              <a:solidFill>
                <a:schemeClr val="tx1"/>
              </a:solidFill>
            </a:endParaRPr>
          </a:p>
          <a:p>
            <a:r>
              <a:rPr lang="pt-BR" sz="900" dirty="0">
                <a:solidFill>
                  <a:schemeClr val="tx1"/>
                </a:solidFill>
              </a:rPr>
              <a:t>XIX - praticar outros atos de natureza técnica e administrativa necessários ao exercício de suas responsabilidades.</a:t>
            </a:r>
          </a:p>
          <a:p>
            <a:endParaRPr lang="pt-BR" sz="900" dirty="0">
              <a:solidFill>
                <a:schemeClr val="tx1"/>
              </a:solidFill>
            </a:endParaRPr>
          </a:p>
          <a:p>
            <a:endParaRPr lang="pt-BR" sz="900" dirty="0">
              <a:solidFill>
                <a:schemeClr val="tx1"/>
              </a:solidFill>
            </a:endParaRPr>
          </a:p>
          <a:p>
            <a:endParaRPr lang="pt-BR" sz="900" dirty="0">
              <a:solidFill>
                <a:schemeClr val="tx1"/>
              </a:solidFill>
            </a:endParaRPr>
          </a:p>
          <a:p>
            <a:endParaRPr lang="pt-BR" sz="900" dirty="0">
              <a:solidFill>
                <a:schemeClr val="tx1"/>
              </a:solidFill>
            </a:endParaRPr>
          </a:p>
          <a:p>
            <a:endParaRPr lang="pt-BR" sz="900" dirty="0">
              <a:solidFill>
                <a:schemeClr val="tx1"/>
              </a:solidFill>
            </a:endParaRPr>
          </a:p>
          <a:p>
            <a:pPr defTabSz="1219170"/>
            <a:endParaRPr lang="pt-BR" sz="9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8316"/>
            <a:ext cx="8229600" cy="425202"/>
          </a:xfrm>
          <a:prstGeom prst="rect">
            <a:avLst/>
          </a:prstGeom>
          <a:solidFill>
            <a:srgbClr val="365F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</a:rPr>
              <a:t>INSTÂNCIAS DE GOVERNANÇA 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75656" y="555526"/>
            <a:ext cx="5616624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b="1" dirty="0">
                <a:solidFill>
                  <a:schemeClr val="bg1"/>
                </a:solidFill>
              </a:rPr>
              <a:t>Gestores de Processos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71654"/>
            <a:ext cx="7128792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/>
              <a:t>ATRIBUIÇÕES</a:t>
            </a:r>
            <a:r>
              <a:rPr lang="pt-BR" sz="1200" dirty="0"/>
              <a:t> (Art. 14, da Portaria </a:t>
            </a:r>
            <a:r>
              <a:rPr lang="pt-BR" sz="1200" dirty="0" err="1"/>
              <a:t>MInfra</a:t>
            </a:r>
            <a:r>
              <a:rPr lang="pt-BR" sz="1200" dirty="0"/>
              <a:t> nº 2873, de 01/07/2019)</a:t>
            </a:r>
          </a:p>
          <a:p>
            <a:r>
              <a:rPr lang="pt-BR" sz="1200" dirty="0"/>
              <a:t>I - cumprir os objetivos, as políticas, diretrizes, metodologias e mecanismos para a comunicação e institucionalização da gestão, integridade, riscos e controles internos da gestão;</a:t>
            </a:r>
          </a:p>
          <a:p>
            <a:r>
              <a:rPr lang="pt-BR" sz="1200" dirty="0"/>
              <a:t>II - adotar boas práticas na gestão, integridade, riscos e controles internos da gestão;</a:t>
            </a:r>
          </a:p>
          <a:p>
            <a:r>
              <a:rPr lang="pt-BR" sz="1200" dirty="0"/>
              <a:t>III - adotar princípios de conduta e padrões de comportamento de acordo com códigos e regulamentos vigentes;</a:t>
            </a:r>
          </a:p>
          <a:p>
            <a:r>
              <a:rPr lang="pt-BR" sz="1200" dirty="0"/>
              <a:t>IV - cumprir as regulamentações, leis e códigos, normas e padrões na condução das políticas e na prestação de serviços de interesse público;</a:t>
            </a:r>
          </a:p>
          <a:p>
            <a:r>
              <a:rPr lang="pt-BR" sz="1200" dirty="0"/>
              <a:t>V - cumprir as práticas institucionalizadas na prestação de contas, transparência e efetividade das informações;</a:t>
            </a:r>
          </a:p>
          <a:p>
            <a:r>
              <a:rPr lang="pt-BR" sz="1200" dirty="0"/>
              <a:t>VI - cumprir as práticas de apresentação e prestação de contas, transparência e efetividade das informações;</a:t>
            </a:r>
          </a:p>
          <a:p>
            <a:r>
              <a:rPr lang="pt-BR" sz="1200" dirty="0"/>
              <a:t>VII - adotar e disseminar preceitos de comportamento íntegro e de cultura de gestão de riscos e controles internos de gestão;</a:t>
            </a:r>
          </a:p>
          <a:p>
            <a:r>
              <a:rPr lang="pt-BR" sz="1200" dirty="0"/>
              <a:t>VIII - gerir riscos dos processos de trabalho da sua unidade;</a:t>
            </a:r>
          </a:p>
          <a:p>
            <a:r>
              <a:rPr lang="pt-BR" sz="1200" dirty="0"/>
              <a:t>IX - implementar, gerenciar e avaliar os resultados das ações de controles internos da gestão;</a:t>
            </a:r>
          </a:p>
          <a:p>
            <a:r>
              <a:rPr lang="pt-BR" sz="1200" dirty="0"/>
              <a:t>X - gerar e reportar informações tempestivas e confiáveis sobre a gestão, integridade, riscos e controles internos da gestão às instâncias de Supervisão de Governança;</a:t>
            </a:r>
          </a:p>
          <a:p>
            <a:r>
              <a:rPr lang="pt-BR" sz="1200" dirty="0"/>
              <a:t>XI - cumprir as recomendações e observar as orientações emitidas pelas instâncias de Supervisão de Governança; e</a:t>
            </a:r>
          </a:p>
          <a:p>
            <a:r>
              <a:rPr lang="pt-BR" sz="1200" dirty="0"/>
              <a:t>XII - praticar outros atos de natureza técnica e administrativas necessárias ao exercício de</a:t>
            </a:r>
          </a:p>
          <a:p>
            <a:r>
              <a:rPr lang="pt-BR" sz="1200" dirty="0"/>
              <a:t>suas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58475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883172"/>
            <a:ext cx="7488832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solidFill>
                <a:srgbClr val="365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Grupo de Trabalho com Especialistas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do Escritório de Gestão de Riscos na AECI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da Política de Gestão de Riscos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da Metodologia de Gestão de Riscos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Sensibilização em Gestão de Riscos para a Alta Administração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do sistema de Gestão de Riscos Ágatha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aos usuários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3F331E-BB36-44B3-A60A-354BC77D1678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21607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75806"/>
            <a:ext cx="2352706" cy="4613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55808"/>
            <a:ext cx="1944216" cy="3576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DC74C7-6DF2-484B-8869-D8932E9B53EC}"/>
              </a:ext>
            </a:extLst>
          </p:cNvPr>
          <p:cNvSpPr txBox="1"/>
          <p:nvPr/>
        </p:nvSpPr>
        <p:spPr>
          <a:xfrm>
            <a:off x="684550" y="176347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5388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E10CBC-7916-4A1C-9E75-A65427647D43}"/>
              </a:ext>
            </a:extLst>
          </p:cNvPr>
          <p:cNvSpPr txBox="1"/>
          <p:nvPr/>
        </p:nvSpPr>
        <p:spPr>
          <a:xfrm>
            <a:off x="973443" y="1523276"/>
            <a:ext cx="72709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Refere-se ao alinhamento consistente e à adesão de valores, princípios e normas éticas comuns para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sustentar e priorizar o interesse público sobre os interesses privados no setor público.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algn="just"/>
            <a:r>
              <a:rPr lang="pt-BR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(OCDE, 2017)</a:t>
            </a:r>
          </a:p>
        </p:txBody>
      </p:sp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7742A9D5-54B4-4679-B05A-4B8EC3BE5D7E}"/>
              </a:ext>
            </a:extLst>
          </p:cNvPr>
          <p:cNvSpPr/>
          <p:nvPr/>
        </p:nvSpPr>
        <p:spPr>
          <a:xfrm>
            <a:off x="683568" y="1379260"/>
            <a:ext cx="7894891" cy="2227024"/>
          </a:xfrm>
          <a:prstGeom prst="roundRect">
            <a:avLst/>
          </a:prstGeom>
          <a:noFill/>
          <a:ln>
            <a:solidFill>
              <a:srgbClr val="365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6A9BBE-D207-4E38-B63B-BEB6861CA87D}"/>
              </a:ext>
            </a:extLst>
          </p:cNvPr>
          <p:cNvSpPr txBox="1"/>
          <p:nvPr/>
        </p:nvSpPr>
        <p:spPr>
          <a:xfrm>
            <a:off x="2483769" y="3606284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rgbClr val="365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https://legalinstruments.oecd.org/en/instruments/OECD-LEGAL-0435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738599-CB84-412E-B1F6-9793AEE185F0}"/>
              </a:ext>
            </a:extLst>
          </p:cNvPr>
          <p:cNvSpPr txBox="1"/>
          <p:nvPr/>
        </p:nvSpPr>
        <p:spPr>
          <a:xfrm>
            <a:off x="683568" y="1752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integridade pública?</a:t>
            </a:r>
          </a:p>
        </p:txBody>
      </p:sp>
    </p:spTree>
    <p:extLst>
      <p:ext uri="{BB962C8B-B14F-4D97-AF65-F5344CB8AC3E}">
        <p14:creationId xmlns:p14="http://schemas.microsoft.com/office/powerpoint/2010/main" val="17622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87738599-CB84-412E-B1F6-9793AEE185F0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Anticorrupção - 12.846/2013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31D07C97-E0F2-41F4-96CB-AA7C8FFD5476}"/>
              </a:ext>
            </a:extLst>
          </p:cNvPr>
          <p:cNvSpPr/>
          <p:nvPr/>
        </p:nvSpPr>
        <p:spPr>
          <a:xfrm>
            <a:off x="1331640" y="1779662"/>
            <a:ext cx="6323162" cy="1259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Rockwell Extra Bold" panose="02060903040505020403" pitchFamily="18" charset="0"/>
              </a:rPr>
              <a:t>ANTICORRUPÇÃO</a:t>
            </a:r>
          </a:p>
        </p:txBody>
      </p:sp>
    </p:spTree>
    <p:extLst>
      <p:ext uri="{BB962C8B-B14F-4D97-AF65-F5344CB8AC3E}">
        <p14:creationId xmlns:p14="http://schemas.microsoft.com/office/powerpoint/2010/main" val="6606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87738599-CB84-412E-B1F6-9793AEE185F0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Integridade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31D07C97-E0F2-41F4-96CB-AA7C8FFD5476}"/>
              </a:ext>
            </a:extLst>
          </p:cNvPr>
          <p:cNvSpPr/>
          <p:nvPr/>
        </p:nvSpPr>
        <p:spPr>
          <a:xfrm>
            <a:off x="1331640" y="2859782"/>
            <a:ext cx="2785226" cy="524646"/>
          </a:xfrm>
          <a:prstGeom prst="roundRect">
            <a:avLst/>
          </a:prstGeom>
          <a:noFill/>
          <a:ln w="38100"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A3A3"/>
                </a:solidFill>
                <a:latin typeface="Rockwell Extra Bold" panose="02060903040505020403" pitchFamily="18" charset="0"/>
              </a:rPr>
              <a:t>ANTICORRUPÇÃO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6E8764-BC0D-4DEB-A49C-8A6DE7E241D7}"/>
              </a:ext>
            </a:extLst>
          </p:cNvPr>
          <p:cNvSpPr txBox="1"/>
          <p:nvPr/>
        </p:nvSpPr>
        <p:spPr>
          <a:xfrm>
            <a:off x="1019572" y="983388"/>
            <a:ext cx="721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Devemos ampliar nossa atuação na busca da implementação de um ambiente íntegro</a:t>
            </a:r>
          </a:p>
        </p:txBody>
      </p:sp>
      <p:sp>
        <p:nvSpPr>
          <p:cNvPr id="5" name="Retângulo de cantos arredondados 10">
            <a:extLst>
              <a:ext uri="{FF2B5EF4-FFF2-40B4-BE49-F238E27FC236}">
                <a16:creationId xmlns:a16="http://schemas.microsoft.com/office/drawing/2014/main" id="{461C3B29-F589-49C7-AC52-4A959B3711A4}"/>
              </a:ext>
            </a:extLst>
          </p:cNvPr>
          <p:cNvSpPr/>
          <p:nvPr/>
        </p:nvSpPr>
        <p:spPr>
          <a:xfrm rot="20307277">
            <a:off x="6094088" y="3194869"/>
            <a:ext cx="173202" cy="1229100"/>
          </a:xfrm>
          <a:prstGeom prst="roundRect">
            <a:avLst/>
          </a:prstGeom>
          <a:solidFill>
            <a:srgbClr val="5E4E30"/>
          </a:solidFill>
          <a:ln>
            <a:solidFill>
              <a:srgbClr val="503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20D6F3-B561-4D0C-9F8A-0FEE7ADA1585}"/>
              </a:ext>
            </a:extLst>
          </p:cNvPr>
          <p:cNvSpPr/>
          <p:nvPr/>
        </p:nvSpPr>
        <p:spPr>
          <a:xfrm rot="20362459">
            <a:off x="4291500" y="2603836"/>
            <a:ext cx="3108128" cy="67993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</a:p>
        </p:txBody>
      </p:sp>
    </p:spTree>
    <p:extLst>
      <p:ext uri="{BB962C8B-B14F-4D97-AF65-F5344CB8AC3E}">
        <p14:creationId xmlns:p14="http://schemas.microsoft.com/office/powerpoint/2010/main" val="35178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70">
            <a:extLst>
              <a:ext uri="{FF2B5EF4-FFF2-40B4-BE49-F238E27FC236}">
                <a16:creationId xmlns:a16="http://schemas.microsoft.com/office/drawing/2014/main" id="{0B3D49E9-5921-4AA6-A9E0-B419C3F16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629032" y="2132826"/>
            <a:ext cx="5751279" cy="2743180"/>
            <a:chOff x="131928" y="2754169"/>
            <a:chExt cx="5237767" cy="2812307"/>
          </a:xfrm>
        </p:grpSpPr>
        <p:grpSp>
          <p:nvGrpSpPr>
            <p:cNvPr id="3" name="Grupo 2"/>
            <p:cNvGrpSpPr/>
            <p:nvPr/>
          </p:nvGrpSpPr>
          <p:grpSpPr>
            <a:xfrm>
              <a:off x="309033" y="2754169"/>
              <a:ext cx="5060662" cy="2812307"/>
              <a:chOff x="308401" y="3774236"/>
              <a:chExt cx="5060662" cy="2812307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528580" y="3824654"/>
                <a:ext cx="4447866" cy="26640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84150"/>
                <a:bevelB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" name="Rosto feliz 5"/>
              <p:cNvSpPr/>
              <p:nvPr/>
            </p:nvSpPr>
            <p:spPr>
              <a:xfrm>
                <a:off x="1787086" y="465982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7" name="Rosto feliz 6"/>
              <p:cNvSpPr/>
              <p:nvPr/>
            </p:nvSpPr>
            <p:spPr>
              <a:xfrm>
                <a:off x="2739136" y="463308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8" name="Rosto feliz 7"/>
              <p:cNvSpPr/>
              <p:nvPr/>
            </p:nvSpPr>
            <p:spPr>
              <a:xfrm>
                <a:off x="2030753" y="484446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9" name="Rosto feliz 8"/>
              <p:cNvSpPr/>
              <p:nvPr/>
            </p:nvSpPr>
            <p:spPr>
              <a:xfrm>
                <a:off x="3044149" y="467594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0" name="Rosto feliz 9"/>
              <p:cNvSpPr/>
              <p:nvPr/>
            </p:nvSpPr>
            <p:spPr>
              <a:xfrm>
                <a:off x="1781438" y="518123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1" name="Rosto feliz 10"/>
              <p:cNvSpPr/>
              <p:nvPr/>
            </p:nvSpPr>
            <p:spPr>
              <a:xfrm>
                <a:off x="2266077" y="514328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2" name="Rosto feliz 11"/>
              <p:cNvSpPr/>
              <p:nvPr/>
            </p:nvSpPr>
            <p:spPr>
              <a:xfrm>
                <a:off x="2298835" y="547138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3" name="Rosto feliz 12"/>
              <p:cNvSpPr/>
              <p:nvPr/>
            </p:nvSpPr>
            <p:spPr>
              <a:xfrm>
                <a:off x="1736146" y="57965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4" name="Rosto feliz 13"/>
              <p:cNvSpPr/>
              <p:nvPr/>
            </p:nvSpPr>
            <p:spPr>
              <a:xfrm>
                <a:off x="2539750" y="517904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5" name="Rosto feliz 14"/>
              <p:cNvSpPr/>
              <p:nvPr/>
            </p:nvSpPr>
            <p:spPr>
              <a:xfrm>
                <a:off x="1963508" y="555308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6" name="Rosto feliz 15"/>
              <p:cNvSpPr/>
              <p:nvPr/>
            </p:nvSpPr>
            <p:spPr>
              <a:xfrm>
                <a:off x="2314388" y="57965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7" name="Rosto feliz 16"/>
              <p:cNvSpPr/>
              <p:nvPr/>
            </p:nvSpPr>
            <p:spPr>
              <a:xfrm>
                <a:off x="2691367" y="5796587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8" name="Rosto feliz 17"/>
              <p:cNvSpPr/>
              <p:nvPr/>
            </p:nvSpPr>
            <p:spPr>
              <a:xfrm>
                <a:off x="2685525" y="545710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9" name="Rosto feliz 18"/>
              <p:cNvSpPr/>
              <p:nvPr/>
            </p:nvSpPr>
            <p:spPr>
              <a:xfrm>
                <a:off x="2328522" y="477851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0" name="Rosto feliz 19"/>
              <p:cNvSpPr/>
              <p:nvPr/>
            </p:nvSpPr>
            <p:spPr>
              <a:xfrm>
                <a:off x="2596429" y="487083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1" name="Rosto feliz 20"/>
              <p:cNvSpPr/>
              <p:nvPr/>
            </p:nvSpPr>
            <p:spPr>
              <a:xfrm>
                <a:off x="2916273" y="499440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2" name="Rosto feliz 21"/>
              <p:cNvSpPr/>
              <p:nvPr/>
            </p:nvSpPr>
            <p:spPr>
              <a:xfrm>
                <a:off x="2900117" y="527093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3" name="Rosto feliz 22"/>
              <p:cNvSpPr/>
              <p:nvPr/>
            </p:nvSpPr>
            <p:spPr>
              <a:xfrm>
                <a:off x="3246625" y="4828888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4" name="Rosto feliz 23"/>
              <p:cNvSpPr/>
              <p:nvPr/>
            </p:nvSpPr>
            <p:spPr>
              <a:xfrm>
                <a:off x="3470979" y="4994402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5" name="Rosto feliz 24"/>
              <p:cNvSpPr/>
              <p:nvPr/>
            </p:nvSpPr>
            <p:spPr>
              <a:xfrm>
                <a:off x="3429753" y="461706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6" name="Rosto feliz 25"/>
              <p:cNvSpPr/>
              <p:nvPr/>
            </p:nvSpPr>
            <p:spPr>
              <a:xfrm>
                <a:off x="3218634" y="511134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7" name="Rosto feliz 26"/>
              <p:cNvSpPr/>
              <p:nvPr/>
            </p:nvSpPr>
            <p:spPr>
              <a:xfrm>
                <a:off x="3500168" y="526081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8" name="Rosto feliz 27"/>
              <p:cNvSpPr/>
              <p:nvPr/>
            </p:nvSpPr>
            <p:spPr>
              <a:xfrm>
                <a:off x="3185984" y="539769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29" name="Rosto feliz 28"/>
              <p:cNvSpPr/>
              <p:nvPr/>
            </p:nvSpPr>
            <p:spPr>
              <a:xfrm>
                <a:off x="2933521" y="5638083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0" name="Rosto feliz 29"/>
              <p:cNvSpPr/>
              <p:nvPr/>
            </p:nvSpPr>
            <p:spPr>
              <a:xfrm>
                <a:off x="3490825" y="560470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1" name="Rosto feliz 30"/>
              <p:cNvSpPr/>
              <p:nvPr/>
            </p:nvSpPr>
            <p:spPr>
              <a:xfrm>
                <a:off x="3194956" y="5684046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2" name="Rosto feliz 31"/>
              <p:cNvSpPr/>
              <p:nvPr/>
            </p:nvSpPr>
            <p:spPr>
              <a:xfrm>
                <a:off x="3407803" y="586358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3" name="Rosto feliz 32"/>
              <p:cNvSpPr/>
              <p:nvPr/>
            </p:nvSpPr>
            <p:spPr>
              <a:xfrm>
                <a:off x="3012651" y="5935970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4" name="Rosto feliz 33"/>
              <p:cNvSpPr/>
              <p:nvPr/>
            </p:nvSpPr>
            <p:spPr>
              <a:xfrm>
                <a:off x="2059449" y="586358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5" name="Rosto feliz 34"/>
              <p:cNvSpPr/>
              <p:nvPr/>
            </p:nvSpPr>
            <p:spPr>
              <a:xfrm>
                <a:off x="2000520" y="5247761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6" name="Rosto feliz 35"/>
              <p:cNvSpPr/>
              <p:nvPr/>
            </p:nvSpPr>
            <p:spPr>
              <a:xfrm>
                <a:off x="3228943" y="6097224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7" name="Rosto feliz 36"/>
              <p:cNvSpPr/>
              <p:nvPr/>
            </p:nvSpPr>
            <p:spPr>
              <a:xfrm>
                <a:off x="2800150" y="6094957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8" name="Rosto feliz 37"/>
              <p:cNvSpPr/>
              <p:nvPr/>
            </p:nvSpPr>
            <p:spPr>
              <a:xfrm>
                <a:off x="2468418" y="6071935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39" name="Rosto feliz 38"/>
              <p:cNvSpPr/>
              <p:nvPr/>
            </p:nvSpPr>
            <p:spPr>
              <a:xfrm>
                <a:off x="2135387" y="6142949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40" name="Rosto feliz 39"/>
              <p:cNvSpPr/>
              <p:nvPr/>
            </p:nvSpPr>
            <p:spPr>
              <a:xfrm>
                <a:off x="1845292" y="6120609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41" name="Rosto feliz 40"/>
              <p:cNvSpPr/>
              <p:nvPr/>
            </p:nvSpPr>
            <p:spPr>
              <a:xfrm>
                <a:off x="3546821" y="6083834"/>
                <a:ext cx="158261" cy="184639"/>
              </a:xfrm>
              <a:prstGeom prst="smileyFace">
                <a:avLst/>
              </a:prstGeom>
              <a:solidFill>
                <a:srgbClr val="FFFF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42" name="Rosto feliz 41"/>
              <p:cNvSpPr/>
              <p:nvPr/>
            </p:nvSpPr>
            <p:spPr>
              <a:xfrm>
                <a:off x="4118333" y="4941132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3" name="Rosto feliz 42"/>
              <p:cNvSpPr/>
              <p:nvPr/>
            </p:nvSpPr>
            <p:spPr>
              <a:xfrm>
                <a:off x="4454761" y="4949286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4" name="Rosto feliz 43"/>
              <p:cNvSpPr/>
              <p:nvPr/>
            </p:nvSpPr>
            <p:spPr>
              <a:xfrm>
                <a:off x="4084247" y="5481298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5" name="Rosto feliz 44"/>
              <p:cNvSpPr/>
              <p:nvPr/>
            </p:nvSpPr>
            <p:spPr>
              <a:xfrm>
                <a:off x="4381507" y="5221587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6" name="Rosto feliz 45"/>
              <p:cNvSpPr/>
              <p:nvPr/>
            </p:nvSpPr>
            <p:spPr>
              <a:xfrm>
                <a:off x="4276236" y="5776365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7" name="Rosto feliz 46"/>
              <p:cNvSpPr/>
              <p:nvPr/>
            </p:nvSpPr>
            <p:spPr>
              <a:xfrm>
                <a:off x="4575729" y="5556644"/>
                <a:ext cx="158261" cy="184639"/>
              </a:xfrm>
              <a:prstGeom prst="smileyFace">
                <a:avLst/>
              </a:prstGeom>
              <a:solidFill>
                <a:srgbClr val="00B05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rgbClr val="007400"/>
                  </a:solidFill>
                </a:endParaRPr>
              </a:p>
            </p:txBody>
          </p:sp>
          <p:sp>
            <p:nvSpPr>
              <p:cNvPr id="48" name="Rosto feliz 47"/>
              <p:cNvSpPr/>
              <p:nvPr/>
            </p:nvSpPr>
            <p:spPr>
              <a:xfrm>
                <a:off x="990247" y="4958070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Rosto feliz 48"/>
              <p:cNvSpPr/>
              <p:nvPr/>
            </p:nvSpPr>
            <p:spPr>
              <a:xfrm>
                <a:off x="1274957" y="5262071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Rosto feliz 49"/>
              <p:cNvSpPr/>
              <p:nvPr/>
            </p:nvSpPr>
            <p:spPr>
              <a:xfrm>
                <a:off x="780380" y="5142709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Rosto feliz 50"/>
              <p:cNvSpPr/>
              <p:nvPr/>
            </p:nvSpPr>
            <p:spPr>
              <a:xfrm>
                <a:off x="1031552" y="5358786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Rosto feliz 51"/>
              <p:cNvSpPr/>
              <p:nvPr/>
            </p:nvSpPr>
            <p:spPr>
              <a:xfrm>
                <a:off x="762332" y="5511265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Rosto feliz 52"/>
              <p:cNvSpPr/>
              <p:nvPr/>
            </p:nvSpPr>
            <p:spPr>
              <a:xfrm>
                <a:off x="1135390" y="5681410"/>
                <a:ext cx="158261" cy="184639"/>
              </a:xfrm>
              <a:prstGeom prst="smileyFace">
                <a:avLst/>
              </a:prstGeom>
              <a:solidFill>
                <a:srgbClr val="B00000"/>
              </a:solidFill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528580" y="4197374"/>
                <a:ext cx="4447866" cy="3918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cxnSp>
            <p:nvCxnSpPr>
              <p:cNvPr id="55" name="Conector reto 54"/>
              <p:cNvCxnSpPr/>
              <p:nvPr/>
            </p:nvCxnSpPr>
            <p:spPr>
              <a:xfrm flipH="1">
                <a:off x="3849449" y="3824654"/>
                <a:ext cx="16068" cy="2613651"/>
              </a:xfrm>
              <a:prstGeom prst="line">
                <a:avLst/>
              </a:prstGeom>
              <a:ln w="19050">
                <a:solidFill>
                  <a:srgbClr val="5E5E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 flipH="1">
                <a:off x="1569311" y="3824654"/>
                <a:ext cx="24561" cy="2549768"/>
              </a:xfrm>
              <a:prstGeom prst="line">
                <a:avLst/>
              </a:prstGeom>
              <a:ln w="19050">
                <a:solidFill>
                  <a:srgbClr val="5E5E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56"/>
              <p:cNvSpPr txBox="1"/>
              <p:nvPr/>
            </p:nvSpPr>
            <p:spPr>
              <a:xfrm>
                <a:off x="1736146" y="3833450"/>
                <a:ext cx="1889805" cy="345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MAIORIA</a:t>
                </a:r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3479258" y="3828042"/>
                <a:ext cx="1889805" cy="31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MINORIA</a:t>
                </a:r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528580" y="3774236"/>
                <a:ext cx="4447866" cy="45719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60" name="Retângulo 59"/>
              <p:cNvSpPr/>
              <p:nvPr/>
            </p:nvSpPr>
            <p:spPr>
              <a:xfrm>
                <a:off x="515203" y="6388474"/>
                <a:ext cx="4447866" cy="45719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61" name="Retângulo 60"/>
              <p:cNvSpPr/>
              <p:nvPr/>
            </p:nvSpPr>
            <p:spPr>
              <a:xfrm>
                <a:off x="523996" y="6467159"/>
                <a:ext cx="4461242" cy="119384"/>
              </a:xfrm>
              <a:prstGeom prst="rect">
                <a:avLst/>
              </a:prstGeom>
              <a:solidFill>
                <a:srgbClr val="136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>
                <a:off x="1596655" y="4224070"/>
                <a:ext cx="2632540" cy="30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25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Agindo conforme as regras</a:t>
                </a: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3664048" y="4157355"/>
                <a:ext cx="1452089" cy="43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25"/>
                  </a:lnSpc>
                </a:pPr>
                <a:r>
                  <a:rPr lang="pt-BR" sz="1125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Perfil </a:t>
                </a:r>
              </a:p>
              <a:p>
                <a:pPr algn="ctr">
                  <a:lnSpc>
                    <a:spcPts val="1125"/>
                  </a:lnSpc>
                </a:pPr>
                <a:r>
                  <a:rPr lang="pt-BR" sz="1125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adequado</a:t>
                </a: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308401" y="4160205"/>
                <a:ext cx="1452089" cy="43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25"/>
                  </a:lnSpc>
                </a:pPr>
                <a:r>
                  <a:rPr lang="pt-BR" sz="1125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Perfil </a:t>
                </a:r>
              </a:p>
              <a:p>
                <a:pPr algn="ctr">
                  <a:lnSpc>
                    <a:spcPts val="1125"/>
                  </a:lnSpc>
                </a:pPr>
                <a:r>
                  <a:rPr lang="pt-BR" sz="1125" spc="-60" dirty="0">
                    <a:latin typeface="Arial" panose="020B0604020202020204" pitchFamily="34" charset="0"/>
                    <a:cs typeface="Arial" panose="020B0604020202020204" pitchFamily="34" charset="0"/>
                  </a:rPr>
                  <a:t>Inadequado</a:t>
                </a:r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131928" y="2810702"/>
              <a:ext cx="1889805" cy="31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MINORIA</a:t>
              </a:r>
            </a:p>
          </p:txBody>
        </p:sp>
      </p:grpSp>
      <p:sp>
        <p:nvSpPr>
          <p:cNvPr id="66" name="Chave esquerda 65"/>
          <p:cNvSpPr/>
          <p:nvPr/>
        </p:nvSpPr>
        <p:spPr>
          <a:xfrm rot="5400000">
            <a:off x="2492081" y="1370223"/>
            <a:ext cx="276442" cy="1209392"/>
          </a:xfrm>
          <a:prstGeom prst="leftBrace">
            <a:avLst/>
          </a:prstGeom>
          <a:ln w="19050">
            <a:solidFill>
              <a:srgbClr val="365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8" name="CaixaDeTexto 67"/>
          <p:cNvSpPr txBox="1"/>
          <p:nvPr/>
        </p:nvSpPr>
        <p:spPr>
          <a:xfrm>
            <a:off x="2047239" y="1505920"/>
            <a:ext cx="13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365F2D"/>
                </a:solidFill>
              </a:rPr>
              <a:t>Anticorrupção</a:t>
            </a:r>
          </a:p>
        </p:txBody>
      </p:sp>
      <p:sp>
        <p:nvSpPr>
          <p:cNvPr id="69" name="Chave direita 68"/>
          <p:cNvSpPr/>
          <p:nvPr/>
        </p:nvSpPr>
        <p:spPr>
          <a:xfrm rot="16200000">
            <a:off x="4228811" y="-1015231"/>
            <a:ext cx="502497" cy="4908908"/>
          </a:xfrm>
          <a:prstGeom prst="rightBrace">
            <a:avLst>
              <a:gd name="adj1" fmla="val 18630"/>
              <a:gd name="adj2" fmla="val 50000"/>
            </a:avLst>
          </a:prstGeom>
          <a:ln w="19050">
            <a:solidFill>
              <a:srgbClr val="365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0" name="CaixaDeTexto 69"/>
          <p:cNvSpPr txBox="1"/>
          <p:nvPr/>
        </p:nvSpPr>
        <p:spPr>
          <a:xfrm>
            <a:off x="3707904" y="843558"/>
            <a:ext cx="148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365F2D"/>
                </a:solidFill>
              </a:rPr>
              <a:t>Integridade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A92986F0-9148-43BC-9A98-CA4004238D22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Integridade - Ações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1485465-708C-41F7-8F16-55D60C54BFF0}"/>
              </a:ext>
            </a:extLst>
          </p:cNvPr>
          <p:cNvSpPr txBox="1"/>
          <p:nvPr/>
        </p:nvSpPr>
        <p:spPr>
          <a:xfrm>
            <a:off x="6968087" y="4601626"/>
            <a:ext cx="14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365F2D"/>
                </a:solidFill>
              </a:rPr>
              <a:t>Fonte: IBGC, 2014</a:t>
            </a:r>
          </a:p>
        </p:txBody>
      </p:sp>
    </p:spTree>
    <p:extLst>
      <p:ext uri="{BB962C8B-B14F-4D97-AF65-F5344CB8AC3E}">
        <p14:creationId xmlns:p14="http://schemas.microsoft.com/office/powerpoint/2010/main" val="30514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527773" y="1677510"/>
            <a:ext cx="2091350" cy="20709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à fraude e corrupção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FE6F38-604D-4047-8AC1-0BD29C4EB253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Integridade - Conceito</a:t>
            </a:r>
          </a:p>
        </p:txBody>
      </p:sp>
    </p:spTree>
    <p:extLst>
      <p:ext uri="{BB962C8B-B14F-4D97-AF65-F5344CB8AC3E}">
        <p14:creationId xmlns:p14="http://schemas.microsoft.com/office/powerpoint/2010/main" val="247358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07826" y="1575190"/>
            <a:ext cx="3041305" cy="2350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72196"/>
              </a:avLst>
            </a:prstTxWarp>
            <a:spAutoFit/>
          </a:bodyPr>
          <a:lstStyle/>
          <a:p>
            <a:pPr algn="ctr"/>
            <a:r>
              <a:rPr lang="pt-BR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Observar os valores fundamentais </a:t>
            </a:r>
          </a:p>
        </p:txBody>
      </p:sp>
      <p:sp>
        <p:nvSpPr>
          <p:cNvPr id="5" name="Elipse 4"/>
          <p:cNvSpPr/>
          <p:nvPr/>
        </p:nvSpPr>
        <p:spPr>
          <a:xfrm>
            <a:off x="1277035" y="1861896"/>
            <a:ext cx="2111720" cy="20777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à fraude e corrupção</a:t>
            </a:r>
          </a:p>
        </p:txBody>
      </p:sp>
      <p:sp>
        <p:nvSpPr>
          <p:cNvPr id="6" name="Elipse 5"/>
          <p:cNvSpPr/>
          <p:nvPr/>
        </p:nvSpPr>
        <p:spPr>
          <a:xfrm>
            <a:off x="488603" y="1141580"/>
            <a:ext cx="3715316" cy="3518402"/>
          </a:xfrm>
          <a:prstGeom prst="ellipse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430221" y="2496156"/>
            <a:ext cx="937034" cy="699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Elipse 11"/>
          <p:cNvSpPr/>
          <p:nvPr/>
        </p:nvSpPr>
        <p:spPr>
          <a:xfrm>
            <a:off x="5593557" y="1345045"/>
            <a:ext cx="3162064" cy="30016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4DB415-D96C-4D99-9277-0F3443E2C655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Integridade - Conceito</a:t>
            </a:r>
          </a:p>
        </p:txBody>
      </p:sp>
    </p:spTree>
    <p:extLst>
      <p:ext uri="{BB962C8B-B14F-4D97-AF65-F5344CB8AC3E}">
        <p14:creationId xmlns:p14="http://schemas.microsoft.com/office/powerpoint/2010/main" val="12202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de cantos arredondados 30"/>
          <p:cNvSpPr/>
          <p:nvPr/>
        </p:nvSpPr>
        <p:spPr>
          <a:xfrm>
            <a:off x="1187624" y="1275606"/>
            <a:ext cx="6912767" cy="30243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1546503" y="1772942"/>
            <a:ext cx="1890000" cy="945000"/>
          </a:xfrm>
          <a:prstGeom prst="roundRect">
            <a:avLst/>
          </a:prstGeom>
          <a:solidFill>
            <a:srgbClr val="FDE3EC"/>
          </a:solidFill>
          <a:ln>
            <a:solidFill>
              <a:srgbClr val="C40E4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rgbClr val="7D0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da Alta Administração 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546503" y="2876801"/>
            <a:ext cx="1890000" cy="94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rgbClr val="423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Governança, Integridade, Riscos e Controles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636933" y="1772942"/>
            <a:ext cx="1890000" cy="94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rgbClr val="4D2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Estratégico alinhado com a integridade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5740944" y="1772942"/>
            <a:ext cx="1890000" cy="94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Conduta e Código Ética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727364" y="2876801"/>
            <a:ext cx="1890000" cy="94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Ética atuante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3636933" y="2876801"/>
            <a:ext cx="1890000" cy="94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e Normativos Internos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305AA8-43BA-4951-9D15-8BDD3AF5C819}"/>
              </a:ext>
            </a:extLst>
          </p:cNvPr>
          <p:cNvSpPr txBox="1"/>
          <p:nvPr/>
        </p:nvSpPr>
        <p:spPr>
          <a:xfrm>
            <a:off x="395536" y="17528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 de Integridade</a:t>
            </a:r>
          </a:p>
        </p:txBody>
      </p:sp>
    </p:spTree>
    <p:extLst>
      <p:ext uri="{BB962C8B-B14F-4D97-AF65-F5344CB8AC3E}">
        <p14:creationId xmlns:p14="http://schemas.microsoft.com/office/powerpoint/2010/main" val="416615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3462</Words>
  <Application>Microsoft Office PowerPoint</Application>
  <PresentationFormat>Apresentação na tela (16:9)</PresentationFormat>
  <Paragraphs>508</Paragraphs>
  <Slides>26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Rockwell Extra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Wagner de Lima Oliveira</cp:lastModifiedBy>
  <cp:revision>282</cp:revision>
  <cp:lastPrinted>2019-09-04T18:11:20Z</cp:lastPrinted>
  <dcterms:created xsi:type="dcterms:W3CDTF">2019-01-17T14:02:23Z</dcterms:created>
  <dcterms:modified xsi:type="dcterms:W3CDTF">2019-09-10T14:01:34Z</dcterms:modified>
</cp:coreProperties>
</file>