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3"/>
  </p:notesMasterIdLst>
  <p:sldIdLst>
    <p:sldId id="536" r:id="rId3"/>
    <p:sldId id="593" r:id="rId4"/>
    <p:sldId id="546" r:id="rId5"/>
    <p:sldId id="534" r:id="rId6"/>
    <p:sldId id="501" r:id="rId7"/>
    <p:sldId id="529" r:id="rId8"/>
    <p:sldId id="545" r:id="rId9"/>
    <p:sldId id="324" r:id="rId10"/>
    <p:sldId id="577" r:id="rId11"/>
    <p:sldId id="579" r:id="rId12"/>
    <p:sldId id="572" r:id="rId13"/>
    <p:sldId id="463" r:id="rId14"/>
    <p:sldId id="589" r:id="rId15"/>
    <p:sldId id="590" r:id="rId16"/>
    <p:sldId id="591" r:id="rId17"/>
    <p:sldId id="592" r:id="rId18"/>
    <p:sldId id="585" r:id="rId19"/>
    <p:sldId id="586" r:id="rId20"/>
    <p:sldId id="583" r:id="rId21"/>
    <p:sldId id="582" r:id="rId22"/>
    <p:sldId id="518" r:id="rId23"/>
    <p:sldId id="578" r:id="rId24"/>
    <p:sldId id="596" r:id="rId25"/>
    <p:sldId id="588" r:id="rId26"/>
    <p:sldId id="597" r:id="rId27"/>
    <p:sldId id="521" r:id="rId28"/>
    <p:sldId id="594" r:id="rId29"/>
    <p:sldId id="595" r:id="rId30"/>
    <p:sldId id="533" r:id="rId31"/>
    <p:sldId id="584" r:id="rId32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Palma Goncalves" initials="APG" lastIdx="13" clrIdx="0">
    <p:extLst>
      <p:ext uri="{19B8F6BF-5375-455C-9EA6-DF929625EA0E}">
        <p15:presenceInfo xmlns:p15="http://schemas.microsoft.com/office/powerpoint/2012/main" userId="S-1-5-21-4233537663-2308165179-1281772090-92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5501" autoAdjust="0"/>
  </p:normalViewPr>
  <p:slideViewPr>
    <p:cSldViewPr snapToGrid="0" snapToObjects="1">
      <p:cViewPr varScale="1">
        <p:scale>
          <a:sx n="87" d="100"/>
          <a:sy n="87" d="100"/>
        </p:scale>
        <p:origin x="169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9BBED-B530-4CA8-B633-9F4DED95536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F9041C2-8926-4ECF-A8CB-507A5CC0D9C0}">
      <dgm:prSet phldrT="[Texto]" custT="1"/>
      <dgm:spPr/>
      <dgm:t>
        <a:bodyPr/>
        <a:lstStyle/>
        <a:p>
          <a:r>
            <a:rPr lang="pt-BR" sz="2000" dirty="0"/>
            <a:t>Regulador</a:t>
          </a:r>
        </a:p>
      </dgm:t>
    </dgm:pt>
    <dgm:pt modelId="{29C89C5E-1134-4820-B8F4-45F534152DD1}" type="parTrans" cxnId="{990EFF82-B513-4EA3-9A27-109AF298F9F0}">
      <dgm:prSet/>
      <dgm:spPr/>
      <dgm:t>
        <a:bodyPr/>
        <a:lstStyle/>
        <a:p>
          <a:endParaRPr lang="pt-BR" sz="2000"/>
        </a:p>
      </dgm:t>
    </dgm:pt>
    <dgm:pt modelId="{D18149D5-8F00-48D7-9F9A-645554CAD843}" type="sibTrans" cxnId="{990EFF82-B513-4EA3-9A27-109AF298F9F0}">
      <dgm:prSet custT="1"/>
      <dgm:spPr/>
      <dgm:t>
        <a:bodyPr/>
        <a:lstStyle/>
        <a:p>
          <a:endParaRPr lang="pt-BR" sz="2000"/>
        </a:p>
      </dgm:t>
    </dgm:pt>
    <dgm:pt modelId="{52BB41BF-7E7E-4B67-84CC-E785FB4D7A10}">
      <dgm:prSet phldrT="[Texto]" custT="1"/>
      <dgm:spPr/>
      <dgm:t>
        <a:bodyPr/>
        <a:lstStyle/>
        <a:p>
          <a:r>
            <a:rPr lang="pt-BR" sz="2000" dirty="0"/>
            <a:t>Regulado</a:t>
          </a:r>
        </a:p>
      </dgm:t>
    </dgm:pt>
    <dgm:pt modelId="{5DF643F9-BD0D-4DF1-BAAC-8A05A3E0B570}" type="parTrans" cxnId="{6A0C03A7-2BC9-47B5-9ADB-44D213D06BBD}">
      <dgm:prSet/>
      <dgm:spPr/>
      <dgm:t>
        <a:bodyPr/>
        <a:lstStyle/>
        <a:p>
          <a:endParaRPr lang="pt-BR" sz="2000"/>
        </a:p>
      </dgm:t>
    </dgm:pt>
    <dgm:pt modelId="{6EC9C568-421D-4067-B6CE-10F89872CE90}" type="sibTrans" cxnId="{6A0C03A7-2BC9-47B5-9ADB-44D213D06BBD}">
      <dgm:prSet custT="1"/>
      <dgm:spPr/>
      <dgm:t>
        <a:bodyPr/>
        <a:lstStyle/>
        <a:p>
          <a:endParaRPr lang="pt-BR" sz="2000"/>
        </a:p>
      </dgm:t>
    </dgm:pt>
    <dgm:pt modelId="{E4F770D4-2F5B-4252-B5A0-EACF77EFF96D}">
      <dgm:prSet phldrT="[Texto]" custT="1"/>
      <dgm:spPr/>
      <dgm:t>
        <a:bodyPr/>
        <a:lstStyle/>
        <a:p>
          <a:r>
            <a:rPr lang="pt-BR" sz="2000" dirty="0"/>
            <a:t>Amadurecimento setorial =</a:t>
          </a:r>
        </a:p>
        <a:p>
          <a:r>
            <a:rPr lang="pt-BR" sz="2000" dirty="0"/>
            <a:t>Maior Segurança Operacional</a:t>
          </a:r>
        </a:p>
      </dgm:t>
    </dgm:pt>
    <dgm:pt modelId="{CAC17E01-CE63-4B1F-A367-1657E29FB338}" type="parTrans" cxnId="{CE965B6C-F8F0-4896-9F5D-2A5EFF136424}">
      <dgm:prSet/>
      <dgm:spPr/>
      <dgm:t>
        <a:bodyPr/>
        <a:lstStyle/>
        <a:p>
          <a:endParaRPr lang="pt-BR" sz="2000"/>
        </a:p>
      </dgm:t>
    </dgm:pt>
    <dgm:pt modelId="{E13D7B21-89E8-4B22-AE93-252D6B739CC4}" type="sibTrans" cxnId="{CE965B6C-F8F0-4896-9F5D-2A5EFF136424}">
      <dgm:prSet/>
      <dgm:spPr/>
      <dgm:t>
        <a:bodyPr/>
        <a:lstStyle/>
        <a:p>
          <a:endParaRPr lang="pt-BR" sz="2000"/>
        </a:p>
      </dgm:t>
    </dgm:pt>
    <dgm:pt modelId="{2C26DA0B-BD50-4E72-9343-EE2CA20B47B7}" type="pres">
      <dgm:prSet presAssocID="{F849BBED-B530-4CA8-B633-9F4DED95536E}" presName="linearFlow" presStyleCnt="0">
        <dgm:presLayoutVars>
          <dgm:dir/>
          <dgm:resizeHandles val="exact"/>
        </dgm:presLayoutVars>
      </dgm:prSet>
      <dgm:spPr/>
    </dgm:pt>
    <dgm:pt modelId="{083C15E2-2EBA-4E87-8BF2-8018E4846774}" type="pres">
      <dgm:prSet presAssocID="{EF9041C2-8926-4ECF-A8CB-507A5CC0D9C0}" presName="node" presStyleLbl="node1" presStyleIdx="0" presStyleCnt="3" custScaleX="100023" custScaleY="103667" custLinFactNeighborY="37476">
        <dgm:presLayoutVars>
          <dgm:bulletEnabled val="1"/>
        </dgm:presLayoutVars>
      </dgm:prSet>
      <dgm:spPr/>
    </dgm:pt>
    <dgm:pt modelId="{DAB51DAE-E967-466C-BC72-82F145FFE602}" type="pres">
      <dgm:prSet presAssocID="{D18149D5-8F00-48D7-9F9A-645554CAD843}" presName="spacerL" presStyleCnt="0"/>
      <dgm:spPr/>
    </dgm:pt>
    <dgm:pt modelId="{679CC3AB-EF76-4BDD-9303-F4ACCDBB432C}" type="pres">
      <dgm:prSet presAssocID="{D18149D5-8F00-48D7-9F9A-645554CAD843}" presName="sibTrans" presStyleLbl="sibTrans2D1" presStyleIdx="0" presStyleCnt="2" custLinFactNeighborY="64584"/>
      <dgm:spPr/>
    </dgm:pt>
    <dgm:pt modelId="{587C31B6-9104-4053-9A12-C5094696052B}" type="pres">
      <dgm:prSet presAssocID="{D18149D5-8F00-48D7-9F9A-645554CAD843}" presName="spacerR" presStyleCnt="0"/>
      <dgm:spPr/>
    </dgm:pt>
    <dgm:pt modelId="{067E5583-DCDA-456D-A8B0-C6DE62B815DD}" type="pres">
      <dgm:prSet presAssocID="{52BB41BF-7E7E-4B67-84CC-E785FB4D7A10}" presName="node" presStyleLbl="node1" presStyleIdx="1" presStyleCnt="3" custLinFactNeighborY="37476">
        <dgm:presLayoutVars>
          <dgm:bulletEnabled val="1"/>
        </dgm:presLayoutVars>
      </dgm:prSet>
      <dgm:spPr/>
    </dgm:pt>
    <dgm:pt modelId="{8A7951D6-1E77-4CF8-B701-6DA12EFCF39B}" type="pres">
      <dgm:prSet presAssocID="{6EC9C568-421D-4067-B6CE-10F89872CE90}" presName="spacerL" presStyleCnt="0"/>
      <dgm:spPr/>
    </dgm:pt>
    <dgm:pt modelId="{2CB72883-64F0-42D8-BD8C-BC3D2F9025C8}" type="pres">
      <dgm:prSet presAssocID="{6EC9C568-421D-4067-B6CE-10F89872CE90}" presName="sibTrans" presStyleLbl="sibTrans2D1" presStyleIdx="1" presStyleCnt="2" custLinFactNeighborY="64584"/>
      <dgm:spPr/>
    </dgm:pt>
    <dgm:pt modelId="{C5D55FED-D6C8-45C6-AF3B-AEBCBCFF74D4}" type="pres">
      <dgm:prSet presAssocID="{6EC9C568-421D-4067-B6CE-10F89872CE90}" presName="spacerR" presStyleCnt="0"/>
      <dgm:spPr/>
    </dgm:pt>
    <dgm:pt modelId="{D7D81E09-ADCF-4FA9-A544-335791C624C7}" type="pres">
      <dgm:prSet presAssocID="{E4F770D4-2F5B-4252-B5A0-EACF77EFF96D}" presName="node" presStyleLbl="node1" presStyleIdx="2" presStyleCnt="3" custScaleX="169640" custScaleY="164375" custLinFactNeighborY="37476">
        <dgm:presLayoutVars>
          <dgm:bulletEnabled val="1"/>
        </dgm:presLayoutVars>
      </dgm:prSet>
      <dgm:spPr/>
    </dgm:pt>
  </dgm:ptLst>
  <dgm:cxnLst>
    <dgm:cxn modelId="{6604960A-CD84-49C5-8942-F81D2EFF3EAC}" type="presOf" srcId="{52BB41BF-7E7E-4B67-84CC-E785FB4D7A10}" destId="{067E5583-DCDA-456D-A8B0-C6DE62B815DD}" srcOrd="0" destOrd="0" presId="urn:microsoft.com/office/officeart/2005/8/layout/equation1"/>
    <dgm:cxn modelId="{76796530-1DBB-40E7-AA99-C520475B9D18}" type="presOf" srcId="{D18149D5-8F00-48D7-9F9A-645554CAD843}" destId="{679CC3AB-EF76-4BDD-9303-F4ACCDBB432C}" srcOrd="0" destOrd="0" presId="urn:microsoft.com/office/officeart/2005/8/layout/equation1"/>
    <dgm:cxn modelId="{CE965B6C-F8F0-4896-9F5D-2A5EFF136424}" srcId="{F849BBED-B530-4CA8-B633-9F4DED95536E}" destId="{E4F770D4-2F5B-4252-B5A0-EACF77EFF96D}" srcOrd="2" destOrd="0" parTransId="{CAC17E01-CE63-4B1F-A367-1657E29FB338}" sibTransId="{E13D7B21-89E8-4B22-AE93-252D6B739CC4}"/>
    <dgm:cxn modelId="{49791078-8265-4A5C-97A8-A5D45BF265F3}" type="presOf" srcId="{F849BBED-B530-4CA8-B633-9F4DED95536E}" destId="{2C26DA0B-BD50-4E72-9343-EE2CA20B47B7}" srcOrd="0" destOrd="0" presId="urn:microsoft.com/office/officeart/2005/8/layout/equation1"/>
    <dgm:cxn modelId="{990EFF82-B513-4EA3-9A27-109AF298F9F0}" srcId="{F849BBED-B530-4CA8-B633-9F4DED95536E}" destId="{EF9041C2-8926-4ECF-A8CB-507A5CC0D9C0}" srcOrd="0" destOrd="0" parTransId="{29C89C5E-1134-4820-B8F4-45F534152DD1}" sibTransId="{D18149D5-8F00-48D7-9F9A-645554CAD843}"/>
    <dgm:cxn modelId="{6BEF519A-EA21-4D6C-BD76-599CB30D25C9}" type="presOf" srcId="{6EC9C568-421D-4067-B6CE-10F89872CE90}" destId="{2CB72883-64F0-42D8-BD8C-BC3D2F9025C8}" srcOrd="0" destOrd="0" presId="urn:microsoft.com/office/officeart/2005/8/layout/equation1"/>
    <dgm:cxn modelId="{6A0C03A7-2BC9-47B5-9ADB-44D213D06BBD}" srcId="{F849BBED-B530-4CA8-B633-9F4DED95536E}" destId="{52BB41BF-7E7E-4B67-84CC-E785FB4D7A10}" srcOrd="1" destOrd="0" parTransId="{5DF643F9-BD0D-4DF1-BAAC-8A05A3E0B570}" sibTransId="{6EC9C568-421D-4067-B6CE-10F89872CE90}"/>
    <dgm:cxn modelId="{5512A6B8-1159-4698-8430-8AEF6E0A4088}" type="presOf" srcId="{EF9041C2-8926-4ECF-A8CB-507A5CC0D9C0}" destId="{083C15E2-2EBA-4E87-8BF2-8018E4846774}" srcOrd="0" destOrd="0" presId="urn:microsoft.com/office/officeart/2005/8/layout/equation1"/>
    <dgm:cxn modelId="{5511BAC3-F909-4AB8-98B8-7A0A1AE62FE0}" type="presOf" srcId="{E4F770D4-2F5B-4252-B5A0-EACF77EFF96D}" destId="{D7D81E09-ADCF-4FA9-A544-335791C624C7}" srcOrd="0" destOrd="0" presId="urn:microsoft.com/office/officeart/2005/8/layout/equation1"/>
    <dgm:cxn modelId="{83578918-2698-43DF-AFEE-EBBCF2044E3E}" type="presParOf" srcId="{2C26DA0B-BD50-4E72-9343-EE2CA20B47B7}" destId="{083C15E2-2EBA-4E87-8BF2-8018E4846774}" srcOrd="0" destOrd="0" presId="urn:microsoft.com/office/officeart/2005/8/layout/equation1"/>
    <dgm:cxn modelId="{30541B52-0881-4AC0-817F-F34CFC6064C6}" type="presParOf" srcId="{2C26DA0B-BD50-4E72-9343-EE2CA20B47B7}" destId="{DAB51DAE-E967-466C-BC72-82F145FFE602}" srcOrd="1" destOrd="0" presId="urn:microsoft.com/office/officeart/2005/8/layout/equation1"/>
    <dgm:cxn modelId="{E8677E55-C67B-4730-8BFD-B6FF8C014117}" type="presParOf" srcId="{2C26DA0B-BD50-4E72-9343-EE2CA20B47B7}" destId="{679CC3AB-EF76-4BDD-9303-F4ACCDBB432C}" srcOrd="2" destOrd="0" presId="urn:microsoft.com/office/officeart/2005/8/layout/equation1"/>
    <dgm:cxn modelId="{DFF0AF39-81B3-4C12-B5D1-2E87967B318B}" type="presParOf" srcId="{2C26DA0B-BD50-4E72-9343-EE2CA20B47B7}" destId="{587C31B6-9104-4053-9A12-C5094696052B}" srcOrd="3" destOrd="0" presId="urn:microsoft.com/office/officeart/2005/8/layout/equation1"/>
    <dgm:cxn modelId="{2C1A2C75-601E-4067-9DD3-37E9F49AE37D}" type="presParOf" srcId="{2C26DA0B-BD50-4E72-9343-EE2CA20B47B7}" destId="{067E5583-DCDA-456D-A8B0-C6DE62B815DD}" srcOrd="4" destOrd="0" presId="urn:microsoft.com/office/officeart/2005/8/layout/equation1"/>
    <dgm:cxn modelId="{63ADDF6D-3C6A-44D1-AE8A-9B5335886922}" type="presParOf" srcId="{2C26DA0B-BD50-4E72-9343-EE2CA20B47B7}" destId="{8A7951D6-1E77-4CF8-B701-6DA12EFCF39B}" srcOrd="5" destOrd="0" presId="urn:microsoft.com/office/officeart/2005/8/layout/equation1"/>
    <dgm:cxn modelId="{0F1E93A0-3A87-4AC5-ABC1-840FDF6E14F6}" type="presParOf" srcId="{2C26DA0B-BD50-4E72-9343-EE2CA20B47B7}" destId="{2CB72883-64F0-42D8-BD8C-BC3D2F9025C8}" srcOrd="6" destOrd="0" presId="urn:microsoft.com/office/officeart/2005/8/layout/equation1"/>
    <dgm:cxn modelId="{49841ADC-854A-4B1C-AB9B-41FC7D70CA51}" type="presParOf" srcId="{2C26DA0B-BD50-4E72-9343-EE2CA20B47B7}" destId="{C5D55FED-D6C8-45C6-AF3B-AEBCBCFF74D4}" srcOrd="7" destOrd="0" presId="urn:microsoft.com/office/officeart/2005/8/layout/equation1"/>
    <dgm:cxn modelId="{AF336D17-70C8-45C3-991F-959F02DC4959}" type="presParOf" srcId="{2C26DA0B-BD50-4E72-9343-EE2CA20B47B7}" destId="{D7D81E09-ADCF-4FA9-A544-335791C624C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B28F7-67BE-4876-A53B-DAC8A33B29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DB5088-66AD-4F2F-BB8A-A9F28D0C2611}">
      <dgm:prSet phldrT="[Texto]" custT="1"/>
      <dgm:spPr/>
      <dgm:t>
        <a:bodyPr/>
        <a:lstStyle/>
        <a:p>
          <a:pPr algn="ctr"/>
          <a:r>
            <a:rPr lang="pt-BR" sz="2600" dirty="0"/>
            <a:t>Resultados alcançados</a:t>
          </a:r>
        </a:p>
      </dgm:t>
    </dgm:pt>
    <dgm:pt modelId="{411571EF-1B0A-4CC7-BC82-B09D3AD837C8}" type="parTrans" cxnId="{27EC3467-24ED-4D94-8628-F25F41928D3C}">
      <dgm:prSet/>
      <dgm:spPr/>
      <dgm:t>
        <a:bodyPr/>
        <a:lstStyle/>
        <a:p>
          <a:endParaRPr lang="pt-BR"/>
        </a:p>
      </dgm:t>
    </dgm:pt>
    <dgm:pt modelId="{867929BF-31CA-4785-8853-42073852A475}" type="sibTrans" cxnId="{27EC3467-24ED-4D94-8628-F25F41928D3C}">
      <dgm:prSet/>
      <dgm:spPr/>
      <dgm:t>
        <a:bodyPr/>
        <a:lstStyle/>
        <a:p>
          <a:endParaRPr lang="pt-BR"/>
        </a:p>
      </dgm:t>
    </dgm:pt>
    <dgm:pt modelId="{40E77A89-48D0-41AE-9161-4D115B14D9F4}">
      <dgm:prSet phldrT="[Texto]" custT="1"/>
      <dgm:spPr/>
      <dgm:t>
        <a:bodyPr/>
        <a:lstStyle/>
        <a:p>
          <a:pPr marL="0" indent="0" algn="just">
            <a:buNone/>
          </a:pPr>
          <a:r>
            <a:rPr lang="pt-BR" sz="2400" dirty="0">
              <a:solidFill>
                <a:srgbClr val="0070C0"/>
              </a:solidFill>
              <a:latin typeface="+mn-lt"/>
            </a:rPr>
            <a:t>No 1º trimestre/2019 obtivemos a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maior amostra </a:t>
          </a:r>
          <a:r>
            <a:rPr lang="pt-BR" sz="2400" dirty="0">
              <a:solidFill>
                <a:srgbClr val="0070C0"/>
              </a:solidFill>
              <a:latin typeface="+mn-lt"/>
            </a:rPr>
            <a:t>da pesquisa desde a origem da serie (2014), alcançando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99%</a:t>
          </a:r>
          <a:r>
            <a:rPr lang="pt-BR" sz="2400" dirty="0">
              <a:solidFill>
                <a:srgbClr val="0070C0"/>
              </a:solidFill>
              <a:latin typeface="+mn-lt"/>
            </a:rPr>
            <a:t> de nível de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confiança</a:t>
          </a:r>
          <a:r>
            <a:rPr lang="pt-BR" sz="2400" dirty="0">
              <a:solidFill>
                <a:srgbClr val="0070C0"/>
              </a:solidFill>
              <a:latin typeface="+mn-lt"/>
            </a:rPr>
            <a:t> e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3,5%</a:t>
          </a:r>
          <a:r>
            <a:rPr lang="pt-BR" sz="2400" dirty="0">
              <a:solidFill>
                <a:srgbClr val="0070C0"/>
              </a:solidFill>
              <a:latin typeface="+mn-lt"/>
            </a:rPr>
            <a:t> de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erro amostral</a:t>
          </a:r>
          <a:r>
            <a:rPr lang="pt-BR" sz="2400" dirty="0">
              <a:solidFill>
                <a:srgbClr val="0070C0"/>
              </a:solidFill>
              <a:latin typeface="+mn-lt"/>
            </a:rPr>
            <a:t>, com taxa de retorno de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20,9%.</a:t>
          </a:r>
          <a:endParaRPr lang="pt-BR" sz="2400" b="1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C45E08-C6F4-4179-89D2-921A381EE5F2}" type="parTrans" cxnId="{1B5FE858-45B6-4A60-A811-8C2D3511A70C}">
      <dgm:prSet/>
      <dgm:spPr/>
      <dgm:t>
        <a:bodyPr/>
        <a:lstStyle/>
        <a:p>
          <a:endParaRPr lang="pt-BR"/>
        </a:p>
      </dgm:t>
    </dgm:pt>
    <dgm:pt modelId="{B24B7032-AEB1-4E56-B5EA-1C940B7F10F8}" type="sibTrans" cxnId="{1B5FE858-45B6-4A60-A811-8C2D3511A70C}">
      <dgm:prSet/>
      <dgm:spPr/>
      <dgm:t>
        <a:bodyPr/>
        <a:lstStyle/>
        <a:p>
          <a:endParaRPr lang="pt-BR"/>
        </a:p>
      </dgm:t>
    </dgm:pt>
    <dgm:pt modelId="{C3A054C3-E19F-474C-9913-D2CA9DEAFC48}">
      <dgm:prSet custT="1"/>
      <dgm:spPr/>
      <dgm:t>
        <a:bodyPr/>
        <a:lstStyle/>
        <a:p>
          <a:pPr marL="0" indent="0" algn="just">
            <a:buNone/>
          </a:pPr>
          <a:r>
            <a:rPr lang="pt-BR" sz="2400" dirty="0">
              <a:solidFill>
                <a:srgbClr val="0070C0"/>
              </a:solidFill>
              <a:latin typeface="+mn-lt"/>
            </a:rPr>
            <a:t>Houve melhora nos resultados de todos os quesitos;</a:t>
          </a:r>
        </a:p>
      </dgm:t>
    </dgm:pt>
    <dgm:pt modelId="{07852F6E-F8B0-4EB1-AD0A-BCFDD27E6367}" type="parTrans" cxnId="{3EE7A006-B260-4D5C-A646-2BA232B396AC}">
      <dgm:prSet/>
      <dgm:spPr/>
      <dgm:t>
        <a:bodyPr/>
        <a:lstStyle/>
        <a:p>
          <a:endParaRPr lang="pt-BR"/>
        </a:p>
      </dgm:t>
    </dgm:pt>
    <dgm:pt modelId="{434D188C-29C3-475B-AC2F-FECFD14228DF}" type="sibTrans" cxnId="{3EE7A006-B260-4D5C-A646-2BA232B396AC}">
      <dgm:prSet/>
      <dgm:spPr/>
      <dgm:t>
        <a:bodyPr/>
        <a:lstStyle/>
        <a:p>
          <a:endParaRPr lang="pt-BR"/>
        </a:p>
      </dgm:t>
    </dgm:pt>
    <dgm:pt modelId="{0D5B7057-887A-4563-A7EF-97F31EC093E4}">
      <dgm:prSet custT="1"/>
      <dgm:spPr/>
      <dgm:t>
        <a:bodyPr/>
        <a:lstStyle/>
        <a:p>
          <a:pPr marL="0" indent="0" algn="just">
            <a:buNone/>
          </a:pPr>
          <a:r>
            <a:rPr lang="pt-BR" sz="2400" dirty="0">
              <a:solidFill>
                <a:srgbClr val="0070C0"/>
              </a:solidFill>
              <a:latin typeface="+mn-lt"/>
            </a:rPr>
            <a:t>Dos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1077</a:t>
          </a:r>
          <a:r>
            <a:rPr lang="pt-BR" sz="2400" dirty="0">
              <a:solidFill>
                <a:srgbClr val="0070C0"/>
              </a:solidFill>
              <a:latin typeface="+mn-lt"/>
            </a:rPr>
            <a:t> respondentes, no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1º trimestre de 2019</a:t>
          </a:r>
          <a:r>
            <a:rPr lang="pt-BR" sz="2400" dirty="0">
              <a:solidFill>
                <a:srgbClr val="0070C0"/>
              </a:solidFill>
              <a:latin typeface="+mn-lt"/>
            </a:rPr>
            <a:t>, obtivemos </a:t>
          </a:r>
          <a:r>
            <a:rPr lang="pt-BR" sz="2400" b="1" dirty="0">
              <a:solidFill>
                <a:srgbClr val="0070C0"/>
              </a:solidFill>
              <a:latin typeface="+mn-lt"/>
            </a:rPr>
            <a:t>683</a:t>
          </a:r>
          <a:r>
            <a:rPr lang="pt-BR" sz="2400" dirty="0">
              <a:solidFill>
                <a:srgbClr val="0070C0"/>
              </a:solidFill>
              <a:latin typeface="+mn-lt"/>
            </a:rPr>
            <a:t> respostas à questão aberta.</a:t>
          </a:r>
        </a:p>
      </dgm:t>
    </dgm:pt>
    <dgm:pt modelId="{1608D651-53C7-49C3-B2C1-F2BF9A326FBB}" type="parTrans" cxnId="{D79D1D8E-FD0A-4776-9303-E2241FC4BD64}">
      <dgm:prSet/>
      <dgm:spPr/>
      <dgm:t>
        <a:bodyPr/>
        <a:lstStyle/>
        <a:p>
          <a:endParaRPr lang="pt-BR"/>
        </a:p>
      </dgm:t>
    </dgm:pt>
    <dgm:pt modelId="{3CE475CB-4C1B-47AF-9D9E-CD68A3026610}" type="sibTrans" cxnId="{D79D1D8E-FD0A-4776-9303-E2241FC4BD64}">
      <dgm:prSet/>
      <dgm:spPr/>
      <dgm:t>
        <a:bodyPr/>
        <a:lstStyle/>
        <a:p>
          <a:endParaRPr lang="pt-BR"/>
        </a:p>
      </dgm:t>
    </dgm:pt>
    <dgm:pt modelId="{56271D4A-118B-4028-AF28-911B9DC12BA6}">
      <dgm:prSet custT="1"/>
      <dgm:spPr/>
      <dgm:t>
        <a:bodyPr/>
        <a:lstStyle/>
        <a:p>
          <a:pPr marL="0" indent="0" algn="just">
            <a:buNone/>
          </a:pPr>
          <a:r>
            <a:rPr lang="pt-BR" sz="2400" dirty="0">
              <a:solidFill>
                <a:srgbClr val="0070C0"/>
              </a:solidFill>
              <a:latin typeface="+mn-lt"/>
            </a:rPr>
            <a:t>(O que o levou a atribuir as notas nos quesitos anteriores?)</a:t>
          </a:r>
        </a:p>
      </dgm:t>
    </dgm:pt>
    <dgm:pt modelId="{C9590196-DD29-4984-8900-7D1208B7E814}" type="parTrans" cxnId="{EE486BF7-9797-439D-B701-27CF84AC5A51}">
      <dgm:prSet/>
      <dgm:spPr/>
      <dgm:t>
        <a:bodyPr/>
        <a:lstStyle/>
        <a:p>
          <a:endParaRPr lang="pt-BR"/>
        </a:p>
      </dgm:t>
    </dgm:pt>
    <dgm:pt modelId="{6A3A94CD-715E-412A-A12A-D9201CE5D13A}" type="sibTrans" cxnId="{EE486BF7-9797-439D-B701-27CF84AC5A51}">
      <dgm:prSet/>
      <dgm:spPr/>
      <dgm:t>
        <a:bodyPr/>
        <a:lstStyle/>
        <a:p>
          <a:endParaRPr lang="pt-BR"/>
        </a:p>
      </dgm:t>
    </dgm:pt>
    <dgm:pt modelId="{FA822F64-B47D-49FB-B392-2269AF640AFF}" type="pres">
      <dgm:prSet presAssocID="{B1DB28F7-67BE-4876-A53B-DAC8A33B29B3}" presName="linear" presStyleCnt="0">
        <dgm:presLayoutVars>
          <dgm:animLvl val="lvl"/>
          <dgm:resizeHandles val="exact"/>
        </dgm:presLayoutVars>
      </dgm:prSet>
      <dgm:spPr/>
    </dgm:pt>
    <dgm:pt modelId="{6983BB72-9C4E-462B-A990-B51E77837800}" type="pres">
      <dgm:prSet presAssocID="{44DB5088-66AD-4F2F-BB8A-A9F28D0C2611}" presName="parentText" presStyleLbl="node1" presStyleIdx="0" presStyleCnt="1" custScaleY="64985">
        <dgm:presLayoutVars>
          <dgm:chMax val="0"/>
          <dgm:bulletEnabled val="1"/>
        </dgm:presLayoutVars>
      </dgm:prSet>
      <dgm:spPr/>
    </dgm:pt>
    <dgm:pt modelId="{5BDB150D-3269-4EC8-93ED-0C6E6808CBF3}" type="pres">
      <dgm:prSet presAssocID="{44DB5088-66AD-4F2F-BB8A-A9F28D0C2611}" presName="childText" presStyleLbl="revTx" presStyleIdx="0" presStyleCnt="1" custScaleY="115852">
        <dgm:presLayoutVars>
          <dgm:bulletEnabled val="1"/>
        </dgm:presLayoutVars>
      </dgm:prSet>
      <dgm:spPr/>
    </dgm:pt>
  </dgm:ptLst>
  <dgm:cxnLst>
    <dgm:cxn modelId="{3EE7A006-B260-4D5C-A646-2BA232B396AC}" srcId="{44DB5088-66AD-4F2F-BB8A-A9F28D0C2611}" destId="{C3A054C3-E19F-474C-9913-D2CA9DEAFC48}" srcOrd="1" destOrd="0" parTransId="{07852F6E-F8B0-4EB1-AD0A-BCFDD27E6367}" sibTransId="{434D188C-29C3-475B-AC2F-FECFD14228DF}"/>
    <dgm:cxn modelId="{DB2C9A07-B929-4FA7-8DDE-650001DE9957}" type="presOf" srcId="{44DB5088-66AD-4F2F-BB8A-A9F28D0C2611}" destId="{6983BB72-9C4E-462B-A990-B51E77837800}" srcOrd="0" destOrd="0" presId="urn:microsoft.com/office/officeart/2005/8/layout/vList2"/>
    <dgm:cxn modelId="{4C6E7113-6851-4B40-BC94-AF737F8F277E}" type="presOf" srcId="{56271D4A-118B-4028-AF28-911B9DC12BA6}" destId="{5BDB150D-3269-4EC8-93ED-0C6E6808CBF3}" srcOrd="0" destOrd="3" presId="urn:microsoft.com/office/officeart/2005/8/layout/vList2"/>
    <dgm:cxn modelId="{1DE63E40-11D9-4B10-95B8-23BD4CD1891A}" type="presOf" srcId="{B1DB28F7-67BE-4876-A53B-DAC8A33B29B3}" destId="{FA822F64-B47D-49FB-B392-2269AF640AFF}" srcOrd="0" destOrd="0" presId="urn:microsoft.com/office/officeart/2005/8/layout/vList2"/>
    <dgm:cxn modelId="{2CD96B61-363B-4802-BE56-159C2497EBF9}" type="presOf" srcId="{0D5B7057-887A-4563-A7EF-97F31EC093E4}" destId="{5BDB150D-3269-4EC8-93ED-0C6E6808CBF3}" srcOrd="0" destOrd="2" presId="urn:microsoft.com/office/officeart/2005/8/layout/vList2"/>
    <dgm:cxn modelId="{27EC3467-24ED-4D94-8628-F25F41928D3C}" srcId="{B1DB28F7-67BE-4876-A53B-DAC8A33B29B3}" destId="{44DB5088-66AD-4F2F-BB8A-A9F28D0C2611}" srcOrd="0" destOrd="0" parTransId="{411571EF-1B0A-4CC7-BC82-B09D3AD837C8}" sibTransId="{867929BF-31CA-4785-8853-42073852A475}"/>
    <dgm:cxn modelId="{1B5FE858-45B6-4A60-A811-8C2D3511A70C}" srcId="{44DB5088-66AD-4F2F-BB8A-A9F28D0C2611}" destId="{40E77A89-48D0-41AE-9161-4D115B14D9F4}" srcOrd="0" destOrd="0" parTransId="{F0C45E08-C6F4-4179-89D2-921A381EE5F2}" sibTransId="{B24B7032-AEB1-4E56-B5EA-1C940B7F10F8}"/>
    <dgm:cxn modelId="{D79D1D8E-FD0A-4776-9303-E2241FC4BD64}" srcId="{44DB5088-66AD-4F2F-BB8A-A9F28D0C2611}" destId="{0D5B7057-887A-4563-A7EF-97F31EC093E4}" srcOrd="2" destOrd="0" parTransId="{1608D651-53C7-49C3-B2C1-F2BF9A326FBB}" sibTransId="{3CE475CB-4C1B-47AF-9D9E-CD68A3026610}"/>
    <dgm:cxn modelId="{031EEDBA-9A35-4CB1-8EB2-1D78ED7CA732}" type="presOf" srcId="{C3A054C3-E19F-474C-9913-D2CA9DEAFC48}" destId="{5BDB150D-3269-4EC8-93ED-0C6E6808CBF3}" srcOrd="0" destOrd="1" presId="urn:microsoft.com/office/officeart/2005/8/layout/vList2"/>
    <dgm:cxn modelId="{6D98CCBB-F7B7-4BF3-BAEE-AC098C47C94E}" type="presOf" srcId="{40E77A89-48D0-41AE-9161-4D115B14D9F4}" destId="{5BDB150D-3269-4EC8-93ED-0C6E6808CBF3}" srcOrd="0" destOrd="0" presId="urn:microsoft.com/office/officeart/2005/8/layout/vList2"/>
    <dgm:cxn modelId="{EE486BF7-9797-439D-B701-27CF84AC5A51}" srcId="{44DB5088-66AD-4F2F-BB8A-A9F28D0C2611}" destId="{56271D4A-118B-4028-AF28-911B9DC12BA6}" srcOrd="3" destOrd="0" parTransId="{C9590196-DD29-4984-8900-7D1208B7E814}" sibTransId="{6A3A94CD-715E-412A-A12A-D9201CE5D13A}"/>
    <dgm:cxn modelId="{47A50C5E-A64F-47E8-9AA9-5A5228B72196}" type="presParOf" srcId="{FA822F64-B47D-49FB-B392-2269AF640AFF}" destId="{6983BB72-9C4E-462B-A990-B51E77837800}" srcOrd="0" destOrd="0" presId="urn:microsoft.com/office/officeart/2005/8/layout/vList2"/>
    <dgm:cxn modelId="{7D0FACC6-8C9B-408E-B35B-43FDA2D7E023}" type="presParOf" srcId="{FA822F64-B47D-49FB-B392-2269AF640AFF}" destId="{5BDB150D-3269-4EC8-93ED-0C6E6808CB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D709E-F887-4001-9CB3-45910C99D4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AE109A-6210-47EF-A610-6591560535AC}">
      <dgm:prSet custT="1"/>
      <dgm:spPr/>
      <dgm:t>
        <a:bodyPr/>
        <a:lstStyle/>
        <a:p>
          <a:r>
            <a:rPr lang="pt-BR" sz="1800" dirty="0"/>
            <a:t>Objetivo</a:t>
          </a:r>
        </a:p>
      </dgm:t>
    </dgm:pt>
    <dgm:pt modelId="{55AE7B72-6351-474A-82EA-BB33F415C16E}" type="parTrans" cxnId="{5E736A00-FA45-4321-BA9D-32D8E1CAE364}">
      <dgm:prSet/>
      <dgm:spPr/>
      <dgm:t>
        <a:bodyPr/>
        <a:lstStyle/>
        <a:p>
          <a:endParaRPr lang="pt-BR"/>
        </a:p>
      </dgm:t>
    </dgm:pt>
    <dgm:pt modelId="{5BCA7FBA-6EF6-4496-B194-0C3BBAC7700F}" type="sibTrans" cxnId="{5E736A00-FA45-4321-BA9D-32D8E1CAE364}">
      <dgm:prSet/>
      <dgm:spPr/>
      <dgm:t>
        <a:bodyPr/>
        <a:lstStyle/>
        <a:p>
          <a:endParaRPr lang="pt-BR"/>
        </a:p>
      </dgm:t>
    </dgm:pt>
    <dgm:pt modelId="{9E7E9471-EAB5-4602-B5A7-B97898FFF0D8}">
      <dgm:prSet custT="1"/>
      <dgm:spPr/>
      <dgm:t>
        <a:bodyPr/>
        <a:lstStyle/>
        <a:p>
          <a:r>
            <a:rPr lang="pt-BR" sz="1800" dirty="0"/>
            <a:t>Aprimoramento e Resultados em 2019</a:t>
          </a:r>
        </a:p>
      </dgm:t>
    </dgm:pt>
    <dgm:pt modelId="{C83AF4D8-156F-4103-B05E-4DDB2DFB84CF}" type="parTrans" cxnId="{FB69E1E4-70EF-4F57-9294-0C52BA872440}">
      <dgm:prSet/>
      <dgm:spPr/>
      <dgm:t>
        <a:bodyPr/>
        <a:lstStyle/>
        <a:p>
          <a:endParaRPr lang="pt-BR"/>
        </a:p>
      </dgm:t>
    </dgm:pt>
    <dgm:pt modelId="{9E54F2CC-A00F-495B-8028-6B56ED5A508D}" type="sibTrans" cxnId="{FB69E1E4-70EF-4F57-9294-0C52BA872440}">
      <dgm:prSet/>
      <dgm:spPr/>
      <dgm:t>
        <a:bodyPr/>
        <a:lstStyle/>
        <a:p>
          <a:endParaRPr lang="pt-BR"/>
        </a:p>
      </dgm:t>
    </dgm:pt>
    <dgm:pt modelId="{328EF475-A7C0-4996-BED8-69462F0F2778}">
      <dgm:prSet/>
      <dgm:spPr/>
      <dgm:t>
        <a:bodyPr/>
        <a:lstStyle/>
        <a:p>
          <a:pPr algn="just"/>
          <a:r>
            <a:rPr lang="pt-BR" sz="1800" kern="1200" dirty="0">
              <a:solidFill>
                <a:srgbClr val="0070C0"/>
              </a:solidFill>
            </a:rPr>
            <a:t>A utilização dos recursos da ferramenta </a:t>
          </a:r>
          <a:r>
            <a:rPr lang="pt-BR" sz="1800" i="1" kern="1200" dirty="0" err="1">
              <a:solidFill>
                <a:srgbClr val="0070C0"/>
              </a:solidFill>
            </a:rPr>
            <a:t>LimeSurvey</a:t>
          </a:r>
          <a:r>
            <a:rPr lang="pt-BR" sz="1800" kern="1200" dirty="0">
              <a:solidFill>
                <a:srgbClr val="0070C0"/>
              </a:solidFill>
            </a:rPr>
            <a:t> simplificou a execução da pesquisa, especialmente no controle e envio de e-mails e lembretes.</a:t>
          </a:r>
        </a:p>
      </dgm:t>
    </dgm:pt>
    <dgm:pt modelId="{78C86B27-4E35-4CFA-B53E-0F0CBDCCA8C2}" type="parTrans" cxnId="{637A401D-97CB-4183-AC0F-CF5C4D37A4C7}">
      <dgm:prSet/>
      <dgm:spPr/>
      <dgm:t>
        <a:bodyPr/>
        <a:lstStyle/>
        <a:p>
          <a:endParaRPr lang="pt-BR"/>
        </a:p>
      </dgm:t>
    </dgm:pt>
    <dgm:pt modelId="{B008F180-859F-4C00-9CE5-FA66101354A9}" type="sibTrans" cxnId="{637A401D-97CB-4183-AC0F-CF5C4D37A4C7}">
      <dgm:prSet/>
      <dgm:spPr/>
      <dgm:t>
        <a:bodyPr/>
        <a:lstStyle/>
        <a:p>
          <a:endParaRPr lang="pt-BR"/>
        </a:p>
      </dgm:t>
    </dgm:pt>
    <dgm:pt modelId="{03577457-8D1D-438F-8D62-EC85149D8AE9}">
      <dgm:prSet custT="1"/>
      <dgm:spPr/>
      <dgm:t>
        <a:bodyPr/>
        <a:lstStyle/>
        <a:p>
          <a:pPr algn="just"/>
          <a:r>
            <a:rPr lang="pt-BR" sz="1800" kern="1200" dirty="0">
              <a:solidFill>
                <a:srgbClr val="0070C0"/>
              </a:solidFill>
            </a:rPr>
            <a:t>No 1º trimestre de 2019 obtivemos a maior amostra da pesquisa desde a sua implementação, alcançando </a:t>
          </a:r>
          <a:r>
            <a:rPr lang="pt-BR" sz="1800" u="sng" kern="1200" dirty="0">
              <a:solidFill>
                <a:srgbClr val="0070C0"/>
              </a:solidFill>
            </a:rPr>
            <a:t>99% de confiança </a:t>
          </a:r>
          <a:r>
            <a:rPr lang="pt-BR" sz="1800" kern="1200" dirty="0">
              <a:solidFill>
                <a:srgbClr val="0070C0"/>
              </a:solidFill>
            </a:rPr>
            <a:t>e apenas </a:t>
          </a:r>
          <a:r>
            <a:rPr lang="pt-BR" sz="1800" u="sng" kern="1200" dirty="0">
              <a:solidFill>
                <a:srgbClr val="0070C0"/>
              </a:solidFill>
              <a:latin typeface="Calibri"/>
              <a:ea typeface="+mn-ea"/>
              <a:cs typeface="+mn-cs"/>
            </a:rPr>
            <a:t>2,6% de erro amostral</a:t>
          </a:r>
          <a:r>
            <a:rPr lang="pt-BR" sz="1800" kern="1200" dirty="0">
              <a:solidFill>
                <a:srgbClr val="0070C0"/>
              </a:solidFill>
            </a:rPr>
            <a:t>.</a:t>
          </a:r>
        </a:p>
      </dgm:t>
    </dgm:pt>
    <dgm:pt modelId="{83BCD9CA-D465-4AE3-9934-FD86066E0979}" type="parTrans" cxnId="{320C5A1A-CEC0-4E00-B762-4A6A28A8387C}">
      <dgm:prSet/>
      <dgm:spPr/>
      <dgm:t>
        <a:bodyPr/>
        <a:lstStyle/>
        <a:p>
          <a:endParaRPr lang="pt-BR"/>
        </a:p>
      </dgm:t>
    </dgm:pt>
    <dgm:pt modelId="{6F39A09F-670A-4550-9598-80EA9FC1C5D1}" type="sibTrans" cxnId="{320C5A1A-CEC0-4E00-B762-4A6A28A8387C}">
      <dgm:prSet/>
      <dgm:spPr/>
      <dgm:t>
        <a:bodyPr/>
        <a:lstStyle/>
        <a:p>
          <a:endParaRPr lang="pt-BR"/>
        </a:p>
      </dgm:t>
    </dgm:pt>
    <dgm:pt modelId="{E715BDB0-F1FA-40BE-B92F-01FD1C7F6A68}">
      <dgm:prSet/>
      <dgm:spPr/>
      <dgm:t>
        <a:bodyPr/>
        <a:lstStyle/>
        <a:p>
          <a:pPr algn="just"/>
          <a:r>
            <a:rPr lang="pt-BR" sz="1800" kern="1200" dirty="0">
              <a:solidFill>
                <a:srgbClr val="0070C0"/>
              </a:solidFill>
            </a:rPr>
            <a:t>Os resultados foram encaminhados às áreas técnicas para subsidiar os processos de decisão e de melhoria na prestação dos serviços.</a:t>
          </a:r>
        </a:p>
      </dgm:t>
    </dgm:pt>
    <dgm:pt modelId="{1ACBD229-FFD3-4B99-A70E-F626505DA16A}" type="parTrans" cxnId="{7AA3F746-A58A-4D45-80BE-5CAAC986682E}">
      <dgm:prSet/>
      <dgm:spPr/>
      <dgm:t>
        <a:bodyPr/>
        <a:lstStyle/>
        <a:p>
          <a:endParaRPr lang="pt-BR"/>
        </a:p>
      </dgm:t>
    </dgm:pt>
    <dgm:pt modelId="{48D5E6F2-C0D8-4DEC-A7CA-E26A1AF4C1AE}" type="sibTrans" cxnId="{7AA3F746-A58A-4D45-80BE-5CAAC986682E}">
      <dgm:prSet/>
      <dgm:spPr/>
      <dgm:t>
        <a:bodyPr/>
        <a:lstStyle/>
        <a:p>
          <a:endParaRPr lang="pt-BR"/>
        </a:p>
      </dgm:t>
    </dgm:pt>
    <dgm:pt modelId="{F3DDDBB6-2350-470D-8089-0708561B1E0B}">
      <dgm:prSet custT="1"/>
      <dgm:spPr/>
      <dgm:t>
        <a:bodyPr/>
        <a:lstStyle/>
        <a:p>
          <a:pPr algn="just">
            <a:buNone/>
          </a:pPr>
          <a:r>
            <a:rPr lang="pt-BR" sz="1600" dirty="0"/>
            <a:t>	</a:t>
          </a:r>
          <a:r>
            <a:rPr lang="pt-BR" sz="1800" dirty="0">
              <a:solidFill>
                <a:srgbClr val="0070C0"/>
              </a:solidFill>
            </a:rPr>
            <a:t>Mensurar o grau de satisfação dos usuários dos </a:t>
          </a:r>
          <a:r>
            <a:rPr lang="pt-BR" sz="1800" b="1" dirty="0">
              <a:solidFill>
                <a:srgbClr val="0070C0"/>
              </a:solidFill>
            </a:rPr>
            <a:t>serviços prestados pela Agência </a:t>
          </a:r>
          <a:r>
            <a:rPr lang="pt-BR" sz="1800" dirty="0">
              <a:solidFill>
                <a:srgbClr val="0070C0"/>
              </a:solidFill>
            </a:rPr>
            <a:t>e</a:t>
          </a:r>
          <a:r>
            <a:rPr lang="pt-BR" sz="1800" b="1" dirty="0">
              <a:solidFill>
                <a:srgbClr val="0070C0"/>
              </a:solidFill>
            </a:rPr>
            <a:t> </a:t>
          </a:r>
          <a:r>
            <a:rPr lang="pt-BR" sz="1800" dirty="0">
              <a:solidFill>
                <a:srgbClr val="0070C0"/>
              </a:solidFill>
            </a:rPr>
            <a:t>identificar possibilidades de melhorias em processos internos que resultam na prestação de serviços</a:t>
          </a:r>
          <a:endParaRPr lang="pt-BR" sz="1600" dirty="0">
            <a:solidFill>
              <a:srgbClr val="0070C0"/>
            </a:solidFill>
          </a:endParaRPr>
        </a:p>
      </dgm:t>
    </dgm:pt>
    <dgm:pt modelId="{93F8097B-C9A7-4480-BDA5-0756C5D36F60}" type="parTrans" cxnId="{4F73ED06-18AA-41E3-9797-1301439506C3}">
      <dgm:prSet/>
      <dgm:spPr/>
      <dgm:t>
        <a:bodyPr/>
        <a:lstStyle/>
        <a:p>
          <a:endParaRPr lang="pt-BR"/>
        </a:p>
      </dgm:t>
    </dgm:pt>
    <dgm:pt modelId="{B94F3218-037B-4896-B30B-9A90CB7ABEC8}" type="sibTrans" cxnId="{4F73ED06-18AA-41E3-9797-1301439506C3}">
      <dgm:prSet/>
      <dgm:spPr/>
      <dgm:t>
        <a:bodyPr/>
        <a:lstStyle/>
        <a:p>
          <a:endParaRPr lang="pt-BR"/>
        </a:p>
      </dgm:t>
    </dgm:pt>
    <dgm:pt modelId="{4B88139E-E0F3-4B55-950E-31B25D132D2A}">
      <dgm:prSet/>
      <dgm:spPr/>
      <dgm:t>
        <a:bodyPr/>
        <a:lstStyle/>
        <a:p>
          <a:pPr algn="l"/>
          <a:endParaRPr lang="pt-BR" sz="1600" dirty="0"/>
        </a:p>
      </dgm:t>
    </dgm:pt>
    <dgm:pt modelId="{353365B8-5E29-47F7-9FC2-D840D79401DA}" type="parTrans" cxnId="{81B1AF10-638E-4D9D-8FCC-94EA7C892139}">
      <dgm:prSet/>
      <dgm:spPr/>
      <dgm:t>
        <a:bodyPr/>
        <a:lstStyle/>
        <a:p>
          <a:endParaRPr lang="pt-BR"/>
        </a:p>
      </dgm:t>
    </dgm:pt>
    <dgm:pt modelId="{94C389E1-E11D-4AA9-8B41-CCE2AB51A357}" type="sibTrans" cxnId="{81B1AF10-638E-4D9D-8FCC-94EA7C892139}">
      <dgm:prSet/>
      <dgm:spPr/>
      <dgm:t>
        <a:bodyPr/>
        <a:lstStyle/>
        <a:p>
          <a:endParaRPr lang="pt-BR"/>
        </a:p>
      </dgm:t>
    </dgm:pt>
    <dgm:pt modelId="{E83DAB23-E292-4189-AA4D-BAF6A957437B}">
      <dgm:prSet/>
      <dgm:spPr/>
      <dgm:t>
        <a:bodyPr/>
        <a:lstStyle/>
        <a:p>
          <a:pPr algn="just"/>
          <a:r>
            <a:rPr lang="pt-BR" sz="1800" kern="1200" dirty="0">
              <a:solidFill>
                <a:srgbClr val="0070C0"/>
              </a:solidFill>
            </a:rPr>
            <a:t>Foi implementada a análise do Perfil do usuário para fins estatísticos e incluído o quesito de Cortesia e Profissionalismo na prestação do serviço.</a:t>
          </a:r>
        </a:p>
      </dgm:t>
    </dgm:pt>
    <dgm:pt modelId="{AEB408FD-8F44-47D2-9629-B1098A8D77B6}" type="parTrans" cxnId="{6CAA8128-780A-49CE-AB31-83E4E3310093}">
      <dgm:prSet/>
      <dgm:spPr/>
      <dgm:t>
        <a:bodyPr/>
        <a:lstStyle/>
        <a:p>
          <a:endParaRPr lang="pt-BR"/>
        </a:p>
      </dgm:t>
    </dgm:pt>
    <dgm:pt modelId="{AF4DC1DB-2152-4FEA-AB3D-0E35B3737B76}" type="sibTrans" cxnId="{6CAA8128-780A-49CE-AB31-83E4E3310093}">
      <dgm:prSet/>
      <dgm:spPr/>
      <dgm:t>
        <a:bodyPr/>
        <a:lstStyle/>
        <a:p>
          <a:endParaRPr lang="pt-BR"/>
        </a:p>
      </dgm:t>
    </dgm:pt>
    <dgm:pt modelId="{438857BA-2DF1-4146-A300-8D49CD847644}" type="pres">
      <dgm:prSet presAssocID="{097D709E-F887-4001-9CB3-45910C99D43C}" presName="linear" presStyleCnt="0">
        <dgm:presLayoutVars>
          <dgm:animLvl val="lvl"/>
          <dgm:resizeHandles val="exact"/>
        </dgm:presLayoutVars>
      </dgm:prSet>
      <dgm:spPr/>
    </dgm:pt>
    <dgm:pt modelId="{B4CE6FAB-3C11-4265-BEA8-0DBD6694E796}" type="pres">
      <dgm:prSet presAssocID="{8EAE109A-6210-47EF-A610-6591560535AC}" presName="parentText" presStyleLbl="node1" presStyleIdx="0" presStyleCnt="2" custLinFactNeighborY="-16993">
        <dgm:presLayoutVars>
          <dgm:chMax val="0"/>
          <dgm:bulletEnabled val="1"/>
        </dgm:presLayoutVars>
      </dgm:prSet>
      <dgm:spPr/>
    </dgm:pt>
    <dgm:pt modelId="{3D5DD5D5-5FC8-4900-8DB7-8ED8DB31F4B7}" type="pres">
      <dgm:prSet presAssocID="{8EAE109A-6210-47EF-A610-6591560535AC}" presName="childText" presStyleLbl="revTx" presStyleIdx="0" presStyleCnt="2">
        <dgm:presLayoutVars>
          <dgm:bulletEnabled val="1"/>
        </dgm:presLayoutVars>
      </dgm:prSet>
      <dgm:spPr/>
    </dgm:pt>
    <dgm:pt modelId="{DC6C1208-6A38-40AD-A6D9-4CEE776A109E}" type="pres">
      <dgm:prSet presAssocID="{9E7E9471-EAB5-4602-B5A7-B97898FFF0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D1C01B-837F-4E7A-8371-D87AEC2343CD}" type="pres">
      <dgm:prSet presAssocID="{9E7E9471-EAB5-4602-B5A7-B97898FFF0D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E736A00-FA45-4321-BA9D-32D8E1CAE364}" srcId="{097D709E-F887-4001-9CB3-45910C99D43C}" destId="{8EAE109A-6210-47EF-A610-6591560535AC}" srcOrd="0" destOrd="0" parTransId="{55AE7B72-6351-474A-82EA-BB33F415C16E}" sibTransId="{5BCA7FBA-6EF6-4496-B194-0C3BBAC7700F}"/>
    <dgm:cxn modelId="{A24B5606-35C4-4035-B241-CB6712450344}" type="presOf" srcId="{097D709E-F887-4001-9CB3-45910C99D43C}" destId="{438857BA-2DF1-4146-A300-8D49CD847644}" srcOrd="0" destOrd="0" presId="urn:microsoft.com/office/officeart/2005/8/layout/vList2"/>
    <dgm:cxn modelId="{4F73ED06-18AA-41E3-9797-1301439506C3}" srcId="{8EAE109A-6210-47EF-A610-6591560535AC}" destId="{F3DDDBB6-2350-470D-8089-0708561B1E0B}" srcOrd="0" destOrd="0" parTransId="{93F8097B-C9A7-4480-BDA5-0756C5D36F60}" sibTransId="{B94F3218-037B-4896-B30B-9A90CB7ABEC8}"/>
    <dgm:cxn modelId="{81B1AF10-638E-4D9D-8FCC-94EA7C892139}" srcId="{8EAE109A-6210-47EF-A610-6591560535AC}" destId="{4B88139E-E0F3-4B55-950E-31B25D132D2A}" srcOrd="1" destOrd="0" parTransId="{353365B8-5E29-47F7-9FC2-D840D79401DA}" sibTransId="{94C389E1-E11D-4AA9-8B41-CCE2AB51A357}"/>
    <dgm:cxn modelId="{320C5A1A-CEC0-4E00-B762-4A6A28A8387C}" srcId="{9E7E9471-EAB5-4602-B5A7-B97898FFF0D8}" destId="{03577457-8D1D-438F-8D62-EC85149D8AE9}" srcOrd="2" destOrd="0" parTransId="{83BCD9CA-D465-4AE3-9934-FD86066E0979}" sibTransId="{6F39A09F-670A-4550-9598-80EA9FC1C5D1}"/>
    <dgm:cxn modelId="{637A401D-97CB-4183-AC0F-CF5C4D37A4C7}" srcId="{9E7E9471-EAB5-4602-B5A7-B97898FFF0D8}" destId="{328EF475-A7C0-4996-BED8-69462F0F2778}" srcOrd="0" destOrd="0" parTransId="{78C86B27-4E35-4CFA-B53E-0F0CBDCCA8C2}" sibTransId="{B008F180-859F-4C00-9CE5-FA66101354A9}"/>
    <dgm:cxn modelId="{6CAA8128-780A-49CE-AB31-83E4E3310093}" srcId="{9E7E9471-EAB5-4602-B5A7-B97898FFF0D8}" destId="{E83DAB23-E292-4189-AA4D-BAF6A957437B}" srcOrd="1" destOrd="0" parTransId="{AEB408FD-8F44-47D2-9629-B1098A8D77B6}" sibTransId="{AF4DC1DB-2152-4FEA-AB3D-0E35B3737B76}"/>
    <dgm:cxn modelId="{1C973961-2D2D-4BDC-9061-3CF9408C4199}" type="presOf" srcId="{8EAE109A-6210-47EF-A610-6591560535AC}" destId="{B4CE6FAB-3C11-4265-BEA8-0DBD6694E796}" srcOrd="0" destOrd="0" presId="urn:microsoft.com/office/officeart/2005/8/layout/vList2"/>
    <dgm:cxn modelId="{985F6542-C6E7-49BB-9DD5-3F9E9B2D65B9}" type="presOf" srcId="{E83DAB23-E292-4189-AA4D-BAF6A957437B}" destId="{35D1C01B-837F-4E7A-8371-D87AEC2343CD}" srcOrd="0" destOrd="1" presId="urn:microsoft.com/office/officeart/2005/8/layout/vList2"/>
    <dgm:cxn modelId="{7AA3F746-A58A-4D45-80BE-5CAAC986682E}" srcId="{9E7E9471-EAB5-4602-B5A7-B97898FFF0D8}" destId="{E715BDB0-F1FA-40BE-B92F-01FD1C7F6A68}" srcOrd="3" destOrd="0" parTransId="{1ACBD229-FFD3-4B99-A70E-F626505DA16A}" sibTransId="{48D5E6F2-C0D8-4DEC-A7CA-E26A1AF4C1AE}"/>
    <dgm:cxn modelId="{F8F20F4F-47C8-4546-B7B1-F90F337AABC9}" type="presOf" srcId="{328EF475-A7C0-4996-BED8-69462F0F2778}" destId="{35D1C01B-837F-4E7A-8371-D87AEC2343CD}" srcOrd="0" destOrd="0" presId="urn:microsoft.com/office/officeart/2005/8/layout/vList2"/>
    <dgm:cxn modelId="{BD3F4571-14D6-4F79-83D6-36A6AA21BB48}" type="presOf" srcId="{E715BDB0-F1FA-40BE-B92F-01FD1C7F6A68}" destId="{35D1C01B-837F-4E7A-8371-D87AEC2343CD}" srcOrd="0" destOrd="3" presId="urn:microsoft.com/office/officeart/2005/8/layout/vList2"/>
    <dgm:cxn modelId="{9B24BA58-80DA-48D3-80A9-8E13B392C720}" type="presOf" srcId="{4B88139E-E0F3-4B55-950E-31B25D132D2A}" destId="{3D5DD5D5-5FC8-4900-8DB7-8ED8DB31F4B7}" srcOrd="0" destOrd="1" presId="urn:microsoft.com/office/officeart/2005/8/layout/vList2"/>
    <dgm:cxn modelId="{19A29899-0E44-4A6B-BCD9-31B288744229}" type="presOf" srcId="{F3DDDBB6-2350-470D-8089-0708561B1E0B}" destId="{3D5DD5D5-5FC8-4900-8DB7-8ED8DB31F4B7}" srcOrd="0" destOrd="0" presId="urn:microsoft.com/office/officeart/2005/8/layout/vList2"/>
    <dgm:cxn modelId="{2C3C74C4-5F03-4F5C-AEE3-DFC78FDA121C}" type="presOf" srcId="{03577457-8D1D-438F-8D62-EC85149D8AE9}" destId="{35D1C01B-837F-4E7A-8371-D87AEC2343CD}" srcOrd="0" destOrd="2" presId="urn:microsoft.com/office/officeart/2005/8/layout/vList2"/>
    <dgm:cxn modelId="{66EFC4D9-6439-4436-B252-0845848A2655}" type="presOf" srcId="{9E7E9471-EAB5-4602-B5A7-B97898FFF0D8}" destId="{DC6C1208-6A38-40AD-A6D9-4CEE776A109E}" srcOrd="0" destOrd="0" presId="urn:microsoft.com/office/officeart/2005/8/layout/vList2"/>
    <dgm:cxn modelId="{FB69E1E4-70EF-4F57-9294-0C52BA872440}" srcId="{097D709E-F887-4001-9CB3-45910C99D43C}" destId="{9E7E9471-EAB5-4602-B5A7-B97898FFF0D8}" srcOrd="1" destOrd="0" parTransId="{C83AF4D8-156F-4103-B05E-4DDB2DFB84CF}" sibTransId="{9E54F2CC-A00F-495B-8028-6B56ED5A508D}"/>
    <dgm:cxn modelId="{C8B21772-EB4C-4B3D-A38B-6A9B759481DA}" type="presParOf" srcId="{438857BA-2DF1-4146-A300-8D49CD847644}" destId="{B4CE6FAB-3C11-4265-BEA8-0DBD6694E796}" srcOrd="0" destOrd="0" presId="urn:microsoft.com/office/officeart/2005/8/layout/vList2"/>
    <dgm:cxn modelId="{8EC89E9B-9F92-40E6-A5FE-D960456B4B64}" type="presParOf" srcId="{438857BA-2DF1-4146-A300-8D49CD847644}" destId="{3D5DD5D5-5FC8-4900-8DB7-8ED8DB31F4B7}" srcOrd="1" destOrd="0" presId="urn:microsoft.com/office/officeart/2005/8/layout/vList2"/>
    <dgm:cxn modelId="{72D613DE-EB06-4793-B26B-7759D8D9F437}" type="presParOf" srcId="{438857BA-2DF1-4146-A300-8D49CD847644}" destId="{DC6C1208-6A38-40AD-A6D9-4CEE776A109E}" srcOrd="2" destOrd="0" presId="urn:microsoft.com/office/officeart/2005/8/layout/vList2"/>
    <dgm:cxn modelId="{CEE74FEB-D1B5-45B3-A774-7535AE45B007}" type="presParOf" srcId="{438857BA-2DF1-4146-A300-8D49CD847644}" destId="{35D1C01B-837F-4E7A-8371-D87AEC2343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C15E2-2EBA-4E87-8BF2-8018E4846774}">
      <dsp:nvSpPr>
        <dsp:cNvPr id="0" name=""/>
        <dsp:cNvSpPr/>
      </dsp:nvSpPr>
      <dsp:spPr>
        <a:xfrm>
          <a:off x="2683" y="2030869"/>
          <a:ext cx="1588352" cy="1646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Regulador</a:t>
          </a:r>
        </a:p>
      </dsp:txBody>
      <dsp:txXfrm>
        <a:off x="235292" y="2271952"/>
        <a:ext cx="1123134" cy="1164052"/>
      </dsp:txXfrm>
    </dsp:sp>
    <dsp:sp modelId="{679CC3AB-EF76-4BDD-9303-F4ACCDBB432C}">
      <dsp:nvSpPr>
        <dsp:cNvPr id="0" name=""/>
        <dsp:cNvSpPr/>
      </dsp:nvSpPr>
      <dsp:spPr>
        <a:xfrm>
          <a:off x="1719980" y="2393188"/>
          <a:ext cx="921032" cy="92103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1842063" y="2745391"/>
        <a:ext cx="676866" cy="216626"/>
      </dsp:txXfrm>
    </dsp:sp>
    <dsp:sp modelId="{067E5583-DCDA-456D-A8B0-C6DE62B815DD}">
      <dsp:nvSpPr>
        <dsp:cNvPr id="0" name=""/>
        <dsp:cNvSpPr/>
      </dsp:nvSpPr>
      <dsp:spPr>
        <a:xfrm>
          <a:off x="2769957" y="2059985"/>
          <a:ext cx="1587986" cy="1587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Regulado</a:t>
          </a:r>
        </a:p>
      </dsp:txBody>
      <dsp:txXfrm>
        <a:off x="3002512" y="2292540"/>
        <a:ext cx="1122876" cy="1122876"/>
      </dsp:txXfrm>
    </dsp:sp>
    <dsp:sp modelId="{2CB72883-64F0-42D8-BD8C-BC3D2F9025C8}">
      <dsp:nvSpPr>
        <dsp:cNvPr id="0" name=""/>
        <dsp:cNvSpPr/>
      </dsp:nvSpPr>
      <dsp:spPr>
        <a:xfrm>
          <a:off x="4486888" y="2393188"/>
          <a:ext cx="921032" cy="92103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4608971" y="2582921"/>
        <a:ext cx="676866" cy="541566"/>
      </dsp:txXfrm>
    </dsp:sp>
    <dsp:sp modelId="{D7D81E09-ADCF-4FA9-A544-335791C624C7}">
      <dsp:nvSpPr>
        <dsp:cNvPr id="0" name=""/>
        <dsp:cNvSpPr/>
      </dsp:nvSpPr>
      <dsp:spPr>
        <a:xfrm>
          <a:off x="5536865" y="1548852"/>
          <a:ext cx="2693860" cy="26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Amadurecimento setorial =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Maior Segurança Operacional</a:t>
          </a:r>
        </a:p>
      </dsp:txBody>
      <dsp:txXfrm>
        <a:off x="5931372" y="1931115"/>
        <a:ext cx="1904846" cy="1845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3BB72-9C4E-462B-A990-B51E77837800}">
      <dsp:nvSpPr>
        <dsp:cNvPr id="0" name=""/>
        <dsp:cNvSpPr/>
      </dsp:nvSpPr>
      <dsp:spPr>
        <a:xfrm>
          <a:off x="0" y="94138"/>
          <a:ext cx="8017348" cy="790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Resultados alcançados</a:t>
          </a:r>
        </a:p>
      </dsp:txBody>
      <dsp:txXfrm>
        <a:off x="38601" y="132739"/>
        <a:ext cx="7940146" cy="713535"/>
      </dsp:txXfrm>
    </dsp:sp>
    <dsp:sp modelId="{5BDB150D-3269-4EC8-93ED-0C6E6808CBF3}">
      <dsp:nvSpPr>
        <dsp:cNvPr id="0" name=""/>
        <dsp:cNvSpPr/>
      </dsp:nvSpPr>
      <dsp:spPr>
        <a:xfrm>
          <a:off x="0" y="884875"/>
          <a:ext cx="8017348" cy="350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51" tIns="30480" rIns="170688" bIns="30480" numCol="1" spcCol="1270" anchor="t" anchorCtr="0">
          <a:noAutofit/>
        </a:bodyPr>
        <a:lstStyle/>
        <a:p>
          <a:pPr marL="0" lvl="1" indent="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2400" kern="1200" dirty="0">
              <a:solidFill>
                <a:srgbClr val="0070C0"/>
              </a:solidFill>
              <a:latin typeface="+mn-lt"/>
            </a:rPr>
            <a:t>No 1º trimestre/2019 obtivemos a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maior amostra </a:t>
          </a:r>
          <a:r>
            <a:rPr lang="pt-BR" sz="2400" kern="1200" dirty="0">
              <a:solidFill>
                <a:srgbClr val="0070C0"/>
              </a:solidFill>
              <a:latin typeface="+mn-lt"/>
            </a:rPr>
            <a:t>da pesquisa desde a origem da serie (2014), alcançando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99%</a:t>
          </a:r>
          <a:r>
            <a:rPr lang="pt-BR" sz="2400" kern="1200" dirty="0">
              <a:solidFill>
                <a:srgbClr val="0070C0"/>
              </a:solidFill>
              <a:latin typeface="+mn-lt"/>
            </a:rPr>
            <a:t> de nível de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confiança</a:t>
          </a:r>
          <a:r>
            <a:rPr lang="pt-BR" sz="2400" kern="1200" dirty="0">
              <a:solidFill>
                <a:srgbClr val="0070C0"/>
              </a:solidFill>
              <a:latin typeface="+mn-lt"/>
            </a:rPr>
            <a:t> e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3,5%</a:t>
          </a:r>
          <a:r>
            <a:rPr lang="pt-BR" sz="2400" kern="1200" dirty="0">
              <a:solidFill>
                <a:srgbClr val="0070C0"/>
              </a:solidFill>
              <a:latin typeface="+mn-lt"/>
            </a:rPr>
            <a:t> de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erro amostral</a:t>
          </a:r>
          <a:r>
            <a:rPr lang="pt-BR" sz="2400" kern="1200" dirty="0">
              <a:solidFill>
                <a:srgbClr val="0070C0"/>
              </a:solidFill>
              <a:latin typeface="+mn-lt"/>
            </a:rPr>
            <a:t>, com taxa de retorno de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20,9%.</a:t>
          </a:r>
          <a:endParaRPr lang="pt-BR" sz="2400" b="1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2400" kern="1200" dirty="0">
              <a:solidFill>
                <a:srgbClr val="0070C0"/>
              </a:solidFill>
              <a:latin typeface="+mn-lt"/>
            </a:rPr>
            <a:t>Houve melhora nos resultados de todos os quesitos;</a:t>
          </a:r>
        </a:p>
        <a:p>
          <a:pPr marL="0" lvl="1" indent="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2400" kern="1200" dirty="0">
              <a:solidFill>
                <a:srgbClr val="0070C0"/>
              </a:solidFill>
              <a:latin typeface="+mn-lt"/>
            </a:rPr>
            <a:t>Dos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1077</a:t>
          </a:r>
          <a:r>
            <a:rPr lang="pt-BR" sz="2400" kern="1200" dirty="0">
              <a:solidFill>
                <a:srgbClr val="0070C0"/>
              </a:solidFill>
              <a:latin typeface="+mn-lt"/>
            </a:rPr>
            <a:t> respondentes, no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1º trimestre de 2019</a:t>
          </a:r>
          <a:r>
            <a:rPr lang="pt-BR" sz="2400" kern="1200" dirty="0">
              <a:solidFill>
                <a:srgbClr val="0070C0"/>
              </a:solidFill>
              <a:latin typeface="+mn-lt"/>
            </a:rPr>
            <a:t>, obtivemos </a:t>
          </a:r>
          <a:r>
            <a:rPr lang="pt-BR" sz="2400" b="1" kern="1200" dirty="0">
              <a:solidFill>
                <a:srgbClr val="0070C0"/>
              </a:solidFill>
              <a:latin typeface="+mn-lt"/>
            </a:rPr>
            <a:t>683</a:t>
          </a:r>
          <a:r>
            <a:rPr lang="pt-BR" sz="2400" kern="1200" dirty="0">
              <a:solidFill>
                <a:srgbClr val="0070C0"/>
              </a:solidFill>
              <a:latin typeface="+mn-lt"/>
            </a:rPr>
            <a:t> respostas à questão aberta.</a:t>
          </a:r>
        </a:p>
        <a:p>
          <a:pPr marL="0" lvl="1" indent="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2400" kern="1200" dirty="0">
              <a:solidFill>
                <a:srgbClr val="0070C0"/>
              </a:solidFill>
              <a:latin typeface="+mn-lt"/>
            </a:rPr>
            <a:t>(O que o levou a atribuir as notas nos quesitos anteriores?)</a:t>
          </a:r>
        </a:p>
      </dsp:txBody>
      <dsp:txXfrm>
        <a:off x="0" y="884875"/>
        <a:ext cx="8017348" cy="3507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E6FAB-3C11-4265-BEA8-0DBD6694E796}">
      <dsp:nvSpPr>
        <dsp:cNvPr id="0" name=""/>
        <dsp:cNvSpPr/>
      </dsp:nvSpPr>
      <dsp:spPr>
        <a:xfrm>
          <a:off x="0" y="0"/>
          <a:ext cx="7960734" cy="410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Objetivo</a:t>
          </a:r>
        </a:p>
      </dsp:txBody>
      <dsp:txXfrm>
        <a:off x="20060" y="20060"/>
        <a:ext cx="7920614" cy="370817"/>
      </dsp:txXfrm>
    </dsp:sp>
    <dsp:sp modelId="{3D5DD5D5-5FC8-4900-8DB7-8ED8DB31F4B7}">
      <dsp:nvSpPr>
        <dsp:cNvPr id="0" name=""/>
        <dsp:cNvSpPr/>
      </dsp:nvSpPr>
      <dsp:spPr>
        <a:xfrm>
          <a:off x="0" y="413172"/>
          <a:ext cx="7960734" cy="102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53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1600" kern="1200" dirty="0"/>
            <a:t>	</a:t>
          </a:r>
          <a:r>
            <a:rPr lang="pt-BR" sz="1800" kern="1200" dirty="0">
              <a:solidFill>
                <a:srgbClr val="0070C0"/>
              </a:solidFill>
            </a:rPr>
            <a:t>Mensurar o grau de satisfação dos usuários dos </a:t>
          </a:r>
          <a:r>
            <a:rPr lang="pt-BR" sz="1800" b="1" kern="1200" dirty="0">
              <a:solidFill>
                <a:srgbClr val="0070C0"/>
              </a:solidFill>
            </a:rPr>
            <a:t>serviços prestados pela Agência </a:t>
          </a:r>
          <a:r>
            <a:rPr lang="pt-BR" sz="1800" kern="1200" dirty="0">
              <a:solidFill>
                <a:srgbClr val="0070C0"/>
              </a:solidFill>
            </a:rPr>
            <a:t>e</a:t>
          </a:r>
          <a:r>
            <a:rPr lang="pt-BR" sz="1800" b="1" kern="1200" dirty="0">
              <a:solidFill>
                <a:srgbClr val="0070C0"/>
              </a:solidFill>
            </a:rPr>
            <a:t> </a:t>
          </a:r>
          <a:r>
            <a:rPr lang="pt-BR" sz="1800" kern="1200" dirty="0">
              <a:solidFill>
                <a:srgbClr val="0070C0"/>
              </a:solidFill>
            </a:rPr>
            <a:t>identificar possibilidades de melhorias em processos internos que resultam na prestação de serviços</a:t>
          </a:r>
          <a:endParaRPr lang="pt-BR" sz="16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200" kern="1200" dirty="0"/>
        </a:p>
      </dsp:txBody>
      <dsp:txXfrm>
        <a:off x="0" y="413172"/>
        <a:ext cx="7960734" cy="1021791"/>
      </dsp:txXfrm>
    </dsp:sp>
    <dsp:sp modelId="{DC6C1208-6A38-40AD-A6D9-4CEE776A109E}">
      <dsp:nvSpPr>
        <dsp:cNvPr id="0" name=""/>
        <dsp:cNvSpPr/>
      </dsp:nvSpPr>
      <dsp:spPr>
        <a:xfrm>
          <a:off x="0" y="1434963"/>
          <a:ext cx="7960734" cy="410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Aprimoramento e Resultados em 2019</a:t>
          </a:r>
        </a:p>
      </dsp:txBody>
      <dsp:txXfrm>
        <a:off x="20060" y="1455023"/>
        <a:ext cx="7920614" cy="370817"/>
      </dsp:txXfrm>
    </dsp:sp>
    <dsp:sp modelId="{35D1C01B-837F-4E7A-8371-D87AEC2343CD}">
      <dsp:nvSpPr>
        <dsp:cNvPr id="0" name=""/>
        <dsp:cNvSpPr/>
      </dsp:nvSpPr>
      <dsp:spPr>
        <a:xfrm>
          <a:off x="0" y="1845901"/>
          <a:ext cx="7960734" cy="212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53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kern="1200" dirty="0">
              <a:solidFill>
                <a:srgbClr val="0070C0"/>
              </a:solidFill>
            </a:rPr>
            <a:t>A utilização dos recursos da ferramenta </a:t>
          </a:r>
          <a:r>
            <a:rPr lang="pt-BR" sz="1800" i="1" kern="1200" dirty="0" err="1">
              <a:solidFill>
                <a:srgbClr val="0070C0"/>
              </a:solidFill>
            </a:rPr>
            <a:t>LimeSurvey</a:t>
          </a:r>
          <a:r>
            <a:rPr lang="pt-BR" sz="1800" kern="1200" dirty="0">
              <a:solidFill>
                <a:srgbClr val="0070C0"/>
              </a:solidFill>
            </a:rPr>
            <a:t> simplificou a execução da pesquisa, especialmente no controle e envio de e-mails e lembretes.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kern="1200" dirty="0">
              <a:solidFill>
                <a:srgbClr val="0070C0"/>
              </a:solidFill>
            </a:rPr>
            <a:t>Foi implementada a análise do Perfil do usuário para fins estatísticos e incluído o quesito de Cortesia e Profissionalismo na prestação do serviço.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kern="1200" dirty="0">
              <a:solidFill>
                <a:srgbClr val="0070C0"/>
              </a:solidFill>
            </a:rPr>
            <a:t>No 1º trimestre de 2019 obtivemos a maior amostra da pesquisa desde a sua implementação, alcançando </a:t>
          </a:r>
          <a:r>
            <a:rPr lang="pt-BR" sz="1800" u="sng" kern="1200" dirty="0">
              <a:solidFill>
                <a:srgbClr val="0070C0"/>
              </a:solidFill>
            </a:rPr>
            <a:t>99% de confiança </a:t>
          </a:r>
          <a:r>
            <a:rPr lang="pt-BR" sz="1800" kern="1200" dirty="0">
              <a:solidFill>
                <a:srgbClr val="0070C0"/>
              </a:solidFill>
            </a:rPr>
            <a:t>e apenas </a:t>
          </a:r>
          <a:r>
            <a:rPr lang="pt-BR" sz="1800" u="sng" kern="1200" dirty="0">
              <a:solidFill>
                <a:srgbClr val="0070C0"/>
              </a:solidFill>
              <a:latin typeface="Calibri"/>
              <a:ea typeface="+mn-ea"/>
              <a:cs typeface="+mn-cs"/>
            </a:rPr>
            <a:t>2,6% de erro amostral</a:t>
          </a:r>
          <a:r>
            <a:rPr lang="pt-BR" sz="1800" kern="1200" dirty="0">
              <a:solidFill>
                <a:srgbClr val="0070C0"/>
              </a:solidFill>
            </a:rPr>
            <a:t>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kern="1200" dirty="0">
              <a:solidFill>
                <a:srgbClr val="0070C0"/>
              </a:solidFill>
            </a:rPr>
            <a:t>Os resultados foram encaminhados às áreas técnicas para subsidiar os processos de decisão e de melhoria na prestação dos serviços.</a:t>
          </a:r>
        </a:p>
      </dsp:txBody>
      <dsp:txXfrm>
        <a:off x="0" y="1845901"/>
        <a:ext cx="7960734" cy="212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0B8F5A-28BE-452E-BAA6-D7930214A0A5}" type="datetimeFigureOut">
              <a:rPr lang="pt-BR"/>
              <a:pPr>
                <a:defRPr/>
              </a:pPr>
              <a:t>04/06/2019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6612DB-F05E-4AAA-9188-DAB0220F6A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00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7ED3AA-A1FD-4DE6-8AB5-D8E2933C2245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978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82AA-C5F5-42C2-8790-75489E354FD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05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82AA-C5F5-42C2-8790-75489E354FD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07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308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7889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39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0614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82AA-C5F5-42C2-8790-75489E354FD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261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8101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3657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859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806F2F-BDB0-415D-B12D-C2FB46431BA7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89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531DB-748C-41B9-9D23-875D21CF271B}" type="slidenum">
              <a:rPr lang="pt-BR" altLang="pt-BR" smtClean="0"/>
              <a:pPr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5876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531DB-748C-41B9-9D23-875D21CF271B}" type="slidenum">
              <a:rPr lang="pt-BR" altLang="pt-BR" smtClean="0"/>
              <a:pPr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732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612DB-F05E-4AAA-9188-DAB0220F6AD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6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E6AB04-B701-4A1B-96EF-CCEE2CDAFA43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037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B965DDCC-E035-4225-AFB1-3E58270FDE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641639D1-6ED9-4C31-B0DC-828F1F5BC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BAB2DA6C-97D2-427C-90E5-90583EC38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A67D72-0712-4591-8424-49CBE1EF00BD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950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950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531DB-748C-41B9-9D23-875D21CF271B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46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7372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C0AA9-9142-44CF-9523-EC603C78BE9A}" type="slidenum">
              <a:rPr lang="pt-BR" altLang="pt-BR" smtClean="0"/>
              <a:pPr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189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8BA2-4F7F-4E31-BB83-9D3345D4F089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D60B-3C7D-4CCE-8428-0FF4013C8C6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179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1B99-6178-4363-BADB-390627354523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152B-6DAA-4E43-A1C7-256964809D7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0712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AED7-42D1-406E-B818-DCACFED2EE99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905F-3707-4F51-A309-2BAA8A20040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752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F8D1-F019-45D2-ADB0-87CB9218AC38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D190-6CC7-43FA-896E-91350C717B8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29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14EF-990D-47D9-A4E3-3E93C1A748DE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0EA3-2ECC-40F3-BD46-F092D11DFB3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641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3DF8-C56A-478D-B29B-D2D81AB62804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A181-55DC-4810-A9BA-5416AEB2D65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265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8B93-3D47-436A-829C-2766C738630C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2571-B7B6-45A1-A8AF-6B731A4E7A7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11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1BFA-43FC-4C23-92E8-E1F197763866}" type="datetime1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69CA-E445-4CC9-92D4-F4AC4573092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981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454B-EFC6-4DFB-B42F-CE5BB43B573E}" type="datetime1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0E6D-CEC3-41E7-AF00-9E98DC5F472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020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1C20-324C-4651-92E5-F7CF1C501534}" type="datetime1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08BD-FB64-422A-994D-6F20660EB5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49899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E1FC-F951-4094-BBF0-A6E7C95F84B9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DAFB-384F-42F2-8223-62EB8001F0F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78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F85F-5ADA-4EEE-8AD8-A4C1C53AA291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07E5-865A-4AC0-AE63-C37EDE0BA03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828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8C0E-8B1E-4331-AFEF-086D9A179C8E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FA39-E78D-47A5-AC72-23723F2189C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6626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7D1E-9D14-419B-9720-EB25E2556F94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934D-6D32-4F4F-B8FC-7479E7C6393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924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4796-A556-4FD7-9769-1744E1DE67CB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4A0B-9F22-43F1-B32D-478F3F3D033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871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EC8A-AE99-41B4-AE94-67E42E2A0EDE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36E9-ADE4-453E-B297-DF43E41560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2186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0E12-EC9A-429A-B068-BE24CC485E6E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895B-D17F-4741-B225-735B6E80DA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18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B059-5869-46D7-833A-7D989C674C84}" type="datetime1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74E6-4280-4658-873D-FA5F9CAEE67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4723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E31C-418B-4CE6-94AA-858ABE5A12D1}" type="datetime1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7488-E7E0-43CE-BDD1-AB1AA0782BD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8640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E04B-44EE-4F68-95C1-77E92C88A752}" type="datetime1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BDEF-6089-4861-9B89-9F80E5DA8B7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863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952D-BC59-4B16-A8EC-1D636B466EAB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1612-0ABF-461D-9209-16EF910EE8B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344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3D9E-DE73-4AEE-A643-D5287304FA3A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D30F-2A7F-4857-B5B4-E9A504E52C0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482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735E9-BD8A-49B5-838D-0EBEEC33AD54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D09199-D9EE-48FF-9231-8C4319151BD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342DA-305B-4497-BD46-3A386BB30345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72F759-D451-4170-B398-CB97A0E7C37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microsoft.com/office/2017/06/relationships/model3d" Target="../media/model3d4.glb"/><Relationship Id="rId33" Type="http://schemas.openxmlformats.org/officeDocument/2006/relationships/image" Target="../media/image17.png"/><Relationship Id="rId2" Type="http://schemas.microsoft.com/office/2017/06/relationships/model3d" Target="../media/model3d1.glb"/><Relationship Id="rId16" Type="http://schemas.microsoft.com/office/2017/06/relationships/model3d" Target="../media/model3d3.glb"/><Relationship Id="rId20" Type="http://schemas.openxmlformats.org/officeDocument/2006/relationships/image" Target="../media/image12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openxmlformats.org/officeDocument/2006/relationships/image" Target="../media/image17.png"/><Relationship Id="rId5" Type="http://schemas.microsoft.com/office/2017/06/relationships/model3d" Target="../media/model3d2.glb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microsoft.com/office/2017/06/relationships/model3d" Target="../media/model3d5.glb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31" Type="http://schemas.microsoft.com/office/2017/06/relationships/model3d" Target="../media/model3d6.glb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5.png"/><Relationship Id="rId30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17/06/relationships/model3d" Target="../media/model3d4.glb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microsoft.com/office/2017/06/relationships/model3d" Target="../media/model3d6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microsoft.com/office/2017/06/relationships/model3d" Target="../media/model3d5.glb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pp.powerbi.com/view?r=eyJrIjoiN2JjNjBmYTAtMGQ5NC00M2Q1LWJhM2UtZmZkNmRkYjgwMzNjIiwidCI6ImI1NzQ4ZjZlLWI0YTQtNGIyYi1hYjJhLWVmOTUyMjM2ODM2NiIsImMiOjR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jlhNjBiMjgtMTA3Ny00ODE3LWExOTctNzhlMGUwZGY4ZjYxIiwidCI6ImI1NzQ4ZjZlLWI0YTQtNGIyYi1hYjJhLWVmOTUyMjM2ODM2NiIsImMiOjR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DZlZjlmZWQtZGE4OC00N2ZmLTg4ZWItYThmYTZkYmFiMDNkIiwidCI6ImI1NzQ4ZjZlLWI0YTQtNGIyYi1hYjJhLWVmOTUyMjM2ODM2NiIsImMiOjR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DZlZjlmZWQtZGE4OC00N2ZmLTg4ZWItYThmYTZkYmFiMDNkIiwidCI6ImI1NzQ4ZjZlLWI0YTQtNGIyYi1hYjJhLWVmOTUyMjM2ODM2NiIsImMiOjR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DQ5ODliYmEtYTI2Ni00ZDE5LTkxNDYtNTdjYzlmNDRlOWQzIiwidCI6ImI1NzQ4ZjZlLWI0YTQtNGIyYi1hYjJhLWVmOTUyMjM2ODM2NiIsImMiOjR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2VmYmJkMDctMjIwZi00MWFmLThlZjYtNzg5ZTJiNjQ5OTRiIiwidCI6ImI1NzQ4ZjZlLWI0YTQtNGIyYi1hYjJhLWVmOTUyMjM2ODM2NiIsImMiOjR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ctrTitle"/>
          </p:nvPr>
        </p:nvSpPr>
        <p:spPr bwMode="auto">
          <a:xfrm>
            <a:off x="457200" y="1336431"/>
            <a:ext cx="8229600" cy="2000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Comitê Técnico de Ouvidoria </a:t>
            </a:r>
            <a:br>
              <a:rPr lang="pt-BR" altLang="pt-BR" sz="4000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</a:br>
            <a:r>
              <a:rPr lang="pt-BR" altLang="pt-BR" sz="4000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CTO</a:t>
            </a:r>
            <a:br>
              <a:rPr lang="pt-BR" altLang="pt-BR" sz="4000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</a:br>
            <a:r>
              <a:rPr lang="pt-BR" altLang="pt-BR" sz="4000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MINFRA - ANAC</a:t>
            </a:r>
            <a:endParaRPr lang="pt-BR" altLang="pt-BR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2771" name="Subtítulo 2"/>
          <p:cNvSpPr>
            <a:spLocks noGrp="1"/>
          </p:cNvSpPr>
          <p:nvPr>
            <p:ph type="subTitle" idx="1"/>
          </p:nvPr>
        </p:nvSpPr>
        <p:spPr bwMode="auto">
          <a:xfrm>
            <a:off x="457200" y="3337245"/>
            <a:ext cx="8229600" cy="2994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z="2400" b="1" dirty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pPr eaLnBrk="1" hangingPunct="1"/>
            <a:r>
              <a:rPr lang="en-US" altLang="pt-BR" sz="2400" b="1" dirty="0">
                <a:solidFill>
                  <a:schemeClr val="tx1"/>
                </a:solidFill>
                <a:cs typeface="Andalus" panose="02020603050405020304" pitchFamily="18" charset="-78"/>
              </a:rPr>
              <a:t>Alex Castaldi Romera</a:t>
            </a:r>
          </a:p>
          <a:p>
            <a:pPr eaLnBrk="1" hangingPunct="1"/>
            <a:r>
              <a:rPr lang="en-US" altLang="pt-BR" sz="2400" dirty="0">
                <a:solidFill>
                  <a:schemeClr val="tx1"/>
                </a:solidFill>
                <a:cs typeface="Andalus" panose="02020603050405020304" pitchFamily="18" charset="-78"/>
              </a:rPr>
              <a:t>OUVIDOR</a:t>
            </a:r>
          </a:p>
          <a:p>
            <a:pPr eaLnBrk="1" hangingPunct="1"/>
            <a:r>
              <a:rPr lang="en-US" altLang="pt-BR" sz="2400" dirty="0">
                <a:solidFill>
                  <a:schemeClr val="tx1"/>
                </a:solidFill>
                <a:cs typeface="Andalus" panose="02020603050405020304" pitchFamily="18" charset="-78"/>
              </a:rPr>
              <a:t>alex.romera@anac.gov.br</a:t>
            </a:r>
          </a:p>
          <a:p>
            <a:pPr eaLnBrk="1" hangingPunct="1"/>
            <a:r>
              <a:rPr lang="en-US" altLang="pt-BR" dirty="0">
                <a:solidFill>
                  <a:schemeClr val="tx1"/>
                </a:solidFill>
                <a:cs typeface="Andalus" panose="02020603050405020304" pitchFamily="18" charset="-78"/>
              </a:rPr>
              <a:t>www.anac.gov.br/ouvidoria</a:t>
            </a:r>
          </a:p>
          <a:p>
            <a:pPr eaLnBrk="1" hangingPunct="1"/>
            <a:r>
              <a:rPr lang="en-US" altLang="pt-BR" sz="1800" b="1" dirty="0">
                <a:solidFill>
                  <a:schemeClr val="tx1"/>
                </a:solidFill>
                <a:cs typeface="Andalus" panose="02020603050405020304" pitchFamily="18" charset="-78"/>
              </a:rPr>
              <a:t>Brasília, </a:t>
            </a:r>
            <a:r>
              <a:rPr lang="en-US" altLang="pt-BR" sz="1800" b="1" dirty="0" err="1">
                <a:solidFill>
                  <a:schemeClr val="tx1"/>
                </a:solidFill>
                <a:cs typeface="Andalus" panose="02020603050405020304" pitchFamily="18" charset="-78"/>
              </a:rPr>
              <a:t>Junho</a:t>
            </a:r>
            <a:r>
              <a:rPr lang="en-US" altLang="pt-BR" sz="1800" b="1" dirty="0">
                <a:solidFill>
                  <a:schemeClr val="tx1"/>
                </a:solidFill>
                <a:cs typeface="Andalus" panose="02020603050405020304" pitchFamily="18" charset="-78"/>
              </a:rPr>
              <a:t> 2019</a:t>
            </a:r>
            <a:endParaRPr lang="pt-BR" alt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0" name="Modelo 3D 49">
                <a:extLst>
                  <a:ext uri="{FF2B5EF4-FFF2-40B4-BE49-F238E27FC236}">
                    <a16:creationId xmlns:a16="http://schemas.microsoft.com/office/drawing/2014/main" id="{97220157-4499-4D1E-A276-948DAC7A92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6983989"/>
                  </p:ext>
                </p:extLst>
              </p:nvPr>
            </p:nvGraphicFramePr>
            <p:xfrm>
              <a:off x="4971723" y="5181787"/>
              <a:ext cx="268678" cy="111997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8678" cy="1119979"/>
                    </a:xfrm>
                    <a:prstGeom prst="rect">
                      <a:avLst/>
                    </a:prstGeom>
                  </am3d:spPr>
                  <am3d:camera>
                    <am3d:pos x="0" y="0" z="495971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209579" d="1000000"/>
                    <am3d:preTrans dx="59602602" dy="-5783995" dz="-60331129"/>
                    <am3d:scale>
                      <am3d:sx n="1000000" d="1000000"/>
                      <am3d:sy n="1000000" d="1000000"/>
                      <am3d:sz n="1000000" d="1000000"/>
                    </am3d:scale>
                    <am3d:rot ax="756683" ay="-4829345" az="-74662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4618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0" name="Modelo 3D 49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97220157-4499-4D1E-A276-948DAC7A92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1723" y="5181787"/>
                <a:ext cx="268678" cy="1119979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aixaDeTexto 52">
            <a:extLst>
              <a:ext uri="{FF2B5EF4-FFF2-40B4-BE49-F238E27FC236}">
                <a16:creationId xmlns:a16="http://schemas.microsoft.com/office/drawing/2014/main" id="{DBDBDA2C-FC4F-41CB-B5C3-28ABD8462D8B}"/>
              </a:ext>
            </a:extLst>
          </p:cNvPr>
          <p:cNvSpPr txBox="1"/>
          <p:nvPr/>
        </p:nvSpPr>
        <p:spPr>
          <a:xfrm>
            <a:off x="3908921" y="5626853"/>
            <a:ext cx="1111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Ouvidoria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4" name="Modelo 3D 53">
                <a:extLst>
                  <a:ext uri="{FF2B5EF4-FFF2-40B4-BE49-F238E27FC236}">
                    <a16:creationId xmlns:a16="http://schemas.microsoft.com/office/drawing/2014/main" id="{0308CE6D-5DAE-4D38-8332-3DC0326642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0650519"/>
                  </p:ext>
                </p:extLst>
              </p:nvPr>
            </p:nvGraphicFramePr>
            <p:xfrm>
              <a:off x="4721323" y="5126980"/>
              <a:ext cx="309710" cy="125122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09710" cy="1251225"/>
                    </a:xfrm>
                    <a:prstGeom prst="rect">
                      <a:avLst/>
                    </a:prstGeom>
                  </am3d:spPr>
                  <am3d:camera>
                    <am3d:pos x="0" y="0" z="499597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310559" d="1000000"/>
                    <am3d:preTrans dx="34990734" dy="-87279" dz="-52639635"/>
                    <am3d:scale>
                      <am3d:sx n="1000000" d="1000000"/>
                      <am3d:sy n="1000000" d="1000000"/>
                      <am3d:sz n="1000000" d="1000000"/>
                    </am3d:scale>
                    <am3d:rot ax="4240900" ay="-4808882" az="-422485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2817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4" name="Modelo 3D 53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0308CE6D-5DAE-4D38-8332-3DC0326642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1323" y="5126980"/>
                <a:ext cx="309710" cy="1251225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A969C5C8-2C3F-4B70-A01C-FA26278FE548}"/>
              </a:ext>
            </a:extLst>
          </p:cNvPr>
          <p:cNvSpPr/>
          <p:nvPr/>
        </p:nvSpPr>
        <p:spPr>
          <a:xfrm>
            <a:off x="3894615" y="5122473"/>
            <a:ext cx="1506175" cy="1282794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: Curvo 69">
            <a:extLst>
              <a:ext uri="{FF2B5EF4-FFF2-40B4-BE49-F238E27FC236}">
                <a16:creationId xmlns:a16="http://schemas.microsoft.com/office/drawing/2014/main" id="{8015C483-7750-474F-8C6E-F56CAE879C2B}"/>
              </a:ext>
            </a:extLst>
          </p:cNvPr>
          <p:cNvCxnSpPr>
            <a:cxnSpLocks/>
            <a:stCxn id="110" idx="3"/>
            <a:endCxn id="64" idx="1"/>
          </p:cNvCxnSpPr>
          <p:nvPr/>
        </p:nvCxnSpPr>
        <p:spPr>
          <a:xfrm>
            <a:off x="1292849" y="3866790"/>
            <a:ext cx="2601766" cy="189708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CEBB17A9-F74F-4B5C-8643-DBF979C79FF5}"/>
              </a:ext>
            </a:extLst>
          </p:cNvPr>
          <p:cNvSpPr txBox="1"/>
          <p:nvPr/>
        </p:nvSpPr>
        <p:spPr>
          <a:xfrm>
            <a:off x="6148109" y="1792964"/>
            <a:ext cx="2599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Áreas técnicas respondiam as manifestações, mas com pouco uso para melhoria de informações no site, FAQ, Scrips e processos internos. Atendiam de forma direta sem registro de protocolo de atendimento.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B4078121-0906-475B-A571-5CAB23C2B191}"/>
              </a:ext>
            </a:extLst>
          </p:cNvPr>
          <p:cNvSpPr txBox="1"/>
          <p:nvPr/>
        </p:nvSpPr>
        <p:spPr>
          <a:xfrm>
            <a:off x="6157633" y="4722962"/>
            <a:ext cx="2565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Ouvidoria atuava quando do acionamento do usuário externo ou de forma coletiva ao avaliar o conjunto de manifestações recepcionadas, mas sem monitorar o atendimento das outras manifestações.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B0E2DAE2-0C4E-48B1-BF33-DAAF72DD6243}"/>
              </a:ext>
            </a:extLst>
          </p:cNvPr>
          <p:cNvSpPr txBox="1"/>
          <p:nvPr/>
        </p:nvSpPr>
        <p:spPr>
          <a:xfrm>
            <a:off x="6148108" y="1019039"/>
            <a:ext cx="213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Informações no site, FAQ e scripts desatualizados.</a:t>
            </a:r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F9C1BD29-B5FC-406E-8B6F-F436E4B76C10}"/>
              </a:ext>
            </a:extLst>
          </p:cNvPr>
          <p:cNvSpPr/>
          <p:nvPr/>
        </p:nvSpPr>
        <p:spPr>
          <a:xfrm>
            <a:off x="3916216" y="3702991"/>
            <a:ext cx="1464101" cy="1277102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8" name="Modelo 3D 97">
                <a:extLst>
                  <a:ext uri="{FF2B5EF4-FFF2-40B4-BE49-F238E27FC236}">
                    <a16:creationId xmlns:a16="http://schemas.microsoft.com/office/drawing/2014/main" id="{59F2FF2B-B5FC-4F0C-9999-AB81081029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3072244"/>
                  </p:ext>
                </p:extLst>
              </p:nvPr>
            </p:nvGraphicFramePr>
            <p:xfrm>
              <a:off x="5018159" y="3792979"/>
              <a:ext cx="268679" cy="111998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8679" cy="1119980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495971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209579" d="1000000"/>
                    <am3d:preTrans dx="59602602" dy="-5783995" dz="-60331129"/>
                    <am3d:scale>
                      <am3d:sx n="1000000" d="1000000"/>
                      <am3d:sy n="1000000" d="1000000"/>
                      <am3d:sz n="1000000" d="1000000"/>
                    </am3d:scale>
                    <am3d:rot ax="756683" ay="-4829345" az="-746621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1461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8" name="Modelo 3D 97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59F2FF2B-B5FC-4F0C-9999-AB81081029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8159" y="3792979"/>
                <a:ext cx="268679" cy="1119980"/>
              </a:xfrm>
              <a:prstGeom prst="rect">
                <a:avLst/>
              </a:prstGeom>
              <a:noFill/>
            </p:spPr>
          </p:pic>
        </mc:Fallback>
      </mc:AlternateContent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63B54808-4DFF-4F9B-8913-046FD5590772}"/>
              </a:ext>
            </a:extLst>
          </p:cNvPr>
          <p:cNvSpPr txBox="1"/>
          <p:nvPr/>
        </p:nvSpPr>
        <p:spPr>
          <a:xfrm>
            <a:off x="3925708" y="4238045"/>
            <a:ext cx="1168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GTGI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2" name="Modelo 3D 101">
                <a:extLst>
                  <a:ext uri="{FF2B5EF4-FFF2-40B4-BE49-F238E27FC236}">
                    <a16:creationId xmlns:a16="http://schemas.microsoft.com/office/drawing/2014/main" id="{4E9EE11F-A6D2-4CD9-8894-ABCA390459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7936465"/>
                  </p:ext>
                </p:extLst>
              </p:nvPr>
            </p:nvGraphicFramePr>
            <p:xfrm>
              <a:off x="4771065" y="3751528"/>
              <a:ext cx="303099" cy="122451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03099" cy="1224513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499597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310559" d="1000000"/>
                    <am3d:preTrans dx="34990734" dy="-87279" dz="-52639635"/>
                    <am3d:scale>
                      <am3d:sx n="1000000" d="1000000"/>
                      <am3d:sy n="1000000" d="1000000"/>
                      <am3d:sz n="1000000" d="1000000"/>
                    </am3d:scale>
                    <am3d:rot ax="4240900" ay="-4808882" az="-4224851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2543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2" name="Modelo 3D 101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4E9EE11F-A6D2-4CD9-8894-ABCA390459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1065" y="3751528"/>
                <a:ext cx="303099" cy="1224513"/>
              </a:xfrm>
              <a:prstGeom prst="rect">
                <a:avLst/>
              </a:prstGeom>
              <a:noFill/>
            </p:spPr>
          </p:pic>
        </mc:Fallback>
      </mc:AlternateContent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E894098F-3134-4ED8-A784-027BECA2D0DE}"/>
              </a:ext>
            </a:extLst>
          </p:cNvPr>
          <p:cNvSpPr txBox="1"/>
          <p:nvPr/>
        </p:nvSpPr>
        <p:spPr>
          <a:xfrm>
            <a:off x="6148108" y="3515194"/>
            <a:ext cx="2565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GTGI atuava como área intermediadora de manifestações e gestora da central de atendimento.</a:t>
            </a:r>
          </a:p>
        </p:txBody>
      </p:sp>
      <p:cxnSp>
        <p:nvCxnSpPr>
          <p:cNvPr id="144" name="Conector: Curvo 143">
            <a:extLst>
              <a:ext uri="{FF2B5EF4-FFF2-40B4-BE49-F238E27FC236}">
                <a16:creationId xmlns:a16="http://schemas.microsoft.com/office/drawing/2014/main" id="{2FFECD14-E0C8-4559-8863-14063CC3EC28}"/>
              </a:ext>
            </a:extLst>
          </p:cNvPr>
          <p:cNvCxnSpPr>
            <a:cxnSpLocks/>
            <a:stCxn id="101" idx="1"/>
            <a:endCxn id="110" idx="3"/>
          </p:cNvCxnSpPr>
          <p:nvPr/>
        </p:nvCxnSpPr>
        <p:spPr>
          <a:xfrm rot="10800000">
            <a:off x="1292850" y="3866791"/>
            <a:ext cx="2632859" cy="49821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: Curvo 160">
            <a:extLst>
              <a:ext uri="{FF2B5EF4-FFF2-40B4-BE49-F238E27FC236}">
                <a16:creationId xmlns:a16="http://schemas.microsoft.com/office/drawing/2014/main" id="{5BD703A0-3D0A-44D4-9636-7791B917437E}"/>
              </a:ext>
            </a:extLst>
          </p:cNvPr>
          <p:cNvCxnSpPr>
            <a:cxnSpLocks/>
            <a:stCxn id="58" idx="3"/>
            <a:endCxn id="222" idx="3"/>
          </p:cNvCxnSpPr>
          <p:nvPr/>
        </p:nvCxnSpPr>
        <p:spPr>
          <a:xfrm flipH="1">
            <a:off x="5400789" y="1390417"/>
            <a:ext cx="9526" cy="1496824"/>
          </a:xfrm>
          <a:prstGeom prst="curvedConnector3">
            <a:avLst>
              <a:gd name="adj1" fmla="val -2399748"/>
            </a:avLst>
          </a:prstGeom>
          <a:ln w="28575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: Curvo 169">
            <a:extLst>
              <a:ext uri="{FF2B5EF4-FFF2-40B4-BE49-F238E27FC236}">
                <a16:creationId xmlns:a16="http://schemas.microsoft.com/office/drawing/2014/main" id="{FAA79F81-C859-4B1E-9C01-DAAB9E77C444}"/>
              </a:ext>
            </a:extLst>
          </p:cNvPr>
          <p:cNvCxnSpPr>
            <a:cxnSpLocks/>
            <a:stCxn id="110" idx="3"/>
            <a:endCxn id="229" idx="1"/>
          </p:cNvCxnSpPr>
          <p:nvPr/>
        </p:nvCxnSpPr>
        <p:spPr>
          <a:xfrm flipV="1">
            <a:off x="1292849" y="2970210"/>
            <a:ext cx="2482315" cy="89658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E884B7A9-F05E-48C1-B109-E0EE32398446}"/>
              </a:ext>
            </a:extLst>
          </p:cNvPr>
          <p:cNvSpPr txBox="1"/>
          <p:nvPr/>
        </p:nvSpPr>
        <p:spPr>
          <a:xfrm>
            <a:off x="2517303" y="3034490"/>
            <a:ext cx="1495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Direto: </a:t>
            </a:r>
          </a:p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Telefone e e-mail</a:t>
            </a:r>
          </a:p>
        </p:txBody>
      </p:sp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859F6118-8A1D-4E9A-969B-F15ED0F69A61}"/>
              </a:ext>
            </a:extLst>
          </p:cNvPr>
          <p:cNvSpPr txBox="1"/>
          <p:nvPr/>
        </p:nvSpPr>
        <p:spPr>
          <a:xfrm>
            <a:off x="5822450" y="204782"/>
            <a:ext cx="321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Comic Sans MS" panose="030F0702030302020204" pitchFamily="66" charset="0"/>
              </a:rPr>
              <a:t>ANTES DO SISTEMA DE ATENDIMENTO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B831E8D8-4678-4A26-BDD8-54E19AC1DA77}"/>
              </a:ext>
            </a:extLst>
          </p:cNvPr>
          <p:cNvSpPr txBox="1"/>
          <p:nvPr/>
        </p:nvSpPr>
        <p:spPr>
          <a:xfrm>
            <a:off x="3852352" y="2783743"/>
            <a:ext cx="1168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bg1"/>
                </a:solidFill>
                <a:latin typeface="Comic Sans MS" panose="030F0702030302020204" pitchFamily="66" charset="0"/>
              </a:rPr>
              <a:t>Áreas </a:t>
            </a:r>
          </a:p>
          <a:p>
            <a:pPr algn="ctr"/>
            <a:r>
              <a:rPr lang="pt-BR" sz="1050" b="1" dirty="0">
                <a:solidFill>
                  <a:schemeClr val="bg1"/>
                </a:solidFill>
                <a:latin typeface="Comic Sans MS" panose="030F0702030302020204" pitchFamily="66" charset="0"/>
              </a:rPr>
              <a:t>Técnicas</a:t>
            </a:r>
          </a:p>
        </p:txBody>
      </p:sp>
      <p:sp>
        <p:nvSpPr>
          <p:cNvPr id="222" name="Retângulo: Cantos Arredondados 221">
            <a:extLst>
              <a:ext uri="{FF2B5EF4-FFF2-40B4-BE49-F238E27FC236}">
                <a16:creationId xmlns:a16="http://schemas.microsoft.com/office/drawing/2014/main" id="{2520A244-4589-41E8-ADD8-08F5E887A60A}"/>
              </a:ext>
            </a:extLst>
          </p:cNvPr>
          <p:cNvSpPr/>
          <p:nvPr/>
        </p:nvSpPr>
        <p:spPr>
          <a:xfrm>
            <a:off x="3905662" y="2248690"/>
            <a:ext cx="1495127" cy="1277102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23" name="Modelo 3D 222">
                <a:extLst>
                  <a:ext uri="{FF2B5EF4-FFF2-40B4-BE49-F238E27FC236}">
                    <a16:creationId xmlns:a16="http://schemas.microsoft.com/office/drawing/2014/main" id="{31AB7659-EC9B-443B-B254-9B76A45CEB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5886574"/>
                  </p:ext>
                </p:extLst>
              </p:nvPr>
            </p:nvGraphicFramePr>
            <p:xfrm>
              <a:off x="4944803" y="2338678"/>
              <a:ext cx="268679" cy="111997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8679" cy="1119979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495971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209579" d="1000000"/>
                    <am3d:preTrans dx="59602602" dy="-5783995" dz="-60331129"/>
                    <am3d:scale>
                      <am3d:sx n="1000000" d="1000000"/>
                      <am3d:sy n="1000000" d="1000000"/>
                      <am3d:sz n="1000000" d="1000000"/>
                    </am3d:scale>
                    <am3d:rot ax="756683" ay="-4829345" az="-746621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461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23" name="Modelo 3D 222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31AB7659-EC9B-443B-B254-9B76A45CEB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44803" y="2338678"/>
                <a:ext cx="268679" cy="1119979"/>
              </a:xfrm>
              <a:prstGeom prst="rect">
                <a:avLst/>
              </a:prstGeom>
              <a:noFill/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24" name="Modelo 3D 223">
                <a:extLst>
                  <a:ext uri="{FF2B5EF4-FFF2-40B4-BE49-F238E27FC236}">
                    <a16:creationId xmlns:a16="http://schemas.microsoft.com/office/drawing/2014/main" id="{41529BE6-E87A-4CA7-A6C7-44E7A35540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5714286"/>
                  </p:ext>
                </p:extLst>
              </p:nvPr>
            </p:nvGraphicFramePr>
            <p:xfrm>
              <a:off x="4694403" y="2283869"/>
              <a:ext cx="309711" cy="125122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09711" cy="1251226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499597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310559" d="1000000"/>
                    <am3d:preTrans dx="34990734" dy="-87279" dz="-52639635"/>
                    <am3d:scale>
                      <am3d:sx n="1000000" d="1000000"/>
                      <am3d:sy n="1000000" d="1000000"/>
                      <am3d:sz n="1000000" d="1000000"/>
                    </am3d:scale>
                    <am3d:rot ax="4240900" ay="-4808882" az="-4224851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128172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24" name="Modelo 3D 223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41529BE6-E87A-4CA7-A6C7-44E7A35540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4403" y="2283869"/>
                <a:ext cx="309711" cy="1251226"/>
              </a:xfrm>
              <a:prstGeom prst="rect">
                <a:avLst/>
              </a:prstGeom>
              <a:noFill/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25" name="Modelo 3D 224">
                <a:extLst>
                  <a:ext uri="{FF2B5EF4-FFF2-40B4-BE49-F238E27FC236}">
                    <a16:creationId xmlns:a16="http://schemas.microsoft.com/office/drawing/2014/main" id="{609BE5A3-8068-4886-B923-726D5A0F62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2080700"/>
                  </p:ext>
                </p:extLst>
              </p:nvPr>
            </p:nvGraphicFramePr>
            <p:xfrm>
              <a:off x="4016469" y="2921915"/>
              <a:ext cx="326287" cy="326287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326287" cy="326287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05354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343935" d="1000000"/>
                    <am3d:preTrans dx="-28941666" dy="-16615637" dz="-81672148"/>
                    <am3d:scale>
                      <am3d:sx n="1000000" d="1000000"/>
                      <am3d:sy n="1000000" d="1000000"/>
                      <am3d:sz n="1000000" d="1000000"/>
                    </am3d:scale>
                    <am3d:rot ax="-4955594" ay="439651" az="-2667234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4381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25" name="Modelo 3D 224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609BE5A3-8068-4886-B923-726D5A0F62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16469" y="2921915"/>
                <a:ext cx="326287" cy="326287"/>
              </a:xfrm>
              <a:prstGeom prst="rect">
                <a:avLst/>
              </a:prstGeom>
              <a:noFill/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26" name="Modelo 3D 225">
                <a:extLst>
                  <a:ext uri="{FF2B5EF4-FFF2-40B4-BE49-F238E27FC236}">
                    <a16:creationId xmlns:a16="http://schemas.microsoft.com/office/drawing/2014/main" id="{F381DDF3-E0DD-4001-B1C2-CB93B35A75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7881571"/>
                  </p:ext>
                </p:extLst>
              </p:nvPr>
            </p:nvGraphicFramePr>
            <p:xfrm>
              <a:off x="4102055" y="2605879"/>
              <a:ext cx="411402" cy="394762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411402" cy="394762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05354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343935" d="1000000"/>
                    <am3d:preTrans dx="-28941666" dy="-16615637" dz="-81672148"/>
                    <am3d:scale>
                      <am3d:sx n="1000000" d="1000000"/>
                      <am3d:sy n="1000000" d="1000000"/>
                      <am3d:sz n="1000000" d="1000000"/>
                    </am3d:scale>
                    <am3d:rot ax="-5100169" ay="-2511196" az="-5847974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58274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26" name="Modelo 3D 225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F381DDF3-E0DD-4001-B1C2-CB93B35A75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02055" y="2605879"/>
                <a:ext cx="411402" cy="394762"/>
              </a:xfrm>
              <a:prstGeom prst="rect">
                <a:avLst/>
              </a:prstGeom>
              <a:noFill/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27" name="Modelo 3D 226">
                <a:extLst>
                  <a:ext uri="{FF2B5EF4-FFF2-40B4-BE49-F238E27FC236}">
                    <a16:creationId xmlns:a16="http://schemas.microsoft.com/office/drawing/2014/main" id="{5E583994-03F6-4CF9-B5BC-D624B2370B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0569559"/>
                  </p:ext>
                </p:extLst>
              </p:nvPr>
            </p:nvGraphicFramePr>
            <p:xfrm>
              <a:off x="4292610" y="2981817"/>
              <a:ext cx="360284" cy="322359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360284" cy="322359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05354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343935" d="1000000"/>
                    <am3d:preTrans dx="-28941666" dy="-16615637" dz="-81672148"/>
                    <am3d:scale>
                      <am3d:sx n="1000000" d="1000000"/>
                      <am3d:sy n="1000000" d="1000000"/>
                      <am3d:sz n="1000000" d="1000000"/>
                    </am3d:scale>
                    <am3d:rot ax="-4160205" ay="906845" az="-2079486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4550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27" name="Modelo 3D 226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5E583994-03F6-4CF9-B5BC-D624B2370B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92610" y="2981817"/>
                <a:ext cx="360284" cy="322359"/>
              </a:xfrm>
              <a:prstGeom prst="rect">
                <a:avLst/>
              </a:prstGeom>
              <a:noFill/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28" name="Modelo 3D 227">
                <a:extLst>
                  <a:ext uri="{FF2B5EF4-FFF2-40B4-BE49-F238E27FC236}">
                    <a16:creationId xmlns:a16="http://schemas.microsoft.com/office/drawing/2014/main" id="{312F98DC-E232-4C6D-9089-AB3AFA2386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7632463"/>
                  </p:ext>
                </p:extLst>
              </p:nvPr>
            </p:nvGraphicFramePr>
            <p:xfrm>
              <a:off x="4395350" y="2719617"/>
              <a:ext cx="359130" cy="340228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359130" cy="340228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05354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343935" d="1000000"/>
                    <am3d:preTrans dx="-28941666" dy="-16615637" dz="-81672148"/>
                    <am3d:scale>
                      <am3d:sx n="1000000" d="1000000"/>
                      <am3d:sy n="1000000" d="1000000"/>
                      <am3d:sz n="1000000" d="1000000"/>
                    </am3d:scale>
                    <am3d:rot ax="-6734059" ay="-1316950" az="-2546368"/>
                    <am3d:postTrans dx="0" dy="0" dz="0"/>
                  </am3d:trans>
                  <am3d:raster rName="Office3DRenderer" rVer="16.0.8326">
                    <am3d:blip r:embed="rId23"/>
                  </am3d:raster>
                  <am3d:objViewport viewportSz="4536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28" name="Modelo 3D 227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312F98DC-E232-4C6D-9089-AB3AFA2386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5350" y="2719617"/>
                <a:ext cx="359130" cy="340228"/>
              </a:xfrm>
              <a:prstGeom prst="rect">
                <a:avLst/>
              </a:prstGeom>
              <a:noFill/>
            </p:spPr>
          </p:pic>
        </mc:Fallback>
      </mc:AlternateContent>
      <p:sp>
        <p:nvSpPr>
          <p:cNvPr id="229" name="CaixaDeTexto 228">
            <a:extLst>
              <a:ext uri="{FF2B5EF4-FFF2-40B4-BE49-F238E27FC236}">
                <a16:creationId xmlns:a16="http://schemas.microsoft.com/office/drawing/2014/main" id="{7F87951A-0E17-4A8A-92AF-A3D1F250E817}"/>
              </a:ext>
            </a:extLst>
          </p:cNvPr>
          <p:cNvSpPr txBox="1"/>
          <p:nvPr/>
        </p:nvSpPr>
        <p:spPr>
          <a:xfrm>
            <a:off x="3775164" y="2762461"/>
            <a:ext cx="1168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Áreas </a:t>
            </a:r>
          </a:p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Técnicas</a:t>
            </a: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D45403-E5A0-477D-8F4F-48B6E111FBDD}"/>
              </a:ext>
            </a:extLst>
          </p:cNvPr>
          <p:cNvSpPr/>
          <p:nvPr/>
        </p:nvSpPr>
        <p:spPr>
          <a:xfrm>
            <a:off x="3894615" y="728611"/>
            <a:ext cx="1515700" cy="1323611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17EB89D-0C84-443E-9806-699B5F94B473}"/>
              </a:ext>
            </a:extLst>
          </p:cNvPr>
          <p:cNvSpPr txBox="1"/>
          <p:nvPr/>
        </p:nvSpPr>
        <p:spPr>
          <a:xfrm>
            <a:off x="3808138" y="1156658"/>
            <a:ext cx="112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Central de atendimento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1" name="Modelo 3D 60">
                <a:extLst>
                  <a:ext uri="{FF2B5EF4-FFF2-40B4-BE49-F238E27FC236}">
                    <a16:creationId xmlns:a16="http://schemas.microsoft.com/office/drawing/2014/main" id="{BB159015-E4B5-4D59-AE03-6C79A5F3CE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7794348"/>
                  </p:ext>
                </p:extLst>
              </p:nvPr>
            </p:nvGraphicFramePr>
            <p:xfrm>
              <a:off x="4800427" y="717219"/>
              <a:ext cx="246998" cy="1281060"/>
            </p:xfrm>
            <a:graphic>
              <a:graphicData uri="http://schemas.microsoft.com/office/drawing/2017/model3d">
                <am3d:model3d r:embed="rId25">
                  <am3d:spPr>
                    <a:xfrm>
                      <a:off x="0" y="0"/>
                      <a:ext cx="246998" cy="1281060"/>
                    </a:xfrm>
                    <a:prstGeom prst="rect">
                      <a:avLst/>
                    </a:prstGeom>
                  </am3d:spPr>
                  <am3d:camera>
                    <am3d:pos x="0" y="0" z="495971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989456" d="1000000"/>
                    <am3d:preTrans dx="-44714475" dy="1306339" dz="-51546710"/>
                    <am3d:scale>
                      <am3d:sx n="1000000" d="1000000"/>
                      <am3d:sy n="1000000" d="1000000"/>
                      <am3d:sz n="1000000" d="1000000"/>
                    </am3d:scale>
                    <am3d:rot ay="-450003"/>
                    <am3d:postTrans dx="0" dy="0" dz="0"/>
                  </am3d:trans>
                  <am3d:raster rName="Office3DRenderer" rVer="16.0.8326">
                    <am3d:blip r:embed="rId26"/>
                  </am3d:raster>
                  <am3d:objViewport viewportSz="130758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1" name="Modelo 3D 60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BB159015-E4B5-4D59-AE03-6C79A5F3CE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0427" y="717219"/>
                <a:ext cx="246998" cy="1281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2" name="Modelo 3D 61">
                <a:extLst>
                  <a:ext uri="{FF2B5EF4-FFF2-40B4-BE49-F238E27FC236}">
                    <a16:creationId xmlns:a16="http://schemas.microsoft.com/office/drawing/2014/main" id="{AA0B6CC0-B3C2-4D5C-B8C5-BCD435F8BC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9196074"/>
                  </p:ext>
                </p:extLst>
              </p:nvPr>
            </p:nvGraphicFramePr>
            <p:xfrm>
              <a:off x="5060307" y="722894"/>
              <a:ext cx="294007" cy="1248611"/>
            </p:xfrm>
            <a:graphic>
              <a:graphicData uri="http://schemas.microsoft.com/office/drawing/2017/model3d">
                <am3d:model3d r:embed="rId28">
                  <am3d:spPr>
                    <a:xfrm>
                      <a:off x="0" y="0"/>
                      <a:ext cx="294007" cy="1248611"/>
                    </a:xfrm>
                    <a:prstGeom prst="rect">
                      <a:avLst/>
                    </a:prstGeom>
                  </am3d:spPr>
                  <am3d:camera>
                    <am3d:pos x="0" y="0" z="499597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57641" d="1000000"/>
                    <am3d:preTrans dx="-4656949" dy="1750495" dz="-44339056"/>
                    <am3d:scale>
                      <am3d:sx n="1000000" d="1000000"/>
                      <am3d:sy n="1000000" d="1000000"/>
                      <am3d:sz n="1000000" d="1000000"/>
                    </am3d:scale>
                    <am3d:rot ax="-14412" ay="1050212" az="-4342"/>
                    <am3d:postTrans dx="0" dy="0" dz="0"/>
                  </am3d:trans>
                  <am3d:raster rName="Office3DRenderer" rVer="16.0.8326">
                    <am3d:blip r:embed="rId29"/>
                  </am3d:raster>
                  <am3d:objViewport viewportSz="12613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2" name="Modelo 3D 61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AA0B6CC0-B3C2-4D5C-B8C5-BCD435F8BC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60307" y="722894"/>
                <a:ext cx="294007" cy="1248611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CaixaDeTexto 62">
            <a:extLst>
              <a:ext uri="{FF2B5EF4-FFF2-40B4-BE49-F238E27FC236}">
                <a16:creationId xmlns:a16="http://schemas.microsoft.com/office/drawing/2014/main" id="{B9DD90A7-B492-4143-97F4-7A1A61A5A1C2}"/>
              </a:ext>
            </a:extLst>
          </p:cNvPr>
          <p:cNvSpPr txBox="1"/>
          <p:nvPr/>
        </p:nvSpPr>
        <p:spPr>
          <a:xfrm>
            <a:off x="3913280" y="1745231"/>
            <a:ext cx="961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i="1" dirty="0">
                <a:solidFill>
                  <a:srgbClr val="0070C0"/>
                </a:solidFill>
                <a:latin typeface="Kristen ITC" panose="03050502040202030202" pitchFamily="66" charset="0"/>
              </a:rPr>
              <a:t>Scripts</a:t>
            </a:r>
          </a:p>
        </p:txBody>
      </p:sp>
      <p:cxnSp>
        <p:nvCxnSpPr>
          <p:cNvPr id="69" name="Conector: Curvo 68">
            <a:extLst>
              <a:ext uri="{FF2B5EF4-FFF2-40B4-BE49-F238E27FC236}">
                <a16:creationId xmlns:a16="http://schemas.microsoft.com/office/drawing/2014/main" id="{DF7741CA-3E0F-44E1-9777-DD7F95A401EC}"/>
              </a:ext>
            </a:extLst>
          </p:cNvPr>
          <p:cNvCxnSpPr>
            <a:cxnSpLocks/>
            <a:stCxn id="222" idx="3"/>
            <a:endCxn id="97" idx="3"/>
          </p:cNvCxnSpPr>
          <p:nvPr/>
        </p:nvCxnSpPr>
        <p:spPr>
          <a:xfrm flipH="1">
            <a:off x="5380317" y="2887241"/>
            <a:ext cx="20472" cy="1454301"/>
          </a:xfrm>
          <a:prstGeom prst="curvedConnector3">
            <a:avLst>
              <a:gd name="adj1" fmla="val -1941251"/>
            </a:avLst>
          </a:prstGeom>
          <a:ln w="28575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: Curvo 70">
            <a:extLst>
              <a:ext uri="{FF2B5EF4-FFF2-40B4-BE49-F238E27FC236}">
                <a16:creationId xmlns:a16="http://schemas.microsoft.com/office/drawing/2014/main" id="{0BF3E14D-2122-4B38-AC2C-E4096F0C17BA}"/>
              </a:ext>
            </a:extLst>
          </p:cNvPr>
          <p:cNvCxnSpPr>
            <a:cxnSpLocks/>
            <a:stCxn id="222" idx="3"/>
            <a:endCxn id="64" idx="3"/>
          </p:cNvCxnSpPr>
          <p:nvPr/>
        </p:nvCxnSpPr>
        <p:spPr>
          <a:xfrm>
            <a:off x="5400789" y="2887241"/>
            <a:ext cx="1" cy="2876629"/>
          </a:xfrm>
          <a:prstGeom prst="curvedConnector3">
            <a:avLst>
              <a:gd name="adj1" fmla="val 22860100000"/>
            </a:avLst>
          </a:prstGeom>
          <a:ln w="28575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: Curvo 87">
            <a:extLst>
              <a:ext uri="{FF2B5EF4-FFF2-40B4-BE49-F238E27FC236}">
                <a16:creationId xmlns:a16="http://schemas.microsoft.com/office/drawing/2014/main" id="{AFFCE2C5-200F-409B-9AFA-7E332266D36C}"/>
              </a:ext>
            </a:extLst>
          </p:cNvPr>
          <p:cNvCxnSpPr>
            <a:cxnSpLocks/>
            <a:stCxn id="110" idx="3"/>
            <a:endCxn id="59" idx="1"/>
          </p:cNvCxnSpPr>
          <p:nvPr/>
        </p:nvCxnSpPr>
        <p:spPr>
          <a:xfrm flipV="1">
            <a:off x="1292849" y="1364407"/>
            <a:ext cx="2515289" cy="2502383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6BC0CF7D-06BF-477E-B19E-55B1B917A102}"/>
              </a:ext>
            </a:extLst>
          </p:cNvPr>
          <p:cNvSpPr txBox="1"/>
          <p:nvPr/>
        </p:nvSpPr>
        <p:spPr>
          <a:xfrm>
            <a:off x="467434" y="5227711"/>
            <a:ext cx="795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Cidadão</a:t>
            </a:r>
          </a:p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Regulado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A5C530A0-2481-4567-B003-5558757E6A53}"/>
              </a:ext>
            </a:extLst>
          </p:cNvPr>
          <p:cNvSpPr txBox="1"/>
          <p:nvPr/>
        </p:nvSpPr>
        <p:spPr>
          <a:xfrm>
            <a:off x="1055445" y="1512536"/>
            <a:ext cx="7961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FAQ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61B51E95-CDC0-4D8B-A0A5-07DE3DBB906A}"/>
              </a:ext>
            </a:extLst>
          </p:cNvPr>
          <p:cNvSpPr txBox="1"/>
          <p:nvPr/>
        </p:nvSpPr>
        <p:spPr>
          <a:xfrm>
            <a:off x="333494" y="1517546"/>
            <a:ext cx="5448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Site</a:t>
            </a: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F324F696-4110-4E50-A37D-3790FF51FD2F}"/>
              </a:ext>
            </a:extLst>
          </p:cNvPr>
          <p:cNvSpPr/>
          <p:nvPr/>
        </p:nvSpPr>
        <p:spPr>
          <a:xfrm>
            <a:off x="114502" y="1256419"/>
            <a:ext cx="1820442" cy="919625"/>
          </a:xfrm>
          <a:prstGeom prst="roundRect">
            <a:avLst/>
          </a:prstGeom>
          <a:noFill/>
          <a:ln w="31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C6C47BE-1AA2-4C3C-ABD5-07280C491353}"/>
              </a:ext>
            </a:extLst>
          </p:cNvPr>
          <p:cNvSpPr txBox="1"/>
          <p:nvPr/>
        </p:nvSpPr>
        <p:spPr>
          <a:xfrm>
            <a:off x="479576" y="1956420"/>
            <a:ext cx="10611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Informações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12DDF807-C895-4B96-A051-EC30D21038C1}"/>
              </a:ext>
            </a:extLst>
          </p:cNvPr>
          <p:cNvSpPr txBox="1"/>
          <p:nvPr/>
        </p:nvSpPr>
        <p:spPr>
          <a:xfrm>
            <a:off x="164293" y="5617629"/>
            <a:ext cx="140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Comic Sans MS" panose="030F0702030302020204" pitchFamily="66" charset="0"/>
              </a:rPr>
              <a:t>Onde e quem procurar?</a:t>
            </a:r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7AD06839-40DE-479F-BF0B-F9D0529BF48B}"/>
              </a:ext>
            </a:extLst>
          </p:cNvPr>
          <p:cNvSpPr/>
          <p:nvPr/>
        </p:nvSpPr>
        <p:spPr>
          <a:xfrm>
            <a:off x="333494" y="1343724"/>
            <a:ext cx="590058" cy="5784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4C7CF688-FAF5-452F-8BF1-1597D164AC1A}"/>
              </a:ext>
            </a:extLst>
          </p:cNvPr>
          <p:cNvSpPr/>
          <p:nvPr/>
        </p:nvSpPr>
        <p:spPr>
          <a:xfrm>
            <a:off x="1159339" y="1353380"/>
            <a:ext cx="571712" cy="5784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10" name="Modelo 3D 109">
                <a:extLst>
                  <a:ext uri="{FF2B5EF4-FFF2-40B4-BE49-F238E27FC236}">
                    <a16:creationId xmlns:a16="http://schemas.microsoft.com/office/drawing/2014/main" id="{B74EAFAD-2AC5-4EDD-AF0C-59A0F7EBA2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8608710"/>
                  </p:ext>
                </p:extLst>
              </p:nvPr>
            </p:nvGraphicFramePr>
            <p:xfrm>
              <a:off x="722457" y="2564396"/>
              <a:ext cx="570392" cy="2604786"/>
            </p:xfrm>
            <a:graphic>
              <a:graphicData uri="http://schemas.microsoft.com/office/drawing/2017/model3d">
                <am3d:model3d r:embed="rId31">
                  <am3d:spPr>
                    <a:xfrm>
                      <a:off x="0" y="0"/>
                      <a:ext cx="570392" cy="2604786"/>
                    </a:xfrm>
                    <a:prstGeom prst="rect">
                      <a:avLst/>
                    </a:prstGeom>
                  </am3d:spPr>
                  <am3d:camera>
                    <am3d:pos x="0" y="0" z="4995980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57641" d="1000000"/>
                    <am3d:preTrans dx="-1441274" dy="1539907" dz="-44339026"/>
                    <am3d:scale>
                      <am3d:sx n="1000000" d="1000000"/>
                      <am3d:sy n="1000000" d="1000000"/>
                      <am3d:sz n="1000000" d="1000000"/>
                    </am3d:scale>
                    <am3d:rot ax="111996" ay="223402" az="7275"/>
                    <am3d:postTrans dx="0" dy="0" dz="0"/>
                  </am3d:trans>
                  <am3d:raster rName="Office3DRenderer" rVer="16.0.8326">
                    <am3d:blip r:embed="rId32"/>
                  </am3d:raster>
                  <am3d:objViewport viewportSz="27188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10" name="Modelo 3D 109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B74EAFAD-2AC5-4EDD-AF0C-59A0F7EBA2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2457" y="2564396"/>
                <a:ext cx="570392" cy="2604786"/>
              </a:xfrm>
              <a:prstGeom prst="rect">
                <a:avLst/>
              </a:prstGeom>
            </p:spPr>
          </p:pic>
        </mc:Fallback>
      </mc:AlternateContent>
      <p:cxnSp>
        <p:nvCxnSpPr>
          <p:cNvPr id="111" name="Conector: Curvo 110">
            <a:extLst>
              <a:ext uri="{FF2B5EF4-FFF2-40B4-BE49-F238E27FC236}">
                <a16:creationId xmlns:a16="http://schemas.microsoft.com/office/drawing/2014/main" id="{41589E66-490B-4C5C-9427-D08F1913F1A7}"/>
              </a:ext>
            </a:extLst>
          </p:cNvPr>
          <p:cNvCxnSpPr>
            <a:cxnSpLocks/>
            <a:stCxn id="110" idx="0"/>
            <a:endCxn id="106" idx="2"/>
          </p:cNvCxnSpPr>
          <p:nvPr/>
        </p:nvCxnSpPr>
        <p:spPr>
          <a:xfrm rot="5400000" flipH="1" flipV="1">
            <a:off x="831886" y="2386105"/>
            <a:ext cx="354058" cy="252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5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C7DB011F-F79F-4E5A-AE63-04ABFCDE6120}"/>
              </a:ext>
            </a:extLst>
          </p:cNvPr>
          <p:cNvSpPr txBox="1"/>
          <p:nvPr/>
        </p:nvSpPr>
        <p:spPr>
          <a:xfrm>
            <a:off x="511998" y="5154962"/>
            <a:ext cx="795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Cidadão</a:t>
            </a:r>
          </a:p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Regulado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6B86980-A497-4B17-97A3-8C76F290E599}"/>
              </a:ext>
            </a:extLst>
          </p:cNvPr>
          <p:cNvSpPr txBox="1"/>
          <p:nvPr/>
        </p:nvSpPr>
        <p:spPr>
          <a:xfrm>
            <a:off x="1100009" y="1439787"/>
            <a:ext cx="7961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FAQ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6A73870-1912-433A-BD73-19D1531D9655}"/>
              </a:ext>
            </a:extLst>
          </p:cNvPr>
          <p:cNvSpPr txBox="1"/>
          <p:nvPr/>
        </p:nvSpPr>
        <p:spPr>
          <a:xfrm>
            <a:off x="378058" y="1444797"/>
            <a:ext cx="5448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Site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8E4D3994-4BDB-4412-9A93-87C1437FA8C4}"/>
              </a:ext>
            </a:extLst>
          </p:cNvPr>
          <p:cNvSpPr/>
          <p:nvPr/>
        </p:nvSpPr>
        <p:spPr>
          <a:xfrm>
            <a:off x="159066" y="1183670"/>
            <a:ext cx="1820442" cy="919625"/>
          </a:xfrm>
          <a:prstGeom prst="roundRect">
            <a:avLst/>
          </a:prstGeom>
          <a:noFill/>
          <a:ln w="31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A6D6B51-CD29-44B5-9728-9935D0E039C5}"/>
              </a:ext>
            </a:extLst>
          </p:cNvPr>
          <p:cNvSpPr txBox="1"/>
          <p:nvPr/>
        </p:nvSpPr>
        <p:spPr>
          <a:xfrm>
            <a:off x="524140" y="1883671"/>
            <a:ext cx="10611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Informações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194D0117-84E3-4FD4-B5AF-C947BF1476B0}"/>
              </a:ext>
            </a:extLst>
          </p:cNvPr>
          <p:cNvSpPr txBox="1"/>
          <p:nvPr/>
        </p:nvSpPr>
        <p:spPr>
          <a:xfrm>
            <a:off x="208857" y="5544880"/>
            <a:ext cx="140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Comic Sans MS" panose="030F0702030302020204" pitchFamily="66" charset="0"/>
              </a:rPr>
              <a:t>Onde e quem procurar?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2A6CBD9-4137-447D-BE6D-2AE276DC6250}"/>
              </a:ext>
            </a:extLst>
          </p:cNvPr>
          <p:cNvSpPr/>
          <p:nvPr/>
        </p:nvSpPr>
        <p:spPr>
          <a:xfrm>
            <a:off x="378058" y="1270975"/>
            <a:ext cx="590058" cy="5784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990DE24C-199A-4CA9-AA87-4253CC171BF4}"/>
              </a:ext>
            </a:extLst>
          </p:cNvPr>
          <p:cNvSpPr/>
          <p:nvPr/>
        </p:nvSpPr>
        <p:spPr>
          <a:xfrm>
            <a:off x="1203903" y="1280631"/>
            <a:ext cx="571712" cy="5784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5" name="Modelo 3D 14">
                <a:extLst>
                  <a:ext uri="{FF2B5EF4-FFF2-40B4-BE49-F238E27FC236}">
                    <a16:creationId xmlns:a16="http://schemas.microsoft.com/office/drawing/2014/main" id="{8E22505A-BCC6-46D2-B0BC-F0092992D82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7022" y="2491646"/>
              <a:ext cx="570391" cy="260478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70391" cy="2604789"/>
                    </a:xfrm>
                    <a:prstGeom prst="rect">
                      <a:avLst/>
                    </a:prstGeom>
                  </am3d:spPr>
                  <am3d:camera>
                    <am3d:pos x="0" y="0" z="4995980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57641" d="1000000"/>
                    <am3d:preTrans dx="-1441274" dy="1539907" dz="-44339026"/>
                    <am3d:scale>
                      <am3d:sx n="1000000" d="1000000"/>
                      <am3d:sy n="1000000" d="1000000"/>
                      <am3d:sz n="1000000" d="1000000"/>
                    </am3d:scale>
                    <am3d:rot ax="111996" ay="223402" az="727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7188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5" name="Modelo 3D 14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8E22505A-BCC6-46D2-B0BC-F0092992D8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22" y="2491646"/>
                <a:ext cx="570391" cy="2604789"/>
              </a:xfrm>
              <a:prstGeom prst="rect">
                <a:avLst/>
              </a:prstGeom>
            </p:spPr>
          </p:pic>
        </mc:Fallback>
      </mc:AlternateContent>
      <p:cxnSp>
        <p:nvCxnSpPr>
          <p:cNvPr id="67" name="Conector: Curvo 66">
            <a:extLst>
              <a:ext uri="{FF2B5EF4-FFF2-40B4-BE49-F238E27FC236}">
                <a16:creationId xmlns:a16="http://schemas.microsoft.com/office/drawing/2014/main" id="{5F10092E-E42E-4322-8018-6E159D592DB7}"/>
              </a:ext>
            </a:extLst>
          </p:cNvPr>
          <p:cNvCxnSpPr>
            <a:cxnSpLocks/>
            <a:stCxn id="15" idx="0"/>
            <a:endCxn id="49" idx="2"/>
          </p:cNvCxnSpPr>
          <p:nvPr/>
        </p:nvCxnSpPr>
        <p:spPr>
          <a:xfrm rot="5400000" flipH="1" flipV="1">
            <a:off x="876450" y="2313356"/>
            <a:ext cx="354058" cy="252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9A1E5E4F-F2B2-410D-A1C0-8D9A5761BCFD}"/>
              </a:ext>
            </a:extLst>
          </p:cNvPr>
          <p:cNvSpPr txBox="1"/>
          <p:nvPr/>
        </p:nvSpPr>
        <p:spPr>
          <a:xfrm>
            <a:off x="1072139" y="3869733"/>
            <a:ext cx="1181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163</a:t>
            </a:r>
          </a:p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Site da ANAC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9E8BEF0A-1DD9-4E62-B00C-BD1EE159910D}"/>
              </a:ext>
            </a:extLst>
          </p:cNvPr>
          <p:cNvSpPr/>
          <p:nvPr/>
        </p:nvSpPr>
        <p:spPr>
          <a:xfrm>
            <a:off x="3484439" y="4952882"/>
            <a:ext cx="1640553" cy="1277102"/>
          </a:xfrm>
          <a:prstGeom prst="roundRect">
            <a:avLst/>
          </a:prstGeom>
          <a:noFill/>
          <a:ln>
            <a:solidFill>
              <a:srgbClr val="F5770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EDF88FC-8372-492B-9E20-3EA0CBFCC688}"/>
              </a:ext>
            </a:extLst>
          </p:cNvPr>
          <p:cNvSpPr txBox="1"/>
          <p:nvPr/>
        </p:nvSpPr>
        <p:spPr>
          <a:xfrm>
            <a:off x="3493932" y="5487932"/>
            <a:ext cx="1168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Ouvidoria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DBDBDA2C-FC4F-41CB-B5C3-28ABD8462D8B}"/>
              </a:ext>
            </a:extLst>
          </p:cNvPr>
          <p:cNvSpPr txBox="1"/>
          <p:nvPr/>
        </p:nvSpPr>
        <p:spPr>
          <a:xfrm>
            <a:off x="4439682" y="3636167"/>
            <a:ext cx="1111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SEAM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5BAF2295-4C67-4E2C-ADA9-352B81B2A9BA}"/>
              </a:ext>
            </a:extLst>
          </p:cNvPr>
          <p:cNvSpPr/>
          <p:nvPr/>
        </p:nvSpPr>
        <p:spPr>
          <a:xfrm>
            <a:off x="2447779" y="3144049"/>
            <a:ext cx="1718579" cy="1323611"/>
          </a:xfrm>
          <a:prstGeom prst="roundRect">
            <a:avLst/>
          </a:prstGeom>
          <a:noFill/>
          <a:ln w="31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A969C5C8-2C3F-4B70-A01C-FA26278FE548}"/>
              </a:ext>
            </a:extLst>
          </p:cNvPr>
          <p:cNvSpPr/>
          <p:nvPr/>
        </p:nvSpPr>
        <p:spPr>
          <a:xfrm>
            <a:off x="4425376" y="3131791"/>
            <a:ext cx="1635008" cy="1282794"/>
          </a:xfrm>
          <a:prstGeom prst="roundRect">
            <a:avLst/>
          </a:prstGeom>
          <a:noFill/>
          <a:ln w="31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3066428-6DDF-481D-BEDA-738E36C50765}"/>
              </a:ext>
            </a:extLst>
          </p:cNvPr>
          <p:cNvSpPr txBox="1"/>
          <p:nvPr/>
        </p:nvSpPr>
        <p:spPr>
          <a:xfrm>
            <a:off x="2418157" y="3572096"/>
            <a:ext cx="1121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Central de atendimento</a:t>
            </a:r>
          </a:p>
        </p:txBody>
      </p:sp>
      <p:cxnSp>
        <p:nvCxnSpPr>
          <p:cNvPr id="68" name="Conector: Curvo 67">
            <a:extLst>
              <a:ext uri="{FF2B5EF4-FFF2-40B4-BE49-F238E27FC236}">
                <a16:creationId xmlns:a16="http://schemas.microsoft.com/office/drawing/2014/main" id="{9E1F9553-8379-4163-A099-EC6B6C31AD04}"/>
              </a:ext>
            </a:extLst>
          </p:cNvPr>
          <p:cNvCxnSpPr>
            <a:cxnSpLocks/>
            <a:stCxn id="15" idx="3"/>
            <a:endCxn id="73" idx="1"/>
          </p:cNvCxnSpPr>
          <p:nvPr/>
        </p:nvCxnSpPr>
        <p:spPr>
          <a:xfrm flipV="1">
            <a:off x="1337415" y="3789603"/>
            <a:ext cx="852697" cy="443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CEBB17A9-F74F-4B5C-8643-DBF979C79FF5}"/>
              </a:ext>
            </a:extLst>
          </p:cNvPr>
          <p:cNvSpPr txBox="1"/>
          <p:nvPr/>
        </p:nvSpPr>
        <p:spPr>
          <a:xfrm>
            <a:off x="6095616" y="2965751"/>
            <a:ext cx="2665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especializada que visa a melhoria do atendimento e processos internos e atualização de informações no site, FAQ e </a:t>
            </a:r>
            <a:r>
              <a:rPr lang="pt-BR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scripts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B4078121-0906-475B-A571-5CAB23C2B191}"/>
              </a:ext>
            </a:extLst>
          </p:cNvPr>
          <p:cNvSpPr txBox="1"/>
          <p:nvPr/>
        </p:nvSpPr>
        <p:spPr>
          <a:xfrm>
            <a:off x="5303110" y="4809097"/>
            <a:ext cx="3209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Ouvidoria atua de forma ativa, em 2ª instância e no monitoramento do sistema de atendimento (prazo, qualidade de resposta e pesquisa de atendimento)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B895B225-FEB7-4D05-AA0F-55E1FA40D92C}"/>
              </a:ext>
            </a:extLst>
          </p:cNvPr>
          <p:cNvSpPr txBox="1"/>
          <p:nvPr/>
        </p:nvSpPr>
        <p:spPr>
          <a:xfrm>
            <a:off x="3504499" y="5991111"/>
            <a:ext cx="961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2ª instância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FCEA009-32F0-499A-A709-96896825BDFC}"/>
              </a:ext>
            </a:extLst>
          </p:cNvPr>
          <p:cNvSpPr txBox="1"/>
          <p:nvPr/>
        </p:nvSpPr>
        <p:spPr>
          <a:xfrm>
            <a:off x="4453237" y="4131931"/>
            <a:ext cx="961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0070C0"/>
                </a:solidFill>
                <a:latin typeface="Kristen ITC" panose="03050502040202030202" pitchFamily="66" charset="0"/>
              </a:rPr>
              <a:t>1ª instância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Modelo 3D 5">
                <a:extLst>
                  <a:ext uri="{FF2B5EF4-FFF2-40B4-BE49-F238E27FC236}">
                    <a16:creationId xmlns:a16="http://schemas.microsoft.com/office/drawing/2014/main" id="{F0E06591-D720-42C5-A951-448E9628F8F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88627" y="4926541"/>
              <a:ext cx="304472" cy="128090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04472" cy="1280902"/>
                    </a:xfrm>
                    <a:prstGeom prst="rect">
                      <a:avLst/>
                    </a:prstGeom>
                  </am3d:spPr>
                  <am3d:camera>
                    <am3d:pos x="0" y="0" z="499597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57641" d="1000000"/>
                    <am3d:preTrans dx="-4656949" dy="1750495" dz="-44339056"/>
                    <am3d:scale>
                      <am3d:sx n="1000000" d="1000000"/>
                      <am3d:sy n="1000000" d="1000000"/>
                      <am3d:sz n="1000000" d="1000000"/>
                    </am3d:scale>
                    <am3d:rot ax="-14412" ay="1050212" az="-434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2613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Modelo 3D 5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F0E06591-D720-42C5-A951-448E9628F8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8627" y="4926541"/>
                <a:ext cx="304472" cy="1280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Modelo 3D 6">
                <a:extLst>
                  <a:ext uri="{FF2B5EF4-FFF2-40B4-BE49-F238E27FC236}">
                    <a16:creationId xmlns:a16="http://schemas.microsoft.com/office/drawing/2014/main" id="{7EA78CFE-C3F9-4762-BA53-D1D4C9DAB51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34884" y="4943824"/>
              <a:ext cx="256174" cy="1251348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56174" cy="1251348"/>
                    </a:xfrm>
                    <a:prstGeom prst="rect">
                      <a:avLst/>
                    </a:prstGeom>
                  </am3d:spPr>
                  <am3d:camera>
                    <am3d:pos x="0" y="0" z="495971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989456" d="1000000"/>
                    <am3d:preTrans dx="-44714475" dy="1306339" dz="-5154671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2896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Modelo 3D 6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7EA78CFE-C3F9-4762-BA53-D1D4C9DAB5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4884" y="4943824"/>
                <a:ext cx="256174" cy="1251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3" name="Modelo 3D 42">
                <a:extLst>
                  <a:ext uri="{FF2B5EF4-FFF2-40B4-BE49-F238E27FC236}">
                    <a16:creationId xmlns:a16="http://schemas.microsoft.com/office/drawing/2014/main" id="{7391EA4B-1173-4B22-AE66-9D08E8E7028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651486" y="3110130"/>
              <a:ext cx="304472" cy="128090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04472" cy="1280902"/>
                    </a:xfrm>
                    <a:prstGeom prst="rect">
                      <a:avLst/>
                    </a:prstGeom>
                  </am3d:spPr>
                  <am3d:camera>
                    <am3d:pos x="0" y="0" z="499597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57641" d="1000000"/>
                    <am3d:preTrans dx="-4656949" dy="1750495" dz="-44339056"/>
                    <am3d:scale>
                      <am3d:sx n="1000000" d="1000000"/>
                      <am3d:sy n="1000000" d="1000000"/>
                      <am3d:sz n="1000000" d="1000000"/>
                    </am3d:scale>
                    <am3d:rot ax="-14412" ay="1050212" az="-4342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2613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3" name="Modelo 3D 42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7391EA4B-1173-4B22-AE66-9D08E8E702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51486" y="3110130"/>
                <a:ext cx="304472" cy="1280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5" name="Modelo 3D 44">
                <a:extLst>
                  <a:ext uri="{FF2B5EF4-FFF2-40B4-BE49-F238E27FC236}">
                    <a16:creationId xmlns:a16="http://schemas.microsoft.com/office/drawing/2014/main" id="{4CF4E2ED-E2EA-4EF1-84FE-917DD1E52E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397743" y="3127413"/>
              <a:ext cx="256174" cy="1251348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56174" cy="1251348"/>
                    </a:xfrm>
                    <a:prstGeom prst="rect">
                      <a:avLst/>
                    </a:prstGeom>
                  </am3d:spPr>
                  <am3d:camera>
                    <am3d:pos x="0" y="0" z="495971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989456" d="1000000"/>
                    <am3d:preTrans dx="-44714475" dy="1306339" dz="-5154671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2896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5" name="Modelo 3D 44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4CF4E2ED-E2EA-4EF1-84FE-917DD1E52E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7743" y="3127413"/>
                <a:ext cx="256174" cy="1251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6" name="Modelo 3D 45">
                <a:extLst>
                  <a:ext uri="{FF2B5EF4-FFF2-40B4-BE49-F238E27FC236}">
                    <a16:creationId xmlns:a16="http://schemas.microsoft.com/office/drawing/2014/main" id="{7C574707-D215-41F5-B1AD-2259780E9F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09950" y="3130085"/>
              <a:ext cx="247991" cy="1286205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47991" cy="1286205"/>
                    </a:xfrm>
                    <a:prstGeom prst="rect">
                      <a:avLst/>
                    </a:prstGeom>
                  </am3d:spPr>
                  <am3d:camera>
                    <am3d:pos x="0" y="0" z="495971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989456" d="1000000"/>
                    <am3d:preTrans dx="-44714475" dy="1306339" dz="-51546710"/>
                    <am3d:scale>
                      <am3d:sx n="1000000" d="1000000"/>
                      <am3d:sy n="1000000" d="1000000"/>
                      <am3d:sz n="1000000" d="1000000"/>
                    </am3d:scale>
                    <am3d:rot ay="-450003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30758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6" name="Modelo 3D 45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7C574707-D215-41F5-B1AD-2259780E9F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9950" y="3130085"/>
                <a:ext cx="247991" cy="128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1" name="Modelo 3D 50">
                <a:extLst>
                  <a:ext uri="{FF2B5EF4-FFF2-40B4-BE49-F238E27FC236}">
                    <a16:creationId xmlns:a16="http://schemas.microsoft.com/office/drawing/2014/main" id="{86E039D9-1D5A-46B1-9779-AE17F70B9EA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65094" y="3122187"/>
              <a:ext cx="304472" cy="128090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04472" cy="1280902"/>
                    </a:xfrm>
                    <a:prstGeom prst="rect">
                      <a:avLst/>
                    </a:prstGeom>
                  </am3d:spPr>
                  <am3d:camera>
                    <am3d:pos x="0" y="0" z="499597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57641" d="1000000"/>
                    <am3d:preTrans dx="-4656949" dy="1750495" dz="-44339056"/>
                    <am3d:scale>
                      <am3d:sx n="1000000" d="1000000"/>
                      <am3d:sy n="1000000" d="1000000"/>
                      <am3d:sz n="1000000" d="1000000"/>
                    </am3d:scale>
                    <am3d:rot ax="-14412" ay="1050212" az="-4342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2613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1" name="Modelo 3D 50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86E039D9-1D5A-46B1-9779-AE17F70B9E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5094" y="3122187"/>
                <a:ext cx="304472" cy="1280902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E86431D7-CA51-4B96-8E13-E1D11BBB798A}"/>
              </a:ext>
            </a:extLst>
          </p:cNvPr>
          <p:cNvSpPr/>
          <p:nvPr/>
        </p:nvSpPr>
        <p:spPr>
          <a:xfrm>
            <a:off x="2190112" y="1200448"/>
            <a:ext cx="6797342" cy="5178309"/>
          </a:xfrm>
          <a:prstGeom prst="roundRect">
            <a:avLst/>
          </a:prstGeom>
          <a:noFill/>
          <a:ln w="28575">
            <a:solidFill>
              <a:srgbClr val="F5770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EE7572FC-F2E8-4038-894B-F888C83EC92E}"/>
              </a:ext>
            </a:extLst>
          </p:cNvPr>
          <p:cNvSpPr txBox="1"/>
          <p:nvPr/>
        </p:nvSpPr>
        <p:spPr>
          <a:xfrm>
            <a:off x="2523299" y="4160669"/>
            <a:ext cx="961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i="1" dirty="0">
                <a:solidFill>
                  <a:srgbClr val="0070C0"/>
                </a:solidFill>
                <a:latin typeface="Kristen ITC" panose="03050502040202030202" pitchFamily="66" charset="0"/>
              </a:rPr>
              <a:t>Scripts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0271A156-36C8-4CFD-BAE9-33A0B81D1B7D}"/>
              </a:ext>
            </a:extLst>
          </p:cNvPr>
          <p:cNvSpPr/>
          <p:nvPr/>
        </p:nvSpPr>
        <p:spPr>
          <a:xfrm>
            <a:off x="3346081" y="1487698"/>
            <a:ext cx="1640553" cy="1277102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3303AD7-AEB4-4AF6-83B7-90ABCF31AB8D}"/>
              </a:ext>
            </a:extLst>
          </p:cNvPr>
          <p:cNvSpPr txBox="1"/>
          <p:nvPr/>
        </p:nvSpPr>
        <p:spPr>
          <a:xfrm>
            <a:off x="3355574" y="2022748"/>
            <a:ext cx="1168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GTGI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22E87E0-D2CA-4914-8507-670BE4B8CE14}"/>
              </a:ext>
            </a:extLst>
          </p:cNvPr>
          <p:cNvSpPr txBox="1"/>
          <p:nvPr/>
        </p:nvSpPr>
        <p:spPr>
          <a:xfrm>
            <a:off x="5164752" y="1780141"/>
            <a:ext cx="320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Gerencia a central de atendimento e monitora a “forma” das respostas.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0" name="Modelo 3D 39">
                <a:extLst>
                  <a:ext uri="{FF2B5EF4-FFF2-40B4-BE49-F238E27FC236}">
                    <a16:creationId xmlns:a16="http://schemas.microsoft.com/office/drawing/2014/main" id="{3886D3E0-422D-4388-9BE4-9AAEFDD2654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50269" y="1461357"/>
              <a:ext cx="304472" cy="128090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04472" cy="1280902"/>
                    </a:xfrm>
                    <a:prstGeom prst="rect">
                      <a:avLst/>
                    </a:prstGeom>
                  </am3d:spPr>
                  <am3d:camera>
                    <am3d:pos x="0" y="0" z="499597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57641" d="1000000"/>
                    <am3d:preTrans dx="-4656949" dy="1750495" dz="-44339056"/>
                    <am3d:scale>
                      <am3d:sx n="1000000" d="1000000"/>
                      <am3d:sy n="1000000" d="1000000"/>
                      <am3d:sz n="1000000" d="1000000"/>
                    </am3d:scale>
                    <am3d:rot ax="-14412" ay="1050212" az="-434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2613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0" name="Modelo 3D 39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3886D3E0-422D-4388-9BE4-9AAEFDD265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0269" y="1461357"/>
                <a:ext cx="304472" cy="1280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8" name="Modelo 3D 47">
                <a:extLst>
                  <a:ext uri="{FF2B5EF4-FFF2-40B4-BE49-F238E27FC236}">
                    <a16:creationId xmlns:a16="http://schemas.microsoft.com/office/drawing/2014/main" id="{072533B1-A8B5-4313-A4CA-82D287714DC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96526" y="1478640"/>
              <a:ext cx="256174" cy="1251348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56174" cy="1251348"/>
                    </a:xfrm>
                    <a:prstGeom prst="rect">
                      <a:avLst/>
                    </a:prstGeom>
                  </am3d:spPr>
                  <am3d:camera>
                    <am3d:pos x="0" y="0" z="495971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989456" d="1000000"/>
                    <am3d:preTrans dx="-44714475" dy="1306339" dz="-5154671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2896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8" name="Modelo 3D 47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072533B1-A8B5-4313-A4CA-82D287714D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6526" y="1478640"/>
                <a:ext cx="256174" cy="1251348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AFAB390-59D4-4258-96C1-68F0ADC8B431}"/>
              </a:ext>
            </a:extLst>
          </p:cNvPr>
          <p:cNvSpPr/>
          <p:nvPr/>
        </p:nvSpPr>
        <p:spPr>
          <a:xfrm>
            <a:off x="2309792" y="1349629"/>
            <a:ext cx="6533958" cy="3364356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9335F46E-209D-4D75-937C-E646F51D5D8B}"/>
              </a:ext>
            </a:extLst>
          </p:cNvPr>
          <p:cNvSpPr/>
          <p:nvPr/>
        </p:nvSpPr>
        <p:spPr>
          <a:xfrm>
            <a:off x="2397656" y="2853987"/>
            <a:ext cx="6363456" cy="1705847"/>
          </a:xfrm>
          <a:prstGeom prst="roundRect">
            <a:avLst/>
          </a:prstGeom>
          <a:noFill/>
          <a:ln w="31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3F204E5-B3B6-48B4-BB4F-2921E039C046}"/>
              </a:ext>
            </a:extLst>
          </p:cNvPr>
          <p:cNvSpPr txBox="1"/>
          <p:nvPr/>
        </p:nvSpPr>
        <p:spPr>
          <a:xfrm>
            <a:off x="5822450" y="204782"/>
            <a:ext cx="321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Comic Sans MS" panose="030F0702030302020204" pitchFamily="66" charset="0"/>
              </a:rPr>
              <a:t>DEPOIS DO SISTEMA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21614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7" grpId="0"/>
      <p:bldP spid="87" grpId="0"/>
      <p:bldP spid="70" grpId="0"/>
      <p:bldP spid="73" grpId="0" animBg="1"/>
      <p:bldP spid="35" grpId="0" animBg="1"/>
      <p:bldP spid="36" grpId="0"/>
      <p:bldP spid="37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55EAA32-22CD-4578-87AE-16125A5FB49A}"/>
              </a:ext>
            </a:extLst>
          </p:cNvPr>
          <p:cNvSpPr/>
          <p:nvPr/>
        </p:nvSpPr>
        <p:spPr>
          <a:xfrm>
            <a:off x="0" y="0"/>
            <a:ext cx="2996418" cy="1151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75" y="410765"/>
            <a:ext cx="1560593" cy="816843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0AEB95B-BC77-4E7C-A381-47492E50C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57612"/>
              </p:ext>
            </p:extLst>
          </p:nvPr>
        </p:nvGraphicFramePr>
        <p:xfrm>
          <a:off x="368875" y="1926773"/>
          <a:ext cx="8406250" cy="44601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32787">
                  <a:extLst>
                    <a:ext uri="{9D8B030D-6E8A-4147-A177-3AD203B41FA5}">
                      <a16:colId xmlns:a16="http://schemas.microsoft.com/office/drawing/2014/main" val="2630578323"/>
                    </a:ext>
                  </a:extLst>
                </a:gridCol>
                <a:gridCol w="2157776">
                  <a:extLst>
                    <a:ext uri="{9D8B030D-6E8A-4147-A177-3AD203B41FA5}">
                      <a16:colId xmlns:a16="http://schemas.microsoft.com/office/drawing/2014/main" val="2824300439"/>
                    </a:ext>
                  </a:extLst>
                </a:gridCol>
                <a:gridCol w="2115687">
                  <a:extLst>
                    <a:ext uri="{9D8B030D-6E8A-4147-A177-3AD203B41FA5}">
                      <a16:colId xmlns:a16="http://schemas.microsoft.com/office/drawing/2014/main" val="287455116"/>
                    </a:ext>
                  </a:extLst>
                </a:gridCol>
              </a:tblGrid>
              <a:tr h="45110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Antes IN 121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Após IN 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308965"/>
                  </a:ext>
                </a:extLst>
              </a:tr>
              <a:tr h="1145118">
                <a:tc>
                  <a:txBody>
                    <a:bodyPr/>
                    <a:lstStyle/>
                    <a:p>
                      <a:r>
                        <a:rPr lang="pt-BR" sz="2000" dirty="0"/>
                        <a:t>Setores monitorados / Gestão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Exclusivamente manifestações dirigidas a OUV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Atendente / </a:t>
                      </a:r>
                      <a:r>
                        <a:rPr lang="pt-BR" sz="2000" dirty="0" err="1"/>
                        <a:t>Backoffice</a:t>
                      </a:r>
                      <a:r>
                        <a:rPr lang="pt-BR" sz="2000" dirty="0"/>
                        <a:t> / Áreas Finalísticas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228468"/>
                  </a:ext>
                </a:extLst>
              </a:tr>
              <a:tr h="908325">
                <a:tc>
                  <a:txBody>
                    <a:bodyPr/>
                    <a:lstStyle/>
                    <a:p>
                      <a:r>
                        <a:rPr lang="pt-BR" sz="2000" dirty="0"/>
                        <a:t>Análise QUANTITATIVA trimestral Aprox.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 750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28.500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161433"/>
                  </a:ext>
                </a:extLst>
              </a:tr>
              <a:tr h="11451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Análise QUALITATIVA / com monitoramento de suporte à GESTÃO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Atendente </a:t>
                      </a:r>
                      <a:r>
                        <a:rPr lang="pt-BR" sz="2000" dirty="0" err="1"/>
                        <a:t>Backoffice</a:t>
                      </a:r>
                      <a:r>
                        <a:rPr lang="pt-BR" sz="2000" dirty="0"/>
                        <a:t> / áreas finalísticas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177159"/>
                  </a:ext>
                </a:extLst>
              </a:tr>
              <a:tr h="810508">
                <a:tc>
                  <a:txBody>
                    <a:bodyPr/>
                    <a:lstStyle/>
                    <a:p>
                      <a:r>
                        <a:rPr lang="pt-BR" sz="2000" dirty="0"/>
                        <a:t>Reuniões periódicas de com os </a:t>
                      </a:r>
                      <a:r>
                        <a:rPr lang="pt-BR" sz="2000" dirty="0" err="1"/>
                        <a:t>SEAMs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 + / -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     SIM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243968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86AA5D95-FEA5-4E5A-87B9-0D72A1C80147}"/>
              </a:ext>
            </a:extLst>
          </p:cNvPr>
          <p:cNvSpPr txBox="1">
            <a:spLocks/>
          </p:cNvSpPr>
          <p:nvPr/>
        </p:nvSpPr>
        <p:spPr bwMode="auto">
          <a:xfrm>
            <a:off x="2797736" y="410765"/>
            <a:ext cx="6286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 Serviço de Atendimento da ANAC</a:t>
            </a:r>
          </a:p>
          <a:p>
            <a:r>
              <a:rPr lang="pt-BR" dirty="0"/>
              <a:t>             MONITORAMENTO</a:t>
            </a:r>
          </a:p>
        </p:txBody>
      </p:sp>
    </p:spTree>
    <p:extLst>
      <p:ext uri="{BB962C8B-B14F-4D97-AF65-F5344CB8AC3E}">
        <p14:creationId xmlns:p14="http://schemas.microsoft.com/office/powerpoint/2010/main" val="183267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054982B-C023-4360-9087-66E8FB75DB2B}"/>
              </a:ext>
            </a:extLst>
          </p:cNvPr>
          <p:cNvSpPr/>
          <p:nvPr/>
        </p:nvSpPr>
        <p:spPr>
          <a:xfrm>
            <a:off x="0" y="-1"/>
            <a:ext cx="2768367" cy="1173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A99AC0-07A9-4E39-8592-EB209E17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07E5-865A-4AC0-AE63-C37EDE0BA036}" type="slidenum">
              <a:rPr lang="en-US" altLang="pt-BR" smtClean="0"/>
              <a:pPr>
                <a:defRPr/>
              </a:pPr>
              <a:t>13</a:t>
            </a:fld>
            <a:endParaRPr lang="en-US" altLang="pt-BR"/>
          </a:p>
        </p:txBody>
      </p:sp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843331C3-E36B-4F10-9F92-49AEBCF2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3567"/>
            <a:ext cx="9144000" cy="508635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E7A4CB6-EBCC-45EE-A425-BFA5561F51BA}"/>
              </a:ext>
            </a:extLst>
          </p:cNvPr>
          <p:cNvSpPr txBox="1">
            <a:spLocks/>
          </p:cNvSpPr>
          <p:nvPr/>
        </p:nvSpPr>
        <p:spPr bwMode="auto">
          <a:xfrm>
            <a:off x="2482479" y="123025"/>
            <a:ext cx="64995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                Análise Qualitativa IN 121</a:t>
            </a:r>
          </a:p>
          <a:p>
            <a:r>
              <a:rPr lang="pt-BR" dirty="0"/>
              <a:t>                  Cartilha de atendimento </a:t>
            </a:r>
          </a:p>
        </p:txBody>
      </p:sp>
    </p:spTree>
    <p:extLst>
      <p:ext uri="{BB962C8B-B14F-4D97-AF65-F5344CB8AC3E}">
        <p14:creationId xmlns:p14="http://schemas.microsoft.com/office/powerpoint/2010/main" val="117273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8707CD2-F282-4C28-8A27-C53F7CECDB0D}"/>
              </a:ext>
            </a:extLst>
          </p:cNvPr>
          <p:cNvSpPr/>
          <p:nvPr/>
        </p:nvSpPr>
        <p:spPr>
          <a:xfrm>
            <a:off x="0" y="0"/>
            <a:ext cx="2768367" cy="964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hlinkClick r:id="rId3"/>
            <a:extLst>
              <a:ext uri="{FF2B5EF4-FFF2-40B4-BE49-F238E27FC236}">
                <a16:creationId xmlns:a16="http://schemas.microsoft.com/office/drawing/2014/main" id="{B7252BFB-BF1F-4C38-9498-08A6CE05A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7318"/>
            <a:ext cx="9144000" cy="510336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6E58C14-4A16-4EFE-858C-ACCB77EC291D}"/>
              </a:ext>
            </a:extLst>
          </p:cNvPr>
          <p:cNvSpPr txBox="1">
            <a:spLocks/>
          </p:cNvSpPr>
          <p:nvPr/>
        </p:nvSpPr>
        <p:spPr bwMode="auto">
          <a:xfrm>
            <a:off x="2510614" y="263999"/>
            <a:ext cx="6499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Análise Quantitativa IN 121 </a:t>
            </a:r>
          </a:p>
        </p:txBody>
      </p:sp>
    </p:spTree>
    <p:extLst>
      <p:ext uri="{BB962C8B-B14F-4D97-AF65-F5344CB8AC3E}">
        <p14:creationId xmlns:p14="http://schemas.microsoft.com/office/powerpoint/2010/main" val="200468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189DB69-3ACF-4AF3-91AF-F662F7694EC2}"/>
              </a:ext>
            </a:extLst>
          </p:cNvPr>
          <p:cNvSpPr/>
          <p:nvPr/>
        </p:nvSpPr>
        <p:spPr>
          <a:xfrm>
            <a:off x="0" y="0"/>
            <a:ext cx="2768367" cy="964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C03D5F-0412-47A2-A450-EA3290DE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07E5-865A-4AC0-AE63-C37EDE0BA036}" type="slidenum">
              <a:rPr lang="en-US" altLang="pt-BR" smtClean="0"/>
              <a:pPr>
                <a:defRPr/>
              </a:pPr>
              <a:t>15</a:t>
            </a:fld>
            <a:endParaRPr lang="en-US" alt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03B6C1-88C3-456C-9A2D-8F4F5480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953"/>
            <a:ext cx="9144000" cy="5322094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9DFBF00-D640-4D52-933B-85CB5C53935D}"/>
              </a:ext>
            </a:extLst>
          </p:cNvPr>
          <p:cNvGrpSpPr/>
          <p:nvPr/>
        </p:nvGrpSpPr>
        <p:grpSpPr>
          <a:xfrm>
            <a:off x="0" y="2172833"/>
            <a:ext cx="7987979" cy="3122541"/>
            <a:chOff x="0" y="2172833"/>
            <a:chExt cx="7987979" cy="312254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260584E-39EB-4CF8-9FAC-F4660387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106" y="2172833"/>
              <a:ext cx="3801873" cy="3122541"/>
            </a:xfrm>
            <a:prstGeom prst="rect">
              <a:avLst/>
            </a:prstGeom>
          </p:spPr>
        </p:pic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7132D1DB-D816-4E0F-A776-812073F152DC}"/>
                </a:ext>
              </a:extLst>
            </p:cNvPr>
            <p:cNvSpPr/>
            <p:nvPr/>
          </p:nvSpPr>
          <p:spPr>
            <a:xfrm>
              <a:off x="0" y="2441196"/>
              <a:ext cx="3801873" cy="25167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AAB81EF-33A5-48C5-9466-F3145AE77A7F}"/>
                </a:ext>
              </a:extLst>
            </p:cNvPr>
            <p:cNvSpPr/>
            <p:nvPr/>
          </p:nvSpPr>
          <p:spPr>
            <a:xfrm>
              <a:off x="4186106" y="2172833"/>
              <a:ext cx="3801873" cy="31225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22779D2-5218-4840-97B7-6BAFF5540830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3801873" y="2567031"/>
              <a:ext cx="38423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D3C75D38-C8E5-4A7C-B2DE-548700A1F782}"/>
              </a:ext>
            </a:extLst>
          </p:cNvPr>
          <p:cNvSpPr txBox="1">
            <a:spLocks/>
          </p:cNvSpPr>
          <p:nvPr/>
        </p:nvSpPr>
        <p:spPr bwMode="auto">
          <a:xfrm>
            <a:off x="2510614" y="263999"/>
            <a:ext cx="6499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Análise Quantitativa IN 121 </a:t>
            </a:r>
          </a:p>
        </p:txBody>
      </p:sp>
    </p:spTree>
    <p:extLst>
      <p:ext uri="{BB962C8B-B14F-4D97-AF65-F5344CB8AC3E}">
        <p14:creationId xmlns:p14="http://schemas.microsoft.com/office/powerpoint/2010/main" val="28296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2D18B3D-9A10-4D42-B61D-26067BC57A67}"/>
              </a:ext>
            </a:extLst>
          </p:cNvPr>
          <p:cNvSpPr/>
          <p:nvPr/>
        </p:nvSpPr>
        <p:spPr>
          <a:xfrm>
            <a:off x="0" y="0"/>
            <a:ext cx="2768367" cy="964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2F633B-935B-445C-A99F-FB63F5A8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07E5-865A-4AC0-AE63-C37EDE0BA036}" type="slidenum">
              <a:rPr lang="en-US" altLang="pt-BR" smtClean="0"/>
              <a:pPr>
                <a:defRPr/>
              </a:pPr>
              <a:t>16</a:t>
            </a:fld>
            <a:endParaRPr lang="en-US" alt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E7D756-DCB3-48F5-8485-32A75A2B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846"/>
            <a:ext cx="9144000" cy="518830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335A0DD-0C84-4418-A471-51CBFCDCB80E}"/>
              </a:ext>
            </a:extLst>
          </p:cNvPr>
          <p:cNvSpPr txBox="1">
            <a:spLocks/>
          </p:cNvSpPr>
          <p:nvPr/>
        </p:nvSpPr>
        <p:spPr bwMode="auto">
          <a:xfrm>
            <a:off x="2510614" y="263999"/>
            <a:ext cx="6499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Análise Quantitativa IN 121 </a:t>
            </a:r>
          </a:p>
        </p:txBody>
      </p:sp>
    </p:spTree>
    <p:extLst>
      <p:ext uri="{BB962C8B-B14F-4D97-AF65-F5344CB8AC3E}">
        <p14:creationId xmlns:p14="http://schemas.microsoft.com/office/powerpoint/2010/main" val="21779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781295" y="218564"/>
            <a:ext cx="4175133" cy="1082410"/>
          </a:xfrm>
        </p:spPr>
        <p:txBody>
          <a:bodyPr/>
          <a:lstStyle/>
          <a:p>
            <a:pPr algn="r"/>
            <a:r>
              <a:rPr lang="pt-BR" sz="3600" dirty="0">
                <a:solidFill>
                  <a:srgbClr val="0070C0"/>
                </a:solidFill>
              </a:rPr>
              <a:t>       O céu é o limite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800" dirty="0">
                <a:solidFill>
                  <a:srgbClr val="0070C0"/>
                </a:solidFill>
              </a:rPr>
              <a:t> Sub produtos disponíveis </a:t>
            </a:r>
          </a:p>
        </p:txBody>
      </p:sp>
      <p:sp>
        <p:nvSpPr>
          <p:cNvPr id="6041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20337" y="1300974"/>
            <a:ext cx="8736091" cy="5077792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70C0"/>
                </a:solidFill>
                <a:cs typeface="Andalus" pitchFamily="18" charset="-78"/>
              </a:rPr>
              <a:t>Power BI – Qualidade / Monitoramento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Denúncias contra regulados x tratamento. (arquivamento / justificativa ou apuração com aviso ao denunciante);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Existência de prazo para serviços / comunicado ao regulado / forma de acesso ao serviço informada.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Frequência do Tema / existe roteiro 163 / existe FAQ / Informação no site.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Análise de conclusividade do SEAM / </a:t>
            </a:r>
            <a:r>
              <a:rPr lang="pt-BR" sz="2000" dirty="0" err="1">
                <a:solidFill>
                  <a:srgbClr val="0070C0"/>
                </a:solidFill>
                <a:cs typeface="Andalus" pitchFamily="18" charset="-78"/>
              </a:rPr>
              <a:t>Backoffice</a:t>
            </a: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 / assunto frequente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000" dirty="0">
              <a:solidFill>
                <a:srgbClr val="0070C0"/>
              </a:solidFill>
              <a:cs typeface="Andalus" pitchFamily="18" charset="-78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70C0"/>
                </a:solidFill>
                <a:cs typeface="Andalus" pitchFamily="18" charset="-78"/>
              </a:rPr>
              <a:t>Power BI – Quantidade  / Monitoramento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Monitoramento prazos por ator no processo / tempo médio de resposta por ator tabela de gestão de manifestação;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Monitoramento de manifestações por assunto demandado /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Registro das manifestações por canal de atendimento / motivo de encerramento de manifestações pelo atendente. (</a:t>
            </a:r>
            <a:r>
              <a:rPr lang="pt-BR" sz="2000" dirty="0" err="1">
                <a:solidFill>
                  <a:srgbClr val="0070C0"/>
                </a:solidFill>
                <a:cs typeface="Andalus" pitchFamily="18" charset="-78"/>
              </a:rPr>
              <a:t>CallCenter</a:t>
            </a: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000" dirty="0">
              <a:solidFill>
                <a:srgbClr val="0070C0"/>
              </a:solidFill>
              <a:cs typeface="Andalus" pitchFamily="18" charset="-78"/>
            </a:endParaRPr>
          </a:p>
          <a:p>
            <a:pPr algn="just"/>
            <a:endParaRPr lang="pt-BR" altLang="pt-BR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6241D4A-E091-41FA-88D0-CA78056FFA35}"/>
              </a:ext>
            </a:extLst>
          </p:cNvPr>
          <p:cNvSpPr/>
          <p:nvPr/>
        </p:nvSpPr>
        <p:spPr>
          <a:xfrm>
            <a:off x="0" y="0"/>
            <a:ext cx="2996418" cy="1151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801476-7020-4C10-B91B-2A0235339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4" y="67963"/>
            <a:ext cx="2285998" cy="11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20337" y="1983036"/>
            <a:ext cx="8736091" cy="4112963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70C0"/>
                </a:solidFill>
                <a:cs typeface="Andalus" pitchFamily="18" charset="-78"/>
              </a:rPr>
              <a:t> Sub produtos – desenvolvidos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cs typeface="Andalus" pitchFamily="18" charset="-78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0070C0"/>
                </a:solidFill>
                <a:cs typeface="Andalus" pitchFamily="18" charset="-78"/>
              </a:rPr>
              <a:t>PowerBI</a:t>
            </a: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 - vincula manifestações aos correspondentes processos de negócio.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 err="1">
                <a:solidFill>
                  <a:srgbClr val="0070C0"/>
                </a:solidFill>
                <a:cs typeface="Andalus" pitchFamily="18" charset="-78"/>
              </a:rPr>
              <a:t>PowerBI</a:t>
            </a: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 – aponta para área de inteligência da agência regulados candidatos à auditoria</a:t>
            </a:r>
            <a:r>
              <a:rPr lang="pt-BR" sz="2000" b="1" dirty="0">
                <a:solidFill>
                  <a:srgbClr val="0070C0"/>
                </a:solidFill>
                <a:cs typeface="Andalus" pitchFamily="18" charset="-78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cs typeface="Andalus" pitchFamily="18" charset="-78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70C0"/>
                </a:solidFill>
                <a:cs typeface="Andalus" pitchFamily="18" charset="-78"/>
              </a:rPr>
              <a:t>Sub produto em desenvolvimento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000" b="1" dirty="0">
              <a:solidFill>
                <a:srgbClr val="0070C0"/>
              </a:solidFill>
              <a:cs typeface="Andalus" pitchFamily="18" charset="-78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Tabela - aponta os sistemas informatizados de suporte a prestação de serviços que devem ser </a:t>
            </a:r>
            <a:r>
              <a:rPr lang="pt-BR" sz="2000" b="1" dirty="0">
                <a:solidFill>
                  <a:srgbClr val="0070C0"/>
                </a:solidFill>
                <a:cs typeface="Andalus" pitchFamily="18" charset="-78"/>
              </a:rPr>
              <a:t>prioritariamente</a:t>
            </a:r>
            <a:r>
              <a:rPr lang="pt-BR" sz="2000" dirty="0">
                <a:solidFill>
                  <a:srgbClr val="0070C0"/>
                </a:solidFill>
                <a:cs typeface="Andalus" pitchFamily="18" charset="-78"/>
              </a:rPr>
              <a:t> revisados.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000" dirty="0">
              <a:solidFill>
                <a:srgbClr val="0070C0"/>
              </a:solidFill>
              <a:cs typeface="Andalus" pitchFamily="18" charset="-78"/>
            </a:endParaRPr>
          </a:p>
          <a:p>
            <a:pPr algn="just"/>
            <a:endParaRPr lang="pt-BR" altLang="pt-BR" sz="2400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4F548DA0-A1FE-4FCC-9FC4-BB08859C3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295" y="218564"/>
            <a:ext cx="4175133" cy="1082410"/>
          </a:xfrm>
        </p:spPr>
        <p:txBody>
          <a:bodyPr/>
          <a:lstStyle/>
          <a:p>
            <a:pPr algn="r"/>
            <a:r>
              <a:rPr lang="pt-BR" sz="2800" dirty="0">
                <a:solidFill>
                  <a:srgbClr val="0070C0"/>
                </a:solidFill>
              </a:rPr>
              <a:t>       O céu é o limite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800" dirty="0">
                <a:solidFill>
                  <a:srgbClr val="0070C0"/>
                </a:solidFill>
              </a:rPr>
              <a:t> Sub produtos disponíveis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1AD34C-2D80-4573-9216-4D0EBC2CB088}"/>
              </a:ext>
            </a:extLst>
          </p:cNvPr>
          <p:cNvSpPr/>
          <p:nvPr/>
        </p:nvSpPr>
        <p:spPr>
          <a:xfrm>
            <a:off x="0" y="0"/>
            <a:ext cx="2996418" cy="1151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3EBE8B4-D5F3-4028-A5D3-B32A417D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4" y="67963"/>
            <a:ext cx="2285998" cy="11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" y="0"/>
            <a:ext cx="3015343" cy="1055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AA31EE-4A45-4D63-8188-2D530187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2" y="191273"/>
            <a:ext cx="8027914" cy="19119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584398" y="2198508"/>
            <a:ext cx="80279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O monitoramento das manifestações tem </a:t>
            </a:r>
            <a:r>
              <a:rPr lang="pt-BR" sz="19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nossa avaliação </a:t>
            </a:r>
            <a:r>
              <a:rPr lang="pt-BR" sz="19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nos aspectos quantitativos e qualitativos, </a:t>
            </a:r>
            <a:r>
              <a:rPr lang="pt-BR" sz="19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mas o que  pensa o regulado?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A pesquisa avalia a satisfação dos regulados aferindo qualidade da resposta, o tempo  e atendimento das expectativas, por UORG, assunto e natureza do regulado.</a:t>
            </a:r>
            <a:endParaRPr lang="pt-BR" sz="19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sz="19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    O Sistema de atendimento sob o ponto de vista do regulado - EFETIVIDADE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rgbClr val="0070C0"/>
                </a:solidFill>
                <a:latin typeface="+mn-lt"/>
              </a:rPr>
              <a:t>Ampliamos o universo avaliado de 3251 avaliações em 2018 para 5153 no 1º trimestre de 2019.</a:t>
            </a:r>
            <a:endParaRPr lang="pt-BR" sz="19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Objetivamos as perguntas, simplificamos o tempo de resposta, nos valemos de recursos </a:t>
            </a:r>
            <a:r>
              <a:rPr lang="pt-BR" sz="1900" dirty="0">
                <a:solidFill>
                  <a:srgbClr val="0070C0"/>
                </a:solidFill>
                <a:latin typeface="+mn-lt"/>
              </a:rPr>
              <a:t>do </a:t>
            </a:r>
            <a:r>
              <a:rPr lang="pt-BR" sz="1900" dirty="0" err="1">
                <a:solidFill>
                  <a:srgbClr val="0070C0"/>
                </a:solidFill>
                <a:latin typeface="+mn-lt"/>
              </a:rPr>
              <a:t>LimeSurvey</a:t>
            </a:r>
            <a:r>
              <a:rPr lang="pt-BR" sz="1900" dirty="0">
                <a:solidFill>
                  <a:srgbClr val="0070C0"/>
                </a:solidFill>
                <a:latin typeface="+mn-lt"/>
              </a:rPr>
              <a:t> (</a:t>
            </a:r>
            <a:r>
              <a:rPr lang="pt-BR" sz="1900" dirty="0" err="1">
                <a:solidFill>
                  <a:srgbClr val="0070C0"/>
                </a:solidFill>
                <a:latin typeface="+mn-lt"/>
              </a:rPr>
              <a:t>token</a:t>
            </a:r>
            <a:r>
              <a:rPr lang="pt-BR" sz="1900" dirty="0">
                <a:solidFill>
                  <a:srgbClr val="0070C0"/>
                </a:solidFill>
                <a:latin typeface="+mn-lt"/>
              </a:rPr>
              <a:t>, e-mail de lembrete, vinculação das respostas com os públicos, manifestações, assuntos, divulgação de resultados (e-mail e internet)</a:t>
            </a:r>
            <a:endParaRPr lang="pt-BR" sz="19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Roteiro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rgbClr val="0070C0"/>
                </a:solidFill>
              </a:rPr>
              <a:t>Missão e razão da existência da ANAC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rgbClr val="0070C0"/>
                </a:solidFill>
              </a:rPr>
              <a:t>Investir no amadurecimento setorial “Regulado + Regulador”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rgbClr val="0070C0"/>
                </a:solidFill>
              </a:rPr>
              <a:t>Corresponsabilidade = Clima de Confiança = Papel da Ouvidoria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rgbClr val="0070C0"/>
                </a:solidFill>
              </a:rPr>
              <a:t>Sistema de Atendimento - Situação original – Diagnóstico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rgbClr val="0070C0"/>
                </a:solidFill>
              </a:rPr>
              <a:t>Novo Modelo - IN 121 Atendimento - Monitoramento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rgbClr val="0070C0"/>
                </a:solidFill>
              </a:rPr>
              <a:t>Pesquisa de satisfação sobre Atendimento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rgbClr val="0070C0"/>
                </a:solidFill>
              </a:rPr>
              <a:t>Pesquisa de satisfação sobre Serviços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rgbClr val="0070C0"/>
                </a:solidFill>
              </a:rPr>
              <a:t>Desafios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alt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6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" y="0"/>
            <a:ext cx="3015343" cy="1055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AA31EE-4A45-4D63-8188-2D530187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2" y="191273"/>
            <a:ext cx="8027914" cy="1911927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C8B4825-7EF6-4B60-AC52-1D03095E0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16992"/>
              </p:ext>
            </p:extLst>
          </p:nvPr>
        </p:nvGraphicFramePr>
        <p:xfrm>
          <a:off x="584398" y="2132227"/>
          <a:ext cx="8017348" cy="448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007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aixaDeTexto 21"/>
          <p:cNvSpPr txBox="1">
            <a:spLocks noChangeArrowheads="1"/>
          </p:cNvSpPr>
          <p:nvPr/>
        </p:nvSpPr>
        <p:spPr bwMode="auto">
          <a:xfrm>
            <a:off x="4011931" y="160339"/>
            <a:ext cx="5005473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altLang="pt-BR" sz="2400" dirty="0"/>
              <a:t>Resultados Pesquisa Atendimento ANAC 2018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D5A86A-EB9C-4EE1-B517-1FA0B82A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479"/>
            <a:ext cx="9144000" cy="51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16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hlinkClick r:id="rId3"/>
            <a:extLst>
              <a:ext uri="{FF2B5EF4-FFF2-40B4-BE49-F238E27FC236}">
                <a16:creationId xmlns:a16="http://schemas.microsoft.com/office/drawing/2014/main" id="{F3D951B1-A9BB-4A2B-AC34-E8A998F0C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7280"/>
            <a:ext cx="9144000" cy="5760719"/>
          </a:xfrm>
          <a:prstGeom prst="rect">
            <a:avLst/>
          </a:prstGeom>
        </p:spPr>
      </p:pic>
      <p:sp>
        <p:nvSpPr>
          <p:cNvPr id="60419" name="CaixaDeTexto 21"/>
          <p:cNvSpPr txBox="1">
            <a:spLocks noChangeArrowheads="1"/>
          </p:cNvSpPr>
          <p:nvPr/>
        </p:nvSpPr>
        <p:spPr bwMode="auto">
          <a:xfrm>
            <a:off x="4011931" y="160339"/>
            <a:ext cx="5005473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altLang="pt-BR" sz="2400" dirty="0"/>
              <a:t>Resultados Pesquisa Atendimento ANAC 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BCD4F5-4182-4219-8BF7-57C533462112}"/>
              </a:ext>
            </a:extLst>
          </p:cNvPr>
          <p:cNvSpPr/>
          <p:nvPr/>
        </p:nvSpPr>
        <p:spPr>
          <a:xfrm>
            <a:off x="100668" y="83890"/>
            <a:ext cx="2676949" cy="10133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7BAC28-6D15-44A0-B939-90D12FE549E2}"/>
              </a:ext>
            </a:extLst>
          </p:cNvPr>
          <p:cNvSpPr/>
          <p:nvPr/>
        </p:nvSpPr>
        <p:spPr>
          <a:xfrm>
            <a:off x="1591542" y="5385854"/>
            <a:ext cx="5186763" cy="147214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03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62075"/>
            <a:ext cx="9144000" cy="5495925"/>
          </a:xfrm>
          <a:prstGeom prst="rect">
            <a:avLst/>
          </a:prstGeom>
        </p:spPr>
      </p:pic>
      <p:sp>
        <p:nvSpPr>
          <p:cNvPr id="60419" name="CaixaDeTexto 21"/>
          <p:cNvSpPr txBox="1">
            <a:spLocks noChangeArrowheads="1"/>
          </p:cNvSpPr>
          <p:nvPr/>
        </p:nvSpPr>
        <p:spPr bwMode="auto">
          <a:xfrm>
            <a:off x="4011931" y="160339"/>
            <a:ext cx="5005473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altLang="pt-BR" sz="2400" dirty="0"/>
              <a:t>Resultados Pesquisa Atendimento ANAC 2019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BCD4F5-4182-4219-8BF7-57C533462112}"/>
              </a:ext>
            </a:extLst>
          </p:cNvPr>
          <p:cNvSpPr/>
          <p:nvPr/>
        </p:nvSpPr>
        <p:spPr>
          <a:xfrm>
            <a:off x="100668" y="83890"/>
            <a:ext cx="2676949" cy="10133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7BAC28-6D15-44A0-B939-90D12FE549E2}"/>
              </a:ext>
            </a:extLst>
          </p:cNvPr>
          <p:cNvSpPr/>
          <p:nvPr/>
        </p:nvSpPr>
        <p:spPr>
          <a:xfrm>
            <a:off x="1591542" y="5385854"/>
            <a:ext cx="5186763" cy="147214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224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F207887-CC96-46DD-968A-256ECC349DAA}"/>
              </a:ext>
            </a:extLst>
          </p:cNvPr>
          <p:cNvSpPr/>
          <p:nvPr/>
        </p:nvSpPr>
        <p:spPr>
          <a:xfrm>
            <a:off x="0" y="6467040"/>
            <a:ext cx="9144000" cy="3976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419" name="CaixaDeTexto 21"/>
          <p:cNvSpPr txBox="1">
            <a:spLocks noChangeArrowheads="1"/>
          </p:cNvSpPr>
          <p:nvPr/>
        </p:nvSpPr>
        <p:spPr bwMode="auto">
          <a:xfrm>
            <a:off x="4011931" y="160339"/>
            <a:ext cx="5005473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altLang="pt-BR" sz="2400" dirty="0"/>
              <a:t>Resultados Pesquisa Atendimento ANAC 2019</a:t>
            </a:r>
          </a:p>
        </p:txBody>
      </p:sp>
      <p:pic>
        <p:nvPicPr>
          <p:cNvPr id="2" name="Imagem 1">
            <a:hlinkClick r:id="rId3"/>
            <a:extLst>
              <a:ext uri="{FF2B5EF4-FFF2-40B4-BE49-F238E27FC236}">
                <a16:creationId xmlns:a16="http://schemas.microsoft.com/office/drawing/2014/main" id="{CFA3081B-01E2-42C8-B281-EE5ADFBF5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6679"/>
            <a:ext cx="9144000" cy="585803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355BD07-5A35-4826-BFB7-A7A4A45FAF6C}"/>
              </a:ext>
            </a:extLst>
          </p:cNvPr>
          <p:cNvSpPr/>
          <p:nvPr/>
        </p:nvSpPr>
        <p:spPr>
          <a:xfrm>
            <a:off x="100668" y="83890"/>
            <a:ext cx="2676949" cy="10133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453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AE1705-91D4-494E-B0FD-AA8393F87453}"/>
              </a:ext>
            </a:extLst>
          </p:cNvPr>
          <p:cNvSpPr/>
          <p:nvPr/>
        </p:nvSpPr>
        <p:spPr>
          <a:xfrm>
            <a:off x="0" y="6454598"/>
            <a:ext cx="9144000" cy="403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" y="0"/>
            <a:ext cx="3015343" cy="1055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E7D11D-0E43-4FA0-B19E-C7760B6BD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35" y="190285"/>
            <a:ext cx="8235179" cy="1638517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8487BCF-B245-4E51-A0F2-08B180701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625747"/>
              </p:ext>
            </p:extLst>
          </p:nvPr>
        </p:nvGraphicFramePr>
        <p:xfrm>
          <a:off x="445035" y="2156541"/>
          <a:ext cx="7960734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403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aixaDeTexto 21"/>
          <p:cNvSpPr txBox="1">
            <a:spLocks noChangeArrowheads="1"/>
          </p:cNvSpPr>
          <p:nvPr/>
        </p:nvSpPr>
        <p:spPr bwMode="auto">
          <a:xfrm>
            <a:off x="3177541" y="160340"/>
            <a:ext cx="5839862" cy="11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altLang="pt-BR" sz="2800" dirty="0"/>
              <a:t>Resultados Pesquisa Satisfação Serviços da ANAC</a:t>
            </a:r>
          </a:p>
        </p:txBody>
      </p:sp>
      <p:pic>
        <p:nvPicPr>
          <p:cNvPr id="3" name="Imagem 2">
            <a:hlinkClick r:id="rId3"/>
            <a:extLst>
              <a:ext uri="{FF2B5EF4-FFF2-40B4-BE49-F238E27FC236}">
                <a16:creationId xmlns:a16="http://schemas.microsoft.com/office/drawing/2014/main" id="{FFBA11F2-C4B9-4483-8F69-7A625969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883"/>
            <a:ext cx="9144000" cy="553211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7B336F9-4F23-47F8-9693-82484B3A1623}"/>
              </a:ext>
            </a:extLst>
          </p:cNvPr>
          <p:cNvSpPr/>
          <p:nvPr/>
        </p:nvSpPr>
        <p:spPr>
          <a:xfrm>
            <a:off x="100668" y="83890"/>
            <a:ext cx="2676949" cy="10133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47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aixaDeTexto 21"/>
          <p:cNvSpPr txBox="1">
            <a:spLocks noChangeArrowheads="1"/>
          </p:cNvSpPr>
          <p:nvPr/>
        </p:nvSpPr>
        <p:spPr bwMode="auto">
          <a:xfrm>
            <a:off x="3177541" y="160340"/>
            <a:ext cx="5839862" cy="11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altLang="pt-BR" sz="2800" dirty="0"/>
              <a:t>Resultados Pesquisa Satisfação Serviços da ANAC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B336F9-4F23-47F8-9693-82484B3A1623}"/>
              </a:ext>
            </a:extLst>
          </p:cNvPr>
          <p:cNvSpPr/>
          <p:nvPr/>
        </p:nvSpPr>
        <p:spPr>
          <a:xfrm>
            <a:off x="100668" y="83890"/>
            <a:ext cx="2676949" cy="10133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66850"/>
            <a:ext cx="9144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86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aixaDeTexto 21"/>
          <p:cNvSpPr txBox="1">
            <a:spLocks noChangeArrowheads="1"/>
          </p:cNvSpPr>
          <p:nvPr/>
        </p:nvSpPr>
        <p:spPr bwMode="auto">
          <a:xfrm>
            <a:off x="3177541" y="160340"/>
            <a:ext cx="5839862" cy="11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altLang="pt-BR" sz="2800" dirty="0"/>
              <a:t>Resultados Pesquisa Satisfação Serviços da ANAC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B336F9-4F23-47F8-9693-82484B3A1623}"/>
              </a:ext>
            </a:extLst>
          </p:cNvPr>
          <p:cNvSpPr/>
          <p:nvPr/>
        </p:nvSpPr>
        <p:spPr>
          <a:xfrm>
            <a:off x="100668" y="83890"/>
            <a:ext cx="2676949" cy="10133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90650"/>
            <a:ext cx="9144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7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1690690"/>
            <a:ext cx="7772400" cy="1392237"/>
          </a:xfrm>
        </p:spPr>
        <p:txBody>
          <a:bodyPr/>
          <a:lstStyle/>
          <a:p>
            <a:pPr eaLnBrk="1" hangingPunct="1">
              <a:defRPr/>
            </a:pPr>
            <a:br>
              <a:rPr lang="pt-BR" sz="3200" b="1" dirty="0"/>
            </a:br>
            <a:endParaRPr lang="pt-BR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354" y="1555749"/>
            <a:ext cx="8567224" cy="480098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1-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Integrar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nosso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fluxo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distribuição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ao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 E-OUV (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setembro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2019);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2-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Empoderar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o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papel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dos SEAM s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nas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Superintendências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;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3-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Extrair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novos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produtos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das bases de dados;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4-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Direcionar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os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vetores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manifestações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,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pesquisa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atendimento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e de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serviços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para um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Simplifique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Interno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;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0070C0"/>
              </a:solidFill>
              <a:cs typeface="Andalus" panose="02020603050405020304" pitchFamily="18" charset="-78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5-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Contribuir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para a ANAC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dispor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de IN de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serviços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(Carta de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serviços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–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Qualidade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cs typeface="Andalus" panose="02020603050405020304" pitchFamily="18" charset="-78"/>
              </a:rPr>
              <a:t>serviços</a:t>
            </a:r>
            <a:r>
              <a:rPr lang="en-US" sz="2400" dirty="0">
                <a:solidFill>
                  <a:srgbClr val="0070C0"/>
                </a:solidFill>
                <a:cs typeface="Andalus" panose="02020603050405020304" pitchFamily="18" charset="-78"/>
              </a:rPr>
              <a:t> – PGA 2019).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0070C0"/>
              </a:solidFill>
              <a:cs typeface="Andalus" panose="02020603050405020304" pitchFamily="18" charset="-78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800" i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CBBDF7B-4CF4-497A-BB0C-6092952B70D3}"/>
              </a:ext>
            </a:extLst>
          </p:cNvPr>
          <p:cNvSpPr/>
          <p:nvPr/>
        </p:nvSpPr>
        <p:spPr>
          <a:xfrm>
            <a:off x="3123283" y="4177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           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PRÓXIMOS DESAFIOS</a:t>
            </a:r>
          </a:p>
        </p:txBody>
      </p:sp>
    </p:spTree>
    <p:extLst>
      <p:ext uri="{BB962C8B-B14F-4D97-AF65-F5344CB8AC3E}">
        <p14:creationId xmlns:p14="http://schemas.microsoft.com/office/powerpoint/2010/main" val="254586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406206"/>
            <a:ext cx="8839199" cy="97626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2400" b="1" dirty="0">
                <a:solidFill>
                  <a:srgbClr val="0070C0"/>
                </a:solidFill>
              </a:rPr>
              <a:t>Missão: </a:t>
            </a:r>
            <a:r>
              <a:rPr lang="pt-BR" sz="2400" dirty="0">
                <a:solidFill>
                  <a:srgbClr val="0070C0"/>
                </a:solidFill>
              </a:rPr>
              <a:t>Garantir a todos os brasileiros a SEGURANÇA e a excelência da aviação civil.</a:t>
            </a:r>
            <a:endParaRPr lang="pt-BR" altLang="pt-BR" sz="2400" dirty="0">
              <a:solidFill>
                <a:srgbClr val="0070C0"/>
              </a:solidFill>
            </a:endParaRPr>
          </a:p>
        </p:txBody>
      </p:sp>
      <p:sp>
        <p:nvSpPr>
          <p:cNvPr id="3" name="CaixaDeTexto 21"/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Missão e razão da existência da ANAC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A0A90F3-1568-43C8-B113-D0CEE3F11096}"/>
              </a:ext>
            </a:extLst>
          </p:cNvPr>
          <p:cNvSpPr txBox="1">
            <a:spLocks/>
          </p:cNvSpPr>
          <p:nvPr/>
        </p:nvSpPr>
        <p:spPr bwMode="auto">
          <a:xfrm>
            <a:off x="152399" y="2509357"/>
            <a:ext cx="8839199" cy="367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altLang="pt-BR" sz="2400" dirty="0">
                <a:solidFill>
                  <a:srgbClr val="0070C0"/>
                </a:solidFill>
              </a:rPr>
              <a:t>Promover a </a:t>
            </a:r>
            <a:r>
              <a:rPr lang="pt-BR" altLang="pt-BR" sz="2400" b="1" i="1" dirty="0">
                <a:solidFill>
                  <a:srgbClr val="0070C0"/>
                </a:solidFill>
              </a:rPr>
              <a:t>segurança operacional</a:t>
            </a:r>
            <a:r>
              <a:rPr lang="pt-BR" altLang="pt-BR" sz="2400" dirty="0">
                <a:solidFill>
                  <a:srgbClr val="0070C0"/>
                </a:solidFill>
              </a:rPr>
              <a:t>, a </a:t>
            </a:r>
            <a:r>
              <a:rPr lang="pt-BR" altLang="pt-BR" sz="2400" b="1" i="1" dirty="0">
                <a:solidFill>
                  <a:srgbClr val="0070C0"/>
                </a:solidFill>
              </a:rPr>
              <a:t>segurança contra atos de interferência ilícita </a:t>
            </a:r>
            <a:r>
              <a:rPr lang="pt-BR" altLang="pt-BR" sz="2400" dirty="0">
                <a:solidFill>
                  <a:srgbClr val="0070C0"/>
                </a:solidFill>
              </a:rPr>
              <a:t>e um </a:t>
            </a:r>
            <a:r>
              <a:rPr lang="pt-BR" altLang="pt-BR" sz="2400" b="1" i="1" dirty="0">
                <a:solidFill>
                  <a:srgbClr val="0070C0"/>
                </a:solidFill>
              </a:rPr>
              <a:t>ambiente de concorrência</a:t>
            </a:r>
            <a:r>
              <a:rPr lang="pt-BR" altLang="pt-BR" sz="2400" i="1" dirty="0">
                <a:solidFill>
                  <a:srgbClr val="0070C0"/>
                </a:solidFill>
              </a:rPr>
              <a:t>, visando um </a:t>
            </a:r>
            <a:r>
              <a:rPr lang="pt-BR" altLang="pt-BR" sz="2400" dirty="0">
                <a:solidFill>
                  <a:srgbClr val="0070C0"/>
                </a:solidFill>
              </a:rPr>
              <a:t>transporte aéreo </a:t>
            </a:r>
            <a:r>
              <a:rPr lang="pt-BR" altLang="pt-BR" sz="2400" b="1" dirty="0">
                <a:solidFill>
                  <a:srgbClr val="0070C0"/>
                </a:solidFill>
              </a:rPr>
              <a:t>SEGURO,</a:t>
            </a:r>
            <a:r>
              <a:rPr lang="pt-BR" altLang="pt-BR" sz="2400" dirty="0">
                <a:solidFill>
                  <a:srgbClr val="0070C0"/>
                </a:solidFill>
              </a:rPr>
              <a:t> </a:t>
            </a:r>
            <a:r>
              <a:rPr lang="pt-BR" altLang="pt-BR" sz="2400" b="1" dirty="0">
                <a:solidFill>
                  <a:srgbClr val="0070C0"/>
                </a:solidFill>
              </a:rPr>
              <a:t>acessível e sustentável.</a:t>
            </a:r>
            <a:endParaRPr lang="pt-BR" altLang="pt-BR" sz="24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pt-BR" altLang="pt-BR" sz="24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Para plenamente atingir o objetivo, </a:t>
            </a:r>
            <a:r>
              <a:rPr lang="pt-BR" altLang="pt-BR" sz="2400" dirty="0">
                <a:solidFill>
                  <a:srgbClr val="0070C0"/>
                </a:solidFill>
              </a:rPr>
              <a:t>considerado a expansão do setor</a:t>
            </a:r>
            <a:r>
              <a:rPr lang="pt-BR" altLang="pt-BR" sz="2400" b="1" dirty="0">
                <a:solidFill>
                  <a:srgbClr val="0070C0"/>
                </a:solidFill>
              </a:rPr>
              <a:t>, temos que alterar a equação de </a:t>
            </a:r>
            <a:r>
              <a:rPr lang="pt-BR" altLang="pt-BR" sz="2400" dirty="0">
                <a:solidFill>
                  <a:srgbClr val="0070C0"/>
                </a:solidFill>
              </a:rPr>
              <a:t>Regulado </a:t>
            </a:r>
            <a:r>
              <a:rPr lang="pt-BR" altLang="pt-BR" sz="3600" b="1" dirty="0">
                <a:solidFill>
                  <a:srgbClr val="C00000"/>
                </a:solidFill>
              </a:rPr>
              <a:t>x</a:t>
            </a:r>
            <a:r>
              <a:rPr lang="pt-BR" altLang="pt-BR" sz="2400" dirty="0">
                <a:solidFill>
                  <a:srgbClr val="0070C0"/>
                </a:solidFill>
              </a:rPr>
              <a:t> Regulador para </a:t>
            </a:r>
            <a:r>
              <a:rPr lang="pt-BR" altLang="pt-BR" sz="2400" b="1" dirty="0">
                <a:solidFill>
                  <a:srgbClr val="0070C0"/>
                </a:solidFill>
              </a:rPr>
              <a:t>Regulado </a:t>
            </a:r>
            <a:r>
              <a:rPr lang="pt-BR" altLang="pt-BR" sz="3600" b="1" dirty="0">
                <a:solidFill>
                  <a:srgbClr val="C00000"/>
                </a:solidFill>
              </a:rPr>
              <a:t>+</a:t>
            </a:r>
            <a:r>
              <a:rPr lang="pt-BR" altLang="pt-BR" sz="2400" b="1" dirty="0">
                <a:solidFill>
                  <a:srgbClr val="0070C0"/>
                </a:solidFill>
              </a:rPr>
              <a:t> Regulador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altLang="pt-BR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Amadurecimento Setorial</a:t>
            </a:r>
          </a:p>
        </p:txBody>
      </p:sp>
    </p:spTree>
    <p:extLst>
      <p:ext uri="{BB962C8B-B14F-4D97-AF65-F5344CB8AC3E}">
        <p14:creationId xmlns:p14="http://schemas.microsoft.com/office/powerpoint/2010/main" val="37723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1690690"/>
            <a:ext cx="7772400" cy="1392237"/>
          </a:xfrm>
        </p:spPr>
        <p:txBody>
          <a:bodyPr/>
          <a:lstStyle/>
          <a:p>
            <a:pPr eaLnBrk="1" hangingPunct="1">
              <a:defRPr/>
            </a:pPr>
            <a:br>
              <a:rPr lang="pt-BR" sz="3200" b="1" dirty="0"/>
            </a:br>
            <a:endParaRPr lang="pt-BR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2030413"/>
            <a:ext cx="7772400" cy="3746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Alex Castaldi Romera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Ouvidor ANAC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OBRIGADO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alex.romera@anac.gov.br</a:t>
            </a:r>
            <a:r>
              <a:rPr lang="en-US" sz="48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i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025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2567032" y="144578"/>
            <a:ext cx="6576968" cy="120217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pt-BR" altLang="pt-BR" sz="3200" b="1" dirty="0">
                <a:solidFill>
                  <a:srgbClr val="0070C0"/>
                </a:solidFill>
              </a:rPr>
              <a:t>              Investir no amadurecimento setorial “Regulado + Regulador”</a:t>
            </a:r>
            <a:br>
              <a:rPr lang="pt-BR" altLang="pt-BR" sz="3200" b="1" dirty="0">
                <a:solidFill>
                  <a:srgbClr val="0070C0"/>
                </a:solidFill>
              </a:rPr>
            </a:br>
            <a:br>
              <a:rPr lang="pt-BR" altLang="pt-BR" sz="32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</a:br>
            <a:r>
              <a:rPr lang="pt-BR" altLang="pt-BR" sz="32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77110"/>
            <a:ext cx="8229600" cy="45148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altLang="pt-BR" dirty="0">
                <a:solidFill>
                  <a:srgbClr val="0070C0"/>
                </a:solidFill>
              </a:rPr>
              <a:t>                 </a:t>
            </a:r>
          </a:p>
          <a:p>
            <a:pPr marL="0" indent="0" algn="ctr">
              <a:buNone/>
              <a:defRPr/>
            </a:pPr>
            <a:r>
              <a:rPr lang="pt-BR" altLang="pt-BR" sz="2800" dirty="0">
                <a:solidFill>
                  <a:srgbClr val="0070C0"/>
                </a:solidFill>
              </a:rPr>
              <a:t>“Menos Prescrição”  </a:t>
            </a:r>
          </a:p>
          <a:p>
            <a:pPr marL="0" indent="0" algn="ctr">
              <a:buNone/>
              <a:defRPr/>
            </a:pPr>
            <a:r>
              <a:rPr lang="pt-BR" altLang="pt-BR" sz="2800" dirty="0">
                <a:solidFill>
                  <a:srgbClr val="0070C0"/>
                </a:solidFill>
              </a:rPr>
              <a:t>“Mais Análise de Risco”</a:t>
            </a:r>
          </a:p>
          <a:p>
            <a:pPr marL="0" indent="0" algn="ctr">
              <a:buNone/>
              <a:defRPr/>
            </a:pPr>
            <a:r>
              <a:rPr lang="pt-BR" altLang="pt-BR" sz="2800" dirty="0">
                <a:solidFill>
                  <a:srgbClr val="0070C0"/>
                </a:solidFill>
              </a:rPr>
              <a:t>“Princípio da Cultura Justa”</a:t>
            </a:r>
          </a:p>
          <a:p>
            <a:pPr marL="0" indent="0" algn="ctr">
              <a:buNone/>
              <a:defRPr/>
            </a:pPr>
            <a:r>
              <a:rPr lang="pt-BR" altLang="pt-BR" sz="2800" dirty="0">
                <a:solidFill>
                  <a:srgbClr val="0070C0"/>
                </a:solidFill>
              </a:rPr>
              <a:t>“Análise baseada em performance”</a:t>
            </a:r>
          </a:p>
          <a:p>
            <a:pPr marL="0" indent="0" algn="ctr">
              <a:buNone/>
              <a:defRPr/>
            </a:pPr>
            <a:r>
              <a:rPr lang="pt-BR" altLang="pt-BR" sz="2800" dirty="0">
                <a:solidFill>
                  <a:srgbClr val="0070C0"/>
                </a:solidFill>
              </a:rPr>
              <a:t>“Simplificação de processos” </a:t>
            </a:r>
          </a:p>
          <a:p>
            <a:pPr marL="0" indent="0" algn="ctr">
              <a:buNone/>
              <a:defRPr/>
            </a:pPr>
            <a:r>
              <a:rPr lang="pt-BR" altLang="pt-BR" sz="4000" b="1" dirty="0">
                <a:solidFill>
                  <a:srgbClr val="0070C0"/>
                </a:solidFill>
              </a:rPr>
              <a:t>“Corresponsabilidade”</a:t>
            </a:r>
          </a:p>
          <a:p>
            <a:pPr marL="0" indent="0" algn="ctr">
              <a:buNone/>
              <a:defRPr/>
            </a:pPr>
            <a:r>
              <a:rPr lang="pt-BR" altLang="pt-BR" sz="3600" b="1" dirty="0">
                <a:solidFill>
                  <a:srgbClr val="0070C0"/>
                </a:solidFill>
              </a:rPr>
              <a:t>               </a:t>
            </a:r>
            <a:endParaRPr lang="pt-B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6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2548427" y="375508"/>
            <a:ext cx="6595573" cy="64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pt-BR" altLang="pt-BR" sz="28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>Corresponsabilidade = Clima de Confiança </a:t>
            </a:r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>
          <a:xfrm>
            <a:off x="187569" y="1031632"/>
            <a:ext cx="8768862" cy="5380894"/>
          </a:xfrm>
        </p:spPr>
        <p:txBody>
          <a:bodyPr/>
          <a:lstStyle/>
          <a:p>
            <a:pPr marL="0" indent="0" algn="just">
              <a:buNone/>
            </a:pPr>
            <a:endParaRPr lang="pt-BR" altLang="pt-BR" sz="2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altLang="pt-BR" sz="2400" dirty="0">
                <a:solidFill>
                  <a:srgbClr val="0070C0"/>
                </a:solidFill>
              </a:rPr>
              <a:t>Amadurecimento setorial / </a:t>
            </a:r>
            <a:r>
              <a:rPr lang="pt-BR" altLang="pt-BR" sz="2400" b="1" dirty="0">
                <a:solidFill>
                  <a:srgbClr val="0070C0"/>
                </a:solidFill>
              </a:rPr>
              <a:t>corresponsabilidade </a:t>
            </a:r>
            <a:r>
              <a:rPr lang="pt-BR" altLang="pt-BR" sz="2400" dirty="0">
                <a:solidFill>
                  <a:srgbClr val="0070C0"/>
                </a:solidFill>
              </a:rPr>
              <a:t>depende de </a:t>
            </a:r>
            <a:r>
              <a:rPr lang="pt-BR" altLang="pt-BR" sz="2400" b="1" dirty="0">
                <a:solidFill>
                  <a:srgbClr val="0070C0"/>
                </a:solidFill>
              </a:rPr>
              <a:t>clima de mútua confiança </a:t>
            </a:r>
            <a:r>
              <a:rPr lang="pt-BR" altLang="pt-BR" sz="2400" dirty="0">
                <a:solidFill>
                  <a:srgbClr val="0070C0"/>
                </a:solidFill>
              </a:rPr>
              <a:t>que possibilita os agentes (R+R) compartilhar informações e conhecimentos essenciais a segurança. </a:t>
            </a:r>
          </a:p>
          <a:p>
            <a:pPr marL="0" indent="0" algn="just">
              <a:buNone/>
            </a:pPr>
            <a:r>
              <a:rPr lang="pt-BR" altLang="pt-BR" sz="2400" dirty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t-BR" altLang="pt-BR" sz="2800" b="1" dirty="0">
                <a:solidFill>
                  <a:srgbClr val="0070C0"/>
                </a:solidFill>
              </a:rPr>
              <a:t>Confiança</a:t>
            </a:r>
            <a:r>
              <a:rPr lang="pt-BR" altLang="pt-BR" sz="2800" dirty="0">
                <a:solidFill>
                  <a:srgbClr val="0070C0"/>
                </a:solidFill>
              </a:rPr>
              <a:t>,</a:t>
            </a:r>
            <a:r>
              <a:rPr lang="pt-BR" altLang="pt-BR" sz="2000" dirty="0">
                <a:solidFill>
                  <a:srgbClr val="0070C0"/>
                </a:solidFill>
              </a:rPr>
              <a:t> nesse contexto, significa que o regulado </a:t>
            </a:r>
            <a:r>
              <a:rPr lang="pt-BR" altLang="pt-BR" sz="2800" b="1" dirty="0">
                <a:solidFill>
                  <a:srgbClr val="0070C0"/>
                </a:solidFill>
              </a:rPr>
              <a:t>será ouvido</a:t>
            </a:r>
            <a:r>
              <a:rPr lang="pt-BR" altLang="pt-BR" sz="2000" dirty="0">
                <a:solidFill>
                  <a:srgbClr val="0070C0"/>
                </a:solidFill>
              </a:rPr>
              <a:t>, que suas manifestações, opiniões, sugestões e críticas </a:t>
            </a:r>
            <a:r>
              <a:rPr lang="pt-BR" altLang="pt-BR" sz="2000" b="1" dirty="0">
                <a:solidFill>
                  <a:srgbClr val="0070C0"/>
                </a:solidFill>
              </a:rPr>
              <a:t>terão tratamento adequado </a:t>
            </a:r>
            <a:r>
              <a:rPr lang="pt-BR" altLang="pt-BR" sz="2000" dirty="0">
                <a:solidFill>
                  <a:srgbClr val="0070C0"/>
                </a:solidFill>
              </a:rPr>
              <a:t>na ANAC e por elas </a:t>
            </a:r>
            <a:r>
              <a:rPr lang="pt-BR" altLang="pt-BR" sz="2800" b="1" dirty="0">
                <a:solidFill>
                  <a:srgbClr val="0070C0"/>
                </a:solidFill>
              </a:rPr>
              <a:t>não será discriminado</a:t>
            </a:r>
            <a:r>
              <a:rPr lang="pt-BR" altLang="pt-BR" sz="2000" b="1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altLang="pt-BR" sz="2800" b="1" dirty="0">
                <a:solidFill>
                  <a:srgbClr val="0070C0"/>
                </a:solidFill>
              </a:rPr>
              <a:t>SENTIMENTO DE CORESPONSABILIDADE ATIVA</a:t>
            </a:r>
          </a:p>
          <a:p>
            <a:pPr marL="0" indent="0" algn="just">
              <a:buNone/>
            </a:pPr>
            <a:endParaRPr lang="pt-BR" altLang="pt-B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5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9686"/>
            <a:ext cx="8229600" cy="5033963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Gerar clima que permita capturar das manifestações, das pesquisas e outras fontes indicadores</a:t>
            </a:r>
            <a:r>
              <a:rPr lang="pt-BR" altLang="pt-BR" sz="2400" dirty="0">
                <a:solidFill>
                  <a:srgbClr val="0070C0"/>
                </a:solidFill>
              </a:rPr>
              <a:t> de Desempenho Institucional que transfiram aos gestores da ANAC a </a:t>
            </a:r>
            <a:r>
              <a:rPr lang="pt-BR" altLang="pt-BR" sz="2400" b="1" dirty="0">
                <a:solidFill>
                  <a:srgbClr val="0070C0"/>
                </a:solidFill>
              </a:rPr>
              <a:t>visão do setor, sob o ponto de vista do regulado, </a:t>
            </a:r>
            <a:r>
              <a:rPr lang="pt-BR" altLang="pt-BR" sz="2400" dirty="0">
                <a:solidFill>
                  <a:srgbClr val="0070C0"/>
                </a:solidFill>
              </a:rPr>
              <a:t>objetivando a</a:t>
            </a:r>
            <a:r>
              <a:rPr lang="pt-BR" altLang="pt-BR" sz="2400" b="1" dirty="0">
                <a:solidFill>
                  <a:srgbClr val="0070C0"/>
                </a:solidFill>
              </a:rPr>
              <a:t> melhoria dos processos de trabalho da agência</a:t>
            </a:r>
          </a:p>
          <a:p>
            <a:pPr marL="0" indent="0" algn="ctr"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rgbClr val="0070C0"/>
                </a:solidFill>
              </a:rPr>
              <a:t>Monitorar a qualidade das respostas das manifestações;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rgbClr val="0070C0"/>
                </a:solidFill>
              </a:rPr>
              <a:t>Transmitir as manifestações do regulado aos gestores da ANAC;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rgbClr val="0070C0"/>
                </a:solidFill>
              </a:rPr>
              <a:t>Realizar pesquisas de qualidade de atendimento e qualidade de serviços;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rgbClr val="0070C0"/>
                </a:solidFill>
              </a:rPr>
              <a:t>Transmitir as sugestões de Aprimoramento de Processos;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rgbClr val="0070C0"/>
                </a:solidFill>
              </a:rPr>
              <a:t>Informar a alta direção do desempenho das áreas finalísticas, sob a ótica do regulado.</a:t>
            </a:r>
          </a:p>
          <a:p>
            <a:pPr marL="0" indent="0"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</p:txBody>
      </p:sp>
      <p:sp>
        <p:nvSpPr>
          <p:cNvPr id="56323" name="CaixaDeTexto 21"/>
          <p:cNvSpPr txBox="1">
            <a:spLocks noChangeArrowheads="1"/>
          </p:cNvSpPr>
          <p:nvPr/>
        </p:nvSpPr>
        <p:spPr bwMode="auto">
          <a:xfrm>
            <a:off x="3007896" y="442421"/>
            <a:ext cx="6027821" cy="7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2800" dirty="0"/>
              <a:t>       Papel da Ouvidoria</a:t>
            </a:r>
          </a:p>
        </p:txBody>
      </p:sp>
    </p:spTree>
    <p:extLst>
      <p:ext uri="{BB962C8B-B14F-4D97-AF65-F5344CB8AC3E}">
        <p14:creationId xmlns:p14="http://schemas.microsoft.com/office/powerpoint/2010/main" val="227002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4309110" y="308610"/>
            <a:ext cx="4834890" cy="64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pt-BR" altLang="pt-BR" sz="36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>           </a:t>
            </a:r>
            <a:br>
              <a:rPr lang="pt-BR" altLang="pt-BR" sz="36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</a:br>
            <a:endParaRPr lang="pt-BR" altLang="pt-BR" sz="3600" b="1" dirty="0">
              <a:solidFill>
                <a:srgbClr val="0070C0"/>
              </a:solidFill>
              <a:latin typeface="+mn-lt"/>
              <a:ea typeface="+mn-ea"/>
              <a:cs typeface="Andalus" pitchFamily="18" charset="-78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62127011"/>
              </p:ext>
            </p:extLst>
          </p:nvPr>
        </p:nvGraphicFramePr>
        <p:xfrm>
          <a:off x="543507" y="948691"/>
          <a:ext cx="8233410" cy="45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629F75C-DCDC-4AE5-B8C9-139AFEA33973}"/>
              </a:ext>
            </a:extLst>
          </p:cNvPr>
          <p:cNvSpPr txBox="1">
            <a:spLocks/>
          </p:cNvSpPr>
          <p:nvPr/>
        </p:nvSpPr>
        <p:spPr bwMode="auto">
          <a:xfrm>
            <a:off x="260834" y="1097804"/>
            <a:ext cx="8600491" cy="13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pt-BR" altLang="pt-BR" sz="2400" b="1" dirty="0">
                <a:solidFill>
                  <a:srgbClr val="0070C0"/>
                </a:solidFill>
                <a:latin typeface="+mn-lt"/>
                <a:ea typeface="+mn-ea"/>
                <a:cs typeface="Andalus" pitchFamily="18" charset="-78"/>
              </a:rPr>
              <a:t>Em síntese assegurar canal de interlocução que o regulado, se sinta confortável, como coautor do processo de segurança operacional do sistema de aviação civil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D92ED7B-847D-4CB3-91E3-D0B437D29168}"/>
              </a:ext>
            </a:extLst>
          </p:cNvPr>
          <p:cNvSpPr/>
          <p:nvPr/>
        </p:nvSpPr>
        <p:spPr>
          <a:xfrm>
            <a:off x="260834" y="5231502"/>
            <a:ext cx="8600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b="1" dirty="0">
                <a:solidFill>
                  <a:srgbClr val="0070C0"/>
                </a:solidFill>
                <a:latin typeface="+mn-lt"/>
              </a:rPr>
              <a:t>Para atingir esse objetivo alteramos nossa forma de atender as manifestações dos regulados e a forma de realizar nossas pesquisas.</a:t>
            </a:r>
            <a:endParaRPr lang="pt-BR" sz="2400" dirty="0">
              <a:latin typeface="+mn-lt"/>
            </a:endParaRPr>
          </a:p>
        </p:txBody>
      </p:sp>
      <p:sp>
        <p:nvSpPr>
          <p:cNvPr id="6" name="CaixaDeTexto 21">
            <a:extLst>
              <a:ext uri="{FF2B5EF4-FFF2-40B4-BE49-F238E27FC236}">
                <a16:creationId xmlns:a16="http://schemas.microsoft.com/office/drawing/2014/main" id="{9817E9A4-2F18-48C6-B273-97D8630F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896" y="274641"/>
            <a:ext cx="6027821" cy="7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2800" dirty="0"/>
              <a:t>       Papel da Ouvidoria</a:t>
            </a:r>
          </a:p>
        </p:txBody>
      </p:sp>
    </p:spTree>
    <p:extLst>
      <p:ext uri="{BB962C8B-B14F-4D97-AF65-F5344CB8AC3E}">
        <p14:creationId xmlns:p14="http://schemas.microsoft.com/office/powerpoint/2010/main" val="28789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905E4A-1332-4717-9E74-13CFF27A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92" y="188033"/>
            <a:ext cx="8229600" cy="919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pt-BR" sz="2800" b="1" dirty="0">
                <a:solidFill>
                  <a:srgbClr val="0070C0"/>
                </a:solidFill>
                <a:cs typeface="Andalus" pitchFamily="18" charset="-78"/>
              </a:rPr>
              <a:t>Situação original – Rápido Diagnóstico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D3541AE-C789-4A1D-AB56-08B14E62F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12"/>
            <a:ext cx="8229600" cy="3905993"/>
          </a:xfrm>
        </p:spPr>
        <p:txBody>
          <a:bodyPr/>
          <a:lstStyle/>
          <a:p>
            <a:pPr marL="0" lvl="1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pt-BR" sz="2400" dirty="0">
                <a:solidFill>
                  <a:srgbClr val="0070C0"/>
                </a:solidFill>
              </a:rPr>
              <a:t>O Serviço de Atendimento com orientações esparsas, sem diretrizes formais. Unidades com estratégias próprias, com diferenciado grau de maturidade, sem tratamento sistematizado das informações.  </a:t>
            </a:r>
            <a:r>
              <a:rPr lang="pt-BR" altLang="pt-BR" sz="2400" b="1" dirty="0">
                <a:solidFill>
                  <a:srgbClr val="0070C0"/>
                </a:solidFill>
              </a:rPr>
              <a:t>Tínhamos 220 consultores</a:t>
            </a:r>
            <a:r>
              <a:rPr lang="pt-BR" altLang="pt-BR" sz="2400" dirty="0">
                <a:solidFill>
                  <a:srgbClr val="0070C0"/>
                </a:solidFill>
              </a:rPr>
              <a:t>.</a:t>
            </a:r>
          </a:p>
          <a:p>
            <a:pPr marL="0" lvl="1" indent="0" algn="just" eaLnBrk="1" hangingPunct="1">
              <a:spcAft>
                <a:spcPts val="600"/>
              </a:spcAft>
              <a:buNone/>
            </a:pPr>
            <a:r>
              <a:rPr lang="pt-BR" altLang="pt-BR" sz="2400" dirty="0">
                <a:solidFill>
                  <a:srgbClr val="0070C0"/>
                </a:solidFill>
                <a:cs typeface="Arial" panose="020B0604020202020204" pitchFamily="34" charset="0"/>
              </a:rPr>
              <a:t>Atendimento não era considerado como </a:t>
            </a: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“serviço prestado” </a:t>
            </a:r>
            <a:r>
              <a:rPr lang="pt-BR" altLang="pt-BR" sz="2400" dirty="0">
                <a:solidFill>
                  <a:srgbClr val="0070C0"/>
                </a:solidFill>
                <a:cs typeface="Arial" panose="020B0604020202020204" pitchFamily="34" charset="0"/>
              </a:rPr>
              <a:t>e as vezes era considerado um </a:t>
            </a: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“transtorno” </a:t>
            </a:r>
            <a:r>
              <a:rPr lang="pt-BR" altLang="pt-BR" sz="2400" dirty="0">
                <a:solidFill>
                  <a:srgbClr val="0070C0"/>
                </a:solidFill>
                <a:cs typeface="Arial" panose="020B0604020202020204" pitchFamily="34" charset="0"/>
              </a:rPr>
              <a:t>na vida do servidor que interrompia algo que ele estava “trabalhando”.</a:t>
            </a:r>
          </a:p>
          <a:p>
            <a:pPr marL="0" lvl="1" indent="0" algn="just" eaLnBrk="1" hangingPunct="1">
              <a:spcAft>
                <a:spcPts val="600"/>
              </a:spcAft>
              <a:buNone/>
            </a:pPr>
            <a:r>
              <a:rPr lang="pt-BR" altLang="pt-BR" sz="2400" dirty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</a:t>
            </a:r>
            <a:r>
              <a:rPr lang="pt-BR" altLang="pt-BR" sz="2400" b="1" dirty="0">
                <a:solidFill>
                  <a:srgbClr val="0070C0"/>
                </a:solidFill>
                <a:cs typeface="Arial" panose="020B0604020202020204" pitchFamily="34" charset="0"/>
              </a:rPr>
              <a:t>“Algo realmente importante”</a:t>
            </a:r>
            <a:endParaRPr lang="pt-BR" altLang="pt-BR" sz="2400" dirty="0">
              <a:solidFill>
                <a:srgbClr val="0070C0"/>
              </a:solidFill>
            </a:endParaRPr>
          </a:p>
          <a:p>
            <a:pPr marL="0" lvl="1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altLang="pt-BR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lvl="1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altLang="pt-BR" sz="20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0A10BC3-B023-45C5-8D41-16FD6D2DDBAB}"/>
              </a:ext>
            </a:extLst>
          </p:cNvPr>
          <p:cNvSpPr/>
          <p:nvPr/>
        </p:nvSpPr>
        <p:spPr>
          <a:xfrm>
            <a:off x="0" y="0"/>
            <a:ext cx="2996418" cy="1151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725551" y="111295"/>
            <a:ext cx="3300888" cy="803105"/>
          </a:xfrm>
        </p:spPr>
        <p:txBody>
          <a:bodyPr/>
          <a:lstStyle/>
          <a:p>
            <a:r>
              <a:rPr lang="pt-BR" sz="2800" b="1" dirty="0">
                <a:solidFill>
                  <a:srgbClr val="0070C0"/>
                </a:solidFill>
              </a:rPr>
              <a:t>IN 121 Atendimento </a:t>
            </a:r>
          </a:p>
        </p:txBody>
      </p:sp>
      <p:sp>
        <p:nvSpPr>
          <p:cNvPr id="60418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65760" y="2558562"/>
            <a:ext cx="8510954" cy="3842238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70C0"/>
                </a:solidFill>
                <a:cs typeface="Andalus" pitchFamily="18" charset="-78"/>
              </a:rPr>
              <a:t>Criação de um serviço especializado de atendimento nas áreas finalísticas da ANAC;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rgbClr val="0070C0"/>
              </a:solidFill>
              <a:cs typeface="Andalus" pitchFamily="18" charset="-78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70C0"/>
                </a:solidFill>
                <a:cs typeface="Andalus" pitchFamily="18" charset="-78"/>
              </a:rPr>
              <a:t>Monitoramento de todas as interlocuções pela ouvidoria de forma a perceber e corrigir problemas de comunicação ou </a:t>
            </a:r>
            <a:r>
              <a:rPr lang="pt-BR" sz="2400" b="1" dirty="0">
                <a:solidFill>
                  <a:srgbClr val="0070C0"/>
                </a:solidFill>
                <a:cs typeface="Andalus" pitchFamily="18" charset="-78"/>
              </a:rPr>
              <a:t>de processo de trabalho;</a:t>
            </a:r>
            <a:endParaRPr lang="pt-BR" sz="2400" dirty="0">
              <a:solidFill>
                <a:srgbClr val="0070C0"/>
              </a:solidFill>
              <a:cs typeface="Andalus" pitchFamily="18" charset="-78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dirty="0">
              <a:solidFill>
                <a:srgbClr val="0070C0"/>
              </a:solidFill>
              <a:cs typeface="Andalus" pitchFamily="18" charset="-78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70C0"/>
                </a:solidFill>
                <a:cs typeface="Andalus" pitchFamily="18" charset="-78"/>
              </a:rPr>
              <a:t>Trabalho permanente junto as unidades especializadas.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rgbClr val="0070C0"/>
                </a:solidFill>
                <a:cs typeface="Andalus" pitchFamily="18" charset="-78"/>
              </a:rPr>
              <a:t> ( Interlocutor na área técnica)</a:t>
            </a:r>
            <a:endParaRPr lang="pt-BR" altLang="pt-BR" sz="2400" dirty="0"/>
          </a:p>
        </p:txBody>
      </p:sp>
      <p:pic>
        <p:nvPicPr>
          <p:cNvPr id="5" name="Imagem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551" y="1187654"/>
            <a:ext cx="5962901" cy="13347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4801476-7020-4C10-B91B-2A0235339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70" y="29379"/>
            <a:ext cx="1346378" cy="11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7230"/>
      </p:ext>
    </p:extLst>
  </p:cSld>
  <p:clrMapOvr>
    <a:masterClrMapping/>
  </p:clrMapOvr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8958</TotalTime>
  <Words>1494</Words>
  <Application>Microsoft Office PowerPoint</Application>
  <PresentationFormat>Apresentação na tela (4:3)</PresentationFormat>
  <Paragraphs>220</Paragraphs>
  <Slides>30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Andalus</vt:lpstr>
      <vt:lpstr>Arial</vt:lpstr>
      <vt:lpstr>Calibri</vt:lpstr>
      <vt:lpstr>Comic Sans MS</vt:lpstr>
      <vt:lpstr>Kristen ITC</vt:lpstr>
      <vt:lpstr>Wingdings</vt:lpstr>
      <vt:lpstr>anac2</vt:lpstr>
      <vt:lpstr>anac1</vt:lpstr>
      <vt:lpstr>Comitê Técnico de Ouvidoria  CTO MINFRA - ANAC</vt:lpstr>
      <vt:lpstr>Apresentação do PowerPoint</vt:lpstr>
      <vt:lpstr>Apresentação do PowerPoint</vt:lpstr>
      <vt:lpstr>              Investir no amadurecimento setorial “Regulado + Regulador”   </vt:lpstr>
      <vt:lpstr>Corresponsabilidade = Clima de Confiança </vt:lpstr>
      <vt:lpstr>Apresentação do PowerPoint</vt:lpstr>
      <vt:lpstr>            </vt:lpstr>
      <vt:lpstr>Situação original – Rápido Diagnóstico</vt:lpstr>
      <vt:lpstr>IN 121 Atendimento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O céu é o limite  Sub produtos disponíveis </vt:lpstr>
      <vt:lpstr>       O céu é o limite  Sub produtos disponíveis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</vt:vector>
  </TitlesOfParts>
  <Company>Escola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Alex Castaldi Romera</cp:lastModifiedBy>
  <cp:revision>853</cp:revision>
  <cp:lastPrinted>2019-06-04T15:30:48Z</cp:lastPrinted>
  <dcterms:created xsi:type="dcterms:W3CDTF">2011-03-17T17:31:18Z</dcterms:created>
  <dcterms:modified xsi:type="dcterms:W3CDTF">2019-06-04T20:40:22Z</dcterms:modified>
</cp:coreProperties>
</file>