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57" r:id="rId2"/>
    <p:sldId id="259" r:id="rId3"/>
    <p:sldId id="266" r:id="rId4"/>
    <p:sldId id="306" r:id="rId5"/>
    <p:sldId id="264" r:id="rId6"/>
    <p:sldId id="287" r:id="rId7"/>
    <p:sldId id="319" r:id="rId8"/>
    <p:sldId id="279" r:id="rId9"/>
    <p:sldId id="281" r:id="rId10"/>
    <p:sldId id="282" r:id="rId11"/>
    <p:sldId id="283" r:id="rId12"/>
    <p:sldId id="270" r:id="rId13"/>
    <p:sldId id="340" r:id="rId14"/>
    <p:sldId id="271" r:id="rId15"/>
    <p:sldId id="272" r:id="rId16"/>
    <p:sldId id="273" r:id="rId17"/>
    <p:sldId id="274" r:id="rId18"/>
    <p:sldId id="341" r:id="rId19"/>
    <p:sldId id="289" r:id="rId20"/>
    <p:sldId id="290" r:id="rId21"/>
    <p:sldId id="296" r:id="rId22"/>
    <p:sldId id="307" r:id="rId23"/>
    <p:sldId id="292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320" r:id="rId35"/>
    <p:sldId id="321" r:id="rId36"/>
    <p:sldId id="322" r:id="rId37"/>
    <p:sldId id="323" r:id="rId38"/>
    <p:sldId id="324" r:id="rId39"/>
    <p:sldId id="325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</p:sldIdLst>
  <p:sldSz cx="9144000" cy="6858000" type="screen4x3"/>
  <p:notesSz cx="7099300" cy="10234613"/>
  <p:custDataLst>
    <p:tags r:id="rId5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9153" autoAdjust="0"/>
  </p:normalViewPr>
  <p:slideViewPr>
    <p:cSldViewPr>
      <p:cViewPr varScale="1">
        <p:scale>
          <a:sx n="61" d="100"/>
          <a:sy n="61" d="100"/>
        </p:scale>
        <p:origin x="-13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6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F5A6085-2D4C-4DEF-98C2-92320BE8247E}" type="slidenum">
              <a:rPr lang="nl-NL"/>
              <a:pPr/>
              <a:t>‹nº›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D886A7-511D-4D46-8121-DCD3CAE0C3CA}" type="slidenum">
              <a:rPr lang="nl-NL"/>
              <a:pPr/>
              <a:t>10</a:t>
            </a:fld>
            <a:endParaRPr lang="nl-NL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736" tIns="49868" rIns="99736" bIns="4986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16D2AD3-1707-48C7-B6FA-9435E415A85D}" type="slidenum">
              <a:rPr lang="nl-NL"/>
              <a:pPr/>
              <a:t>11</a:t>
            </a:fld>
            <a:endParaRPr lang="nl-NL"/>
          </a:p>
        </p:txBody>
      </p:sp>
      <p:sp>
        <p:nvSpPr>
          <p:cNvPr id="62467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99736" tIns="49868" rIns="99736" bIns="4986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1713" y="776288"/>
            <a:ext cx="5097462" cy="38227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9476B3-824C-4133-95A2-94854495606B}" type="slidenum">
              <a:rPr lang="nl-NL"/>
              <a:pPr/>
              <a:t>4</a:t>
            </a:fld>
            <a:endParaRPr lang="nl-NL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2" tIns="49522" rIns="99042" bIns="49522" anchor="b"/>
          <a:lstStyle/>
          <a:p>
            <a:pPr algn="r" defTabSz="990600"/>
            <a:fld id="{A287F39B-21D8-4D1E-A736-784B2BF0A963}" type="slidenum">
              <a:rPr lang="nl-NL" sz="1300"/>
              <a:pPr algn="r" defTabSz="990600"/>
              <a:t>4</a:t>
            </a:fld>
            <a:endParaRPr lang="nl-NL" sz="1300"/>
          </a:p>
        </p:txBody>
      </p:sp>
      <p:sp>
        <p:nvSpPr>
          <p:cNvPr id="5939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2" tIns="49522" rIns="99042" bIns="49522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206D20D-D880-4CD2-ACC1-C81FDB588482}" type="slidenum">
              <a:rPr lang="nl-NL"/>
              <a:pPr/>
              <a:t>9</a:t>
            </a:fld>
            <a:endParaRPr lang="nl-NL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736" tIns="49868" rIns="99736" bIns="4986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\\Beiroet\VMware library\V3.0 - 20080917\Powerpoint\Logo\Woordmerken Zwart\RO_VW_RW_p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 bIns="0"/>
          <a:lstStyle>
            <a:lvl1pPr defTabSz="608013" eaLnBrk="0" hangingPunct="0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 bIns="0"/>
          <a:lstStyle>
            <a:lvl1pPr marL="0" indent="1588" defTabSz="608013" eaLnBrk="0" hangingPunct="0">
              <a:buFont typeface="Arial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20 oktober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8F4A-F540-4598-812A-A4C72BF31CD4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295400"/>
            <a:ext cx="2100262" cy="491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1295400"/>
            <a:ext cx="6148388" cy="491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9AB8-B127-40E3-BFA4-6AFF30D00490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295400"/>
            <a:ext cx="840105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897F-F079-4E28-88D2-313ED994ECA3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E377-E5BA-4837-85E0-7200DCFB652E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EEC2-0297-4264-B03A-23BCF6AF1515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828E-3145-4D8C-9E30-70AE401BC58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B750-D156-41F2-B755-47B8DF5E193E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9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20B9-BBC2-431F-A141-13980107508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9261-7A45-4042-99F6-B12F79F8243E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8726-6A2B-4B1E-AC81-B79B4A81FCCA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C87D-18DB-4293-BE92-B8093EF8702D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5400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553200"/>
            <a:ext cx="2416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 20 oktober 2010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D8B50BD-2FEA-455C-932A-0504A06E0433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5875" y="6553200"/>
            <a:ext cx="1508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US" sz="10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GB" sz="1000">
              <a:latin typeface="Verdana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presenta__o_do_Microsoft_Office_PowerPoint_97-20031.pp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crwflags.com/art/countries2/un.gif" TargetMode="External"/><Relationship Id="rId7" Type="http://schemas.openxmlformats.org/officeDocument/2006/relationships/hyperlink" Target="http://images.google.nl/imgres?imgurl=http://www.dnv.dk/Binaries/imo_logo181pxl_tcm36-14625.gif&amp;imgrefurl=http://www.dnv.dk/pressemeddelelser/Singleskinbulkcarriers.asp&amp;h=183&amp;w=181&amp;sz=8&amp;tbnid=_IVsEgZIBIORXM:&amp;tbnh=96&amp;tbnw=94&amp;hl=nl&amp;start=11&amp;prev=/images%3Fq%3DIMO%2Blogo%26svnum%3D10%26hl%3Dnl%26lr%3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crwflags.com/art/countries2/eu.gif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images.google.nl/imgres?imgurl=http://www.collectionscanada.ca/iso/tc46sc9/icons/iso-logo.jpg&amp;imgrefurl=http://www.collectionscanada.ca/iso/tc46sc9/&amp;h=205&amp;w=223&amp;sz=13&amp;tbnid=DngKOj4XJ60e-M:&amp;tbnh=93&amp;tbnw=102&amp;hl=nl&amp;start=1&amp;prev=/images%3Fq%3DISO%2Blogo%26svnum%3D10%26hl%3Dnl%26lr%3D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crwflags.com/art/countries2/un.gif" TargetMode="External"/><Relationship Id="rId7" Type="http://schemas.openxmlformats.org/officeDocument/2006/relationships/hyperlink" Target="http://images.google.nl/imgres?imgurl=http://www.dnv.dk/Binaries/imo_logo181pxl_tcm36-14625.gif&amp;imgrefurl=http://www.dnv.dk/pressemeddelelser/Singleskinbulkcarriers.asp&amp;h=183&amp;w=181&amp;sz=8&amp;tbnid=_IVsEgZIBIORXM:&amp;tbnh=96&amp;tbnw=94&amp;hl=nl&amp;start=11&amp;prev=/images%3Fq%3DIMO%2Blogo%26svnum%3D10%26hl%3Dnl%26lr%3D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crwflags.com/art/countries2/eu.gif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images.google.nl/imgres?imgurl=http://www.collectionscanada.ca/iso/tc46sc9/icons/iso-logo.jpg&amp;imgrefurl=http://www.collectionscanada.ca/iso/tc46sc9/&amp;h=205&amp;w=223&amp;sz=13&amp;tbnid=DngKOj4XJ60e-M:&amp;tbnh=93&amp;tbnw=102&amp;hl=nl&amp;start=1&amp;prev=/images%3Fq%3DISO%2Blogo%26svnum%3D10%26hl%3Dnl%26lr%3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defTabSz="608013"/>
            <a:r>
              <a:rPr lang="nl-NL" smtClean="0"/>
              <a:t>Version: 20 oktober 2010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River Information Services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/>
              <a:t>Presentation kindly provided by Ministry of Transport for the purpose of 2</a:t>
            </a:r>
            <a:r>
              <a:rPr lang="en-US" sz="1600" baseline="30000" smtClean="0"/>
              <a:t>nd</a:t>
            </a:r>
            <a:r>
              <a:rPr lang="en-US" sz="1600" smtClean="0"/>
              <a:t> Master Class IWT, session 3.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/>
              <a:t>Jarl Schoemaker (NEA)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/>
              <a:t>Brasilia (Brasil), 29 November 2010</a:t>
            </a:r>
          </a:p>
        </p:txBody>
      </p:sp>
      <p:pic>
        <p:nvPicPr>
          <p:cNvPr id="6150" name="Picture 6" descr="NEA logo -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506913"/>
            <a:ext cx="1873250" cy="528637"/>
          </a:xfrm>
          <a:prstGeom prst="rect">
            <a:avLst/>
          </a:prstGeom>
          <a:noFill/>
        </p:spPr>
      </p:pic>
      <p:pic>
        <p:nvPicPr>
          <p:cNvPr id="6151" name="Picture 7" descr="Flag kl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1800225" cy="1201738"/>
          </a:xfrm>
          <a:prstGeom prst="rect">
            <a:avLst/>
          </a:prstGeom>
          <a:noFill/>
        </p:spPr>
      </p:pic>
      <p:pic>
        <p:nvPicPr>
          <p:cNvPr id="6152" name="Picture 8" descr="Witteveen en Bod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00" y="3324225"/>
            <a:ext cx="1731963" cy="896938"/>
          </a:xfrm>
          <a:prstGeom prst="rect">
            <a:avLst/>
          </a:prstGeom>
          <a:noFill/>
        </p:spPr>
      </p:pic>
      <p:pic>
        <p:nvPicPr>
          <p:cNvPr id="6153" name="Picture 9" descr="Rijksoverheid_logo uitgekni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755900"/>
            <a:ext cx="768350" cy="1406525"/>
          </a:xfrm>
          <a:prstGeom prst="rect">
            <a:avLst/>
          </a:prstGeom>
          <a:noFill/>
        </p:spPr>
      </p:pic>
      <p:pic>
        <p:nvPicPr>
          <p:cNvPr id="6154" name="Picture 10" descr="AmPorts logo nieuw nov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2684463"/>
            <a:ext cx="1836737" cy="61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08013">
              <a:defRPr/>
            </a:pPr>
            <a:r>
              <a:rPr lang="nl-NL">
                <a:latin typeface="+mn-lt"/>
              </a:rPr>
              <a:t> 20 oktober 2010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  <a:noFill/>
        </p:spPr>
        <p:txBody>
          <a:bodyPr tIns="152400" bIns="152400"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z="2200" smtClean="0"/>
              <a:t>TTI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3808413" cy="4114800"/>
          </a:xfrm>
          <a:noFill/>
        </p:spPr>
        <p:txBody>
          <a:bodyPr bIns="0"/>
          <a:lstStyle/>
          <a:p>
            <a:pPr eaLnBrk="1" hangingPunct="1">
              <a:buFontTx/>
              <a:buNone/>
            </a:pPr>
            <a:r>
              <a:rPr lang="en-GB" sz="1600" smtClean="0"/>
              <a:t>Radar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Image</a:t>
            </a:r>
          </a:p>
          <a:p>
            <a:pPr eaLnBrk="1" hangingPunct="1">
              <a:buFontTx/>
              <a:buNone/>
            </a:pPr>
            <a:r>
              <a:rPr lang="en-GB" sz="1600" smtClean="0"/>
              <a:t>in ECDIS</a:t>
            </a:r>
          </a:p>
        </p:txBody>
      </p:sp>
      <p:pic>
        <p:nvPicPr>
          <p:cNvPr id="1536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0"/>
            <a:ext cx="52832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08013">
              <a:defRPr/>
            </a:pPr>
            <a:r>
              <a:rPr lang="nl-NL">
                <a:latin typeface="+mn-lt"/>
              </a:rPr>
              <a:t> 20 oktober 2010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152400" bIns="152400"/>
          <a:lstStyle/>
          <a:p>
            <a:pPr eaLnBrk="1" hangingPunct="1"/>
            <a:endParaRPr lang="en-GB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05238" cy="4114800"/>
          </a:xfrm>
          <a:noFill/>
        </p:spPr>
        <p:txBody>
          <a:bodyPr bIns="0"/>
          <a:lstStyle/>
          <a:p>
            <a:pPr eaLnBrk="1" hangingPunct="1">
              <a:buFontTx/>
              <a:buNone/>
            </a:pPr>
            <a:r>
              <a:rPr lang="en-GB" sz="2000" smtClean="0"/>
              <a:t>TTI</a:t>
            </a:r>
          </a:p>
          <a:p>
            <a:pPr eaLnBrk="1" hangingPunct="1">
              <a:buFontTx/>
              <a:buNone/>
            </a:pPr>
            <a:r>
              <a:rPr lang="en-GB" sz="1600" smtClean="0"/>
              <a:t> </a:t>
            </a:r>
          </a:p>
          <a:p>
            <a:pPr eaLnBrk="1" hangingPunct="1"/>
            <a:r>
              <a:rPr lang="en-GB" sz="1600" smtClean="0"/>
              <a:t>AIS transponder</a:t>
            </a:r>
            <a:br>
              <a:rPr lang="en-GB" sz="1600" smtClean="0"/>
            </a:br>
            <a:r>
              <a:rPr lang="en-GB" sz="1600" smtClean="0"/>
              <a:t>ID added</a:t>
            </a:r>
          </a:p>
          <a:p>
            <a:pPr eaLnBrk="1" hangingPunct="1"/>
            <a:r>
              <a:rPr lang="en-GB" sz="1600" smtClean="0"/>
              <a:t>Traffic Image</a:t>
            </a:r>
          </a:p>
          <a:p>
            <a:pPr eaLnBrk="1" hangingPunct="1">
              <a:buFontTx/>
              <a:buNone/>
            </a:pPr>
            <a:r>
              <a:rPr lang="en-GB" sz="1600" smtClean="0"/>
              <a:t>    on board  </a:t>
            </a:r>
          </a:p>
        </p:txBody>
      </p:sp>
      <p:pic>
        <p:nvPicPr>
          <p:cNvPr id="1638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0"/>
            <a:ext cx="53117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33CCA6-F04A-4F93-9138-0895D9DE1D65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2: Fairway Information Services</a:t>
            </a:r>
          </a:p>
          <a:p>
            <a:pPr algn="ctr" eaLnBrk="1" hangingPunct="1">
              <a:buFontTx/>
              <a:buNone/>
            </a:pPr>
            <a:endParaRPr lang="en-US" sz="3600" smtClean="0"/>
          </a:p>
          <a:p>
            <a:pPr algn="ctr" eaLnBrk="1" hangingPunct="1">
              <a:buFontTx/>
              <a:buNone/>
            </a:pPr>
            <a:r>
              <a:rPr lang="en-US" sz="3600" smtClean="0"/>
              <a:t>Development of a “single window” concept for distribution of fairway information</a:t>
            </a:r>
            <a:endParaRPr lang="en-GB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DE85F2-D39D-4B49-961E-19835034C5A5}" type="slidenum">
              <a:rPr lang="nl-NL"/>
              <a:pPr>
                <a:defRPr/>
              </a:pPr>
              <a:t>13</a:t>
            </a:fld>
            <a:endParaRPr lang="nl-NL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 (Fairway Information Service)</a:t>
            </a:r>
            <a:endParaRPr lang="en-GB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Realization FIS </a:t>
            </a:r>
            <a:r>
              <a:rPr lang="en-GB" smtClean="0"/>
              <a:t>= single window for all infrastructure information:</a:t>
            </a:r>
          </a:p>
          <a:p>
            <a:pPr lvl="2" eaLnBrk="1" hangingPunct="1"/>
            <a:r>
              <a:rPr lang="en-GB" smtClean="0"/>
              <a:t>Notices to Skippers information</a:t>
            </a:r>
          </a:p>
          <a:p>
            <a:pPr lvl="2" eaLnBrk="1" hangingPunct="1"/>
            <a:r>
              <a:rPr lang="en-GB" smtClean="0"/>
              <a:t>Inland ENC’s</a:t>
            </a:r>
          </a:p>
          <a:p>
            <a:pPr lvl="2" eaLnBrk="1" hangingPunct="1"/>
            <a:r>
              <a:rPr lang="en-GB" smtClean="0"/>
              <a:t>Operating hours locks and bridges information</a:t>
            </a:r>
          </a:p>
          <a:p>
            <a:pPr lvl="2" eaLnBrk="1" hangingPunct="1"/>
            <a:r>
              <a:rPr lang="en-GB" smtClean="0"/>
              <a:t>Planning of maintenance information</a:t>
            </a:r>
          </a:p>
          <a:p>
            <a:pPr lvl="2" eaLnBrk="1" hangingPunct="1"/>
            <a:r>
              <a:rPr lang="en-GB" smtClean="0"/>
              <a:t>Legislation </a:t>
            </a:r>
          </a:p>
          <a:p>
            <a:pPr lvl="2" eaLnBrk="1" hangingPunct="1"/>
            <a:endParaRPr lang="en-GB" smtClean="0"/>
          </a:p>
          <a:p>
            <a:pPr lvl="2" eaLnBrk="1" hangingPunct="1"/>
            <a:endParaRPr lang="en-GB" smtClean="0"/>
          </a:p>
          <a:p>
            <a:pPr lvl="2" eaLnBrk="1" hangingPunct="1">
              <a:buFontTx/>
              <a:buNone/>
            </a:pPr>
            <a:r>
              <a:rPr lang="en-GB" smtClean="0"/>
              <a:t>For all waterways in the Netherlands</a:t>
            </a:r>
          </a:p>
          <a:p>
            <a:pPr lvl="2"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82EF5A-5198-4D3D-9A6B-8FC1943C626C}" type="slidenum">
              <a:rPr lang="nl-NL"/>
              <a:pPr>
                <a:defRPr/>
              </a:pPr>
              <a:t>14</a:t>
            </a:fld>
            <a:endParaRPr lang="nl-NL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ENC coverage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381250" y="328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2" name="Picture 4" descr="ENCdekk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90600"/>
            <a:ext cx="3768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78BCF-9E61-48E4-9409-E1D7C329EA18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Distribution FIS 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157413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62113"/>
            <a:ext cx="4724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47702-7DCC-4835-A63A-9FEA44DD0794}" type="slidenum">
              <a:rPr lang="nl-NL"/>
              <a:pPr>
                <a:defRPr/>
              </a:pPr>
              <a:t>16</a:t>
            </a:fld>
            <a:endParaRPr lang="nl-NL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FIS as single window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2860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0" y="1905000"/>
          <a:ext cx="6019800" cy="4514850"/>
        </p:xfrm>
        <a:graphic>
          <a:graphicData uri="http://schemas.openxmlformats.org/presentationml/2006/ole">
            <p:oleObj spid="_x0000_s1026" r:id="rId4" imgW="4572000" imgH="3429000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84E49E-50AC-4B72-8671-DA68F61AAF93}" type="slidenum">
              <a:rPr lang="nl-NL"/>
              <a:pPr>
                <a:defRPr/>
              </a:pPr>
              <a:t>17</a:t>
            </a:fld>
            <a:endParaRPr lang="nl-NL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ENC as basis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Notices to Skippers are linked to a GPS location and can be shown in an Electronic Chart</a:t>
            </a:r>
          </a:p>
          <a:p>
            <a:pPr eaLnBrk="1" hangingPunct="1"/>
            <a:r>
              <a:rPr lang="nl-NL" smtClean="0"/>
              <a:t>All relevant Notices and opening hours are linked to the actual planned route of the vessel</a:t>
            </a:r>
          </a:p>
          <a:p>
            <a:pPr eaLnBrk="1" hangingPunct="1"/>
            <a:r>
              <a:rPr lang="nl-NL" smtClean="0"/>
              <a:t>Planned service at locks and bridges can be shown in the map too</a:t>
            </a:r>
          </a:p>
          <a:p>
            <a:pPr eaLnBrk="1" hangingPunct="1"/>
            <a:r>
              <a:rPr lang="nl-NL" smtClean="0"/>
              <a:t>Radartracks and AIS data can be shown on ENC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nl-NL" sz="4400" smtClean="0"/>
              <a:t>3: Tracking and tracing with AIS</a:t>
            </a:r>
          </a:p>
          <a:p>
            <a:pPr algn="ctr">
              <a:buFontTx/>
              <a:buNone/>
            </a:pPr>
            <a:r>
              <a:rPr lang="nl-NL" sz="4400" smtClean="0"/>
              <a:t>based on EU Inland AIS standard</a:t>
            </a:r>
          </a:p>
          <a:p>
            <a:pPr>
              <a:buFontTx/>
              <a:buNone/>
            </a:pPr>
            <a:endParaRPr lang="nl-NL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FFA6FA-8D7E-427B-BF09-C93EE26B4193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246C85-D4FE-4F60-8709-E524AA5D9BC8}" type="slidenum">
              <a:rPr lang="nl-NL"/>
              <a:pPr>
                <a:defRPr/>
              </a:pPr>
              <a:t>19</a:t>
            </a:fld>
            <a:endParaRPr lang="nl-NL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AIS: Inland AIS in NL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For all inland ship longer that 20 meters 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For all professional ships (excluding navy, but including patrol vessels)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Future: Class B transponders for larger recreational vessels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8C32FC-66D5-4927-82CB-718FC7C5EBCC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WHAT’S RIS??</a:t>
            </a:r>
            <a:endParaRPr lang="en-GB" smtClean="0"/>
          </a:p>
        </p:txBody>
      </p:sp>
      <p:sp>
        <p:nvSpPr>
          <p:cNvPr id="7173" name="Rectangle 5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smtClean="0"/>
              <a:t>River Information Services are a comprehensive set of services for navigation on the inland waterway network, which are agreed internationally: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smtClean="0"/>
              <a:t>PIANC guidelines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smtClean="0"/>
              <a:t>CCNR guidelines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smtClean="0"/>
              <a:t>EU directive RIS (05/44)</a:t>
            </a:r>
          </a:p>
          <a:p>
            <a:pPr eaLnBrk="1" hangingPunct="1">
              <a:spcBef>
                <a:spcPct val="50000"/>
              </a:spcBef>
            </a:pPr>
            <a:endParaRPr lang="en-US" sz="160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smtClean="0"/>
              <a:t>Information Services provide information to business processes; RIS provides information to inland shipping business processes, ranging from lock management, traffic management, navigation, transport logistics to harbor dues, law enforcement and statistics.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600" smtClean="0"/>
          </a:p>
          <a:p>
            <a:pPr lvl="3" eaLnBrk="1" hangingPunct="1">
              <a:spcBef>
                <a:spcPct val="50000"/>
              </a:spcBef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F7A098-3AEA-4769-89EA-4ABAC65EFD5F}" type="slidenum">
              <a:rPr lang="nl-NL"/>
              <a:pPr>
                <a:defRPr/>
              </a:pPr>
              <a:t>20</a:t>
            </a:fld>
            <a:endParaRPr lang="nl-NL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401050" cy="1752600"/>
          </a:xfrm>
        </p:spPr>
        <p:txBody>
          <a:bodyPr/>
          <a:lstStyle/>
          <a:p>
            <a:pPr eaLnBrk="1" hangingPunct="1"/>
            <a:r>
              <a:rPr lang="nl-NL" smtClean="0"/>
              <a:t>AIS shore based systems</a:t>
            </a:r>
            <a:r>
              <a:rPr lang="nl-NL" sz="1600" smtClean="0"/>
              <a:t>e schets</a:t>
            </a:r>
            <a:br>
              <a:rPr lang="nl-NL" sz="1600" smtClean="0"/>
            </a:br>
            <a:r>
              <a:rPr lang="nl-NL" sz="1600" smtClean="0"/>
              <a:t/>
            </a:r>
            <a:br>
              <a:rPr lang="nl-NL" sz="1600" smtClean="0"/>
            </a:br>
            <a:r>
              <a:rPr lang="nl-NL" sz="1600" smtClean="0"/>
              <a:t>Full coverage of inland waterways</a:t>
            </a:r>
            <a:br>
              <a:rPr lang="nl-NL" sz="1600" smtClean="0"/>
            </a:br>
            <a:r>
              <a:rPr lang="nl-NL" sz="1600" smtClean="0"/>
              <a:t>Integrated with coastal chain</a:t>
            </a:r>
            <a:br>
              <a:rPr lang="nl-NL" sz="1600" smtClean="0"/>
            </a:br>
            <a:r>
              <a:rPr lang="nl-NL" sz="1600" smtClean="0"/>
              <a:t>Integrated with large port chains</a:t>
            </a:r>
            <a:br>
              <a:rPr lang="nl-NL" sz="1600" smtClean="0"/>
            </a:br>
            <a:endParaRPr lang="en-GB" sz="1600" smtClean="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686050" y="128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124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A9912-1913-41FB-A939-C8065AF01450}" type="slidenum">
              <a:rPr lang="nl-NL"/>
              <a:pPr>
                <a:defRPr/>
              </a:pPr>
              <a:t>21</a:t>
            </a:fld>
            <a:endParaRPr lang="nl-NL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AIS means</a:t>
            </a:r>
            <a:endParaRPr lang="en-GB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Better reliability for radar chain images in VTS-centers</a:t>
            </a:r>
          </a:p>
          <a:p>
            <a:pPr eaLnBrk="1" hangingPunct="1"/>
            <a:r>
              <a:rPr lang="en-US" sz="1600" smtClean="0"/>
              <a:t>Monitoring throughout the country, support for incident management</a:t>
            </a:r>
          </a:p>
          <a:p>
            <a:pPr eaLnBrk="1" hangingPunct="1"/>
            <a:r>
              <a:rPr lang="en-US" sz="1600" smtClean="0"/>
              <a:t>Better planning of traffic, better lock and bridge management</a:t>
            </a:r>
          </a:p>
          <a:p>
            <a:pPr eaLnBrk="1" hangingPunct="1"/>
            <a:r>
              <a:rPr lang="en-US" sz="1600" smtClean="0"/>
              <a:t>Better utilization of fairway network and objects (locks and bridges) within the network</a:t>
            </a:r>
            <a:endParaRPr lang="en-GB" sz="1600" smtClean="0"/>
          </a:p>
        </p:txBody>
      </p:sp>
      <p:pic>
        <p:nvPicPr>
          <p:cNvPr id="25606" name="Picture 5" descr="VTS-gebieden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9000" y="990600"/>
            <a:ext cx="4375150" cy="5334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1E99F1-1775-430C-83B1-D77915E42B1D}" type="slidenum">
              <a:rPr lang="nl-NL"/>
              <a:pPr>
                <a:defRPr/>
              </a:pPr>
              <a:t>22</a:t>
            </a:fld>
            <a:endParaRPr lang="nl-NL"/>
          </a:p>
        </p:txBody>
      </p:sp>
      <p:sp>
        <p:nvSpPr>
          <p:cNvPr id="276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2. RIS Pilots based on AIS</a:t>
            </a:r>
          </a:p>
        </p:txBody>
      </p:sp>
      <p:sp>
        <p:nvSpPr>
          <p:cNvPr id="2765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Mittelweser</a:t>
            </a:r>
          </a:p>
          <a:p>
            <a:pPr eaLnBrk="1" hangingPunct="1"/>
            <a:r>
              <a:rPr lang="nl-NL" smtClean="0"/>
              <a:t>Hoornbridge</a:t>
            </a:r>
          </a:p>
          <a:p>
            <a:pPr eaLnBrk="1" hangingPunct="1"/>
            <a:r>
              <a:rPr lang="nl-NL" smtClean="0"/>
              <a:t>Port of Rotterdam</a:t>
            </a:r>
          </a:p>
          <a:p>
            <a:pPr eaLnBrk="1" hangingPunct="1"/>
            <a:r>
              <a:rPr lang="nl-NL" smtClean="0"/>
              <a:t>Corridor 895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7FB81-E38D-4A0B-92C8-87B721F72728}" type="slidenum">
              <a:rPr lang="nl-NL"/>
              <a:pPr>
                <a:defRPr/>
              </a:pPr>
              <a:t>23</a:t>
            </a:fld>
            <a:endParaRPr lang="nl-NL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200" smtClean="0"/>
              <a:t>Example application of AIS in Germany: Mittelweser</a:t>
            </a:r>
          </a:p>
        </p:txBody>
      </p:sp>
      <p:pic>
        <p:nvPicPr>
          <p:cNvPr id="26629" name="Picture 3" descr="O:\Elvira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7391400" cy="4437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AFAE3A-5EFC-4EAF-AFE0-E814CBCF6C5C}" type="slidenum">
              <a:rPr lang="nl-NL"/>
              <a:pPr>
                <a:defRPr/>
              </a:pPr>
              <a:t>24</a:t>
            </a:fld>
            <a:endParaRPr lang="nl-NL"/>
          </a:p>
        </p:txBody>
      </p:sp>
      <p:sp>
        <p:nvSpPr>
          <p:cNvPr id="2867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Mittelweser</a:t>
            </a:r>
          </a:p>
        </p:txBody>
      </p:sp>
      <p:sp>
        <p:nvSpPr>
          <p:cNvPr id="2867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828800" y="1905000"/>
            <a:ext cx="5364163" cy="4291013"/>
            <a:chOff x="1270" y="822"/>
            <a:chExt cx="4053" cy="3243"/>
          </a:xfrm>
        </p:grpSpPr>
        <p:pic>
          <p:nvPicPr>
            <p:cNvPr id="28679" name="Picture 8" descr="2002_12_04_15_07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" y="822"/>
              <a:ext cx="4053" cy="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2540" y="1414"/>
              <a:ext cx="476" cy="3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NL" sz="800" b="1">
                  <a:solidFill>
                    <a:srgbClr val="000000"/>
                  </a:solidFill>
                  <a:latin typeface="Arial" charset="0"/>
                </a:rPr>
                <a:t>BS Mainz 18 km/h</a:t>
              </a: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3016" y="1593"/>
              <a:ext cx="113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2" name="Line 11"/>
            <p:cNvSpPr>
              <a:spLocks noChangeShapeType="1"/>
            </p:cNvSpPr>
            <p:nvPr/>
          </p:nvSpPr>
          <p:spPr bwMode="auto">
            <a:xfrm>
              <a:off x="1520" y="2496"/>
              <a:ext cx="0" cy="10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Line 12"/>
            <p:cNvSpPr>
              <a:spLocks noChangeShapeType="1"/>
            </p:cNvSpPr>
            <p:nvPr/>
          </p:nvSpPr>
          <p:spPr bwMode="auto">
            <a:xfrm flipH="1">
              <a:off x="1452" y="2496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1316" y="2364"/>
              <a:ext cx="61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NL" sz="1200" b="1">
                  <a:solidFill>
                    <a:srgbClr val="000000"/>
                  </a:solidFill>
                  <a:latin typeface="Arial" charset="0"/>
                </a:rPr>
                <a:t>Bremen</a:t>
              </a:r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1337" y="3562"/>
              <a:ext cx="6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NL" sz="1200" b="1">
                  <a:solidFill>
                    <a:srgbClr val="000000"/>
                  </a:solidFill>
                  <a:latin typeface="Arial" charset="0"/>
                </a:rPr>
                <a:t>Minden</a:t>
              </a:r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auto">
            <a:xfrm flipH="1">
              <a:off x="1452" y="3584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7" name="Text Box 16"/>
            <p:cNvSpPr txBox="1">
              <a:spLocks noChangeArrowheads="1"/>
            </p:cNvSpPr>
            <p:nvPr/>
          </p:nvSpPr>
          <p:spPr bwMode="auto">
            <a:xfrm>
              <a:off x="1587" y="2727"/>
              <a:ext cx="431" cy="268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NL" sz="800" b="1">
                  <a:solidFill>
                    <a:srgbClr val="000000"/>
                  </a:solidFill>
                  <a:latin typeface="Arial" charset="0"/>
                </a:rPr>
                <a:t>BS Mainz</a:t>
              </a:r>
            </a:p>
          </p:txBody>
        </p:sp>
        <p:sp>
          <p:nvSpPr>
            <p:cNvPr id="28688" name="Text Box 17"/>
            <p:cNvSpPr txBox="1">
              <a:spLocks noChangeArrowheads="1"/>
            </p:cNvSpPr>
            <p:nvPr/>
          </p:nvSpPr>
          <p:spPr bwMode="auto">
            <a:xfrm>
              <a:off x="1655" y="2957"/>
              <a:ext cx="431" cy="361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NL" sz="800" b="1">
                  <a:solidFill>
                    <a:srgbClr val="000000"/>
                  </a:solidFill>
                  <a:latin typeface="Arial" charset="0"/>
                </a:rPr>
                <a:t>BS Leo Sympher</a:t>
              </a:r>
            </a:p>
          </p:txBody>
        </p:sp>
        <p:sp>
          <p:nvSpPr>
            <p:cNvPr id="28689" name="Line 18"/>
            <p:cNvSpPr>
              <a:spLocks noChangeShapeType="1"/>
            </p:cNvSpPr>
            <p:nvPr/>
          </p:nvSpPr>
          <p:spPr bwMode="auto">
            <a:xfrm>
              <a:off x="1474" y="2818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19"/>
            <p:cNvSpPr>
              <a:spLocks noChangeShapeType="1"/>
            </p:cNvSpPr>
            <p:nvPr/>
          </p:nvSpPr>
          <p:spPr bwMode="auto">
            <a:xfrm>
              <a:off x="1587" y="3067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AutoShape 20"/>
            <p:cNvSpPr>
              <a:spLocks noChangeArrowheads="1"/>
            </p:cNvSpPr>
            <p:nvPr/>
          </p:nvSpPr>
          <p:spPr bwMode="auto">
            <a:xfrm>
              <a:off x="1542" y="3001"/>
              <a:ext cx="91" cy="11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2" name="AutoShape 21"/>
            <p:cNvSpPr>
              <a:spLocks noChangeArrowheads="1"/>
            </p:cNvSpPr>
            <p:nvPr/>
          </p:nvSpPr>
          <p:spPr bwMode="auto">
            <a:xfrm rot="10800000">
              <a:off x="1406" y="2752"/>
              <a:ext cx="91" cy="1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3" name="Rectangle 22"/>
            <p:cNvSpPr>
              <a:spLocks noChangeArrowheads="1"/>
            </p:cNvSpPr>
            <p:nvPr/>
          </p:nvSpPr>
          <p:spPr bwMode="auto">
            <a:xfrm>
              <a:off x="1270" y="822"/>
              <a:ext cx="4038" cy="3243"/>
            </a:xfrm>
            <a:prstGeom prst="rect">
              <a:avLst/>
            </a:prstGeom>
            <a:noFill/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4" name="Rectangle 23"/>
            <p:cNvSpPr>
              <a:spLocks noChangeArrowheads="1"/>
            </p:cNvSpPr>
            <p:nvPr/>
          </p:nvSpPr>
          <p:spPr bwMode="auto">
            <a:xfrm>
              <a:off x="3175" y="1638"/>
              <a:ext cx="159" cy="386"/>
            </a:xfrm>
            <a:prstGeom prst="rect">
              <a:avLst/>
            </a:prstGeom>
            <a:solidFill>
              <a:srgbClr val="CCC57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5" name="Rectangle 24"/>
            <p:cNvSpPr>
              <a:spLocks noChangeArrowheads="1"/>
            </p:cNvSpPr>
            <p:nvPr/>
          </p:nvSpPr>
          <p:spPr bwMode="auto">
            <a:xfrm>
              <a:off x="3379" y="2568"/>
              <a:ext cx="136" cy="386"/>
            </a:xfrm>
            <a:prstGeom prst="rect">
              <a:avLst/>
            </a:prstGeom>
            <a:solidFill>
              <a:srgbClr val="CCC57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6" name="AutoShape 25"/>
            <p:cNvSpPr>
              <a:spLocks noChangeArrowheads="1"/>
            </p:cNvSpPr>
            <p:nvPr/>
          </p:nvSpPr>
          <p:spPr bwMode="auto">
            <a:xfrm rot="5400000">
              <a:off x="3175" y="1638"/>
              <a:ext cx="159" cy="159"/>
            </a:xfrm>
            <a:prstGeom prst="rtTriangle">
              <a:avLst/>
            </a:prstGeom>
            <a:solidFill>
              <a:srgbClr val="81C3E2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8697" name="Group 26"/>
            <p:cNvGrpSpPr>
              <a:grpSpLocks/>
            </p:cNvGrpSpPr>
            <p:nvPr/>
          </p:nvGrpSpPr>
          <p:grpSpPr bwMode="auto">
            <a:xfrm rot="5674310">
              <a:off x="2994" y="1661"/>
              <a:ext cx="272" cy="136"/>
              <a:chOff x="709" y="2517"/>
              <a:chExt cx="498" cy="272"/>
            </a:xfrm>
          </p:grpSpPr>
          <p:grpSp>
            <p:nvGrpSpPr>
              <p:cNvPr id="28705" name="Group 27"/>
              <p:cNvGrpSpPr>
                <a:grpSpLocks/>
              </p:cNvGrpSpPr>
              <p:nvPr/>
            </p:nvGrpSpPr>
            <p:grpSpPr bwMode="auto">
              <a:xfrm>
                <a:off x="709" y="2517"/>
                <a:ext cx="181" cy="136"/>
                <a:chOff x="709" y="2608"/>
                <a:chExt cx="181" cy="136"/>
              </a:xfrm>
            </p:grpSpPr>
            <p:sp>
              <p:nvSpPr>
                <p:cNvPr id="2870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09" y="2608"/>
                  <a:ext cx="45" cy="136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8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754" y="2608"/>
                  <a:ext cx="136" cy="136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09" y="2744"/>
                  <a:ext cx="181" cy="0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8706" name="Line 31"/>
              <p:cNvSpPr>
                <a:spLocks noChangeShapeType="1"/>
              </p:cNvSpPr>
              <p:nvPr/>
            </p:nvSpPr>
            <p:spPr bwMode="auto">
              <a:xfrm>
                <a:off x="890" y="2653"/>
                <a:ext cx="317" cy="13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698" name="Rectangle 32"/>
            <p:cNvSpPr>
              <a:spLocks noChangeArrowheads="1"/>
            </p:cNvSpPr>
            <p:nvPr/>
          </p:nvSpPr>
          <p:spPr bwMode="auto">
            <a:xfrm>
              <a:off x="3334" y="2614"/>
              <a:ext cx="22" cy="226"/>
            </a:xfrm>
            <a:prstGeom prst="rect">
              <a:avLst/>
            </a:prstGeom>
            <a:solidFill>
              <a:srgbClr val="79BD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699" name="Picture 33" descr="2002_12_04_15_07_19"/>
            <p:cNvPicPr>
              <a:picLocks noChangeAspect="1" noChangeArrowheads="1"/>
            </p:cNvPicPr>
            <p:nvPr/>
          </p:nvPicPr>
          <p:blipFill>
            <a:blip r:embed="rId3" cstate="print"/>
            <a:srcRect l="50148" t="40230" r="45900" b="53464"/>
            <a:stretch>
              <a:fillRect/>
            </a:stretch>
          </p:blipFill>
          <p:spPr bwMode="auto">
            <a:xfrm rot="-487426">
              <a:off x="3357" y="2522"/>
              <a:ext cx="1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0" name="Picture 34" descr="2002_12_04_15_07_19"/>
            <p:cNvPicPr>
              <a:picLocks noChangeAspect="1" noChangeArrowheads="1"/>
            </p:cNvPicPr>
            <p:nvPr/>
          </p:nvPicPr>
          <p:blipFill>
            <a:blip r:embed="rId3" cstate="print"/>
            <a:srcRect l="50172" t="40230" r="45876" b="53557"/>
            <a:stretch>
              <a:fillRect/>
            </a:stretch>
          </p:blipFill>
          <p:spPr bwMode="auto">
            <a:xfrm rot="488111">
              <a:off x="3354" y="2727"/>
              <a:ext cx="15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35" descr="2002_12_04_15_07_19"/>
            <p:cNvPicPr>
              <a:picLocks noChangeAspect="1" noChangeArrowheads="1"/>
            </p:cNvPicPr>
            <p:nvPr/>
          </p:nvPicPr>
          <p:blipFill>
            <a:blip r:embed="rId3" cstate="print"/>
            <a:srcRect l="50148" t="40230" r="46472" b="53464"/>
            <a:stretch>
              <a:fillRect/>
            </a:stretch>
          </p:blipFill>
          <p:spPr bwMode="auto">
            <a:xfrm rot="1242411">
              <a:off x="3307" y="2880"/>
              <a:ext cx="13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2" name="Oval 36"/>
            <p:cNvSpPr>
              <a:spLocks noChangeArrowheads="1"/>
            </p:cNvSpPr>
            <p:nvPr/>
          </p:nvSpPr>
          <p:spPr bwMode="auto">
            <a:xfrm>
              <a:off x="3061" y="2580"/>
              <a:ext cx="477" cy="48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703" name="Picture 37" descr="2002_12_04_15_07_19"/>
            <p:cNvPicPr>
              <a:picLocks noChangeAspect="1" noChangeArrowheads="1"/>
            </p:cNvPicPr>
            <p:nvPr/>
          </p:nvPicPr>
          <p:blipFill>
            <a:blip r:embed="rId3" cstate="print"/>
            <a:srcRect l="56697" t="31433" r="34050" b="61473"/>
            <a:stretch>
              <a:fillRect/>
            </a:stretch>
          </p:blipFill>
          <p:spPr bwMode="auto">
            <a:xfrm rot="-1245466">
              <a:off x="3203" y="1728"/>
              <a:ext cx="37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4" name="Line 38"/>
            <p:cNvSpPr>
              <a:spLocks noChangeShapeType="1"/>
            </p:cNvSpPr>
            <p:nvPr/>
          </p:nvSpPr>
          <p:spPr bwMode="auto">
            <a:xfrm flipH="1">
              <a:off x="3297" y="966"/>
              <a:ext cx="0" cy="1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09CB9A-05A8-49C8-B3CA-29729DF2F276}" type="slidenum">
              <a:rPr lang="nl-NL"/>
              <a:pPr>
                <a:defRPr/>
              </a:pPr>
              <a:t>25</a:t>
            </a:fld>
            <a:endParaRPr lang="nl-NL"/>
          </a:p>
        </p:txBody>
      </p:sp>
      <p:sp>
        <p:nvSpPr>
          <p:cNvPr id="297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Mittelweser</a:t>
            </a:r>
          </a:p>
        </p:txBody>
      </p:sp>
      <p:sp>
        <p:nvSpPr>
          <p:cNvPr id="2970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Narrow River</a:t>
            </a:r>
          </a:p>
          <a:p>
            <a:pPr eaLnBrk="1" hangingPunct="1"/>
            <a:r>
              <a:rPr lang="nl-NL" smtClean="0"/>
              <a:t>Large vessels</a:t>
            </a:r>
          </a:p>
          <a:p>
            <a:pPr eaLnBrk="1" hangingPunct="1"/>
            <a:r>
              <a:rPr lang="nl-NL" smtClean="0"/>
              <a:t>Single Lane traffic</a:t>
            </a:r>
          </a:p>
          <a:p>
            <a:pPr eaLnBrk="1" hangingPunct="1"/>
            <a:r>
              <a:rPr lang="nl-NL" smtClean="0"/>
              <a:t>Arrangement for passing and overtaking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9CC6A9-8D56-4516-A65C-C092EA10D2D1}" type="slidenum">
              <a:rPr lang="nl-NL"/>
              <a:pPr>
                <a:defRPr/>
              </a:pPr>
              <a:t>26</a:t>
            </a:fld>
            <a:endParaRPr lang="nl-NL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Hoornbridge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53375" cy="392112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1828800" y="2219325"/>
          <a:ext cx="5334000" cy="4000500"/>
        </p:xfrm>
        <a:graphic>
          <a:graphicData uri="http://schemas.openxmlformats.org/presentationml/2006/ole">
            <p:oleObj spid="_x0000_s2050" r:id="rId4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78C74-B6F9-4A13-84C9-51259F3CD2FC}" type="slidenum">
              <a:rPr lang="nl-NL"/>
              <a:pPr>
                <a:defRPr/>
              </a:pPr>
              <a:t>27</a:t>
            </a:fld>
            <a:endParaRPr lang="nl-NL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Hoornbridge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Planning of bridge opening taking into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Demand of navigation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Demand of streetcars (trams), cars and others traffic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Results: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Through AIS reliable navigation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Streetcars are however unreliable with respect to planning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Intermediate result: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Bridge capacity for both navigation and road traffic has been enlarged because of AIS: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Planning in advance, communication of planning towards ships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Ships arrive just in time and pass without stopping or manoeuvring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Bridge openings are shorter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457030-3CB4-4F11-BE74-05598C429548}" type="slidenum">
              <a:rPr lang="nl-NL"/>
              <a:pPr>
                <a:defRPr/>
              </a:pPr>
              <a:t>28</a:t>
            </a:fld>
            <a:endParaRPr lang="nl-NL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Port of Rotterdam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1666" t="25740" r="694" b="12407"/>
          <a:stretch>
            <a:fillRect/>
          </a:stretch>
        </p:blipFill>
        <p:spPr>
          <a:xfrm>
            <a:off x="466725" y="2141538"/>
            <a:ext cx="8401050" cy="3990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726CDC-207C-4B70-B62E-801C9E1B147E}" type="slidenum">
              <a:rPr lang="nl-NL"/>
              <a:pPr>
                <a:defRPr/>
              </a:pPr>
              <a:t>29</a:t>
            </a:fld>
            <a:endParaRPr lang="nl-N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 of Rotterdam</a:t>
            </a:r>
            <a:endParaRPr lang="en-GB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Tracking of vessels for berth planning and prediction of required berth capacity in port extension project Maasvlakte 2</a:t>
            </a:r>
          </a:p>
          <a:p>
            <a:pPr eaLnBrk="1" hangingPunct="1"/>
            <a:r>
              <a:rPr lang="en-US" smtClean="0"/>
              <a:t>75 vessels tracked during 6 months</a:t>
            </a:r>
          </a:p>
          <a:p>
            <a:pPr eaLnBrk="1" hangingPunct="1"/>
            <a:r>
              <a:rPr lang="en-US" smtClean="0"/>
              <a:t>Huge amount of information</a:t>
            </a:r>
          </a:p>
          <a:p>
            <a:pPr eaLnBrk="1" hangingPunct="1"/>
            <a:r>
              <a:rPr lang="en-US" smtClean="0"/>
              <a:t>Reliable prediction of berth demands</a:t>
            </a:r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4015FE-B65D-48B8-A282-7D953E44D532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RIS, divided into 8 main categories</a:t>
            </a:r>
            <a:endParaRPr lang="nl-NL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FIS, Fairway Information Services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TI, Traffic Information services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TM, Traffic Management services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CAS, Calamity Abatement Services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ITL, Information for Transport Logistics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ILE, Information for Law Enforcement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ST, Statistics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r>
              <a:rPr lang="en-US" smtClean="0"/>
              <a:t>WCHD, Waterway Charges and Harbour Dues</a:t>
            </a:r>
          </a:p>
          <a:p>
            <a:pPr marL="457200" indent="-457200" eaLnBrk="1" hangingPunct="1">
              <a:buFont typeface="V&amp;W Syntax (Adobe)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Tx/>
              <a:buNone/>
            </a:pPr>
            <a:r>
              <a:rPr lang="en-US" smtClean="0"/>
              <a:t>All categories together contain about 75 distinct services</a:t>
            </a:r>
            <a:endParaRPr lang="nl-NL" smtClean="0"/>
          </a:p>
        </p:txBody>
      </p:sp>
    </p:spTree>
  </p:cSld>
  <p:clrMapOvr>
    <a:masterClrMapping/>
  </p:clrMapOvr>
  <p:transition spd="slow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C5CC9C-237A-43FF-9B3C-314B18D843AD}" type="slidenum">
              <a:rPr lang="nl-NL"/>
              <a:pPr>
                <a:defRPr/>
              </a:pPr>
              <a:t>30</a:t>
            </a:fld>
            <a:endParaRPr lang="nl-NL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Corridor 895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programme for installation of 895 inland AIS transponders on vessels on the route Rotterdam – Germany</a:t>
            </a:r>
          </a:p>
          <a:p>
            <a:pPr eaLnBrk="1" hangingPunct="1"/>
            <a:r>
              <a:rPr lang="en-US" smtClean="0"/>
              <a:t>Objectives:</a:t>
            </a:r>
          </a:p>
          <a:p>
            <a:pPr lvl="1" eaLnBrk="1" hangingPunct="1"/>
            <a:r>
              <a:rPr lang="en-GB" smtClean="0"/>
              <a:t>Smooth introduction in inland navigation community</a:t>
            </a:r>
          </a:p>
          <a:p>
            <a:pPr lvl="1" eaLnBrk="1" hangingPunct="1"/>
            <a:r>
              <a:rPr lang="en-GB" smtClean="0"/>
              <a:t>Testing of large amounts of AIS transponders in confined areas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Results</a:t>
            </a:r>
          </a:p>
          <a:p>
            <a:pPr lvl="1" eaLnBrk="1" hangingPunct="1"/>
            <a:r>
              <a:rPr lang="en-GB" smtClean="0"/>
              <a:t>Big support of inland navigation</a:t>
            </a:r>
          </a:p>
          <a:p>
            <a:pPr lvl="1" eaLnBrk="1" hangingPunct="1"/>
            <a:r>
              <a:rPr lang="en-GB" smtClean="0"/>
              <a:t>List of 895 vessels was filled within 3 days</a:t>
            </a:r>
          </a:p>
          <a:p>
            <a:pPr lvl="1" eaLnBrk="1" hangingPunct="1"/>
            <a:r>
              <a:rPr lang="en-GB" smtClean="0"/>
              <a:t>Skippers are excited about the added value on the wheelhouse</a:t>
            </a:r>
          </a:p>
          <a:p>
            <a:pPr lvl="1" eaLnBrk="1" hangingPunct="1"/>
            <a:r>
              <a:rPr lang="en-GB" smtClean="0"/>
              <a:t>Skippers react extremely negative on the side effects generated by the Internet: Marinetraffic.com / LiveAIS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6E8B15-2664-4EAE-8F3F-EB49E87E958F}" type="slidenum">
              <a:rPr lang="nl-NL"/>
              <a:pPr>
                <a:defRPr/>
              </a:pPr>
              <a:t>31</a:t>
            </a:fld>
            <a:endParaRPr lang="nl-NL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3. Full scale implementation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support the further introduction Germany and the Netherlands have started subsidy programmes to support the installation of inland AIS on board of 9800 vessels</a:t>
            </a:r>
          </a:p>
          <a:p>
            <a:pPr eaLnBrk="1" hangingPunct="1"/>
            <a:r>
              <a:rPr lang="en-US" smtClean="0"/>
              <a:t>Subsidy programmes run between 2009 and 2012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Intended for all vessels with a length of 20m or more and for all commercial vessels</a:t>
            </a:r>
          </a:p>
          <a:p>
            <a:pPr eaLnBrk="1" hangingPunct="1"/>
            <a:r>
              <a:rPr lang="en-US" smtClean="0"/>
              <a:t>Intended for any vessel on our waterways regardless of the flag</a:t>
            </a:r>
          </a:p>
          <a:p>
            <a:pPr eaLnBrk="1" hangingPunct="1"/>
            <a:r>
              <a:rPr lang="en-US" smtClean="0"/>
              <a:t>Requirement: vessel must be proven user of german and dutch waterways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5BB25-9C38-4720-8F8F-8C50A53D0E68}" type="slidenum">
              <a:rPr lang="nl-NL"/>
              <a:pPr>
                <a:defRPr/>
              </a:pPr>
              <a:t>32</a:t>
            </a:fld>
            <a:endParaRPr lang="nl-NL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4. Future Benefits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AIS for River Information </a:t>
            </a:r>
            <a:r>
              <a:rPr lang="en-US" u="sng" smtClean="0"/>
              <a:t>Services</a:t>
            </a:r>
            <a:r>
              <a:rPr lang="en-US" smtClean="0"/>
              <a:t>:</a:t>
            </a:r>
          </a:p>
          <a:p>
            <a:pPr lvl="1" eaLnBrk="1" hangingPunct="1"/>
            <a:r>
              <a:rPr lang="en-GB" smtClean="0"/>
              <a:t>Safety and Traffic Management</a:t>
            </a:r>
          </a:p>
          <a:p>
            <a:pPr lvl="2" eaLnBrk="1" hangingPunct="1"/>
            <a:r>
              <a:rPr lang="en-GB" smtClean="0"/>
              <a:t>Enhanced traffic information in the wheelhouse</a:t>
            </a:r>
          </a:p>
          <a:p>
            <a:pPr lvl="2" eaLnBrk="1" hangingPunct="1"/>
            <a:r>
              <a:rPr lang="en-GB" smtClean="0"/>
              <a:t>Better Traffic Image at VTS stations and locks</a:t>
            </a:r>
          </a:p>
          <a:p>
            <a:pPr lvl="2" eaLnBrk="1" hangingPunct="1"/>
            <a:r>
              <a:rPr lang="en-GB" smtClean="0"/>
              <a:t>Use for long term planning at locks and movable bridges</a:t>
            </a:r>
          </a:p>
          <a:p>
            <a:pPr lvl="2" eaLnBrk="1" hangingPunct="1"/>
            <a:r>
              <a:rPr lang="en-GB" smtClean="0"/>
              <a:t>Immediate and accurate traffic overview at accidents locations</a:t>
            </a:r>
          </a:p>
          <a:p>
            <a:pPr lvl="2" eaLnBrk="1" hangingPunct="1"/>
            <a:r>
              <a:rPr lang="en-GB" smtClean="0"/>
              <a:t>Savings for personnel costs at VTS centres</a:t>
            </a:r>
          </a:p>
          <a:p>
            <a:pPr lvl="1" eaLnBrk="1" hangingPunct="1"/>
            <a:r>
              <a:rPr lang="en-GB" smtClean="0"/>
              <a:t>Transport management</a:t>
            </a:r>
          </a:p>
          <a:p>
            <a:pPr lvl="2" eaLnBrk="1" hangingPunct="1"/>
            <a:r>
              <a:rPr lang="en-GB" smtClean="0"/>
              <a:t>Better partner in logistic chains</a:t>
            </a:r>
          </a:p>
          <a:p>
            <a:pPr lvl="2" eaLnBrk="1" hangingPunct="1"/>
            <a:r>
              <a:rPr lang="en-GB" smtClean="0"/>
              <a:t>Customer can always follow its cargo</a:t>
            </a:r>
          </a:p>
          <a:p>
            <a:pPr lvl="2" eaLnBrk="1" hangingPunct="1"/>
            <a:r>
              <a:rPr lang="en-GB" smtClean="0"/>
              <a:t>Logistic performance of navigation will improve by supplying more reliable ETA’s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19C452-F4D1-44A5-BCB6-75BB39C57ADE}" type="slidenum">
              <a:rPr lang="nl-NL"/>
              <a:pPr>
                <a:defRPr/>
              </a:pPr>
              <a:t>33</a:t>
            </a:fld>
            <a:endParaRPr lang="nl-NL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 during introduction</a:t>
            </a:r>
            <a:endParaRPr lang="en-GB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Application of new technology in inland navigation is troublesome: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GB" smtClean="0"/>
              <a:t>Inland navigation community is divided in its opinion</a:t>
            </a:r>
          </a:p>
          <a:p>
            <a:pPr lvl="2" eaLnBrk="1" hangingPunct="1"/>
            <a:r>
              <a:rPr lang="en-GB" smtClean="0"/>
              <a:t>Large operators are strong supporters</a:t>
            </a:r>
          </a:p>
          <a:p>
            <a:pPr lvl="2" eaLnBrk="1" hangingPunct="1"/>
            <a:r>
              <a:rPr lang="en-GB" smtClean="0"/>
              <a:t>Family operated vessels are extremely reluctant</a:t>
            </a:r>
          </a:p>
          <a:p>
            <a:pPr lvl="1" eaLnBrk="1" hangingPunct="1"/>
            <a:r>
              <a:rPr lang="en-GB" smtClean="0"/>
              <a:t>Respecting privacy supports the successful introduction</a:t>
            </a:r>
          </a:p>
          <a:p>
            <a:pPr lvl="1" eaLnBrk="1" hangingPunct="1"/>
            <a:r>
              <a:rPr lang="en-GB" smtClean="0"/>
              <a:t>Financial support helps as well</a:t>
            </a:r>
          </a:p>
          <a:p>
            <a:pPr lvl="1" eaLnBrk="1" hangingPunct="1"/>
            <a:r>
              <a:rPr lang="en-GB" smtClean="0"/>
              <a:t>Getting used to new technology is a time consuming process</a:t>
            </a:r>
          </a:p>
          <a:p>
            <a:pPr lvl="1" eaLnBrk="1" hangingPunct="1"/>
            <a:r>
              <a:rPr lang="en-GB" smtClean="0"/>
              <a:t>Start making it a private-public partnership as soon as possible</a:t>
            </a:r>
          </a:p>
          <a:p>
            <a:pPr lvl="2" eaLnBrk="1" hangingPunct="1"/>
            <a:endParaRPr lang="en-GB" smtClean="0"/>
          </a:p>
          <a:p>
            <a:pPr lvl="2"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sz="3600" smtClean="0"/>
              <a:t>4: Electronic reporting</a:t>
            </a:r>
            <a:br>
              <a:rPr lang="en-US" sz="3600" smtClean="0"/>
            </a:br>
            <a:r>
              <a:rPr lang="en-US" sz="3600" smtClean="0"/>
              <a:t>and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en-US" sz="3600" smtClean="0"/>
              <a:t>following dangerous goods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62DBE-07EE-453A-ACE3-0AB815696834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003300"/>
            <a:ext cx="7543800" cy="696913"/>
          </a:xfrm>
        </p:spPr>
        <p:txBody>
          <a:bodyPr/>
          <a:lstStyle/>
          <a:p>
            <a:pPr eaLnBrk="1" hangingPunct="1"/>
            <a:r>
              <a:rPr lang="en-US" b="1" smtClean="0"/>
              <a:t>Overview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097088"/>
            <a:ext cx="7543800" cy="2670175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of electronic Reporting</a:t>
            </a:r>
          </a:p>
          <a:p>
            <a:pPr eaLnBrk="1" hangingPunct="1"/>
            <a:r>
              <a:rPr lang="en-US" sz="2400" smtClean="0"/>
              <a:t>Electronic Reporting process</a:t>
            </a:r>
          </a:p>
          <a:p>
            <a:pPr eaLnBrk="1" hangingPunct="1"/>
            <a:r>
              <a:rPr lang="en-US" sz="2400" smtClean="0"/>
              <a:t>Practice with ER in Western Europe</a:t>
            </a:r>
          </a:p>
          <a:p>
            <a:pPr eaLnBrk="1" hangingPunct="1"/>
            <a:r>
              <a:rPr lang="en-US" sz="2400" smtClean="0"/>
              <a:t>Pilot setup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003300"/>
            <a:ext cx="7286625" cy="566738"/>
          </a:xfrm>
        </p:spPr>
        <p:txBody>
          <a:bodyPr/>
          <a:lstStyle/>
          <a:p>
            <a:pPr eaLnBrk="1" hangingPunct="1"/>
            <a:r>
              <a:rPr lang="nl-NL" b="1" smtClean="0"/>
              <a:t>What is electronic reporting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6313"/>
            <a:ext cx="7543800" cy="2928937"/>
          </a:xfrm>
        </p:spPr>
        <p:txBody>
          <a:bodyPr/>
          <a:lstStyle/>
          <a:p>
            <a:pPr indent="0" eaLnBrk="1" hangingPunct="1">
              <a:lnSpc>
                <a:spcPts val="4000"/>
              </a:lnSpc>
              <a:buFontTx/>
              <a:buNone/>
            </a:pPr>
            <a:r>
              <a:rPr lang="en-GB" sz="2400" smtClean="0"/>
              <a:t>Electronic reporting is:</a:t>
            </a:r>
          </a:p>
          <a:p>
            <a:pPr indent="0" eaLnBrk="1" hangingPunct="1">
              <a:lnSpc>
                <a:spcPts val="4000"/>
              </a:lnSpc>
              <a:buFontTx/>
              <a:buNone/>
            </a:pPr>
            <a:r>
              <a:rPr lang="en-GB" sz="2400" smtClean="0"/>
              <a:t>to report vessel, voyage and cargo/passenger details electronically to a water management system by using harmonised, standardised messages and codes</a:t>
            </a:r>
            <a:endParaRPr lang="nl-NL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974725"/>
            <a:ext cx="7543800" cy="604838"/>
          </a:xfrm>
        </p:spPr>
        <p:txBody>
          <a:bodyPr/>
          <a:lstStyle/>
          <a:p>
            <a:pPr eaLnBrk="1" hangingPunct="1"/>
            <a:r>
              <a:rPr lang="en-GB" b="1" smtClean="0"/>
              <a:t>Reference data and messages</a:t>
            </a:r>
            <a:endParaRPr lang="en-GB" smtClean="0"/>
          </a:p>
        </p:txBody>
      </p:sp>
      <p:pic>
        <p:nvPicPr>
          <p:cNvPr id="40963" name="Picture 3" descr="u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95400"/>
            <a:ext cx="1133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European Union 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209800"/>
            <a:ext cx="1150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imo_logo181pxl_tcm36-1462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1242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so-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4343400"/>
            <a:ext cx="971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7127875" cy="4570412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sz="2400" smtClean="0">
                <a:solidFill>
                  <a:schemeClr val="tx2"/>
                </a:solidFill>
              </a:rPr>
              <a:t>Standardised messages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BERMAN	Pre-arrival notification / General Declaration,  </a:t>
            </a:r>
            <a:br>
              <a:rPr lang="en-GB" smtClean="0"/>
            </a:br>
            <a:r>
              <a:rPr lang="en-GB" smtClean="0"/>
              <a:t>                     IMO FAL Form 1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CUSCAR	Cargo Declaration, ICS Standard Manifest /</a:t>
            </a:r>
            <a:br>
              <a:rPr lang="en-GB" smtClean="0"/>
            </a:br>
            <a:r>
              <a:rPr lang="en-GB" smtClean="0"/>
              <a:t>                     IMO FAL Form 2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INVRPT	Ship’s Stores Declaration, IMO FAL Form 3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PXLST	Crew List, IMO FAL Form 5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PXLST	Passenger List, IMO FAL Form 6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/>
              <a:t>IFTDGN	Dangerous Goods Manifest, IMO FAL Form 7</a:t>
            </a:r>
            <a:endParaRPr lang="nl-NL" smtClean="0"/>
          </a:p>
          <a:p>
            <a:pPr eaLnBrk="1" hangingPunct="1">
              <a:lnSpc>
                <a:spcPct val="110000"/>
              </a:lnSpc>
            </a:pPr>
            <a:endParaRPr lang="nl-NL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133475"/>
            <a:ext cx="7623175" cy="685800"/>
          </a:xfrm>
        </p:spPr>
        <p:txBody>
          <a:bodyPr/>
          <a:lstStyle/>
          <a:p>
            <a:pPr eaLnBrk="1" hangingPunct="1"/>
            <a:r>
              <a:rPr lang="en-GB" b="1" smtClean="0"/>
              <a:t>Reference data and messages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41987" name="Picture 3" descr="u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95400"/>
            <a:ext cx="1133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European Union 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286000"/>
            <a:ext cx="1150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imo_logo181pxl_tcm36-1462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2004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iso-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4419600"/>
            <a:ext cx="971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127875" cy="42227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sz="2400" smtClean="0">
                <a:solidFill>
                  <a:schemeClr val="tx2"/>
                </a:solidFill>
              </a:rPr>
              <a:t>International reference data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smtClean="0">
                <a:solidFill>
                  <a:schemeClr val="tx2"/>
                </a:solidFill>
              </a:rPr>
              <a:t>Vessel and convoy type (UN recommendation 28)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smtClean="0">
                <a:solidFill>
                  <a:schemeClr val="tx2"/>
                </a:solidFill>
              </a:rPr>
              <a:t>Harmonised System Code (HS) (GHS)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smtClean="0">
                <a:solidFill>
                  <a:schemeClr val="tx2"/>
                </a:solidFill>
              </a:rPr>
              <a:t>Dangerous Goods (ADNR)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smtClean="0">
                <a:solidFill>
                  <a:schemeClr val="tx2"/>
                </a:solidFill>
              </a:rPr>
              <a:t>Container size and type (ISO 6364)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smtClean="0">
                <a:solidFill>
                  <a:schemeClr val="tx2"/>
                </a:solidFill>
              </a:rPr>
              <a:t>Packing type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023938"/>
            <a:ext cx="7380288" cy="838200"/>
          </a:xfrm>
        </p:spPr>
        <p:txBody>
          <a:bodyPr/>
          <a:lstStyle/>
          <a:p>
            <a:pPr eaLnBrk="1" hangingPunct="1"/>
            <a:r>
              <a:rPr lang="en-GB" b="1" smtClean="0"/>
              <a:t>Objectives of Electronic Reporting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849438"/>
            <a:ext cx="8382000" cy="4084637"/>
          </a:xfrm>
        </p:spPr>
        <p:txBody>
          <a:bodyPr/>
          <a:lstStyle/>
          <a:p>
            <a:pPr eaLnBrk="1" hangingPunct="1"/>
            <a:r>
              <a:rPr lang="en-GB" sz="2400" smtClean="0"/>
              <a:t>To facilitate the exchange of information</a:t>
            </a:r>
          </a:p>
          <a:p>
            <a:pPr eaLnBrk="1" hangingPunct="1"/>
            <a:r>
              <a:rPr lang="en-GB" sz="2400" smtClean="0"/>
              <a:t>To ensure that information can be provided and used by all parties having a legal right to obtain such information. </a:t>
            </a:r>
          </a:p>
          <a:p>
            <a:pPr eaLnBrk="1" hangingPunct="1"/>
            <a:r>
              <a:rPr lang="en-GB" sz="2400" smtClean="0"/>
              <a:t>To facilitate the exchange of information between authorities</a:t>
            </a:r>
          </a:p>
          <a:p>
            <a:pPr eaLnBrk="1" hangingPunct="1"/>
            <a:r>
              <a:rPr lang="en-GB" sz="2400" smtClean="0"/>
              <a:t>To streamline inland shipping procedures</a:t>
            </a:r>
          </a:p>
          <a:p>
            <a:pPr eaLnBrk="1" hangingPunct="1"/>
            <a:r>
              <a:rPr lang="en-GB" sz="2400" smtClean="0"/>
              <a:t>To simplify procedures and processes</a:t>
            </a:r>
          </a:p>
          <a:p>
            <a:pPr eaLnBrk="1" hangingPunct="1"/>
            <a:r>
              <a:rPr lang="en-GB" sz="2400" smtClean="0"/>
              <a:t>To provide clarity and enable risk assessment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77C78-E322-4B91-B5E2-465ABC95BB1F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180" name="Slide Number Placeholder 4"/>
          <p:cNvSpPr txBox="1">
            <a:spLocks noGrp="1"/>
          </p:cNvSpPr>
          <p:nvPr/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fld id="{7F43324F-4F72-43BD-B66F-55498697996D}" type="slidenum">
              <a:rPr lang="nl-NL" sz="1000">
                <a:latin typeface="+mn-lt"/>
                <a:cs typeface="Arial" charset="0"/>
              </a:rPr>
              <a:pPr>
                <a:defRPr/>
              </a:pPr>
              <a:t>4</a:t>
            </a:fld>
            <a:endParaRPr lang="nl-NL" sz="1000">
              <a:latin typeface="+mn-lt"/>
              <a:cs typeface="Arial" charset="0"/>
            </a:endParaRPr>
          </a:p>
        </p:txBody>
      </p:sp>
      <p:sp>
        <p:nvSpPr>
          <p:cNvPr id="9223" name="Line 3"/>
          <p:cNvSpPr>
            <a:spLocks noChangeShapeType="1"/>
          </p:cNvSpPr>
          <p:nvPr/>
        </p:nvSpPr>
        <p:spPr bwMode="auto">
          <a:xfrm flipH="1">
            <a:off x="3786188" y="1014413"/>
            <a:ext cx="0" cy="5292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57188" y="5673725"/>
            <a:ext cx="2879725" cy="4683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1249363" y="3849688"/>
            <a:ext cx="1965325" cy="865187"/>
            <a:chOff x="10351" y="13926"/>
            <a:chExt cx="850" cy="453"/>
          </a:xfrm>
        </p:grpSpPr>
        <p:sp>
          <p:nvSpPr>
            <p:cNvPr id="9323" name="Freeform 6"/>
            <p:cNvSpPr>
              <a:spLocks/>
            </p:cNvSpPr>
            <p:nvPr/>
          </p:nvSpPr>
          <p:spPr bwMode="auto">
            <a:xfrm>
              <a:off x="10883" y="14212"/>
              <a:ext cx="175" cy="38"/>
            </a:xfrm>
            <a:custGeom>
              <a:avLst/>
              <a:gdLst>
                <a:gd name="T0" fmla="*/ 0 w 175"/>
                <a:gd name="T1" fmla="*/ 0 h 38"/>
                <a:gd name="T2" fmla="*/ 175 w 175"/>
                <a:gd name="T3" fmla="*/ 0 h 38"/>
                <a:gd name="T4" fmla="*/ 175 w 175"/>
                <a:gd name="T5" fmla="*/ 38 h 38"/>
                <a:gd name="T6" fmla="*/ 141 w 175"/>
                <a:gd name="T7" fmla="*/ 38 h 38"/>
                <a:gd name="T8" fmla="*/ 141 w 175"/>
                <a:gd name="T9" fmla="*/ 12 h 38"/>
                <a:gd name="T10" fmla="*/ 0 w 175"/>
                <a:gd name="T11" fmla="*/ 12 h 38"/>
                <a:gd name="T12" fmla="*/ 0 w 17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38"/>
                <a:gd name="T23" fmla="*/ 175 w 17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38">
                  <a:moveTo>
                    <a:pt x="0" y="0"/>
                  </a:moveTo>
                  <a:lnTo>
                    <a:pt x="175" y="0"/>
                  </a:lnTo>
                  <a:lnTo>
                    <a:pt x="175" y="38"/>
                  </a:lnTo>
                  <a:lnTo>
                    <a:pt x="141" y="38"/>
                  </a:lnTo>
                  <a:lnTo>
                    <a:pt x="141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4" name="Line 7"/>
            <p:cNvSpPr>
              <a:spLocks noChangeShapeType="1"/>
            </p:cNvSpPr>
            <p:nvPr/>
          </p:nvSpPr>
          <p:spPr bwMode="auto">
            <a:xfrm>
              <a:off x="11024" y="14224"/>
              <a:ext cx="34" cy="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5" name="Rectangle 8"/>
            <p:cNvSpPr>
              <a:spLocks noChangeArrowheads="1"/>
            </p:cNvSpPr>
            <p:nvPr/>
          </p:nvSpPr>
          <p:spPr bwMode="auto">
            <a:xfrm>
              <a:off x="10964" y="14207"/>
              <a:ext cx="60" cy="5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26" name="Rectangle 9"/>
            <p:cNvSpPr>
              <a:spLocks noChangeArrowheads="1"/>
            </p:cNvSpPr>
            <p:nvPr/>
          </p:nvSpPr>
          <p:spPr bwMode="auto">
            <a:xfrm>
              <a:off x="10907" y="14207"/>
              <a:ext cx="24" cy="5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27" name="Line 10"/>
            <p:cNvSpPr>
              <a:spLocks noChangeShapeType="1"/>
            </p:cNvSpPr>
            <p:nvPr/>
          </p:nvSpPr>
          <p:spPr bwMode="auto">
            <a:xfrm flipV="1">
              <a:off x="10988" y="14132"/>
              <a:ext cx="1" cy="75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8" name="Line 11"/>
            <p:cNvSpPr>
              <a:spLocks noChangeShapeType="1"/>
            </p:cNvSpPr>
            <p:nvPr/>
          </p:nvSpPr>
          <p:spPr bwMode="auto">
            <a:xfrm>
              <a:off x="10940" y="14183"/>
              <a:ext cx="48" cy="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9" name="Line 12"/>
            <p:cNvSpPr>
              <a:spLocks noChangeShapeType="1"/>
            </p:cNvSpPr>
            <p:nvPr/>
          </p:nvSpPr>
          <p:spPr bwMode="auto">
            <a:xfrm flipV="1">
              <a:off x="10976" y="14183"/>
              <a:ext cx="1" cy="24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0" name="Line 13"/>
            <p:cNvSpPr>
              <a:spLocks noChangeShapeType="1"/>
            </p:cNvSpPr>
            <p:nvPr/>
          </p:nvSpPr>
          <p:spPr bwMode="auto">
            <a:xfrm flipV="1">
              <a:off x="10952" y="14183"/>
              <a:ext cx="1" cy="17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1" name="Line 14"/>
            <p:cNvSpPr>
              <a:spLocks noChangeShapeType="1"/>
            </p:cNvSpPr>
            <p:nvPr/>
          </p:nvSpPr>
          <p:spPr bwMode="auto">
            <a:xfrm flipV="1">
              <a:off x="10940" y="14132"/>
              <a:ext cx="1" cy="6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2" name="Line 15"/>
            <p:cNvSpPr>
              <a:spLocks noChangeShapeType="1"/>
            </p:cNvSpPr>
            <p:nvPr/>
          </p:nvSpPr>
          <p:spPr bwMode="auto">
            <a:xfrm flipV="1">
              <a:off x="10952" y="14027"/>
              <a:ext cx="1" cy="11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3" name="Line 16"/>
            <p:cNvSpPr>
              <a:spLocks noChangeShapeType="1"/>
            </p:cNvSpPr>
            <p:nvPr/>
          </p:nvSpPr>
          <p:spPr bwMode="auto">
            <a:xfrm flipV="1">
              <a:off x="10976" y="13998"/>
              <a:ext cx="1" cy="14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4" name="Line 17"/>
            <p:cNvSpPr>
              <a:spLocks noChangeShapeType="1"/>
            </p:cNvSpPr>
            <p:nvPr/>
          </p:nvSpPr>
          <p:spPr bwMode="auto">
            <a:xfrm flipV="1">
              <a:off x="10964" y="13965"/>
              <a:ext cx="1" cy="67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5" name="Line 18"/>
            <p:cNvSpPr>
              <a:spLocks noChangeShapeType="1"/>
            </p:cNvSpPr>
            <p:nvPr/>
          </p:nvSpPr>
          <p:spPr bwMode="auto">
            <a:xfrm flipV="1">
              <a:off x="10976" y="13926"/>
              <a:ext cx="1" cy="7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6" name="Line 19"/>
            <p:cNvSpPr>
              <a:spLocks noChangeShapeType="1"/>
            </p:cNvSpPr>
            <p:nvPr/>
          </p:nvSpPr>
          <p:spPr bwMode="auto">
            <a:xfrm>
              <a:off x="10952" y="14200"/>
              <a:ext cx="1" cy="1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7" name="Line 20"/>
            <p:cNvSpPr>
              <a:spLocks noChangeShapeType="1"/>
            </p:cNvSpPr>
            <p:nvPr/>
          </p:nvSpPr>
          <p:spPr bwMode="auto">
            <a:xfrm>
              <a:off x="10940" y="14200"/>
              <a:ext cx="1" cy="1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8" name="Line 21"/>
            <p:cNvSpPr>
              <a:spLocks noChangeShapeType="1"/>
            </p:cNvSpPr>
            <p:nvPr/>
          </p:nvSpPr>
          <p:spPr bwMode="auto">
            <a:xfrm flipV="1">
              <a:off x="10947" y="14116"/>
              <a:ext cx="1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39" name="Line 22"/>
            <p:cNvSpPr>
              <a:spLocks noChangeShapeType="1"/>
            </p:cNvSpPr>
            <p:nvPr/>
          </p:nvSpPr>
          <p:spPr bwMode="auto">
            <a:xfrm flipV="1">
              <a:off x="10986" y="14121"/>
              <a:ext cx="1" cy="26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0" name="Line 23"/>
            <p:cNvSpPr>
              <a:spLocks noChangeShapeType="1"/>
            </p:cNvSpPr>
            <p:nvPr/>
          </p:nvSpPr>
          <p:spPr bwMode="auto">
            <a:xfrm flipV="1">
              <a:off x="10981" y="14109"/>
              <a:ext cx="1" cy="2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1" name="Line 24"/>
            <p:cNvSpPr>
              <a:spLocks noChangeShapeType="1"/>
            </p:cNvSpPr>
            <p:nvPr/>
          </p:nvSpPr>
          <p:spPr bwMode="auto">
            <a:xfrm flipV="1">
              <a:off x="10943" y="14128"/>
              <a:ext cx="1" cy="1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2" name="Line 25"/>
            <p:cNvSpPr>
              <a:spLocks noChangeShapeType="1"/>
            </p:cNvSpPr>
            <p:nvPr/>
          </p:nvSpPr>
          <p:spPr bwMode="auto">
            <a:xfrm flipV="1">
              <a:off x="10957" y="14015"/>
              <a:ext cx="1" cy="26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3" name="Line 26"/>
            <p:cNvSpPr>
              <a:spLocks noChangeShapeType="1"/>
            </p:cNvSpPr>
            <p:nvPr/>
          </p:nvSpPr>
          <p:spPr bwMode="auto">
            <a:xfrm flipV="1">
              <a:off x="10962" y="14008"/>
              <a:ext cx="1" cy="2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4" name="Line 27"/>
            <p:cNvSpPr>
              <a:spLocks noChangeShapeType="1"/>
            </p:cNvSpPr>
            <p:nvPr/>
          </p:nvSpPr>
          <p:spPr bwMode="auto">
            <a:xfrm flipV="1">
              <a:off x="10967" y="13953"/>
              <a:ext cx="1" cy="2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5" name="Line 28"/>
            <p:cNvSpPr>
              <a:spLocks noChangeShapeType="1"/>
            </p:cNvSpPr>
            <p:nvPr/>
          </p:nvSpPr>
          <p:spPr bwMode="auto">
            <a:xfrm flipV="1">
              <a:off x="10971" y="13941"/>
              <a:ext cx="1" cy="1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6" name="Line 29"/>
            <p:cNvSpPr>
              <a:spLocks noChangeShapeType="1"/>
            </p:cNvSpPr>
            <p:nvPr/>
          </p:nvSpPr>
          <p:spPr bwMode="auto">
            <a:xfrm flipH="1" flipV="1">
              <a:off x="11041" y="14173"/>
              <a:ext cx="146" cy="115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7" name="Line 30"/>
            <p:cNvSpPr>
              <a:spLocks noChangeShapeType="1"/>
            </p:cNvSpPr>
            <p:nvPr/>
          </p:nvSpPr>
          <p:spPr bwMode="auto">
            <a:xfrm flipV="1">
              <a:off x="10533" y="14130"/>
              <a:ext cx="1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8" name="Freeform 31"/>
            <p:cNvSpPr>
              <a:spLocks/>
            </p:cNvSpPr>
            <p:nvPr/>
          </p:nvSpPr>
          <p:spPr bwMode="auto">
            <a:xfrm>
              <a:off x="10404" y="14271"/>
              <a:ext cx="7" cy="3"/>
            </a:xfrm>
            <a:custGeom>
              <a:avLst/>
              <a:gdLst>
                <a:gd name="T0" fmla="*/ 7 w 7"/>
                <a:gd name="T1" fmla="*/ 0 h 3"/>
                <a:gd name="T2" fmla="*/ 5 w 7"/>
                <a:gd name="T3" fmla="*/ 0 h 3"/>
                <a:gd name="T4" fmla="*/ 0 w 7"/>
                <a:gd name="T5" fmla="*/ 0 h 3"/>
                <a:gd name="T6" fmla="*/ 0 w 7"/>
                <a:gd name="T7" fmla="*/ 3 h 3"/>
                <a:gd name="T8" fmla="*/ 5 w 7"/>
                <a:gd name="T9" fmla="*/ 3 h 3"/>
                <a:gd name="T10" fmla="*/ 5 w 7"/>
                <a:gd name="T11" fmla="*/ 0 h 3"/>
                <a:gd name="T12" fmla="*/ 7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7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49" name="Freeform 32"/>
            <p:cNvSpPr>
              <a:spLocks/>
            </p:cNvSpPr>
            <p:nvPr/>
          </p:nvSpPr>
          <p:spPr bwMode="auto">
            <a:xfrm>
              <a:off x="10409" y="14271"/>
              <a:ext cx="7" cy="12"/>
            </a:xfrm>
            <a:custGeom>
              <a:avLst/>
              <a:gdLst>
                <a:gd name="T0" fmla="*/ 7 w 7"/>
                <a:gd name="T1" fmla="*/ 10 h 12"/>
                <a:gd name="T2" fmla="*/ 4 w 7"/>
                <a:gd name="T3" fmla="*/ 10 h 12"/>
                <a:gd name="T4" fmla="*/ 4 w 7"/>
                <a:gd name="T5" fmla="*/ 8 h 12"/>
                <a:gd name="T6" fmla="*/ 4 w 7"/>
                <a:gd name="T7" fmla="*/ 8 h 12"/>
                <a:gd name="T8" fmla="*/ 4 w 7"/>
                <a:gd name="T9" fmla="*/ 8 h 12"/>
                <a:gd name="T10" fmla="*/ 2 w 7"/>
                <a:gd name="T11" fmla="*/ 8 h 12"/>
                <a:gd name="T12" fmla="*/ 2 w 7"/>
                <a:gd name="T13" fmla="*/ 5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3 h 12"/>
                <a:gd name="T20" fmla="*/ 0 w 7"/>
                <a:gd name="T21" fmla="*/ 5 h 12"/>
                <a:gd name="T22" fmla="*/ 0 w 7"/>
                <a:gd name="T23" fmla="*/ 5 h 12"/>
                <a:gd name="T24" fmla="*/ 0 w 7"/>
                <a:gd name="T25" fmla="*/ 8 h 12"/>
                <a:gd name="T26" fmla="*/ 0 w 7"/>
                <a:gd name="T27" fmla="*/ 8 h 12"/>
                <a:gd name="T28" fmla="*/ 2 w 7"/>
                <a:gd name="T29" fmla="*/ 10 h 12"/>
                <a:gd name="T30" fmla="*/ 2 w 7"/>
                <a:gd name="T31" fmla="*/ 10 h 12"/>
                <a:gd name="T32" fmla="*/ 2 w 7"/>
                <a:gd name="T33" fmla="*/ 10 h 12"/>
                <a:gd name="T34" fmla="*/ 4 w 7"/>
                <a:gd name="T35" fmla="*/ 10 h 12"/>
                <a:gd name="T36" fmla="*/ 4 w 7"/>
                <a:gd name="T37" fmla="*/ 12 h 12"/>
                <a:gd name="T38" fmla="*/ 7 w 7"/>
                <a:gd name="T39" fmla="*/ 12 h 12"/>
                <a:gd name="T40" fmla="*/ 7 w 7"/>
                <a:gd name="T41" fmla="*/ 1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12"/>
                <a:gd name="T65" fmla="*/ 7 w 7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12">
                  <a:moveTo>
                    <a:pt x="7" y="10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0" name="Freeform 33"/>
            <p:cNvSpPr>
              <a:spLocks/>
            </p:cNvSpPr>
            <p:nvPr/>
          </p:nvSpPr>
          <p:spPr bwMode="auto">
            <a:xfrm>
              <a:off x="10416" y="14271"/>
              <a:ext cx="7" cy="12"/>
            </a:xfrm>
            <a:custGeom>
              <a:avLst/>
              <a:gdLst>
                <a:gd name="T0" fmla="*/ 5 w 7"/>
                <a:gd name="T1" fmla="*/ 0 h 12"/>
                <a:gd name="T2" fmla="*/ 5 w 7"/>
                <a:gd name="T3" fmla="*/ 0 h 12"/>
                <a:gd name="T4" fmla="*/ 5 w 7"/>
                <a:gd name="T5" fmla="*/ 5 h 12"/>
                <a:gd name="T6" fmla="*/ 5 w 7"/>
                <a:gd name="T7" fmla="*/ 5 h 12"/>
                <a:gd name="T8" fmla="*/ 5 w 7"/>
                <a:gd name="T9" fmla="*/ 5 h 12"/>
                <a:gd name="T10" fmla="*/ 2 w 7"/>
                <a:gd name="T11" fmla="*/ 8 h 12"/>
                <a:gd name="T12" fmla="*/ 2 w 7"/>
                <a:gd name="T13" fmla="*/ 8 h 12"/>
                <a:gd name="T14" fmla="*/ 2 w 7"/>
                <a:gd name="T15" fmla="*/ 8 h 12"/>
                <a:gd name="T16" fmla="*/ 2 w 7"/>
                <a:gd name="T17" fmla="*/ 8 h 12"/>
                <a:gd name="T18" fmla="*/ 0 w 7"/>
                <a:gd name="T19" fmla="*/ 10 h 12"/>
                <a:gd name="T20" fmla="*/ 0 w 7"/>
                <a:gd name="T21" fmla="*/ 10 h 12"/>
                <a:gd name="T22" fmla="*/ 0 w 7"/>
                <a:gd name="T23" fmla="*/ 12 h 12"/>
                <a:gd name="T24" fmla="*/ 2 w 7"/>
                <a:gd name="T25" fmla="*/ 12 h 12"/>
                <a:gd name="T26" fmla="*/ 2 w 7"/>
                <a:gd name="T27" fmla="*/ 10 h 12"/>
                <a:gd name="T28" fmla="*/ 2 w 7"/>
                <a:gd name="T29" fmla="*/ 10 h 12"/>
                <a:gd name="T30" fmla="*/ 5 w 7"/>
                <a:gd name="T31" fmla="*/ 10 h 12"/>
                <a:gd name="T32" fmla="*/ 5 w 7"/>
                <a:gd name="T33" fmla="*/ 10 h 12"/>
                <a:gd name="T34" fmla="*/ 5 w 7"/>
                <a:gd name="T35" fmla="*/ 8 h 12"/>
                <a:gd name="T36" fmla="*/ 5 w 7"/>
                <a:gd name="T37" fmla="*/ 8 h 12"/>
                <a:gd name="T38" fmla="*/ 5 w 7"/>
                <a:gd name="T39" fmla="*/ 5 h 12"/>
                <a:gd name="T40" fmla="*/ 5 w 7"/>
                <a:gd name="T41" fmla="*/ 5 h 12"/>
                <a:gd name="T42" fmla="*/ 7 w 7"/>
                <a:gd name="T43" fmla="*/ 5 h 12"/>
                <a:gd name="T44" fmla="*/ 7 w 7"/>
                <a:gd name="T45" fmla="*/ 0 h 12"/>
                <a:gd name="T46" fmla="*/ 5 w 7"/>
                <a:gd name="T47" fmla="*/ 3 h 12"/>
                <a:gd name="T48" fmla="*/ 5 w 7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12"/>
                <a:gd name="T77" fmla="*/ 7 w 7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1" name="Freeform 34"/>
            <p:cNvSpPr>
              <a:spLocks/>
            </p:cNvSpPr>
            <p:nvPr/>
          </p:nvSpPr>
          <p:spPr bwMode="auto">
            <a:xfrm>
              <a:off x="10421" y="14271"/>
              <a:ext cx="24" cy="3"/>
            </a:xfrm>
            <a:custGeom>
              <a:avLst/>
              <a:gdLst>
                <a:gd name="T0" fmla="*/ 24 w 24"/>
                <a:gd name="T1" fmla="*/ 0 h 3"/>
                <a:gd name="T2" fmla="*/ 21 w 24"/>
                <a:gd name="T3" fmla="*/ 0 h 3"/>
                <a:gd name="T4" fmla="*/ 0 w 24"/>
                <a:gd name="T5" fmla="*/ 0 h 3"/>
                <a:gd name="T6" fmla="*/ 0 w 24"/>
                <a:gd name="T7" fmla="*/ 3 h 3"/>
                <a:gd name="T8" fmla="*/ 21 w 24"/>
                <a:gd name="T9" fmla="*/ 3 h 3"/>
                <a:gd name="T10" fmla="*/ 21 w 24"/>
                <a:gd name="T11" fmla="*/ 0 h 3"/>
                <a:gd name="T12" fmla="*/ 24 w 2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"/>
                <a:gd name="T23" fmla="*/ 24 w 2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">
                  <a:moveTo>
                    <a:pt x="2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2" name="Freeform 35"/>
            <p:cNvSpPr>
              <a:spLocks/>
            </p:cNvSpPr>
            <p:nvPr/>
          </p:nvSpPr>
          <p:spPr bwMode="auto">
            <a:xfrm>
              <a:off x="10442" y="14271"/>
              <a:ext cx="7" cy="12"/>
            </a:xfrm>
            <a:custGeom>
              <a:avLst/>
              <a:gdLst>
                <a:gd name="T0" fmla="*/ 7 w 7"/>
                <a:gd name="T1" fmla="*/ 10 h 12"/>
                <a:gd name="T2" fmla="*/ 7 w 7"/>
                <a:gd name="T3" fmla="*/ 10 h 12"/>
                <a:gd name="T4" fmla="*/ 5 w 7"/>
                <a:gd name="T5" fmla="*/ 8 h 12"/>
                <a:gd name="T6" fmla="*/ 5 w 7"/>
                <a:gd name="T7" fmla="*/ 8 h 12"/>
                <a:gd name="T8" fmla="*/ 5 w 7"/>
                <a:gd name="T9" fmla="*/ 8 h 12"/>
                <a:gd name="T10" fmla="*/ 5 w 7"/>
                <a:gd name="T11" fmla="*/ 8 h 12"/>
                <a:gd name="T12" fmla="*/ 3 w 7"/>
                <a:gd name="T13" fmla="*/ 5 h 12"/>
                <a:gd name="T14" fmla="*/ 3 w 7"/>
                <a:gd name="T15" fmla="*/ 5 h 12"/>
                <a:gd name="T16" fmla="*/ 3 w 7"/>
                <a:gd name="T17" fmla="*/ 3 h 12"/>
                <a:gd name="T18" fmla="*/ 3 w 7"/>
                <a:gd name="T19" fmla="*/ 0 h 12"/>
                <a:gd name="T20" fmla="*/ 0 w 7"/>
                <a:gd name="T21" fmla="*/ 0 h 12"/>
                <a:gd name="T22" fmla="*/ 0 w 7"/>
                <a:gd name="T23" fmla="*/ 5 h 12"/>
                <a:gd name="T24" fmla="*/ 0 w 7"/>
                <a:gd name="T25" fmla="*/ 5 h 12"/>
                <a:gd name="T26" fmla="*/ 3 w 7"/>
                <a:gd name="T27" fmla="*/ 8 h 12"/>
                <a:gd name="T28" fmla="*/ 3 w 7"/>
                <a:gd name="T29" fmla="*/ 8 h 12"/>
                <a:gd name="T30" fmla="*/ 3 w 7"/>
                <a:gd name="T31" fmla="*/ 10 h 12"/>
                <a:gd name="T32" fmla="*/ 3 w 7"/>
                <a:gd name="T33" fmla="*/ 10 h 12"/>
                <a:gd name="T34" fmla="*/ 5 w 7"/>
                <a:gd name="T35" fmla="*/ 10 h 12"/>
                <a:gd name="T36" fmla="*/ 5 w 7"/>
                <a:gd name="T37" fmla="*/ 10 h 12"/>
                <a:gd name="T38" fmla="*/ 5 w 7"/>
                <a:gd name="T39" fmla="*/ 12 h 12"/>
                <a:gd name="T40" fmla="*/ 7 w 7"/>
                <a:gd name="T41" fmla="*/ 12 h 12"/>
                <a:gd name="T42" fmla="*/ 7 w 7"/>
                <a:gd name="T43" fmla="*/ 10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12"/>
                <a:gd name="T68" fmla="*/ 7 w 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12">
                  <a:moveTo>
                    <a:pt x="7" y="10"/>
                  </a:moveTo>
                  <a:lnTo>
                    <a:pt x="7" y="10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3" name="Freeform 36"/>
            <p:cNvSpPr>
              <a:spLocks/>
            </p:cNvSpPr>
            <p:nvPr/>
          </p:nvSpPr>
          <p:spPr bwMode="auto">
            <a:xfrm>
              <a:off x="10449" y="14271"/>
              <a:ext cx="8" cy="12"/>
            </a:xfrm>
            <a:custGeom>
              <a:avLst/>
              <a:gdLst>
                <a:gd name="T0" fmla="*/ 8 w 8"/>
                <a:gd name="T1" fmla="*/ 0 h 12"/>
                <a:gd name="T2" fmla="*/ 5 w 8"/>
                <a:gd name="T3" fmla="*/ 0 h 12"/>
                <a:gd name="T4" fmla="*/ 5 w 8"/>
                <a:gd name="T5" fmla="*/ 5 h 12"/>
                <a:gd name="T6" fmla="*/ 5 w 8"/>
                <a:gd name="T7" fmla="*/ 5 h 12"/>
                <a:gd name="T8" fmla="*/ 5 w 8"/>
                <a:gd name="T9" fmla="*/ 5 h 12"/>
                <a:gd name="T10" fmla="*/ 5 w 8"/>
                <a:gd name="T11" fmla="*/ 5 h 12"/>
                <a:gd name="T12" fmla="*/ 5 w 8"/>
                <a:gd name="T13" fmla="*/ 8 h 12"/>
                <a:gd name="T14" fmla="*/ 5 w 8"/>
                <a:gd name="T15" fmla="*/ 8 h 12"/>
                <a:gd name="T16" fmla="*/ 3 w 8"/>
                <a:gd name="T17" fmla="*/ 8 h 12"/>
                <a:gd name="T18" fmla="*/ 3 w 8"/>
                <a:gd name="T19" fmla="*/ 8 h 12"/>
                <a:gd name="T20" fmla="*/ 3 w 8"/>
                <a:gd name="T21" fmla="*/ 10 h 12"/>
                <a:gd name="T22" fmla="*/ 0 w 8"/>
                <a:gd name="T23" fmla="*/ 10 h 12"/>
                <a:gd name="T24" fmla="*/ 0 w 8"/>
                <a:gd name="T25" fmla="*/ 12 h 12"/>
                <a:gd name="T26" fmla="*/ 3 w 8"/>
                <a:gd name="T27" fmla="*/ 12 h 12"/>
                <a:gd name="T28" fmla="*/ 5 w 8"/>
                <a:gd name="T29" fmla="*/ 10 h 12"/>
                <a:gd name="T30" fmla="*/ 5 w 8"/>
                <a:gd name="T31" fmla="*/ 10 h 12"/>
                <a:gd name="T32" fmla="*/ 8 w 8"/>
                <a:gd name="T33" fmla="*/ 8 h 12"/>
                <a:gd name="T34" fmla="*/ 8 w 8"/>
                <a:gd name="T35" fmla="*/ 5 h 12"/>
                <a:gd name="T36" fmla="*/ 8 w 8"/>
                <a:gd name="T37" fmla="*/ 5 h 12"/>
                <a:gd name="T38" fmla="*/ 8 w 8"/>
                <a:gd name="T39" fmla="*/ 3 h 12"/>
                <a:gd name="T40" fmla="*/ 8 w 8"/>
                <a:gd name="T41" fmla="*/ 3 h 12"/>
                <a:gd name="T42" fmla="*/ 8 w 8"/>
                <a:gd name="T43" fmla="*/ 3 h 12"/>
                <a:gd name="T44" fmla="*/ 8 w 8"/>
                <a:gd name="T45" fmla="*/ 0 h 12"/>
                <a:gd name="T46" fmla="*/ 8 w 8"/>
                <a:gd name="T47" fmla="*/ 3 h 12"/>
                <a:gd name="T48" fmla="*/ 8 w 8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12"/>
                <a:gd name="T77" fmla="*/ 8 w 8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12">
                  <a:moveTo>
                    <a:pt x="8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4" name="Freeform 37"/>
            <p:cNvSpPr>
              <a:spLocks/>
            </p:cNvSpPr>
            <p:nvPr/>
          </p:nvSpPr>
          <p:spPr bwMode="auto">
            <a:xfrm>
              <a:off x="10457" y="14267"/>
              <a:ext cx="4" cy="7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2 h 7"/>
                <a:gd name="T4" fmla="*/ 2 w 4"/>
                <a:gd name="T5" fmla="*/ 2 h 7"/>
                <a:gd name="T6" fmla="*/ 2 w 4"/>
                <a:gd name="T7" fmla="*/ 2 h 7"/>
                <a:gd name="T8" fmla="*/ 2 w 4"/>
                <a:gd name="T9" fmla="*/ 4 h 7"/>
                <a:gd name="T10" fmla="*/ 0 w 4"/>
                <a:gd name="T11" fmla="*/ 4 h 7"/>
                <a:gd name="T12" fmla="*/ 0 w 4"/>
                <a:gd name="T13" fmla="*/ 7 h 7"/>
                <a:gd name="T14" fmla="*/ 2 w 4"/>
                <a:gd name="T15" fmla="*/ 7 h 7"/>
                <a:gd name="T16" fmla="*/ 4 w 4"/>
                <a:gd name="T17" fmla="*/ 2 h 7"/>
                <a:gd name="T18" fmla="*/ 4 w 4"/>
                <a:gd name="T19" fmla="*/ 2 h 7"/>
                <a:gd name="T20" fmla="*/ 4 w 4"/>
                <a:gd name="T21" fmla="*/ 2 h 7"/>
                <a:gd name="T22" fmla="*/ 4 w 4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7"/>
                <a:gd name="T38" fmla="*/ 4 w 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7">
                  <a:moveTo>
                    <a:pt x="4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5" name="Rectangle 38"/>
            <p:cNvSpPr>
              <a:spLocks noChangeArrowheads="1"/>
            </p:cNvSpPr>
            <p:nvPr/>
          </p:nvSpPr>
          <p:spPr bwMode="auto">
            <a:xfrm>
              <a:off x="10461" y="14267"/>
              <a:ext cx="1" cy="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56" name="Freeform 39"/>
            <p:cNvSpPr>
              <a:spLocks/>
            </p:cNvSpPr>
            <p:nvPr/>
          </p:nvSpPr>
          <p:spPr bwMode="auto">
            <a:xfrm>
              <a:off x="10461" y="14267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3 w 3"/>
                <a:gd name="T9" fmla="*/ 2 h 2"/>
                <a:gd name="T10" fmla="*/ 3 w 3"/>
                <a:gd name="T11" fmla="*/ 0 h 2"/>
                <a:gd name="T12" fmla="*/ 0 w 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7" name="Freeform 40"/>
            <p:cNvSpPr>
              <a:spLocks/>
            </p:cNvSpPr>
            <p:nvPr/>
          </p:nvSpPr>
          <p:spPr bwMode="auto">
            <a:xfrm>
              <a:off x="10461" y="14264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8" name="Freeform 41"/>
            <p:cNvSpPr>
              <a:spLocks/>
            </p:cNvSpPr>
            <p:nvPr/>
          </p:nvSpPr>
          <p:spPr bwMode="auto">
            <a:xfrm>
              <a:off x="10459" y="14262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59" name="Freeform 42"/>
            <p:cNvSpPr>
              <a:spLocks/>
            </p:cNvSpPr>
            <p:nvPr/>
          </p:nvSpPr>
          <p:spPr bwMode="auto">
            <a:xfrm>
              <a:off x="10459" y="14250"/>
              <a:ext cx="2" cy="12"/>
            </a:xfrm>
            <a:custGeom>
              <a:avLst/>
              <a:gdLst>
                <a:gd name="T0" fmla="*/ 2 w 2"/>
                <a:gd name="T1" fmla="*/ 2 h 12"/>
                <a:gd name="T2" fmla="*/ 0 w 2"/>
                <a:gd name="T3" fmla="*/ 0 h 12"/>
                <a:gd name="T4" fmla="*/ 2 w 2"/>
                <a:gd name="T5" fmla="*/ 2 h 12"/>
                <a:gd name="T6" fmla="*/ 2 w 2"/>
                <a:gd name="T7" fmla="*/ 7 h 12"/>
                <a:gd name="T8" fmla="*/ 0 w 2"/>
                <a:gd name="T9" fmla="*/ 7 h 12"/>
                <a:gd name="T10" fmla="*/ 0 w 2"/>
                <a:gd name="T11" fmla="*/ 12 h 12"/>
                <a:gd name="T12" fmla="*/ 2 w 2"/>
                <a:gd name="T13" fmla="*/ 12 h 12"/>
                <a:gd name="T14" fmla="*/ 2 w 2"/>
                <a:gd name="T15" fmla="*/ 9 h 12"/>
                <a:gd name="T16" fmla="*/ 2 w 2"/>
                <a:gd name="T17" fmla="*/ 9 h 12"/>
                <a:gd name="T18" fmla="*/ 2 w 2"/>
                <a:gd name="T19" fmla="*/ 7 h 12"/>
                <a:gd name="T20" fmla="*/ 2 w 2"/>
                <a:gd name="T21" fmla="*/ 5 h 12"/>
                <a:gd name="T22" fmla="*/ 2 w 2"/>
                <a:gd name="T23" fmla="*/ 2 h 12"/>
                <a:gd name="T24" fmla="*/ 2 w 2"/>
                <a:gd name="T25" fmla="*/ 2 h 12"/>
                <a:gd name="T26" fmla="*/ 2 w 2"/>
                <a:gd name="T27" fmla="*/ 0 h 12"/>
                <a:gd name="T28" fmla="*/ 2 w 2"/>
                <a:gd name="T29" fmla="*/ 0 h 12"/>
                <a:gd name="T30" fmla="*/ 2 w 2"/>
                <a:gd name="T31" fmla="*/ 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"/>
                <a:gd name="T49" fmla="*/ 0 h 12"/>
                <a:gd name="T50" fmla="*/ 2 w 2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" h="1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0" name="Freeform 43"/>
            <p:cNvSpPr>
              <a:spLocks/>
            </p:cNvSpPr>
            <p:nvPr/>
          </p:nvSpPr>
          <p:spPr bwMode="auto">
            <a:xfrm>
              <a:off x="10447" y="14250"/>
              <a:ext cx="14" cy="2"/>
            </a:xfrm>
            <a:custGeom>
              <a:avLst/>
              <a:gdLst>
                <a:gd name="T0" fmla="*/ 0 w 14"/>
                <a:gd name="T1" fmla="*/ 0 h 2"/>
                <a:gd name="T2" fmla="*/ 0 w 14"/>
                <a:gd name="T3" fmla="*/ 2 h 2"/>
                <a:gd name="T4" fmla="*/ 14 w 14"/>
                <a:gd name="T5" fmla="*/ 2 h 2"/>
                <a:gd name="T6" fmla="*/ 14 w 14"/>
                <a:gd name="T7" fmla="*/ 0 h 2"/>
                <a:gd name="T8" fmla="*/ 0 w 14"/>
                <a:gd name="T9" fmla="*/ 0 h 2"/>
                <a:gd name="T10" fmla="*/ 0 w 1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"/>
                <a:gd name="T20" fmla="*/ 14 w 1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">
                  <a:moveTo>
                    <a:pt x="0" y="0"/>
                  </a:moveTo>
                  <a:lnTo>
                    <a:pt x="0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1" name="Freeform 44"/>
            <p:cNvSpPr>
              <a:spLocks/>
            </p:cNvSpPr>
            <p:nvPr/>
          </p:nvSpPr>
          <p:spPr bwMode="auto">
            <a:xfrm>
              <a:off x="10435" y="14238"/>
              <a:ext cx="12" cy="12"/>
            </a:xfrm>
            <a:custGeom>
              <a:avLst/>
              <a:gdLst>
                <a:gd name="T0" fmla="*/ 0 w 12"/>
                <a:gd name="T1" fmla="*/ 2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12 h 12"/>
                <a:gd name="T8" fmla="*/ 2 w 12"/>
                <a:gd name="T9" fmla="*/ 0 h 12"/>
                <a:gd name="T10" fmla="*/ 0 w 12"/>
                <a:gd name="T11" fmla="*/ 0 h 12"/>
                <a:gd name="T12" fmla="*/ 0 w 12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0" y="2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2" name="Freeform 45"/>
            <p:cNvSpPr>
              <a:spLocks/>
            </p:cNvSpPr>
            <p:nvPr/>
          </p:nvSpPr>
          <p:spPr bwMode="auto">
            <a:xfrm>
              <a:off x="10416" y="14238"/>
              <a:ext cx="19" cy="2"/>
            </a:xfrm>
            <a:custGeom>
              <a:avLst/>
              <a:gdLst>
                <a:gd name="T0" fmla="*/ 2 w 19"/>
                <a:gd name="T1" fmla="*/ 0 h 2"/>
                <a:gd name="T2" fmla="*/ 2 w 19"/>
                <a:gd name="T3" fmla="*/ 2 h 2"/>
                <a:gd name="T4" fmla="*/ 19 w 19"/>
                <a:gd name="T5" fmla="*/ 2 h 2"/>
                <a:gd name="T6" fmla="*/ 19 w 19"/>
                <a:gd name="T7" fmla="*/ 0 h 2"/>
                <a:gd name="T8" fmla="*/ 2 w 19"/>
                <a:gd name="T9" fmla="*/ 0 h 2"/>
                <a:gd name="T10" fmla="*/ 0 w 19"/>
                <a:gd name="T11" fmla="*/ 0 h 2"/>
                <a:gd name="T12" fmla="*/ 2 w 19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"/>
                <a:gd name="T23" fmla="*/ 19 w 1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">
                  <a:moveTo>
                    <a:pt x="2" y="0"/>
                  </a:moveTo>
                  <a:lnTo>
                    <a:pt x="2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3" name="Freeform 46"/>
            <p:cNvSpPr>
              <a:spLocks/>
            </p:cNvSpPr>
            <p:nvPr/>
          </p:nvSpPr>
          <p:spPr bwMode="auto">
            <a:xfrm>
              <a:off x="10411" y="14238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12 h 14"/>
                <a:gd name="T4" fmla="*/ 7 w 7"/>
                <a:gd name="T5" fmla="*/ 0 h 14"/>
                <a:gd name="T6" fmla="*/ 5 w 7"/>
                <a:gd name="T7" fmla="*/ 0 h 14"/>
                <a:gd name="T8" fmla="*/ 0 w 7"/>
                <a:gd name="T9" fmla="*/ 12 h 14"/>
                <a:gd name="T10" fmla="*/ 0 w 7"/>
                <a:gd name="T11" fmla="*/ 12 h 14"/>
                <a:gd name="T12" fmla="*/ 0 w 7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4"/>
                <a:gd name="T23" fmla="*/ 7 w 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4">
                  <a:moveTo>
                    <a:pt x="0" y="14"/>
                  </a:moveTo>
                  <a:lnTo>
                    <a:pt x="2" y="1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4" name="Freeform 47"/>
            <p:cNvSpPr>
              <a:spLocks/>
            </p:cNvSpPr>
            <p:nvPr/>
          </p:nvSpPr>
          <p:spPr bwMode="auto">
            <a:xfrm>
              <a:off x="10402" y="14250"/>
              <a:ext cx="9" cy="2"/>
            </a:xfrm>
            <a:custGeom>
              <a:avLst/>
              <a:gdLst>
                <a:gd name="T0" fmla="*/ 2 w 9"/>
                <a:gd name="T1" fmla="*/ 0 h 2"/>
                <a:gd name="T2" fmla="*/ 0 w 9"/>
                <a:gd name="T3" fmla="*/ 2 h 2"/>
                <a:gd name="T4" fmla="*/ 9 w 9"/>
                <a:gd name="T5" fmla="*/ 2 h 2"/>
                <a:gd name="T6" fmla="*/ 9 w 9"/>
                <a:gd name="T7" fmla="*/ 0 h 2"/>
                <a:gd name="T8" fmla="*/ 0 w 9"/>
                <a:gd name="T9" fmla="*/ 0 h 2"/>
                <a:gd name="T10" fmla="*/ 0 w 9"/>
                <a:gd name="T11" fmla="*/ 0 h 2"/>
                <a:gd name="T12" fmla="*/ 2 w 9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2" y="0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5" name="Freeform 48"/>
            <p:cNvSpPr>
              <a:spLocks/>
            </p:cNvSpPr>
            <p:nvPr/>
          </p:nvSpPr>
          <p:spPr bwMode="auto">
            <a:xfrm>
              <a:off x="10399" y="14250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3 w 5"/>
                <a:gd name="T3" fmla="*/ 12 h 12"/>
                <a:gd name="T4" fmla="*/ 5 w 5"/>
                <a:gd name="T5" fmla="*/ 0 h 12"/>
                <a:gd name="T6" fmla="*/ 3 w 5"/>
                <a:gd name="T7" fmla="*/ 0 h 12"/>
                <a:gd name="T8" fmla="*/ 0 w 5"/>
                <a:gd name="T9" fmla="*/ 9 h 12"/>
                <a:gd name="T10" fmla="*/ 0 w 5"/>
                <a:gd name="T11" fmla="*/ 9 h 12"/>
                <a:gd name="T12" fmla="*/ 0 w 5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6" name="Freeform 49"/>
            <p:cNvSpPr>
              <a:spLocks/>
            </p:cNvSpPr>
            <p:nvPr/>
          </p:nvSpPr>
          <p:spPr bwMode="auto">
            <a:xfrm>
              <a:off x="10397" y="14259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2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7" name="Freeform 50"/>
            <p:cNvSpPr>
              <a:spLocks/>
            </p:cNvSpPr>
            <p:nvPr/>
          </p:nvSpPr>
          <p:spPr bwMode="auto">
            <a:xfrm>
              <a:off x="10397" y="14259"/>
              <a:ext cx="2" cy="10"/>
            </a:xfrm>
            <a:custGeom>
              <a:avLst/>
              <a:gdLst>
                <a:gd name="T0" fmla="*/ 0 w 2"/>
                <a:gd name="T1" fmla="*/ 8 h 10"/>
                <a:gd name="T2" fmla="*/ 2 w 2"/>
                <a:gd name="T3" fmla="*/ 10 h 10"/>
                <a:gd name="T4" fmla="*/ 2 w 2"/>
                <a:gd name="T5" fmla="*/ 0 h 10"/>
                <a:gd name="T6" fmla="*/ 0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0"/>
                <a:gd name="T23" fmla="*/ 2 w 2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0">
                  <a:moveTo>
                    <a:pt x="0" y="8"/>
                  </a:moveTo>
                  <a:lnTo>
                    <a:pt x="2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8" name="Freeform 51"/>
            <p:cNvSpPr>
              <a:spLocks/>
            </p:cNvSpPr>
            <p:nvPr/>
          </p:nvSpPr>
          <p:spPr bwMode="auto">
            <a:xfrm>
              <a:off x="10397" y="14267"/>
              <a:ext cx="5" cy="2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2 w 5"/>
                <a:gd name="T9" fmla="*/ 2 h 2"/>
                <a:gd name="T10" fmla="*/ 2 w 5"/>
                <a:gd name="T11" fmla="*/ 2 h 2"/>
                <a:gd name="T12" fmla="*/ 5 w 5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2"/>
                <a:gd name="T23" fmla="*/ 5 w 5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2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69" name="Freeform 52"/>
            <p:cNvSpPr>
              <a:spLocks/>
            </p:cNvSpPr>
            <p:nvPr/>
          </p:nvSpPr>
          <p:spPr bwMode="auto">
            <a:xfrm>
              <a:off x="10399" y="14269"/>
              <a:ext cx="5" cy="5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2 h 5"/>
                <a:gd name="T4" fmla="*/ 3 w 5"/>
                <a:gd name="T5" fmla="*/ 0 h 5"/>
                <a:gd name="T6" fmla="*/ 3 w 5"/>
                <a:gd name="T7" fmla="*/ 0 h 5"/>
                <a:gd name="T8" fmla="*/ 3 w 5"/>
                <a:gd name="T9" fmla="*/ 0 h 5"/>
                <a:gd name="T10" fmla="*/ 0 w 5"/>
                <a:gd name="T11" fmla="*/ 0 h 5"/>
                <a:gd name="T12" fmla="*/ 0 w 5"/>
                <a:gd name="T13" fmla="*/ 0 h 5"/>
                <a:gd name="T14" fmla="*/ 0 w 5"/>
                <a:gd name="T15" fmla="*/ 2 h 5"/>
                <a:gd name="T16" fmla="*/ 0 w 5"/>
                <a:gd name="T17" fmla="*/ 2 h 5"/>
                <a:gd name="T18" fmla="*/ 3 w 5"/>
                <a:gd name="T19" fmla="*/ 5 h 5"/>
                <a:gd name="T20" fmla="*/ 5 w 5"/>
                <a:gd name="T21" fmla="*/ 5 h 5"/>
                <a:gd name="T22" fmla="*/ 5 w 5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5"/>
                <a:gd name="T38" fmla="*/ 5 w 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5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70" name="Freeform 53"/>
            <p:cNvSpPr>
              <a:spLocks/>
            </p:cNvSpPr>
            <p:nvPr/>
          </p:nvSpPr>
          <p:spPr bwMode="auto">
            <a:xfrm>
              <a:off x="10404" y="14271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71" name="Freeform 54"/>
            <p:cNvSpPr>
              <a:spLocks/>
            </p:cNvSpPr>
            <p:nvPr/>
          </p:nvSpPr>
          <p:spPr bwMode="auto">
            <a:xfrm>
              <a:off x="10351" y="14283"/>
              <a:ext cx="850" cy="96"/>
            </a:xfrm>
            <a:custGeom>
              <a:avLst/>
              <a:gdLst>
                <a:gd name="T0" fmla="*/ 793 w 850"/>
                <a:gd name="T1" fmla="*/ 20 h 96"/>
                <a:gd name="T2" fmla="*/ 0 w 850"/>
                <a:gd name="T3" fmla="*/ 20 h 96"/>
                <a:gd name="T4" fmla="*/ 39 w 850"/>
                <a:gd name="T5" fmla="*/ 96 h 96"/>
                <a:gd name="T6" fmla="*/ 790 w 850"/>
                <a:gd name="T7" fmla="*/ 96 h 96"/>
                <a:gd name="T8" fmla="*/ 850 w 850"/>
                <a:gd name="T9" fmla="*/ 0 h 96"/>
                <a:gd name="T10" fmla="*/ 805 w 850"/>
                <a:gd name="T11" fmla="*/ 0 h 96"/>
                <a:gd name="T12" fmla="*/ 793 w 850"/>
                <a:gd name="T13" fmla="*/ 2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0"/>
                <a:gd name="T22" fmla="*/ 0 h 96"/>
                <a:gd name="T23" fmla="*/ 850 w 85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0" h="96">
                  <a:moveTo>
                    <a:pt x="793" y="20"/>
                  </a:moveTo>
                  <a:lnTo>
                    <a:pt x="0" y="20"/>
                  </a:lnTo>
                  <a:lnTo>
                    <a:pt x="39" y="96"/>
                  </a:lnTo>
                  <a:lnTo>
                    <a:pt x="790" y="96"/>
                  </a:lnTo>
                  <a:lnTo>
                    <a:pt x="850" y="0"/>
                  </a:lnTo>
                  <a:lnTo>
                    <a:pt x="805" y="0"/>
                  </a:lnTo>
                  <a:lnTo>
                    <a:pt x="793" y="20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72" name="Rectangle 55"/>
            <p:cNvSpPr>
              <a:spLocks noChangeArrowheads="1"/>
            </p:cNvSpPr>
            <p:nvPr/>
          </p:nvSpPr>
          <p:spPr bwMode="auto">
            <a:xfrm>
              <a:off x="10756" y="14247"/>
              <a:ext cx="91" cy="56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3" name="Rectangle 56"/>
            <p:cNvSpPr>
              <a:spLocks noChangeArrowheads="1"/>
            </p:cNvSpPr>
            <p:nvPr/>
          </p:nvSpPr>
          <p:spPr bwMode="auto">
            <a:xfrm>
              <a:off x="10564" y="14247"/>
              <a:ext cx="94" cy="56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4" name="Rectangle 57"/>
            <p:cNvSpPr>
              <a:spLocks noChangeArrowheads="1"/>
            </p:cNvSpPr>
            <p:nvPr/>
          </p:nvSpPr>
          <p:spPr bwMode="auto">
            <a:xfrm>
              <a:off x="10660" y="14247"/>
              <a:ext cx="91" cy="56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5" name="Rectangle 58"/>
            <p:cNvSpPr>
              <a:spLocks noChangeArrowheads="1"/>
            </p:cNvSpPr>
            <p:nvPr/>
          </p:nvSpPr>
          <p:spPr bwMode="auto">
            <a:xfrm>
              <a:off x="10375" y="14283"/>
              <a:ext cx="177" cy="20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6" name="Rectangle 59"/>
            <p:cNvSpPr>
              <a:spLocks noChangeArrowheads="1"/>
            </p:cNvSpPr>
            <p:nvPr/>
          </p:nvSpPr>
          <p:spPr bwMode="auto">
            <a:xfrm>
              <a:off x="10488" y="14188"/>
              <a:ext cx="31" cy="95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7" name="Freeform 60"/>
            <p:cNvSpPr>
              <a:spLocks/>
            </p:cNvSpPr>
            <p:nvPr/>
          </p:nvSpPr>
          <p:spPr bwMode="auto">
            <a:xfrm>
              <a:off x="10454" y="14135"/>
              <a:ext cx="101" cy="53"/>
            </a:xfrm>
            <a:custGeom>
              <a:avLst/>
              <a:gdLst>
                <a:gd name="T0" fmla="*/ 17 w 101"/>
                <a:gd name="T1" fmla="*/ 53 h 53"/>
                <a:gd name="T2" fmla="*/ 0 w 101"/>
                <a:gd name="T3" fmla="*/ 0 h 53"/>
                <a:gd name="T4" fmla="*/ 101 w 101"/>
                <a:gd name="T5" fmla="*/ 0 h 53"/>
                <a:gd name="T6" fmla="*/ 82 w 101"/>
                <a:gd name="T7" fmla="*/ 53 h 53"/>
                <a:gd name="T8" fmla="*/ 17 w 101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53"/>
                <a:gd name="T17" fmla="*/ 101 w 101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53">
                  <a:moveTo>
                    <a:pt x="17" y="5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82" y="53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78" name="Rectangle 61"/>
            <p:cNvSpPr>
              <a:spLocks noChangeArrowheads="1"/>
            </p:cNvSpPr>
            <p:nvPr/>
          </p:nvSpPr>
          <p:spPr bwMode="auto">
            <a:xfrm>
              <a:off x="10756" y="14190"/>
              <a:ext cx="91" cy="55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79" name="Rectangle 62"/>
            <p:cNvSpPr>
              <a:spLocks noChangeArrowheads="1"/>
            </p:cNvSpPr>
            <p:nvPr/>
          </p:nvSpPr>
          <p:spPr bwMode="auto">
            <a:xfrm>
              <a:off x="10564" y="14190"/>
              <a:ext cx="94" cy="55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0" name="Rectangle 63"/>
            <p:cNvSpPr>
              <a:spLocks noChangeArrowheads="1"/>
            </p:cNvSpPr>
            <p:nvPr/>
          </p:nvSpPr>
          <p:spPr bwMode="auto">
            <a:xfrm>
              <a:off x="10660" y="14190"/>
              <a:ext cx="91" cy="55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1" name="Rectangle 64"/>
            <p:cNvSpPr>
              <a:spLocks noChangeArrowheads="1"/>
            </p:cNvSpPr>
            <p:nvPr/>
          </p:nvSpPr>
          <p:spPr bwMode="auto">
            <a:xfrm>
              <a:off x="10852" y="14247"/>
              <a:ext cx="91" cy="56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2" name="Rectangle 65"/>
            <p:cNvSpPr>
              <a:spLocks noChangeArrowheads="1"/>
            </p:cNvSpPr>
            <p:nvPr/>
          </p:nvSpPr>
          <p:spPr bwMode="auto">
            <a:xfrm>
              <a:off x="10852" y="14190"/>
              <a:ext cx="91" cy="55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3" name="Rectangle 66"/>
            <p:cNvSpPr>
              <a:spLocks noChangeArrowheads="1"/>
            </p:cNvSpPr>
            <p:nvPr/>
          </p:nvSpPr>
          <p:spPr bwMode="auto">
            <a:xfrm>
              <a:off x="10945" y="14247"/>
              <a:ext cx="93" cy="56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4" name="Rectangle 67"/>
            <p:cNvSpPr>
              <a:spLocks noChangeArrowheads="1"/>
            </p:cNvSpPr>
            <p:nvPr/>
          </p:nvSpPr>
          <p:spPr bwMode="auto">
            <a:xfrm>
              <a:off x="10945" y="14190"/>
              <a:ext cx="93" cy="55"/>
            </a:xfrm>
            <a:prstGeom prst="rect">
              <a:avLst/>
            </a:prstGeom>
            <a:pattFill prst="ltVert">
              <a:fgClr>
                <a:srgbClr val="CDCDCD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9385" name="Line 68"/>
            <p:cNvSpPr>
              <a:spLocks noChangeShapeType="1"/>
            </p:cNvSpPr>
            <p:nvPr/>
          </p:nvSpPr>
          <p:spPr bwMode="auto">
            <a:xfrm>
              <a:off x="11077" y="14202"/>
              <a:ext cx="1" cy="1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86" name="Line 69"/>
            <p:cNvSpPr>
              <a:spLocks noChangeShapeType="1"/>
            </p:cNvSpPr>
            <p:nvPr/>
          </p:nvSpPr>
          <p:spPr bwMode="auto">
            <a:xfrm>
              <a:off x="10366" y="14327"/>
              <a:ext cx="806" cy="1"/>
            </a:xfrm>
            <a:prstGeom prst="line">
              <a:avLst/>
            </a:prstGeom>
            <a:noFill/>
            <a:ln w="88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87" name="Freeform 70"/>
            <p:cNvSpPr>
              <a:spLocks/>
            </p:cNvSpPr>
            <p:nvPr/>
          </p:nvSpPr>
          <p:spPr bwMode="auto">
            <a:xfrm>
              <a:off x="10519" y="14142"/>
              <a:ext cx="29" cy="26"/>
            </a:xfrm>
            <a:custGeom>
              <a:avLst/>
              <a:gdLst>
                <a:gd name="T0" fmla="*/ 0 w 29"/>
                <a:gd name="T1" fmla="*/ 0 h 26"/>
                <a:gd name="T2" fmla="*/ 29 w 29"/>
                <a:gd name="T3" fmla="*/ 0 h 26"/>
                <a:gd name="T4" fmla="*/ 19 w 29"/>
                <a:gd name="T5" fmla="*/ 26 h 26"/>
                <a:gd name="T6" fmla="*/ 0 w 29"/>
                <a:gd name="T7" fmla="*/ 26 h 26"/>
                <a:gd name="T8" fmla="*/ 0 w 2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0" y="0"/>
                  </a:moveTo>
                  <a:lnTo>
                    <a:pt x="29" y="0"/>
                  </a:lnTo>
                  <a:lnTo>
                    <a:pt x="19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88" name="Freeform 71"/>
            <p:cNvSpPr>
              <a:spLocks/>
            </p:cNvSpPr>
            <p:nvPr/>
          </p:nvSpPr>
          <p:spPr bwMode="auto">
            <a:xfrm>
              <a:off x="10514" y="14123"/>
              <a:ext cx="38" cy="7"/>
            </a:xfrm>
            <a:custGeom>
              <a:avLst/>
              <a:gdLst>
                <a:gd name="T0" fmla="*/ 19 w 38"/>
                <a:gd name="T1" fmla="*/ 7 h 7"/>
                <a:gd name="T2" fmla="*/ 2 w 38"/>
                <a:gd name="T3" fmla="*/ 7 h 7"/>
                <a:gd name="T4" fmla="*/ 2 w 38"/>
                <a:gd name="T5" fmla="*/ 5 h 7"/>
                <a:gd name="T6" fmla="*/ 0 w 38"/>
                <a:gd name="T7" fmla="*/ 2 h 7"/>
                <a:gd name="T8" fmla="*/ 2 w 38"/>
                <a:gd name="T9" fmla="*/ 2 h 7"/>
                <a:gd name="T10" fmla="*/ 2 w 38"/>
                <a:gd name="T11" fmla="*/ 0 h 7"/>
                <a:gd name="T12" fmla="*/ 36 w 38"/>
                <a:gd name="T13" fmla="*/ 0 h 7"/>
                <a:gd name="T14" fmla="*/ 36 w 38"/>
                <a:gd name="T15" fmla="*/ 2 h 7"/>
                <a:gd name="T16" fmla="*/ 38 w 38"/>
                <a:gd name="T17" fmla="*/ 2 h 7"/>
                <a:gd name="T18" fmla="*/ 36 w 38"/>
                <a:gd name="T19" fmla="*/ 5 h 7"/>
                <a:gd name="T20" fmla="*/ 36 w 38"/>
                <a:gd name="T21" fmla="*/ 7 h 7"/>
                <a:gd name="T22" fmla="*/ 19 w 38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7"/>
                <a:gd name="T38" fmla="*/ 38 w 38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7">
                  <a:moveTo>
                    <a:pt x="19" y="7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89" name="Freeform 72"/>
            <p:cNvSpPr>
              <a:spLocks/>
            </p:cNvSpPr>
            <p:nvPr/>
          </p:nvSpPr>
          <p:spPr bwMode="auto">
            <a:xfrm>
              <a:off x="10461" y="14142"/>
              <a:ext cx="27" cy="26"/>
            </a:xfrm>
            <a:custGeom>
              <a:avLst/>
              <a:gdLst>
                <a:gd name="T0" fmla="*/ 27 w 27"/>
                <a:gd name="T1" fmla="*/ 0 h 26"/>
                <a:gd name="T2" fmla="*/ 0 w 27"/>
                <a:gd name="T3" fmla="*/ 0 h 26"/>
                <a:gd name="T4" fmla="*/ 8 w 27"/>
                <a:gd name="T5" fmla="*/ 26 h 26"/>
                <a:gd name="T6" fmla="*/ 27 w 27"/>
                <a:gd name="T7" fmla="*/ 26 h 26"/>
                <a:gd name="T8" fmla="*/ 27 w 2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27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27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26" name="AutoShape 73"/>
          <p:cNvSpPr>
            <a:spLocks noChangeArrowheads="1"/>
          </p:cNvSpPr>
          <p:nvPr/>
        </p:nvSpPr>
        <p:spPr bwMode="auto">
          <a:xfrm>
            <a:off x="803275" y="5673725"/>
            <a:ext cx="719138" cy="468313"/>
          </a:xfrm>
          <a:prstGeom prst="chevron">
            <a:avLst>
              <a:gd name="adj" fmla="val 3739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>
                <a:latin typeface="Arial" charset="0"/>
              </a:rPr>
              <a:t>Sluis</a:t>
            </a:r>
          </a:p>
        </p:txBody>
      </p:sp>
      <p:sp>
        <p:nvSpPr>
          <p:cNvPr id="9227" name="AutoShape 75"/>
          <p:cNvSpPr>
            <a:spLocks noChangeArrowheads="1"/>
          </p:cNvSpPr>
          <p:nvPr/>
        </p:nvSpPr>
        <p:spPr bwMode="auto">
          <a:xfrm>
            <a:off x="2093913" y="5457825"/>
            <a:ext cx="792162" cy="900113"/>
          </a:xfrm>
          <a:prstGeom prst="upDownArrow">
            <a:avLst>
              <a:gd name="adj1" fmla="val 50000"/>
              <a:gd name="adj2" fmla="val 24609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>
                <a:latin typeface="Arial" charset="0"/>
              </a:rPr>
              <a:t>Brug</a:t>
            </a:r>
          </a:p>
        </p:txBody>
      </p:sp>
      <p:sp>
        <p:nvSpPr>
          <p:cNvPr id="9229" name="Rectangle 77"/>
          <p:cNvSpPr>
            <a:spLocks noChangeArrowheads="1"/>
          </p:cNvSpPr>
          <p:nvPr/>
        </p:nvSpPr>
        <p:spPr bwMode="auto">
          <a:xfrm>
            <a:off x="4214813" y="5619750"/>
            <a:ext cx="2339975" cy="577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sz="1050" u="sng">
                <a:latin typeface="Arial" charset="0"/>
              </a:rPr>
              <a:t>Fairway Information Services (FIS):</a:t>
            </a:r>
          </a:p>
          <a:p>
            <a:pPr>
              <a:buFontTx/>
              <a:buChar char="•"/>
              <a:defRPr/>
            </a:pPr>
            <a:r>
              <a:rPr lang="nl-NL" sz="1050">
                <a:latin typeface="Arial" charset="0"/>
              </a:rPr>
              <a:t>Elektr. Kaarten, bedientijden,</a:t>
            </a:r>
          </a:p>
          <a:p>
            <a:pPr>
              <a:buFontTx/>
              <a:buChar char="•"/>
              <a:defRPr/>
            </a:pPr>
            <a:r>
              <a:rPr lang="nl-NL" sz="1050">
                <a:latin typeface="Arial" charset="0"/>
              </a:rPr>
              <a:t>NTS, bedientijden bruggen, meteo</a:t>
            </a:r>
          </a:p>
        </p:txBody>
      </p:sp>
      <p:sp>
        <p:nvSpPr>
          <p:cNvPr id="9232" name="Rectangle 80"/>
          <p:cNvSpPr>
            <a:spLocks noChangeArrowheads="1"/>
          </p:cNvSpPr>
          <p:nvPr/>
        </p:nvSpPr>
        <p:spPr bwMode="auto">
          <a:xfrm>
            <a:off x="4214813" y="4637088"/>
            <a:ext cx="2339975" cy="86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sz="1050" u="sng" dirty="0">
                <a:latin typeface="Arial" charset="0"/>
              </a:rPr>
              <a:t>Traffic Information &amp; Traffic </a:t>
            </a:r>
          </a:p>
          <a:p>
            <a:pPr>
              <a:defRPr/>
            </a:pPr>
            <a:r>
              <a:rPr lang="nl-NL" sz="1050" u="sng" dirty="0">
                <a:latin typeface="Arial" charset="0"/>
              </a:rPr>
              <a:t>Management (TI&amp;TM):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 Strat &amp; tact verkeersbeeld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 Sluis &amp; brug management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 Algemene navigatie ondersteuning</a:t>
            </a:r>
          </a:p>
        </p:txBody>
      </p:sp>
      <p:grpSp>
        <p:nvGrpSpPr>
          <p:cNvPr id="9230" name="Group 81"/>
          <p:cNvGrpSpPr>
            <a:grpSpLocks/>
          </p:cNvGrpSpPr>
          <p:nvPr/>
        </p:nvGrpSpPr>
        <p:grpSpPr bwMode="auto">
          <a:xfrm>
            <a:off x="819150" y="4929188"/>
            <a:ext cx="130175" cy="366712"/>
            <a:chOff x="4796" y="3892"/>
            <a:chExt cx="103" cy="428"/>
          </a:xfrm>
        </p:grpSpPr>
        <p:sp>
          <p:nvSpPr>
            <p:cNvPr id="9308" name="Freeform 82"/>
            <p:cNvSpPr>
              <a:spLocks/>
            </p:cNvSpPr>
            <p:nvPr/>
          </p:nvSpPr>
          <p:spPr bwMode="auto">
            <a:xfrm>
              <a:off x="4839" y="3928"/>
              <a:ext cx="19" cy="43"/>
            </a:xfrm>
            <a:custGeom>
              <a:avLst/>
              <a:gdLst>
                <a:gd name="T0" fmla="*/ 0 w 48"/>
                <a:gd name="T1" fmla="*/ 1 h 108"/>
                <a:gd name="T2" fmla="*/ 1 w 48"/>
                <a:gd name="T3" fmla="*/ 0 h 108"/>
                <a:gd name="T4" fmla="*/ 1 w 48"/>
                <a:gd name="T5" fmla="*/ 1 h 108"/>
                <a:gd name="T6" fmla="*/ 1 w 48"/>
                <a:gd name="T7" fmla="*/ 2 h 108"/>
                <a:gd name="T8" fmla="*/ 1 w 48"/>
                <a:gd name="T9" fmla="*/ 3 h 108"/>
                <a:gd name="T10" fmla="*/ 0 w 48"/>
                <a:gd name="T11" fmla="*/ 2 h 108"/>
                <a:gd name="T12" fmla="*/ 0 w 48"/>
                <a:gd name="T13" fmla="*/ 1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08"/>
                <a:gd name="T23" fmla="*/ 48 w 4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08">
                  <a:moveTo>
                    <a:pt x="7" y="22"/>
                  </a:moveTo>
                  <a:lnTo>
                    <a:pt x="24" y="0"/>
                  </a:lnTo>
                  <a:lnTo>
                    <a:pt x="38" y="22"/>
                  </a:lnTo>
                  <a:lnTo>
                    <a:pt x="48" y="86"/>
                  </a:lnTo>
                  <a:lnTo>
                    <a:pt x="24" y="108"/>
                  </a:lnTo>
                  <a:lnTo>
                    <a:pt x="0" y="86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9" name="Freeform 83"/>
            <p:cNvSpPr>
              <a:spLocks/>
            </p:cNvSpPr>
            <p:nvPr/>
          </p:nvSpPr>
          <p:spPr bwMode="auto">
            <a:xfrm>
              <a:off x="4796" y="4252"/>
              <a:ext cx="103" cy="33"/>
            </a:xfrm>
            <a:custGeom>
              <a:avLst/>
              <a:gdLst>
                <a:gd name="T0" fmla="*/ 0 w 256"/>
                <a:gd name="T1" fmla="*/ 2 h 84"/>
                <a:gd name="T2" fmla="*/ 3 w 256"/>
                <a:gd name="T3" fmla="*/ 0 h 84"/>
                <a:gd name="T4" fmla="*/ 6 w 256"/>
                <a:gd name="T5" fmla="*/ 2 h 84"/>
                <a:gd name="T6" fmla="*/ 0 60000 65536"/>
                <a:gd name="T7" fmla="*/ 0 60000 65536"/>
                <a:gd name="T8" fmla="*/ 0 60000 65536"/>
                <a:gd name="T9" fmla="*/ 0 w 256"/>
                <a:gd name="T10" fmla="*/ 0 h 84"/>
                <a:gd name="T11" fmla="*/ 256 w 256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4">
                  <a:moveTo>
                    <a:pt x="0" y="84"/>
                  </a:moveTo>
                  <a:lnTo>
                    <a:pt x="130" y="0"/>
                  </a:lnTo>
                  <a:lnTo>
                    <a:pt x="256" y="84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0" name="Freeform 84"/>
            <p:cNvSpPr>
              <a:spLocks/>
            </p:cNvSpPr>
            <p:nvPr/>
          </p:nvSpPr>
          <p:spPr bwMode="auto">
            <a:xfrm>
              <a:off x="4796" y="3911"/>
              <a:ext cx="103" cy="409"/>
            </a:xfrm>
            <a:custGeom>
              <a:avLst/>
              <a:gdLst>
                <a:gd name="T0" fmla="*/ 3 w 256"/>
                <a:gd name="T1" fmla="*/ 0 h 1023"/>
                <a:gd name="T2" fmla="*/ 3 w 256"/>
                <a:gd name="T3" fmla="*/ 26 h 1023"/>
                <a:gd name="T4" fmla="*/ 0 w 256"/>
                <a:gd name="T5" fmla="*/ 24 h 1023"/>
                <a:gd name="T6" fmla="*/ 3 w 256"/>
                <a:gd name="T7" fmla="*/ 0 h 1023"/>
                <a:gd name="T8" fmla="*/ 6 w 256"/>
                <a:gd name="T9" fmla="*/ 24 h 1023"/>
                <a:gd name="T10" fmla="*/ 3 w 256"/>
                <a:gd name="T11" fmla="*/ 26 h 10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1023"/>
                <a:gd name="T20" fmla="*/ 256 w 256"/>
                <a:gd name="T21" fmla="*/ 1023 h 10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1023">
                  <a:moveTo>
                    <a:pt x="130" y="0"/>
                  </a:moveTo>
                  <a:lnTo>
                    <a:pt x="130" y="1023"/>
                  </a:lnTo>
                  <a:lnTo>
                    <a:pt x="0" y="937"/>
                  </a:lnTo>
                  <a:lnTo>
                    <a:pt x="130" y="0"/>
                  </a:lnTo>
                  <a:lnTo>
                    <a:pt x="256" y="937"/>
                  </a:lnTo>
                  <a:lnTo>
                    <a:pt x="130" y="1023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1" name="Freeform 85"/>
            <p:cNvSpPr>
              <a:spLocks/>
            </p:cNvSpPr>
            <p:nvPr/>
          </p:nvSpPr>
          <p:spPr bwMode="auto">
            <a:xfrm>
              <a:off x="4835" y="4005"/>
              <a:ext cx="26" cy="8"/>
            </a:xfrm>
            <a:custGeom>
              <a:avLst/>
              <a:gdLst>
                <a:gd name="T0" fmla="*/ 0 w 65"/>
                <a:gd name="T1" fmla="*/ 0 h 21"/>
                <a:gd name="T2" fmla="*/ 1 w 65"/>
                <a:gd name="T3" fmla="*/ 0 h 21"/>
                <a:gd name="T4" fmla="*/ 2 w 65"/>
                <a:gd name="T5" fmla="*/ 0 h 21"/>
                <a:gd name="T6" fmla="*/ 0 60000 65536"/>
                <a:gd name="T7" fmla="*/ 0 60000 65536"/>
                <a:gd name="T8" fmla="*/ 0 60000 65536"/>
                <a:gd name="T9" fmla="*/ 0 w 65"/>
                <a:gd name="T10" fmla="*/ 0 h 21"/>
                <a:gd name="T11" fmla="*/ 65 w 6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21">
                  <a:moveTo>
                    <a:pt x="0" y="0"/>
                  </a:moveTo>
                  <a:lnTo>
                    <a:pt x="34" y="21"/>
                  </a:lnTo>
                  <a:lnTo>
                    <a:pt x="65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2" name="Freeform 86"/>
            <p:cNvSpPr>
              <a:spLocks/>
            </p:cNvSpPr>
            <p:nvPr/>
          </p:nvSpPr>
          <p:spPr bwMode="auto">
            <a:xfrm>
              <a:off x="4831" y="4036"/>
              <a:ext cx="35" cy="12"/>
            </a:xfrm>
            <a:custGeom>
              <a:avLst/>
              <a:gdLst>
                <a:gd name="T0" fmla="*/ 0 w 87"/>
                <a:gd name="T1" fmla="*/ 0 h 29"/>
                <a:gd name="T2" fmla="*/ 1 w 87"/>
                <a:gd name="T3" fmla="*/ 1 h 29"/>
                <a:gd name="T4" fmla="*/ 2 w 87"/>
                <a:gd name="T5" fmla="*/ 0 h 29"/>
                <a:gd name="T6" fmla="*/ 0 60000 65536"/>
                <a:gd name="T7" fmla="*/ 0 60000 65536"/>
                <a:gd name="T8" fmla="*/ 0 60000 65536"/>
                <a:gd name="T9" fmla="*/ 0 w 87"/>
                <a:gd name="T10" fmla="*/ 0 h 29"/>
                <a:gd name="T11" fmla="*/ 87 w 8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9">
                  <a:moveTo>
                    <a:pt x="0" y="0"/>
                  </a:moveTo>
                  <a:lnTo>
                    <a:pt x="44" y="29"/>
                  </a:lnTo>
                  <a:lnTo>
                    <a:pt x="8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3" name="Freeform 87"/>
            <p:cNvSpPr>
              <a:spLocks/>
            </p:cNvSpPr>
            <p:nvPr/>
          </p:nvSpPr>
          <p:spPr bwMode="auto">
            <a:xfrm>
              <a:off x="4826" y="4067"/>
              <a:ext cx="42" cy="14"/>
            </a:xfrm>
            <a:custGeom>
              <a:avLst/>
              <a:gdLst>
                <a:gd name="T0" fmla="*/ 0 w 105"/>
                <a:gd name="T1" fmla="*/ 0 h 35"/>
                <a:gd name="T2" fmla="*/ 2 w 105"/>
                <a:gd name="T3" fmla="*/ 1 h 35"/>
                <a:gd name="T4" fmla="*/ 3 w 105"/>
                <a:gd name="T5" fmla="*/ 0 h 35"/>
                <a:gd name="T6" fmla="*/ 0 60000 65536"/>
                <a:gd name="T7" fmla="*/ 0 60000 65536"/>
                <a:gd name="T8" fmla="*/ 0 60000 65536"/>
                <a:gd name="T9" fmla="*/ 0 w 105"/>
                <a:gd name="T10" fmla="*/ 0 h 35"/>
                <a:gd name="T11" fmla="*/ 105 w 105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35">
                  <a:moveTo>
                    <a:pt x="0" y="0"/>
                  </a:moveTo>
                  <a:lnTo>
                    <a:pt x="55" y="35"/>
                  </a:lnTo>
                  <a:lnTo>
                    <a:pt x="105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4" name="Freeform 88"/>
            <p:cNvSpPr>
              <a:spLocks/>
            </p:cNvSpPr>
            <p:nvPr/>
          </p:nvSpPr>
          <p:spPr bwMode="auto">
            <a:xfrm>
              <a:off x="4822" y="4099"/>
              <a:ext cx="51" cy="17"/>
            </a:xfrm>
            <a:custGeom>
              <a:avLst/>
              <a:gdLst>
                <a:gd name="T0" fmla="*/ 0 w 127"/>
                <a:gd name="T1" fmla="*/ 0 h 43"/>
                <a:gd name="T2" fmla="*/ 2 w 127"/>
                <a:gd name="T3" fmla="*/ 1 h 43"/>
                <a:gd name="T4" fmla="*/ 3 w 127"/>
                <a:gd name="T5" fmla="*/ 0 h 43"/>
                <a:gd name="T6" fmla="*/ 0 60000 65536"/>
                <a:gd name="T7" fmla="*/ 0 60000 65536"/>
                <a:gd name="T8" fmla="*/ 0 60000 65536"/>
                <a:gd name="T9" fmla="*/ 0 w 127"/>
                <a:gd name="T10" fmla="*/ 0 h 43"/>
                <a:gd name="T11" fmla="*/ 127 w 12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43">
                  <a:moveTo>
                    <a:pt x="0" y="0"/>
                  </a:moveTo>
                  <a:lnTo>
                    <a:pt x="65" y="43"/>
                  </a:lnTo>
                  <a:lnTo>
                    <a:pt x="12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5" name="Freeform 89"/>
            <p:cNvSpPr>
              <a:spLocks/>
            </p:cNvSpPr>
            <p:nvPr/>
          </p:nvSpPr>
          <p:spPr bwMode="auto">
            <a:xfrm>
              <a:off x="4818" y="4129"/>
              <a:ext cx="60" cy="20"/>
            </a:xfrm>
            <a:custGeom>
              <a:avLst/>
              <a:gdLst>
                <a:gd name="T0" fmla="*/ 0 w 149"/>
                <a:gd name="T1" fmla="*/ 0 h 51"/>
                <a:gd name="T2" fmla="*/ 2 w 149"/>
                <a:gd name="T3" fmla="*/ 1 h 51"/>
                <a:gd name="T4" fmla="*/ 4 w 149"/>
                <a:gd name="T5" fmla="*/ 0 h 51"/>
                <a:gd name="T6" fmla="*/ 0 60000 65536"/>
                <a:gd name="T7" fmla="*/ 0 60000 65536"/>
                <a:gd name="T8" fmla="*/ 0 60000 65536"/>
                <a:gd name="T9" fmla="*/ 0 w 149"/>
                <a:gd name="T10" fmla="*/ 0 h 51"/>
                <a:gd name="T11" fmla="*/ 149 w 1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51">
                  <a:moveTo>
                    <a:pt x="0" y="0"/>
                  </a:moveTo>
                  <a:lnTo>
                    <a:pt x="75" y="51"/>
                  </a:lnTo>
                  <a:lnTo>
                    <a:pt x="149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6" name="Freeform 90"/>
            <p:cNvSpPr>
              <a:spLocks/>
            </p:cNvSpPr>
            <p:nvPr/>
          </p:nvSpPr>
          <p:spPr bwMode="auto">
            <a:xfrm>
              <a:off x="4814" y="4160"/>
              <a:ext cx="68" cy="24"/>
            </a:xfrm>
            <a:custGeom>
              <a:avLst/>
              <a:gdLst>
                <a:gd name="T0" fmla="*/ 0 w 170"/>
                <a:gd name="T1" fmla="*/ 0 h 60"/>
                <a:gd name="T2" fmla="*/ 2 w 170"/>
                <a:gd name="T3" fmla="*/ 2 h 60"/>
                <a:gd name="T4" fmla="*/ 4 w 170"/>
                <a:gd name="T5" fmla="*/ 0 h 60"/>
                <a:gd name="T6" fmla="*/ 0 60000 65536"/>
                <a:gd name="T7" fmla="*/ 0 60000 65536"/>
                <a:gd name="T8" fmla="*/ 0 60000 65536"/>
                <a:gd name="T9" fmla="*/ 0 w 170"/>
                <a:gd name="T10" fmla="*/ 0 h 60"/>
                <a:gd name="T11" fmla="*/ 170 w 17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60">
                  <a:moveTo>
                    <a:pt x="0" y="2"/>
                  </a:moveTo>
                  <a:lnTo>
                    <a:pt x="87" y="60"/>
                  </a:lnTo>
                  <a:lnTo>
                    <a:pt x="17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7" name="Freeform 91"/>
            <p:cNvSpPr>
              <a:spLocks/>
            </p:cNvSpPr>
            <p:nvPr/>
          </p:nvSpPr>
          <p:spPr bwMode="auto">
            <a:xfrm>
              <a:off x="4810" y="4192"/>
              <a:ext cx="76" cy="25"/>
            </a:xfrm>
            <a:custGeom>
              <a:avLst/>
              <a:gdLst>
                <a:gd name="T0" fmla="*/ 0 w 191"/>
                <a:gd name="T1" fmla="*/ 0 h 63"/>
                <a:gd name="T2" fmla="*/ 2 w 191"/>
                <a:gd name="T3" fmla="*/ 2 h 63"/>
                <a:gd name="T4" fmla="*/ 5 w 191"/>
                <a:gd name="T5" fmla="*/ 0 h 63"/>
                <a:gd name="T6" fmla="*/ 0 60000 65536"/>
                <a:gd name="T7" fmla="*/ 0 60000 65536"/>
                <a:gd name="T8" fmla="*/ 0 60000 65536"/>
                <a:gd name="T9" fmla="*/ 0 w 191"/>
                <a:gd name="T10" fmla="*/ 0 h 63"/>
                <a:gd name="T11" fmla="*/ 191 w 19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63">
                  <a:moveTo>
                    <a:pt x="0" y="0"/>
                  </a:moveTo>
                  <a:lnTo>
                    <a:pt x="96" y="63"/>
                  </a:lnTo>
                  <a:lnTo>
                    <a:pt x="191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8" name="Freeform 92"/>
            <p:cNvSpPr>
              <a:spLocks/>
            </p:cNvSpPr>
            <p:nvPr/>
          </p:nvSpPr>
          <p:spPr bwMode="auto">
            <a:xfrm>
              <a:off x="4805" y="4223"/>
              <a:ext cx="85" cy="29"/>
            </a:xfrm>
            <a:custGeom>
              <a:avLst/>
              <a:gdLst>
                <a:gd name="T0" fmla="*/ 0 w 213"/>
                <a:gd name="T1" fmla="*/ 0 h 72"/>
                <a:gd name="T2" fmla="*/ 3 w 213"/>
                <a:gd name="T3" fmla="*/ 2 h 72"/>
                <a:gd name="T4" fmla="*/ 6 w 213"/>
                <a:gd name="T5" fmla="*/ 0 h 72"/>
                <a:gd name="T6" fmla="*/ 0 60000 65536"/>
                <a:gd name="T7" fmla="*/ 0 60000 65536"/>
                <a:gd name="T8" fmla="*/ 0 60000 65536"/>
                <a:gd name="T9" fmla="*/ 0 w 213"/>
                <a:gd name="T10" fmla="*/ 0 h 72"/>
                <a:gd name="T11" fmla="*/ 213 w 213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72">
                  <a:moveTo>
                    <a:pt x="0" y="0"/>
                  </a:moveTo>
                  <a:lnTo>
                    <a:pt x="108" y="72"/>
                  </a:lnTo>
                  <a:lnTo>
                    <a:pt x="213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19" name="Freeform 93"/>
            <p:cNvSpPr>
              <a:spLocks/>
            </p:cNvSpPr>
            <p:nvPr/>
          </p:nvSpPr>
          <p:spPr bwMode="auto">
            <a:xfrm>
              <a:off x="4801" y="4254"/>
              <a:ext cx="93" cy="31"/>
            </a:xfrm>
            <a:custGeom>
              <a:avLst/>
              <a:gdLst>
                <a:gd name="T0" fmla="*/ 0 w 232"/>
                <a:gd name="T1" fmla="*/ 0 h 79"/>
                <a:gd name="T2" fmla="*/ 3 w 232"/>
                <a:gd name="T3" fmla="*/ 2 h 79"/>
                <a:gd name="T4" fmla="*/ 6 w 232"/>
                <a:gd name="T5" fmla="*/ 0 h 79"/>
                <a:gd name="T6" fmla="*/ 0 60000 65536"/>
                <a:gd name="T7" fmla="*/ 0 60000 65536"/>
                <a:gd name="T8" fmla="*/ 0 60000 65536"/>
                <a:gd name="T9" fmla="*/ 0 w 232"/>
                <a:gd name="T10" fmla="*/ 0 h 79"/>
                <a:gd name="T11" fmla="*/ 232 w 23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79">
                  <a:moveTo>
                    <a:pt x="0" y="2"/>
                  </a:moveTo>
                  <a:lnTo>
                    <a:pt x="118" y="79"/>
                  </a:lnTo>
                  <a:lnTo>
                    <a:pt x="232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0" name="Freeform 94"/>
            <p:cNvSpPr>
              <a:spLocks/>
            </p:cNvSpPr>
            <p:nvPr/>
          </p:nvSpPr>
          <p:spPr bwMode="auto">
            <a:xfrm>
              <a:off x="4839" y="3928"/>
              <a:ext cx="19" cy="43"/>
            </a:xfrm>
            <a:custGeom>
              <a:avLst/>
              <a:gdLst>
                <a:gd name="T0" fmla="*/ 0 w 48"/>
                <a:gd name="T1" fmla="*/ 1 h 108"/>
                <a:gd name="T2" fmla="*/ 1 w 48"/>
                <a:gd name="T3" fmla="*/ 0 h 108"/>
                <a:gd name="T4" fmla="*/ 1 w 48"/>
                <a:gd name="T5" fmla="*/ 1 h 108"/>
                <a:gd name="T6" fmla="*/ 1 w 48"/>
                <a:gd name="T7" fmla="*/ 2 h 108"/>
                <a:gd name="T8" fmla="*/ 1 w 48"/>
                <a:gd name="T9" fmla="*/ 3 h 108"/>
                <a:gd name="T10" fmla="*/ 0 w 48"/>
                <a:gd name="T11" fmla="*/ 2 h 108"/>
                <a:gd name="T12" fmla="*/ 0 w 48"/>
                <a:gd name="T13" fmla="*/ 1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08"/>
                <a:gd name="T23" fmla="*/ 48 w 4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08">
                  <a:moveTo>
                    <a:pt x="7" y="22"/>
                  </a:moveTo>
                  <a:lnTo>
                    <a:pt x="24" y="0"/>
                  </a:lnTo>
                  <a:lnTo>
                    <a:pt x="38" y="22"/>
                  </a:lnTo>
                  <a:lnTo>
                    <a:pt x="48" y="86"/>
                  </a:lnTo>
                  <a:lnTo>
                    <a:pt x="24" y="108"/>
                  </a:lnTo>
                  <a:lnTo>
                    <a:pt x="0" y="86"/>
                  </a:lnTo>
                  <a:lnTo>
                    <a:pt x="7" y="22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1" name="Freeform 95"/>
            <p:cNvSpPr>
              <a:spLocks/>
            </p:cNvSpPr>
            <p:nvPr/>
          </p:nvSpPr>
          <p:spPr bwMode="auto">
            <a:xfrm>
              <a:off x="4796" y="3894"/>
              <a:ext cx="39" cy="17"/>
            </a:xfrm>
            <a:custGeom>
              <a:avLst/>
              <a:gdLst>
                <a:gd name="T0" fmla="*/ 3 w 96"/>
                <a:gd name="T1" fmla="*/ 1 h 41"/>
                <a:gd name="T2" fmla="*/ 1 w 96"/>
                <a:gd name="T3" fmla="*/ 1 h 41"/>
                <a:gd name="T4" fmla="*/ 2 w 96"/>
                <a:gd name="T5" fmla="*/ 0 h 41"/>
                <a:gd name="T6" fmla="*/ 0 w 9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1"/>
                <a:gd name="T14" fmla="*/ 96 w 96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1">
                  <a:moveTo>
                    <a:pt x="96" y="41"/>
                  </a:moveTo>
                  <a:lnTo>
                    <a:pt x="31" y="36"/>
                  </a:lnTo>
                  <a:lnTo>
                    <a:pt x="6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22" name="Freeform 96"/>
            <p:cNvSpPr>
              <a:spLocks/>
            </p:cNvSpPr>
            <p:nvPr/>
          </p:nvSpPr>
          <p:spPr bwMode="auto">
            <a:xfrm>
              <a:off x="4854" y="3892"/>
              <a:ext cx="45" cy="21"/>
            </a:xfrm>
            <a:custGeom>
              <a:avLst/>
              <a:gdLst>
                <a:gd name="T0" fmla="*/ 3 w 112"/>
                <a:gd name="T1" fmla="*/ 0 h 51"/>
                <a:gd name="T2" fmla="*/ 1 w 112"/>
                <a:gd name="T3" fmla="*/ 2 h 51"/>
                <a:gd name="T4" fmla="*/ 2 w 112"/>
                <a:gd name="T5" fmla="*/ 0 h 51"/>
                <a:gd name="T6" fmla="*/ 0 w 112"/>
                <a:gd name="T7" fmla="*/ 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1"/>
                <a:gd name="T14" fmla="*/ 112 w 112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1">
                  <a:moveTo>
                    <a:pt x="112" y="5"/>
                  </a:moveTo>
                  <a:lnTo>
                    <a:pt x="48" y="51"/>
                  </a:lnTo>
                  <a:lnTo>
                    <a:pt x="67" y="0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31" name="Group 97"/>
          <p:cNvGrpSpPr>
            <a:grpSpLocks/>
          </p:cNvGrpSpPr>
          <p:nvPr/>
        </p:nvGrpSpPr>
        <p:grpSpPr bwMode="auto">
          <a:xfrm>
            <a:off x="1052513" y="5045075"/>
            <a:ext cx="257175" cy="193675"/>
            <a:chOff x="1383" y="2115"/>
            <a:chExt cx="229" cy="233"/>
          </a:xfrm>
        </p:grpSpPr>
        <p:sp>
          <p:nvSpPr>
            <p:cNvPr id="9306" name="Line 98"/>
            <p:cNvSpPr>
              <a:spLocks noChangeShapeType="1"/>
            </p:cNvSpPr>
            <p:nvPr/>
          </p:nvSpPr>
          <p:spPr bwMode="auto">
            <a:xfrm>
              <a:off x="1498" y="2173"/>
              <a:ext cx="0" cy="175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7" name="Oval 99"/>
            <p:cNvSpPr>
              <a:spLocks noChangeArrowheads="1"/>
            </p:cNvSpPr>
            <p:nvPr/>
          </p:nvSpPr>
          <p:spPr bwMode="auto">
            <a:xfrm>
              <a:off x="1383" y="2115"/>
              <a:ext cx="229" cy="5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531813" y="5045075"/>
            <a:ext cx="257175" cy="193675"/>
            <a:chOff x="1383" y="2115"/>
            <a:chExt cx="229" cy="233"/>
          </a:xfrm>
        </p:grpSpPr>
        <p:sp>
          <p:nvSpPr>
            <p:cNvPr id="9304" name="Line 101"/>
            <p:cNvSpPr>
              <a:spLocks noChangeShapeType="1"/>
            </p:cNvSpPr>
            <p:nvPr/>
          </p:nvSpPr>
          <p:spPr bwMode="auto">
            <a:xfrm>
              <a:off x="1498" y="2173"/>
              <a:ext cx="0" cy="175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5" name="Oval 102"/>
            <p:cNvSpPr>
              <a:spLocks noChangeArrowheads="1"/>
            </p:cNvSpPr>
            <p:nvPr/>
          </p:nvSpPr>
          <p:spPr bwMode="auto">
            <a:xfrm>
              <a:off x="1383" y="2115"/>
              <a:ext cx="229" cy="5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grpSp>
        <p:nvGrpSpPr>
          <p:cNvPr id="9233" name="Group 103"/>
          <p:cNvGrpSpPr>
            <a:grpSpLocks/>
          </p:cNvGrpSpPr>
          <p:nvPr/>
        </p:nvGrpSpPr>
        <p:grpSpPr bwMode="auto">
          <a:xfrm>
            <a:off x="357188" y="4929188"/>
            <a:ext cx="128587" cy="366712"/>
            <a:chOff x="4796" y="3892"/>
            <a:chExt cx="103" cy="428"/>
          </a:xfrm>
        </p:grpSpPr>
        <p:sp>
          <p:nvSpPr>
            <p:cNvPr id="9289" name="Freeform 104"/>
            <p:cNvSpPr>
              <a:spLocks/>
            </p:cNvSpPr>
            <p:nvPr/>
          </p:nvSpPr>
          <p:spPr bwMode="auto">
            <a:xfrm>
              <a:off x="4839" y="3928"/>
              <a:ext cx="19" cy="43"/>
            </a:xfrm>
            <a:custGeom>
              <a:avLst/>
              <a:gdLst>
                <a:gd name="T0" fmla="*/ 0 w 48"/>
                <a:gd name="T1" fmla="*/ 1 h 108"/>
                <a:gd name="T2" fmla="*/ 1 w 48"/>
                <a:gd name="T3" fmla="*/ 0 h 108"/>
                <a:gd name="T4" fmla="*/ 1 w 48"/>
                <a:gd name="T5" fmla="*/ 1 h 108"/>
                <a:gd name="T6" fmla="*/ 1 w 48"/>
                <a:gd name="T7" fmla="*/ 2 h 108"/>
                <a:gd name="T8" fmla="*/ 1 w 48"/>
                <a:gd name="T9" fmla="*/ 3 h 108"/>
                <a:gd name="T10" fmla="*/ 0 w 48"/>
                <a:gd name="T11" fmla="*/ 2 h 108"/>
                <a:gd name="T12" fmla="*/ 0 w 48"/>
                <a:gd name="T13" fmla="*/ 1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08"/>
                <a:gd name="T23" fmla="*/ 48 w 4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08">
                  <a:moveTo>
                    <a:pt x="7" y="22"/>
                  </a:moveTo>
                  <a:lnTo>
                    <a:pt x="24" y="0"/>
                  </a:lnTo>
                  <a:lnTo>
                    <a:pt x="38" y="22"/>
                  </a:lnTo>
                  <a:lnTo>
                    <a:pt x="48" y="86"/>
                  </a:lnTo>
                  <a:lnTo>
                    <a:pt x="24" y="108"/>
                  </a:lnTo>
                  <a:lnTo>
                    <a:pt x="0" y="86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0" name="Freeform 105"/>
            <p:cNvSpPr>
              <a:spLocks/>
            </p:cNvSpPr>
            <p:nvPr/>
          </p:nvSpPr>
          <p:spPr bwMode="auto">
            <a:xfrm>
              <a:off x="4796" y="4252"/>
              <a:ext cx="103" cy="33"/>
            </a:xfrm>
            <a:custGeom>
              <a:avLst/>
              <a:gdLst>
                <a:gd name="T0" fmla="*/ 0 w 256"/>
                <a:gd name="T1" fmla="*/ 2 h 84"/>
                <a:gd name="T2" fmla="*/ 3 w 256"/>
                <a:gd name="T3" fmla="*/ 0 h 84"/>
                <a:gd name="T4" fmla="*/ 6 w 256"/>
                <a:gd name="T5" fmla="*/ 2 h 84"/>
                <a:gd name="T6" fmla="*/ 0 60000 65536"/>
                <a:gd name="T7" fmla="*/ 0 60000 65536"/>
                <a:gd name="T8" fmla="*/ 0 60000 65536"/>
                <a:gd name="T9" fmla="*/ 0 w 256"/>
                <a:gd name="T10" fmla="*/ 0 h 84"/>
                <a:gd name="T11" fmla="*/ 256 w 256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4">
                  <a:moveTo>
                    <a:pt x="0" y="84"/>
                  </a:moveTo>
                  <a:lnTo>
                    <a:pt x="130" y="0"/>
                  </a:lnTo>
                  <a:lnTo>
                    <a:pt x="256" y="84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1" name="Freeform 106"/>
            <p:cNvSpPr>
              <a:spLocks/>
            </p:cNvSpPr>
            <p:nvPr/>
          </p:nvSpPr>
          <p:spPr bwMode="auto">
            <a:xfrm>
              <a:off x="4796" y="3911"/>
              <a:ext cx="103" cy="409"/>
            </a:xfrm>
            <a:custGeom>
              <a:avLst/>
              <a:gdLst>
                <a:gd name="T0" fmla="*/ 3 w 256"/>
                <a:gd name="T1" fmla="*/ 0 h 1023"/>
                <a:gd name="T2" fmla="*/ 3 w 256"/>
                <a:gd name="T3" fmla="*/ 26 h 1023"/>
                <a:gd name="T4" fmla="*/ 0 w 256"/>
                <a:gd name="T5" fmla="*/ 24 h 1023"/>
                <a:gd name="T6" fmla="*/ 3 w 256"/>
                <a:gd name="T7" fmla="*/ 0 h 1023"/>
                <a:gd name="T8" fmla="*/ 6 w 256"/>
                <a:gd name="T9" fmla="*/ 24 h 1023"/>
                <a:gd name="T10" fmla="*/ 3 w 256"/>
                <a:gd name="T11" fmla="*/ 26 h 10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1023"/>
                <a:gd name="T20" fmla="*/ 256 w 256"/>
                <a:gd name="T21" fmla="*/ 1023 h 10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1023">
                  <a:moveTo>
                    <a:pt x="130" y="0"/>
                  </a:moveTo>
                  <a:lnTo>
                    <a:pt x="130" y="1023"/>
                  </a:lnTo>
                  <a:lnTo>
                    <a:pt x="0" y="937"/>
                  </a:lnTo>
                  <a:lnTo>
                    <a:pt x="130" y="0"/>
                  </a:lnTo>
                  <a:lnTo>
                    <a:pt x="256" y="937"/>
                  </a:lnTo>
                  <a:lnTo>
                    <a:pt x="130" y="1023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2" name="Freeform 107"/>
            <p:cNvSpPr>
              <a:spLocks/>
            </p:cNvSpPr>
            <p:nvPr/>
          </p:nvSpPr>
          <p:spPr bwMode="auto">
            <a:xfrm>
              <a:off x="4835" y="4005"/>
              <a:ext cx="26" cy="8"/>
            </a:xfrm>
            <a:custGeom>
              <a:avLst/>
              <a:gdLst>
                <a:gd name="T0" fmla="*/ 0 w 65"/>
                <a:gd name="T1" fmla="*/ 0 h 21"/>
                <a:gd name="T2" fmla="*/ 1 w 65"/>
                <a:gd name="T3" fmla="*/ 0 h 21"/>
                <a:gd name="T4" fmla="*/ 2 w 65"/>
                <a:gd name="T5" fmla="*/ 0 h 21"/>
                <a:gd name="T6" fmla="*/ 0 60000 65536"/>
                <a:gd name="T7" fmla="*/ 0 60000 65536"/>
                <a:gd name="T8" fmla="*/ 0 60000 65536"/>
                <a:gd name="T9" fmla="*/ 0 w 65"/>
                <a:gd name="T10" fmla="*/ 0 h 21"/>
                <a:gd name="T11" fmla="*/ 65 w 6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21">
                  <a:moveTo>
                    <a:pt x="0" y="0"/>
                  </a:moveTo>
                  <a:lnTo>
                    <a:pt x="34" y="21"/>
                  </a:lnTo>
                  <a:lnTo>
                    <a:pt x="65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3" name="Freeform 108"/>
            <p:cNvSpPr>
              <a:spLocks/>
            </p:cNvSpPr>
            <p:nvPr/>
          </p:nvSpPr>
          <p:spPr bwMode="auto">
            <a:xfrm>
              <a:off x="4831" y="4036"/>
              <a:ext cx="35" cy="12"/>
            </a:xfrm>
            <a:custGeom>
              <a:avLst/>
              <a:gdLst>
                <a:gd name="T0" fmla="*/ 0 w 87"/>
                <a:gd name="T1" fmla="*/ 0 h 29"/>
                <a:gd name="T2" fmla="*/ 1 w 87"/>
                <a:gd name="T3" fmla="*/ 1 h 29"/>
                <a:gd name="T4" fmla="*/ 2 w 87"/>
                <a:gd name="T5" fmla="*/ 0 h 29"/>
                <a:gd name="T6" fmla="*/ 0 60000 65536"/>
                <a:gd name="T7" fmla="*/ 0 60000 65536"/>
                <a:gd name="T8" fmla="*/ 0 60000 65536"/>
                <a:gd name="T9" fmla="*/ 0 w 87"/>
                <a:gd name="T10" fmla="*/ 0 h 29"/>
                <a:gd name="T11" fmla="*/ 87 w 8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9">
                  <a:moveTo>
                    <a:pt x="0" y="0"/>
                  </a:moveTo>
                  <a:lnTo>
                    <a:pt x="44" y="29"/>
                  </a:lnTo>
                  <a:lnTo>
                    <a:pt x="8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4" name="Freeform 109"/>
            <p:cNvSpPr>
              <a:spLocks/>
            </p:cNvSpPr>
            <p:nvPr/>
          </p:nvSpPr>
          <p:spPr bwMode="auto">
            <a:xfrm>
              <a:off x="4826" y="4067"/>
              <a:ext cx="42" cy="14"/>
            </a:xfrm>
            <a:custGeom>
              <a:avLst/>
              <a:gdLst>
                <a:gd name="T0" fmla="*/ 0 w 105"/>
                <a:gd name="T1" fmla="*/ 0 h 35"/>
                <a:gd name="T2" fmla="*/ 2 w 105"/>
                <a:gd name="T3" fmla="*/ 1 h 35"/>
                <a:gd name="T4" fmla="*/ 3 w 105"/>
                <a:gd name="T5" fmla="*/ 0 h 35"/>
                <a:gd name="T6" fmla="*/ 0 60000 65536"/>
                <a:gd name="T7" fmla="*/ 0 60000 65536"/>
                <a:gd name="T8" fmla="*/ 0 60000 65536"/>
                <a:gd name="T9" fmla="*/ 0 w 105"/>
                <a:gd name="T10" fmla="*/ 0 h 35"/>
                <a:gd name="T11" fmla="*/ 105 w 105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35">
                  <a:moveTo>
                    <a:pt x="0" y="0"/>
                  </a:moveTo>
                  <a:lnTo>
                    <a:pt x="55" y="35"/>
                  </a:lnTo>
                  <a:lnTo>
                    <a:pt x="105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5" name="Freeform 110"/>
            <p:cNvSpPr>
              <a:spLocks/>
            </p:cNvSpPr>
            <p:nvPr/>
          </p:nvSpPr>
          <p:spPr bwMode="auto">
            <a:xfrm>
              <a:off x="4822" y="4099"/>
              <a:ext cx="51" cy="17"/>
            </a:xfrm>
            <a:custGeom>
              <a:avLst/>
              <a:gdLst>
                <a:gd name="T0" fmla="*/ 0 w 127"/>
                <a:gd name="T1" fmla="*/ 0 h 43"/>
                <a:gd name="T2" fmla="*/ 2 w 127"/>
                <a:gd name="T3" fmla="*/ 1 h 43"/>
                <a:gd name="T4" fmla="*/ 3 w 127"/>
                <a:gd name="T5" fmla="*/ 0 h 43"/>
                <a:gd name="T6" fmla="*/ 0 60000 65536"/>
                <a:gd name="T7" fmla="*/ 0 60000 65536"/>
                <a:gd name="T8" fmla="*/ 0 60000 65536"/>
                <a:gd name="T9" fmla="*/ 0 w 127"/>
                <a:gd name="T10" fmla="*/ 0 h 43"/>
                <a:gd name="T11" fmla="*/ 127 w 12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43">
                  <a:moveTo>
                    <a:pt x="0" y="0"/>
                  </a:moveTo>
                  <a:lnTo>
                    <a:pt x="65" y="43"/>
                  </a:lnTo>
                  <a:lnTo>
                    <a:pt x="12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6" name="Freeform 111"/>
            <p:cNvSpPr>
              <a:spLocks/>
            </p:cNvSpPr>
            <p:nvPr/>
          </p:nvSpPr>
          <p:spPr bwMode="auto">
            <a:xfrm>
              <a:off x="4818" y="4129"/>
              <a:ext cx="60" cy="20"/>
            </a:xfrm>
            <a:custGeom>
              <a:avLst/>
              <a:gdLst>
                <a:gd name="T0" fmla="*/ 0 w 149"/>
                <a:gd name="T1" fmla="*/ 0 h 51"/>
                <a:gd name="T2" fmla="*/ 2 w 149"/>
                <a:gd name="T3" fmla="*/ 1 h 51"/>
                <a:gd name="T4" fmla="*/ 4 w 149"/>
                <a:gd name="T5" fmla="*/ 0 h 51"/>
                <a:gd name="T6" fmla="*/ 0 60000 65536"/>
                <a:gd name="T7" fmla="*/ 0 60000 65536"/>
                <a:gd name="T8" fmla="*/ 0 60000 65536"/>
                <a:gd name="T9" fmla="*/ 0 w 149"/>
                <a:gd name="T10" fmla="*/ 0 h 51"/>
                <a:gd name="T11" fmla="*/ 149 w 1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51">
                  <a:moveTo>
                    <a:pt x="0" y="0"/>
                  </a:moveTo>
                  <a:lnTo>
                    <a:pt x="75" y="51"/>
                  </a:lnTo>
                  <a:lnTo>
                    <a:pt x="149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7" name="Freeform 112"/>
            <p:cNvSpPr>
              <a:spLocks/>
            </p:cNvSpPr>
            <p:nvPr/>
          </p:nvSpPr>
          <p:spPr bwMode="auto">
            <a:xfrm>
              <a:off x="4814" y="4160"/>
              <a:ext cx="68" cy="24"/>
            </a:xfrm>
            <a:custGeom>
              <a:avLst/>
              <a:gdLst>
                <a:gd name="T0" fmla="*/ 0 w 170"/>
                <a:gd name="T1" fmla="*/ 0 h 60"/>
                <a:gd name="T2" fmla="*/ 2 w 170"/>
                <a:gd name="T3" fmla="*/ 2 h 60"/>
                <a:gd name="T4" fmla="*/ 4 w 170"/>
                <a:gd name="T5" fmla="*/ 0 h 60"/>
                <a:gd name="T6" fmla="*/ 0 60000 65536"/>
                <a:gd name="T7" fmla="*/ 0 60000 65536"/>
                <a:gd name="T8" fmla="*/ 0 60000 65536"/>
                <a:gd name="T9" fmla="*/ 0 w 170"/>
                <a:gd name="T10" fmla="*/ 0 h 60"/>
                <a:gd name="T11" fmla="*/ 170 w 17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60">
                  <a:moveTo>
                    <a:pt x="0" y="2"/>
                  </a:moveTo>
                  <a:lnTo>
                    <a:pt x="87" y="60"/>
                  </a:lnTo>
                  <a:lnTo>
                    <a:pt x="17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8" name="Freeform 113"/>
            <p:cNvSpPr>
              <a:spLocks/>
            </p:cNvSpPr>
            <p:nvPr/>
          </p:nvSpPr>
          <p:spPr bwMode="auto">
            <a:xfrm>
              <a:off x="4810" y="4192"/>
              <a:ext cx="76" cy="25"/>
            </a:xfrm>
            <a:custGeom>
              <a:avLst/>
              <a:gdLst>
                <a:gd name="T0" fmla="*/ 0 w 191"/>
                <a:gd name="T1" fmla="*/ 0 h 63"/>
                <a:gd name="T2" fmla="*/ 2 w 191"/>
                <a:gd name="T3" fmla="*/ 2 h 63"/>
                <a:gd name="T4" fmla="*/ 5 w 191"/>
                <a:gd name="T5" fmla="*/ 0 h 63"/>
                <a:gd name="T6" fmla="*/ 0 60000 65536"/>
                <a:gd name="T7" fmla="*/ 0 60000 65536"/>
                <a:gd name="T8" fmla="*/ 0 60000 65536"/>
                <a:gd name="T9" fmla="*/ 0 w 191"/>
                <a:gd name="T10" fmla="*/ 0 h 63"/>
                <a:gd name="T11" fmla="*/ 191 w 19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63">
                  <a:moveTo>
                    <a:pt x="0" y="0"/>
                  </a:moveTo>
                  <a:lnTo>
                    <a:pt x="96" y="63"/>
                  </a:lnTo>
                  <a:lnTo>
                    <a:pt x="191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99" name="Freeform 114"/>
            <p:cNvSpPr>
              <a:spLocks/>
            </p:cNvSpPr>
            <p:nvPr/>
          </p:nvSpPr>
          <p:spPr bwMode="auto">
            <a:xfrm>
              <a:off x="4805" y="4223"/>
              <a:ext cx="85" cy="29"/>
            </a:xfrm>
            <a:custGeom>
              <a:avLst/>
              <a:gdLst>
                <a:gd name="T0" fmla="*/ 0 w 213"/>
                <a:gd name="T1" fmla="*/ 0 h 72"/>
                <a:gd name="T2" fmla="*/ 3 w 213"/>
                <a:gd name="T3" fmla="*/ 2 h 72"/>
                <a:gd name="T4" fmla="*/ 6 w 213"/>
                <a:gd name="T5" fmla="*/ 0 h 72"/>
                <a:gd name="T6" fmla="*/ 0 60000 65536"/>
                <a:gd name="T7" fmla="*/ 0 60000 65536"/>
                <a:gd name="T8" fmla="*/ 0 60000 65536"/>
                <a:gd name="T9" fmla="*/ 0 w 213"/>
                <a:gd name="T10" fmla="*/ 0 h 72"/>
                <a:gd name="T11" fmla="*/ 213 w 213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72">
                  <a:moveTo>
                    <a:pt x="0" y="0"/>
                  </a:moveTo>
                  <a:lnTo>
                    <a:pt x="108" y="72"/>
                  </a:lnTo>
                  <a:lnTo>
                    <a:pt x="213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0" name="Freeform 115"/>
            <p:cNvSpPr>
              <a:spLocks/>
            </p:cNvSpPr>
            <p:nvPr/>
          </p:nvSpPr>
          <p:spPr bwMode="auto">
            <a:xfrm>
              <a:off x="4801" y="4254"/>
              <a:ext cx="93" cy="31"/>
            </a:xfrm>
            <a:custGeom>
              <a:avLst/>
              <a:gdLst>
                <a:gd name="T0" fmla="*/ 0 w 232"/>
                <a:gd name="T1" fmla="*/ 0 h 79"/>
                <a:gd name="T2" fmla="*/ 3 w 232"/>
                <a:gd name="T3" fmla="*/ 2 h 79"/>
                <a:gd name="T4" fmla="*/ 6 w 232"/>
                <a:gd name="T5" fmla="*/ 0 h 79"/>
                <a:gd name="T6" fmla="*/ 0 60000 65536"/>
                <a:gd name="T7" fmla="*/ 0 60000 65536"/>
                <a:gd name="T8" fmla="*/ 0 60000 65536"/>
                <a:gd name="T9" fmla="*/ 0 w 232"/>
                <a:gd name="T10" fmla="*/ 0 h 79"/>
                <a:gd name="T11" fmla="*/ 232 w 23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79">
                  <a:moveTo>
                    <a:pt x="0" y="2"/>
                  </a:moveTo>
                  <a:lnTo>
                    <a:pt x="118" y="79"/>
                  </a:lnTo>
                  <a:lnTo>
                    <a:pt x="232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1" name="Freeform 116"/>
            <p:cNvSpPr>
              <a:spLocks/>
            </p:cNvSpPr>
            <p:nvPr/>
          </p:nvSpPr>
          <p:spPr bwMode="auto">
            <a:xfrm>
              <a:off x="4839" y="3928"/>
              <a:ext cx="19" cy="43"/>
            </a:xfrm>
            <a:custGeom>
              <a:avLst/>
              <a:gdLst>
                <a:gd name="T0" fmla="*/ 0 w 48"/>
                <a:gd name="T1" fmla="*/ 1 h 108"/>
                <a:gd name="T2" fmla="*/ 1 w 48"/>
                <a:gd name="T3" fmla="*/ 0 h 108"/>
                <a:gd name="T4" fmla="*/ 1 w 48"/>
                <a:gd name="T5" fmla="*/ 1 h 108"/>
                <a:gd name="T6" fmla="*/ 1 w 48"/>
                <a:gd name="T7" fmla="*/ 2 h 108"/>
                <a:gd name="T8" fmla="*/ 1 w 48"/>
                <a:gd name="T9" fmla="*/ 3 h 108"/>
                <a:gd name="T10" fmla="*/ 0 w 48"/>
                <a:gd name="T11" fmla="*/ 2 h 108"/>
                <a:gd name="T12" fmla="*/ 0 w 48"/>
                <a:gd name="T13" fmla="*/ 1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08"/>
                <a:gd name="T23" fmla="*/ 48 w 4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08">
                  <a:moveTo>
                    <a:pt x="7" y="22"/>
                  </a:moveTo>
                  <a:lnTo>
                    <a:pt x="24" y="0"/>
                  </a:lnTo>
                  <a:lnTo>
                    <a:pt x="38" y="22"/>
                  </a:lnTo>
                  <a:lnTo>
                    <a:pt x="48" y="86"/>
                  </a:lnTo>
                  <a:lnTo>
                    <a:pt x="24" y="108"/>
                  </a:lnTo>
                  <a:lnTo>
                    <a:pt x="0" y="86"/>
                  </a:lnTo>
                  <a:lnTo>
                    <a:pt x="7" y="22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2" name="Freeform 117"/>
            <p:cNvSpPr>
              <a:spLocks/>
            </p:cNvSpPr>
            <p:nvPr/>
          </p:nvSpPr>
          <p:spPr bwMode="auto">
            <a:xfrm>
              <a:off x="4796" y="3894"/>
              <a:ext cx="39" cy="17"/>
            </a:xfrm>
            <a:custGeom>
              <a:avLst/>
              <a:gdLst>
                <a:gd name="T0" fmla="*/ 3 w 96"/>
                <a:gd name="T1" fmla="*/ 1 h 41"/>
                <a:gd name="T2" fmla="*/ 1 w 96"/>
                <a:gd name="T3" fmla="*/ 1 h 41"/>
                <a:gd name="T4" fmla="*/ 2 w 96"/>
                <a:gd name="T5" fmla="*/ 0 h 41"/>
                <a:gd name="T6" fmla="*/ 0 w 9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1"/>
                <a:gd name="T14" fmla="*/ 96 w 96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1">
                  <a:moveTo>
                    <a:pt x="96" y="41"/>
                  </a:moveTo>
                  <a:lnTo>
                    <a:pt x="31" y="36"/>
                  </a:lnTo>
                  <a:lnTo>
                    <a:pt x="6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03" name="Freeform 118"/>
            <p:cNvSpPr>
              <a:spLocks/>
            </p:cNvSpPr>
            <p:nvPr/>
          </p:nvSpPr>
          <p:spPr bwMode="auto">
            <a:xfrm>
              <a:off x="4854" y="3892"/>
              <a:ext cx="45" cy="21"/>
            </a:xfrm>
            <a:custGeom>
              <a:avLst/>
              <a:gdLst>
                <a:gd name="T0" fmla="*/ 3 w 112"/>
                <a:gd name="T1" fmla="*/ 0 h 51"/>
                <a:gd name="T2" fmla="*/ 1 w 112"/>
                <a:gd name="T3" fmla="*/ 2 h 51"/>
                <a:gd name="T4" fmla="*/ 2 w 112"/>
                <a:gd name="T5" fmla="*/ 0 h 51"/>
                <a:gd name="T6" fmla="*/ 0 w 112"/>
                <a:gd name="T7" fmla="*/ 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1"/>
                <a:gd name="T14" fmla="*/ 112 w 112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1">
                  <a:moveTo>
                    <a:pt x="112" y="5"/>
                  </a:moveTo>
                  <a:lnTo>
                    <a:pt x="48" y="51"/>
                  </a:lnTo>
                  <a:lnTo>
                    <a:pt x="67" y="0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41" name="Text Box 123"/>
          <p:cNvSpPr txBox="1">
            <a:spLocks noChangeArrowheads="1"/>
          </p:cNvSpPr>
          <p:nvPr/>
        </p:nvSpPr>
        <p:spPr bwMode="auto">
          <a:xfrm>
            <a:off x="4214813" y="3714750"/>
            <a:ext cx="2339975" cy="711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1050" u="sng">
                <a:latin typeface="Arial" charset="0"/>
              </a:rPr>
              <a:t>Information for Transport Logistics (ITL):</a:t>
            </a:r>
          </a:p>
          <a:p>
            <a:pPr>
              <a:buFontTx/>
              <a:buChar char="•"/>
              <a:defRPr/>
            </a:pPr>
            <a:r>
              <a:rPr lang="nl-NL" sz="1050">
                <a:latin typeface="Arial" charset="0"/>
              </a:rPr>
              <a:t> Reisplanning</a:t>
            </a:r>
          </a:p>
          <a:p>
            <a:pPr>
              <a:buFontTx/>
              <a:buChar char="•"/>
              <a:defRPr/>
            </a:pPr>
            <a:r>
              <a:rPr lang="nl-NL" sz="1050">
                <a:latin typeface="Arial" charset="0"/>
              </a:rPr>
              <a:t>Terminal management</a:t>
            </a:r>
          </a:p>
        </p:txBody>
      </p:sp>
      <p:sp>
        <p:nvSpPr>
          <p:cNvPr id="9242" name="Rectangle 124" descr="Licht verticaal"/>
          <p:cNvSpPr>
            <a:spLocks noChangeArrowheads="1"/>
          </p:cNvSpPr>
          <p:nvPr/>
        </p:nvSpPr>
        <p:spPr bwMode="auto">
          <a:xfrm>
            <a:off x="4214813" y="2808288"/>
            <a:ext cx="2339975" cy="792162"/>
          </a:xfrm>
          <a:prstGeom prst="rect">
            <a:avLst/>
          </a:prstGeom>
          <a:pattFill prst="ltVert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sz="1050" u="sng" dirty="0">
                <a:latin typeface="Arial" charset="0"/>
              </a:rPr>
              <a:t>Information for Transport Logistics</a:t>
            </a:r>
          </a:p>
          <a:p>
            <a:pPr>
              <a:defRPr/>
            </a:pPr>
            <a:r>
              <a:rPr lang="nl-NL" sz="1050" u="sng" dirty="0">
                <a:latin typeface="Arial" charset="0"/>
              </a:rPr>
              <a:t>(ITL):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Lading management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Intermodaal terminal management</a:t>
            </a:r>
          </a:p>
        </p:txBody>
      </p:sp>
      <p:grpSp>
        <p:nvGrpSpPr>
          <p:cNvPr id="9236" name="Group 126"/>
          <p:cNvGrpSpPr>
            <a:grpSpLocks/>
          </p:cNvGrpSpPr>
          <p:nvPr/>
        </p:nvGrpSpPr>
        <p:grpSpPr bwMode="auto">
          <a:xfrm>
            <a:off x="71438" y="2928938"/>
            <a:ext cx="1428750" cy="1057275"/>
            <a:chOff x="158" y="1707"/>
            <a:chExt cx="1043" cy="725"/>
          </a:xfrm>
        </p:grpSpPr>
        <p:sp>
          <p:nvSpPr>
            <p:cNvPr id="9287" name="AutoShape 127"/>
            <p:cNvSpPr>
              <a:spLocks noChangeArrowheads="1"/>
            </p:cNvSpPr>
            <p:nvPr/>
          </p:nvSpPr>
          <p:spPr bwMode="auto">
            <a:xfrm>
              <a:off x="158" y="1707"/>
              <a:ext cx="1043" cy="725"/>
            </a:xfrm>
            <a:prstGeom prst="rightArrowCallout">
              <a:avLst>
                <a:gd name="adj1" fmla="val 50000"/>
                <a:gd name="adj2" fmla="val 25000"/>
                <a:gd name="adj3" fmla="val 2062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nl-NL" sz="1200">
                  <a:latin typeface="Arial" charset="0"/>
                </a:rPr>
                <a:t>Haven</a:t>
              </a:r>
            </a:p>
            <a:p>
              <a:pPr algn="ctr"/>
              <a:r>
                <a:rPr lang="nl-NL" sz="1200">
                  <a:latin typeface="Arial" charset="0"/>
                </a:rPr>
                <a:t>Terminal</a:t>
              </a:r>
            </a:p>
          </p:txBody>
        </p:sp>
        <p:pic>
          <p:nvPicPr>
            <p:cNvPr id="9288" name="Picture 128" descr="j01874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" y="2055"/>
              <a:ext cx="349" cy="36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37" name="Group 129"/>
          <p:cNvGrpSpPr>
            <a:grpSpLocks/>
          </p:cNvGrpSpPr>
          <p:nvPr/>
        </p:nvGrpSpPr>
        <p:grpSpPr bwMode="auto">
          <a:xfrm>
            <a:off x="1714500" y="2773363"/>
            <a:ext cx="1157288" cy="346075"/>
            <a:chOff x="1882" y="845"/>
            <a:chExt cx="1135" cy="272"/>
          </a:xfrm>
        </p:grpSpPr>
        <p:grpSp>
          <p:nvGrpSpPr>
            <p:cNvPr id="9269" name="Group 130"/>
            <p:cNvGrpSpPr>
              <a:grpSpLocks/>
            </p:cNvGrpSpPr>
            <p:nvPr/>
          </p:nvGrpSpPr>
          <p:grpSpPr bwMode="auto">
            <a:xfrm>
              <a:off x="1882" y="845"/>
              <a:ext cx="1135" cy="91"/>
              <a:chOff x="1156" y="1026"/>
              <a:chExt cx="1135" cy="91"/>
            </a:xfrm>
          </p:grpSpPr>
          <p:sp>
            <p:nvSpPr>
              <p:cNvPr id="9282" name="Rectangle 131" descr="Licht verticaal"/>
              <p:cNvSpPr>
                <a:spLocks noChangeArrowheads="1"/>
              </p:cNvSpPr>
              <p:nvPr/>
            </p:nvSpPr>
            <p:spPr bwMode="auto">
              <a:xfrm>
                <a:off x="1156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3" name="Rectangle 132" descr="Licht verticaal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4" name="Rectangle 133" descr="Licht verticaal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5" name="Rectangle 134" descr="Licht verticaal"/>
              <p:cNvSpPr>
                <a:spLocks noChangeArrowheads="1"/>
              </p:cNvSpPr>
              <p:nvPr/>
            </p:nvSpPr>
            <p:spPr bwMode="auto">
              <a:xfrm>
                <a:off x="1837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6" name="Rectangle 135" descr="Licht verticaal"/>
              <p:cNvSpPr>
                <a:spLocks noChangeArrowheads="1"/>
              </p:cNvSpPr>
              <p:nvPr/>
            </p:nvSpPr>
            <p:spPr bwMode="auto">
              <a:xfrm>
                <a:off x="2064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</p:grpSp>
        <p:grpSp>
          <p:nvGrpSpPr>
            <p:cNvPr id="9270" name="Group 136"/>
            <p:cNvGrpSpPr>
              <a:grpSpLocks/>
            </p:cNvGrpSpPr>
            <p:nvPr/>
          </p:nvGrpSpPr>
          <p:grpSpPr bwMode="auto">
            <a:xfrm>
              <a:off x="1882" y="936"/>
              <a:ext cx="1135" cy="91"/>
              <a:chOff x="1156" y="1026"/>
              <a:chExt cx="1135" cy="91"/>
            </a:xfrm>
          </p:grpSpPr>
          <p:sp>
            <p:nvSpPr>
              <p:cNvPr id="9277" name="Rectangle 137" descr="Licht verticaal"/>
              <p:cNvSpPr>
                <a:spLocks noChangeArrowheads="1"/>
              </p:cNvSpPr>
              <p:nvPr/>
            </p:nvSpPr>
            <p:spPr bwMode="auto">
              <a:xfrm>
                <a:off x="1156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8" name="Rectangle 138" descr="Licht verticaal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9" name="Rectangle 139" descr="Licht verticaal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0" name="Rectangle 140" descr="Licht verticaal"/>
              <p:cNvSpPr>
                <a:spLocks noChangeArrowheads="1"/>
              </p:cNvSpPr>
              <p:nvPr/>
            </p:nvSpPr>
            <p:spPr bwMode="auto">
              <a:xfrm>
                <a:off x="1837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81" name="Rectangle 141" descr="Licht verticaal"/>
              <p:cNvSpPr>
                <a:spLocks noChangeArrowheads="1"/>
              </p:cNvSpPr>
              <p:nvPr/>
            </p:nvSpPr>
            <p:spPr bwMode="auto">
              <a:xfrm>
                <a:off x="2064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</p:grpSp>
        <p:grpSp>
          <p:nvGrpSpPr>
            <p:cNvPr id="9271" name="Group 142"/>
            <p:cNvGrpSpPr>
              <a:grpSpLocks/>
            </p:cNvGrpSpPr>
            <p:nvPr/>
          </p:nvGrpSpPr>
          <p:grpSpPr bwMode="auto">
            <a:xfrm>
              <a:off x="1882" y="1026"/>
              <a:ext cx="1135" cy="91"/>
              <a:chOff x="1156" y="1026"/>
              <a:chExt cx="1135" cy="91"/>
            </a:xfrm>
          </p:grpSpPr>
          <p:sp>
            <p:nvSpPr>
              <p:cNvPr id="9272" name="Rectangle 143" descr="Licht verticaal"/>
              <p:cNvSpPr>
                <a:spLocks noChangeArrowheads="1"/>
              </p:cNvSpPr>
              <p:nvPr/>
            </p:nvSpPr>
            <p:spPr bwMode="auto">
              <a:xfrm>
                <a:off x="1156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3" name="Rectangle 144" descr="Licht verticaal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4" name="Rectangle 145" descr="Licht verticaal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5" name="Rectangle 146" descr="Licht verticaal"/>
              <p:cNvSpPr>
                <a:spLocks noChangeArrowheads="1"/>
              </p:cNvSpPr>
              <p:nvPr/>
            </p:nvSpPr>
            <p:spPr bwMode="auto">
              <a:xfrm>
                <a:off x="1837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  <p:sp>
            <p:nvSpPr>
              <p:cNvPr id="9276" name="Rectangle 147" descr="Licht verticaal"/>
              <p:cNvSpPr>
                <a:spLocks noChangeArrowheads="1"/>
              </p:cNvSpPr>
              <p:nvPr/>
            </p:nvSpPr>
            <p:spPr bwMode="auto">
              <a:xfrm>
                <a:off x="2064" y="1026"/>
                <a:ext cx="227" cy="91"/>
              </a:xfrm>
              <a:prstGeom prst="rect">
                <a:avLst/>
              </a:prstGeom>
              <a:pattFill prst="ltVert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</p:grpSp>
      </p:grpSp>
      <p:sp>
        <p:nvSpPr>
          <p:cNvPr id="9238" name="Line 149"/>
          <p:cNvSpPr>
            <a:spLocks noChangeShapeType="1"/>
          </p:cNvSpPr>
          <p:nvPr/>
        </p:nvSpPr>
        <p:spPr bwMode="auto">
          <a:xfrm flipV="1">
            <a:off x="1169988" y="2928938"/>
            <a:ext cx="4730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39" name="Line 150"/>
          <p:cNvSpPr>
            <a:spLocks noChangeShapeType="1"/>
          </p:cNvSpPr>
          <p:nvPr/>
        </p:nvSpPr>
        <p:spPr bwMode="auto">
          <a:xfrm>
            <a:off x="1169988" y="3871913"/>
            <a:ext cx="330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50" name="AutoShape 152"/>
          <p:cNvSpPr>
            <a:spLocks noChangeArrowheads="1"/>
          </p:cNvSpPr>
          <p:nvPr/>
        </p:nvSpPr>
        <p:spPr bwMode="auto">
          <a:xfrm>
            <a:off x="4214813" y="1250950"/>
            <a:ext cx="2339975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sz="1050" u="sng" dirty="0">
                <a:latin typeface="Arial" charset="0"/>
              </a:rPr>
              <a:t>Overige services</a:t>
            </a:r>
            <a:r>
              <a:rPr lang="nl-NL" sz="1050" dirty="0">
                <a:latin typeface="Arial" charset="0"/>
              </a:rPr>
              <a:t> :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Informatie t.b.v. Handhaving (ILE)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Statistiek (ST)</a:t>
            </a:r>
          </a:p>
          <a:p>
            <a:pPr>
              <a:buFontTx/>
              <a:buChar char="•"/>
              <a:defRPr/>
            </a:pPr>
            <a:r>
              <a:rPr lang="nl-NL" sz="1050" dirty="0">
                <a:latin typeface="Arial" charset="0"/>
              </a:rPr>
              <a:t>Heffingen&amp; havengelden (CHD)</a:t>
            </a:r>
          </a:p>
        </p:txBody>
      </p:sp>
      <p:sp>
        <p:nvSpPr>
          <p:cNvPr id="3" name="Text Box 155"/>
          <p:cNvSpPr txBox="1">
            <a:spLocks noChangeArrowheads="1"/>
          </p:cNvSpPr>
          <p:nvPr/>
        </p:nvSpPr>
        <p:spPr bwMode="auto">
          <a:xfrm>
            <a:off x="1143000" y="1000125"/>
            <a:ext cx="233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nl-NL" sz="1000" b="1" u="sng">
                <a:latin typeface="Arial" charset="0"/>
              </a:rPr>
              <a:t>Actoren</a:t>
            </a:r>
          </a:p>
        </p:txBody>
      </p:sp>
      <p:sp>
        <p:nvSpPr>
          <p:cNvPr id="4" name="Line 156"/>
          <p:cNvSpPr>
            <a:spLocks noChangeShapeType="1"/>
          </p:cNvSpPr>
          <p:nvPr/>
        </p:nvSpPr>
        <p:spPr bwMode="auto">
          <a:xfrm flipH="1">
            <a:off x="3214688" y="4357688"/>
            <a:ext cx="1000125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43" name="Line 157"/>
          <p:cNvSpPr>
            <a:spLocks noChangeShapeType="1"/>
          </p:cNvSpPr>
          <p:nvPr/>
        </p:nvSpPr>
        <p:spPr bwMode="auto">
          <a:xfrm flipH="1" flipV="1">
            <a:off x="2928938" y="2928938"/>
            <a:ext cx="1285875" cy="214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44" name="Text Box 160"/>
          <p:cNvSpPr txBox="1">
            <a:spLocks noChangeArrowheads="1"/>
          </p:cNvSpPr>
          <p:nvPr/>
        </p:nvSpPr>
        <p:spPr bwMode="auto">
          <a:xfrm>
            <a:off x="1928813" y="2490788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>
                <a:latin typeface="Arial" charset="0"/>
              </a:rPr>
              <a:t>Lading</a:t>
            </a:r>
          </a:p>
        </p:txBody>
      </p:sp>
      <p:sp>
        <p:nvSpPr>
          <p:cNvPr id="9245" name="Text Box 161"/>
          <p:cNvSpPr txBox="1">
            <a:spLocks noChangeArrowheads="1"/>
          </p:cNvSpPr>
          <p:nvPr/>
        </p:nvSpPr>
        <p:spPr bwMode="auto">
          <a:xfrm>
            <a:off x="1860550" y="4071938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>
                <a:latin typeface="Arial" charset="0"/>
              </a:rPr>
              <a:t>Schip</a:t>
            </a:r>
          </a:p>
        </p:txBody>
      </p:sp>
      <p:sp>
        <p:nvSpPr>
          <p:cNvPr id="9246" name="Line 162"/>
          <p:cNvSpPr>
            <a:spLocks noChangeShapeType="1"/>
          </p:cNvSpPr>
          <p:nvPr/>
        </p:nvSpPr>
        <p:spPr bwMode="auto">
          <a:xfrm flipH="1" flipV="1">
            <a:off x="1214438" y="5143500"/>
            <a:ext cx="3000375" cy="460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47" name="Line 163"/>
          <p:cNvSpPr>
            <a:spLocks noChangeShapeType="1"/>
          </p:cNvSpPr>
          <p:nvPr/>
        </p:nvSpPr>
        <p:spPr bwMode="auto">
          <a:xfrm flipH="1">
            <a:off x="3162300" y="3429000"/>
            <a:ext cx="1052513" cy="9382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62" name="Rectangle 164"/>
          <p:cNvSpPr>
            <a:spLocks noChangeArrowheads="1"/>
          </p:cNvSpPr>
          <p:nvPr/>
        </p:nvSpPr>
        <p:spPr bwMode="auto">
          <a:xfrm>
            <a:off x="4214813" y="2171700"/>
            <a:ext cx="2339975" cy="503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sz="1050" u="sng" dirty="0">
                <a:latin typeface="Arial" charset="0"/>
              </a:rPr>
              <a:t>Calamiteiten</a:t>
            </a:r>
          </a:p>
          <a:p>
            <a:pPr>
              <a:defRPr/>
            </a:pPr>
            <a:r>
              <a:rPr lang="nl-NL" sz="1050" u="sng" dirty="0">
                <a:latin typeface="Arial" charset="0"/>
              </a:rPr>
              <a:t>Info ondersteuning (CAS)</a:t>
            </a:r>
          </a:p>
        </p:txBody>
      </p:sp>
      <p:pic>
        <p:nvPicPr>
          <p:cNvPr id="9249" name="Picture 166" descr="j0235319"/>
          <p:cNvPicPr>
            <a:picLocks noChangeAspect="1" noChangeArrowheads="1"/>
          </p:cNvPicPr>
          <p:nvPr/>
        </p:nvPicPr>
        <p:blipFill>
          <a:blip r:embed="rId4" cstate="print">
            <a:lum bright="-92000" contrast="100000"/>
          </a:blip>
          <a:srcRect/>
          <a:stretch>
            <a:fillRect/>
          </a:stretch>
        </p:blipFill>
        <p:spPr bwMode="auto">
          <a:xfrm>
            <a:off x="714375" y="1247775"/>
            <a:ext cx="1019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7"/>
          <p:cNvSpPr>
            <a:spLocks noChangeShapeType="1"/>
          </p:cNvSpPr>
          <p:nvPr/>
        </p:nvSpPr>
        <p:spPr bwMode="auto">
          <a:xfrm flipH="1" flipV="1">
            <a:off x="1643063" y="1428750"/>
            <a:ext cx="2571750" cy="2143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51" name="Line 169"/>
          <p:cNvSpPr>
            <a:spLocks noChangeShapeType="1"/>
          </p:cNvSpPr>
          <p:nvPr/>
        </p:nvSpPr>
        <p:spPr bwMode="auto">
          <a:xfrm flipH="1">
            <a:off x="1500188" y="3357563"/>
            <a:ext cx="2714625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9252" name="Picture 170" descr="j02854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643063"/>
            <a:ext cx="9826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3" name="Line 171"/>
          <p:cNvSpPr>
            <a:spLocks noChangeShapeType="1"/>
          </p:cNvSpPr>
          <p:nvPr/>
        </p:nvSpPr>
        <p:spPr bwMode="auto">
          <a:xfrm flipH="1" flipV="1">
            <a:off x="3357563" y="2143125"/>
            <a:ext cx="857250" cy="285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cxnSp>
        <p:nvCxnSpPr>
          <p:cNvPr id="185" name="Elbow Connector 184"/>
          <p:cNvCxnSpPr>
            <a:stCxn id="9229" idx="1"/>
          </p:cNvCxnSpPr>
          <p:nvPr/>
        </p:nvCxnSpPr>
        <p:spPr>
          <a:xfrm rot="10800000">
            <a:off x="3055938" y="5908675"/>
            <a:ext cx="1158875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5" name="Line 162"/>
          <p:cNvSpPr>
            <a:spLocks noChangeShapeType="1"/>
          </p:cNvSpPr>
          <p:nvPr/>
        </p:nvSpPr>
        <p:spPr bwMode="auto">
          <a:xfrm flipH="1" flipV="1">
            <a:off x="3143250" y="4714875"/>
            <a:ext cx="1071563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56" name="Line 169"/>
          <p:cNvSpPr>
            <a:spLocks noChangeShapeType="1"/>
          </p:cNvSpPr>
          <p:nvPr/>
        </p:nvSpPr>
        <p:spPr bwMode="auto">
          <a:xfrm flipH="1" flipV="1">
            <a:off x="1500188" y="3643313"/>
            <a:ext cx="2714625" cy="428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57" name="Line 156"/>
          <p:cNvSpPr>
            <a:spLocks noChangeShapeType="1"/>
          </p:cNvSpPr>
          <p:nvPr/>
        </p:nvSpPr>
        <p:spPr bwMode="auto">
          <a:xfrm flipH="1">
            <a:off x="1000125" y="4643438"/>
            <a:ext cx="285750" cy="357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58" name="Oval 191"/>
          <p:cNvSpPr>
            <a:spLocks noChangeArrowheads="1"/>
          </p:cNvSpPr>
          <p:nvPr/>
        </p:nvSpPr>
        <p:spPr bwMode="auto">
          <a:xfrm>
            <a:off x="7143750" y="4637088"/>
            <a:ext cx="1800225" cy="863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latin typeface="Arial" charset="0"/>
            </a:endParaRPr>
          </a:p>
        </p:txBody>
      </p:sp>
      <p:cxnSp>
        <p:nvCxnSpPr>
          <p:cNvPr id="9259" name="Shape 193"/>
          <p:cNvCxnSpPr>
            <a:cxnSpLocks noChangeShapeType="1"/>
            <a:stCxn id="9229" idx="3"/>
            <a:endCxn id="9258" idx="4"/>
          </p:cNvCxnSpPr>
          <p:nvPr/>
        </p:nvCxnSpPr>
        <p:spPr bwMode="auto">
          <a:xfrm flipV="1">
            <a:off x="6554788" y="5500688"/>
            <a:ext cx="1489075" cy="407987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9260" name="Text Box 155"/>
          <p:cNvSpPr txBox="1">
            <a:spLocks noChangeArrowheads="1"/>
          </p:cNvSpPr>
          <p:nvPr/>
        </p:nvSpPr>
        <p:spPr bwMode="auto">
          <a:xfrm>
            <a:off x="6732588" y="1000125"/>
            <a:ext cx="233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nl-NL" sz="1000" b="1" u="sng">
                <a:latin typeface="Arial" charset="0"/>
              </a:rPr>
              <a:t>Software</a:t>
            </a:r>
          </a:p>
        </p:txBody>
      </p:sp>
      <p:cxnSp>
        <p:nvCxnSpPr>
          <p:cNvPr id="9261" name="Elbow Connector 196"/>
          <p:cNvCxnSpPr>
            <a:cxnSpLocks noChangeShapeType="1"/>
            <a:stCxn id="9258" idx="2"/>
            <a:endCxn id="9232" idx="3"/>
          </p:cNvCxnSpPr>
          <p:nvPr/>
        </p:nvCxnSpPr>
        <p:spPr bwMode="auto">
          <a:xfrm rot="10800000">
            <a:off x="6554788" y="5068888"/>
            <a:ext cx="588962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" name="Shape 198"/>
          <p:cNvCxnSpPr>
            <a:cxnSpLocks noChangeShapeType="1"/>
            <a:stCxn id="9258" idx="0"/>
            <a:endCxn id="9241" idx="3"/>
          </p:cNvCxnSpPr>
          <p:nvPr/>
        </p:nvCxnSpPr>
        <p:spPr bwMode="auto">
          <a:xfrm rot="16200000" flipV="1">
            <a:off x="7035801" y="3629025"/>
            <a:ext cx="527050" cy="148907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9263" name="Shape 200"/>
          <p:cNvCxnSpPr>
            <a:cxnSpLocks noChangeShapeType="1"/>
            <a:stCxn id="9258" idx="0"/>
            <a:endCxn id="9242" idx="3"/>
          </p:cNvCxnSpPr>
          <p:nvPr/>
        </p:nvCxnSpPr>
        <p:spPr bwMode="auto">
          <a:xfrm rot="16200000" flipV="1">
            <a:off x="6582569" y="3175794"/>
            <a:ext cx="1433513" cy="148907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9264" name="Shape 202"/>
          <p:cNvCxnSpPr>
            <a:cxnSpLocks noChangeShapeType="1"/>
            <a:stCxn id="9258" idx="0"/>
            <a:endCxn id="9262" idx="3"/>
          </p:cNvCxnSpPr>
          <p:nvPr/>
        </p:nvCxnSpPr>
        <p:spPr bwMode="auto">
          <a:xfrm rot="16200000" flipV="1">
            <a:off x="6192044" y="2785269"/>
            <a:ext cx="2214563" cy="148907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9265" name="Shape 204"/>
          <p:cNvCxnSpPr>
            <a:cxnSpLocks noChangeShapeType="1"/>
            <a:stCxn id="9258" idx="0"/>
            <a:endCxn id="9250" idx="3"/>
          </p:cNvCxnSpPr>
          <p:nvPr/>
        </p:nvCxnSpPr>
        <p:spPr bwMode="auto">
          <a:xfrm rot="16200000" flipV="1">
            <a:off x="5804694" y="2397919"/>
            <a:ext cx="2989263" cy="148907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9266" name="Text Box 155"/>
          <p:cNvSpPr txBox="1">
            <a:spLocks noChangeArrowheads="1"/>
          </p:cNvSpPr>
          <p:nvPr/>
        </p:nvSpPr>
        <p:spPr bwMode="auto">
          <a:xfrm>
            <a:off x="4214813" y="1000125"/>
            <a:ext cx="233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nl-NL" sz="1000" b="1" u="sng">
                <a:latin typeface="Arial" charset="0"/>
              </a:rPr>
              <a:t>Diensten</a:t>
            </a:r>
          </a:p>
        </p:txBody>
      </p:sp>
      <p:sp>
        <p:nvSpPr>
          <p:cNvPr id="9267" name="Line 3"/>
          <p:cNvSpPr>
            <a:spLocks noChangeShapeType="1"/>
          </p:cNvSpPr>
          <p:nvPr/>
        </p:nvSpPr>
        <p:spPr bwMode="auto">
          <a:xfrm flipH="1">
            <a:off x="7000875" y="1014413"/>
            <a:ext cx="0" cy="5292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500063"/>
            <a:ext cx="8401050" cy="49212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1. Introduction: AIS in RIS</a:t>
            </a:r>
            <a:endParaRPr lang="nl-NL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014413"/>
            <a:ext cx="7543800" cy="1028700"/>
          </a:xfrm>
        </p:spPr>
        <p:txBody>
          <a:bodyPr/>
          <a:lstStyle/>
          <a:p>
            <a:pPr eaLnBrk="1" hangingPunct="1"/>
            <a:r>
              <a:rPr lang="en-GB" b="1" smtClean="0">
                <a:latin typeface="Arial" charset="0"/>
              </a:rPr>
              <a:t>Advantages</a:t>
            </a:r>
            <a:endParaRPr lang="nl-NL" b="1" smtClean="0"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889125"/>
            <a:ext cx="8229600" cy="380365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GB" sz="2400" smtClean="0"/>
              <a:t>The exchange of data is simplified through the use of standardised codes for cargo details, port names and  vessel types</a:t>
            </a:r>
          </a:p>
          <a:p>
            <a:pPr eaLnBrk="1" hangingPunct="1">
              <a:lnSpc>
                <a:spcPts val="4000"/>
              </a:lnSpc>
            </a:pPr>
            <a:r>
              <a:rPr lang="en-GB" sz="2400" smtClean="0"/>
              <a:t>Limit of VHF use:</a:t>
            </a:r>
          </a:p>
          <a:p>
            <a:pPr lvl="1" eaLnBrk="1" hangingPunct="1">
              <a:lnSpc>
                <a:spcPts val="3400"/>
              </a:lnSpc>
            </a:pPr>
            <a:r>
              <a:rPr lang="en-GB" sz="2400" smtClean="0"/>
              <a:t>only a short identification is required on the arrival at or passage of a lock of traffic centre</a:t>
            </a:r>
          </a:p>
          <a:p>
            <a:pPr eaLnBrk="1" hangingPunct="1">
              <a:lnSpc>
                <a:spcPts val="3400"/>
              </a:lnSpc>
            </a:pPr>
            <a:r>
              <a:rPr lang="en-GB" sz="2400" smtClean="0"/>
              <a:t>Reduction of administration on board and ashore</a:t>
            </a:r>
            <a:endParaRPr lang="nl-NL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914400"/>
            <a:ext cx="7543800" cy="1028700"/>
          </a:xfrm>
        </p:spPr>
        <p:txBody>
          <a:bodyPr/>
          <a:lstStyle/>
          <a:p>
            <a:pPr eaLnBrk="1" hangingPunct="1"/>
            <a:r>
              <a:rPr lang="en-GB" b="1" smtClean="0">
                <a:latin typeface="Arial" charset="0"/>
              </a:rPr>
              <a:t>Advantages</a:t>
            </a:r>
            <a:endParaRPr lang="nl-NL" b="1" smtClean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639888"/>
            <a:ext cx="8447088" cy="43434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GB" sz="2400" smtClean="0"/>
              <a:t>privacy/security: no “listening in” on VHF comm.</a:t>
            </a:r>
          </a:p>
          <a:p>
            <a:pPr eaLnBrk="1" hangingPunct="1">
              <a:lnSpc>
                <a:spcPts val="4000"/>
              </a:lnSpc>
            </a:pPr>
            <a:r>
              <a:rPr lang="en-GB" sz="2400" smtClean="0"/>
              <a:t>less paperwork:</a:t>
            </a:r>
          </a:p>
          <a:p>
            <a:pPr lvl="1" eaLnBrk="1" hangingPunct="1">
              <a:lnSpc>
                <a:spcPts val="3400"/>
              </a:lnSpc>
            </a:pPr>
            <a:r>
              <a:rPr lang="en-GB" sz="2400" smtClean="0"/>
              <a:t>no longer required to send faxes to a lock or traffic centre/reporting point</a:t>
            </a:r>
          </a:p>
          <a:p>
            <a:pPr lvl="1" eaLnBrk="1" hangingPunct="1">
              <a:lnSpc>
                <a:spcPts val="3400"/>
              </a:lnSpc>
            </a:pPr>
            <a:r>
              <a:rPr lang="en-GB" sz="2400" smtClean="0"/>
              <a:t>no longer required to fill out reports on paper for statistics , customs and immigrations</a:t>
            </a:r>
          </a:p>
          <a:p>
            <a:pPr eaLnBrk="1" hangingPunct="1">
              <a:lnSpc>
                <a:spcPts val="4000"/>
              </a:lnSpc>
            </a:pPr>
            <a:r>
              <a:rPr lang="en-GB" sz="2400" smtClean="0"/>
              <a:t>conversion of messages (import/export facilities in  software rather than manual) with other programs e.g. stowage plan, stability calculation etc</a:t>
            </a:r>
          </a:p>
          <a:p>
            <a:pPr eaLnBrk="1" hangingPunct="1">
              <a:lnSpc>
                <a:spcPct val="90000"/>
              </a:lnSpc>
            </a:pPr>
            <a:endParaRPr lang="nl-NL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Electronic reporting process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Example: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Voyage from Rotterdam (Netherlands)</a:t>
            </a:r>
          </a:p>
          <a:p>
            <a:pPr eaLnBrk="1" hangingPunct="1">
              <a:buFontTx/>
              <a:buNone/>
            </a:pPr>
            <a:r>
              <a:rPr lang="en-GB" sz="2400" smtClean="0"/>
              <a:t>to</a:t>
            </a:r>
          </a:p>
          <a:p>
            <a:pPr eaLnBrk="1" hangingPunct="1"/>
            <a:r>
              <a:rPr lang="en-GB" sz="2400" smtClean="0"/>
              <a:t>Duisburg (Germany)</a:t>
            </a:r>
          </a:p>
          <a:p>
            <a:pPr eaLnBrk="1" hangingPunct="1"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89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34963" y="609600"/>
            <a:ext cx="830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en-GB" sz="3000" b="1">
                <a:latin typeface="Arial" charset="0"/>
                <a:cs typeface="Arial" charset="0"/>
              </a:rPr>
              <a:t>Inland traffic – (Electronic) Reporting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241300" y="3362325"/>
            <a:ext cx="8382000" cy="990600"/>
            <a:chOff x="240" y="1968"/>
            <a:chExt cx="5376" cy="624"/>
          </a:xfrm>
        </p:grpSpPr>
        <p:sp>
          <p:nvSpPr>
            <p:cNvPr id="179204" name="Line 4"/>
            <p:cNvSpPr>
              <a:spLocks noChangeShapeType="1"/>
            </p:cNvSpPr>
            <p:nvPr/>
          </p:nvSpPr>
          <p:spPr bwMode="auto">
            <a:xfrm>
              <a:off x="240" y="1968"/>
              <a:ext cx="1728" cy="384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 flipV="1">
              <a:off x="1920" y="2256"/>
              <a:ext cx="1632" cy="96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6" name="Line 6"/>
            <p:cNvSpPr>
              <a:spLocks noChangeShapeType="1"/>
            </p:cNvSpPr>
            <p:nvPr/>
          </p:nvSpPr>
          <p:spPr bwMode="auto">
            <a:xfrm>
              <a:off x="3504" y="2256"/>
              <a:ext cx="2112" cy="336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96200" y="4446588"/>
            <a:ext cx="1236663" cy="1709737"/>
            <a:chOff x="4848" y="2811"/>
            <a:chExt cx="779" cy="1077"/>
          </a:xfrm>
        </p:grpSpPr>
        <p:sp>
          <p:nvSpPr>
            <p:cNvPr id="179208" name="Text Box 8"/>
            <p:cNvSpPr txBox="1">
              <a:spLocks noChangeArrowheads="1"/>
            </p:cNvSpPr>
            <p:nvPr/>
          </p:nvSpPr>
          <p:spPr bwMode="auto">
            <a:xfrm>
              <a:off x="4892" y="2811"/>
              <a:ext cx="735" cy="337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600">
                  <a:latin typeface="Arial" pitchFamily="34" charset="0"/>
                  <a:cs typeface="Arial" pitchFamily="34" charset="0"/>
                </a:rPr>
                <a:t>Duisburg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600">
                  <a:latin typeface="Arial" pitchFamily="34" charset="0"/>
                  <a:cs typeface="Arial" pitchFamily="34" charset="0"/>
                </a:rPr>
                <a:t>(Germany)</a:t>
              </a:r>
            </a:p>
          </p:txBody>
        </p:sp>
        <p:pic>
          <p:nvPicPr>
            <p:cNvPr id="48175" name="Picture 9" descr="109768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8" y="3168"/>
              <a:ext cx="76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736725"/>
            <a:ext cx="1427163" cy="1525588"/>
            <a:chOff x="0" y="1104"/>
            <a:chExt cx="899" cy="961"/>
          </a:xfrm>
        </p:grpSpPr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0" y="1728"/>
              <a:ext cx="899" cy="337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Rotterdam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(Netherlands)</a:t>
              </a:r>
            </a:p>
          </p:txBody>
        </p:sp>
        <p:pic>
          <p:nvPicPr>
            <p:cNvPr id="48173" name="Picture 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" y="1104"/>
              <a:ext cx="76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2819400" y="2955925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 flipV="1">
            <a:off x="609600" y="3336925"/>
            <a:ext cx="168275" cy="992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4327525"/>
            <a:ext cx="1230313" cy="1409700"/>
            <a:chOff x="144" y="2592"/>
            <a:chExt cx="775" cy="888"/>
          </a:xfrm>
        </p:grpSpPr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144" y="2592"/>
              <a:ext cx="775" cy="425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Inland vessel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Announcing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departure</a:t>
              </a:r>
            </a:p>
          </p:txBody>
        </p:sp>
        <p:pic>
          <p:nvPicPr>
            <p:cNvPr id="48171" name="Picture 1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" y="3024"/>
              <a:ext cx="67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33600" y="1508125"/>
            <a:ext cx="1597025" cy="1436688"/>
            <a:chOff x="1392" y="816"/>
            <a:chExt cx="1006" cy="905"/>
          </a:xfrm>
        </p:grpSpPr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392" y="1296"/>
              <a:ext cx="1006" cy="425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Inland vessel: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Announcing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journey / passage</a:t>
              </a:r>
            </a:p>
          </p:txBody>
        </p:sp>
        <p:pic>
          <p:nvPicPr>
            <p:cNvPr id="48169" name="Picture 2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4" y="816"/>
              <a:ext cx="67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9221" name="Line 21"/>
          <p:cNvSpPr>
            <a:spLocks noChangeShapeType="1"/>
          </p:cNvSpPr>
          <p:nvPr/>
        </p:nvSpPr>
        <p:spPr bwMode="auto">
          <a:xfrm flipV="1">
            <a:off x="6019800" y="3870325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262438" y="4708525"/>
            <a:ext cx="2592387" cy="1436688"/>
            <a:chOff x="2733" y="2832"/>
            <a:chExt cx="1633" cy="905"/>
          </a:xfrm>
        </p:grpSpPr>
        <p:grpSp>
          <p:nvGrpSpPr>
            <p:cNvPr id="48164" name="Group 23"/>
            <p:cNvGrpSpPr>
              <a:grpSpLocks/>
            </p:cNvGrpSpPr>
            <p:nvPr/>
          </p:nvGrpSpPr>
          <p:grpSpPr bwMode="auto">
            <a:xfrm>
              <a:off x="3360" y="2832"/>
              <a:ext cx="1006" cy="905"/>
              <a:chOff x="3360" y="2832"/>
              <a:chExt cx="1006" cy="905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3360" y="3312"/>
                <a:ext cx="1006" cy="425"/>
              </a:xfrm>
              <a:prstGeom prst="rect">
                <a:avLst/>
              </a:prstGeom>
              <a:noFill/>
              <a:ln w="2540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1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Inland vessel:</a:t>
                </a:r>
              </a:p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Announcing</a:t>
                </a:r>
              </a:p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400">
                    <a:latin typeface="Arial" pitchFamily="34" charset="0"/>
                    <a:cs typeface="Arial" pitchFamily="34" charset="0"/>
                  </a:rPr>
                  <a:t>journey / passage</a:t>
                </a:r>
              </a:p>
            </p:txBody>
          </p:sp>
          <p:pic>
            <p:nvPicPr>
              <p:cNvPr id="48167" name="Picture 25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4" y="2832"/>
                <a:ext cx="67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>
              <a:off x="2733" y="2976"/>
              <a:ext cx="754" cy="197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600">
                  <a:latin typeface="Arial" pitchFamily="34" charset="0"/>
                  <a:cs typeface="Arial" pitchFamily="34" charset="0"/>
                </a:rPr>
                <a:t>AND Again</a:t>
              </a:r>
            </a:p>
          </p:txBody>
        </p:sp>
      </p:grpSp>
      <p:sp>
        <p:nvSpPr>
          <p:cNvPr id="179227" name="Line 27"/>
          <p:cNvSpPr>
            <a:spLocks noChangeShapeType="1"/>
          </p:cNvSpPr>
          <p:nvPr/>
        </p:nvSpPr>
        <p:spPr bwMode="auto">
          <a:xfrm>
            <a:off x="1079500" y="3527425"/>
            <a:ext cx="9906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arrow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V="1">
            <a:off x="3581400" y="3794125"/>
            <a:ext cx="1473200" cy="10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arrow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>
            <a:off x="6591300" y="3971925"/>
            <a:ext cx="13716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arrow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>
            <a:off x="8382000" y="3717925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620000" y="2270125"/>
            <a:ext cx="1279525" cy="1436688"/>
            <a:chOff x="4848" y="1296"/>
            <a:chExt cx="806" cy="905"/>
          </a:xfrm>
        </p:grpSpPr>
        <p:sp>
          <p:nvSpPr>
            <p:cNvPr id="179232" name="Text Box 32"/>
            <p:cNvSpPr txBox="1">
              <a:spLocks noChangeArrowheads="1"/>
            </p:cNvSpPr>
            <p:nvPr/>
          </p:nvSpPr>
          <p:spPr bwMode="auto">
            <a:xfrm>
              <a:off x="4848" y="1776"/>
              <a:ext cx="806" cy="425"/>
            </a:xfrm>
            <a:prstGeom prst="rect">
              <a:avLst/>
            </a:prstGeom>
            <a:noFill/>
            <a:ln w="2540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Inland vessel: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Announcing</a:t>
              </a:r>
            </a:p>
            <a:p>
              <a:pPr defTabSz="762000">
                <a:lnSpc>
                  <a:spcPct val="90000"/>
                </a:lnSpc>
                <a:defRPr/>
              </a:pPr>
              <a:r>
                <a:rPr lang="en-GB" sz="1400">
                  <a:latin typeface="Arial" pitchFamily="34" charset="0"/>
                  <a:cs typeface="Arial" pitchFamily="34" charset="0"/>
                </a:rPr>
                <a:t>arrival</a:t>
              </a:r>
            </a:p>
          </p:txBody>
        </p:sp>
        <p:pic>
          <p:nvPicPr>
            <p:cNvPr id="48163" name="Picture 3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96" y="1296"/>
              <a:ext cx="67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028825" y="2270125"/>
            <a:ext cx="5022850" cy="3352800"/>
            <a:chOff x="1278" y="1440"/>
            <a:chExt cx="3164" cy="2112"/>
          </a:xfrm>
        </p:grpSpPr>
        <p:grpSp>
          <p:nvGrpSpPr>
            <p:cNvPr id="48153" name="Group 35"/>
            <p:cNvGrpSpPr>
              <a:grpSpLocks/>
            </p:cNvGrpSpPr>
            <p:nvPr/>
          </p:nvGrpSpPr>
          <p:grpSpPr bwMode="auto">
            <a:xfrm>
              <a:off x="3486" y="1440"/>
              <a:ext cx="956" cy="912"/>
              <a:chOff x="3486" y="1440"/>
              <a:chExt cx="956" cy="912"/>
            </a:xfrm>
          </p:grpSpPr>
          <p:pic>
            <p:nvPicPr>
              <p:cNvPr id="48160" name="Picture 36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552" y="1440"/>
                <a:ext cx="768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9237" name="Text Box 37"/>
              <p:cNvSpPr txBox="1">
                <a:spLocks noChangeArrowheads="1"/>
              </p:cNvSpPr>
              <p:nvPr/>
            </p:nvSpPr>
            <p:spPr bwMode="auto">
              <a:xfrm>
                <a:off x="3486" y="2016"/>
                <a:ext cx="956" cy="336"/>
              </a:xfrm>
              <a:prstGeom prst="rect">
                <a:avLst/>
              </a:prstGeom>
              <a:noFill/>
              <a:ln w="2540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1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Traffic Control </a:t>
                </a:r>
              </a:p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Centre</a:t>
                </a:r>
              </a:p>
            </p:txBody>
          </p:sp>
        </p:grpSp>
        <p:grpSp>
          <p:nvGrpSpPr>
            <p:cNvPr id="48154" name="Group 38"/>
            <p:cNvGrpSpPr>
              <a:grpSpLocks/>
            </p:cNvGrpSpPr>
            <p:nvPr/>
          </p:nvGrpSpPr>
          <p:grpSpPr bwMode="auto">
            <a:xfrm>
              <a:off x="3289" y="2016"/>
              <a:ext cx="395" cy="730"/>
              <a:chOff x="3289" y="2016"/>
              <a:chExt cx="395" cy="730"/>
            </a:xfrm>
          </p:grpSpPr>
          <p:sp>
            <p:nvSpPr>
              <p:cNvPr id="179239" name="Line 39"/>
              <p:cNvSpPr>
                <a:spLocks noChangeShapeType="1"/>
              </p:cNvSpPr>
              <p:nvPr/>
            </p:nvSpPr>
            <p:spPr bwMode="auto">
              <a:xfrm>
                <a:off x="3456" y="2016"/>
                <a:ext cx="0" cy="72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240" name="Text Box 40"/>
              <p:cNvSpPr txBox="1">
                <a:spLocks noChangeArrowheads="1"/>
              </p:cNvSpPr>
              <p:nvPr/>
            </p:nvSpPr>
            <p:spPr bwMode="auto">
              <a:xfrm>
                <a:off x="3289" y="2583"/>
                <a:ext cx="395" cy="163"/>
              </a:xfrm>
              <a:prstGeom prst="rect">
                <a:avLst/>
              </a:prstGeom>
              <a:noFill/>
              <a:ln w="2540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1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200">
                    <a:latin typeface="Arial" pitchFamily="34" charset="0"/>
                    <a:cs typeface="Arial" pitchFamily="34" charset="0"/>
                  </a:rPr>
                  <a:t>border</a:t>
                </a:r>
              </a:p>
            </p:txBody>
          </p:sp>
        </p:grpSp>
        <p:grpSp>
          <p:nvGrpSpPr>
            <p:cNvPr id="48155" name="Group 41"/>
            <p:cNvGrpSpPr>
              <a:grpSpLocks/>
            </p:cNvGrpSpPr>
            <p:nvPr/>
          </p:nvGrpSpPr>
          <p:grpSpPr bwMode="auto">
            <a:xfrm>
              <a:off x="1278" y="2640"/>
              <a:ext cx="956" cy="912"/>
              <a:chOff x="1278" y="2640"/>
              <a:chExt cx="956" cy="912"/>
            </a:xfrm>
          </p:grpSpPr>
          <p:sp>
            <p:nvSpPr>
              <p:cNvPr id="179242" name="Text Box 42"/>
              <p:cNvSpPr txBox="1">
                <a:spLocks noChangeArrowheads="1"/>
              </p:cNvSpPr>
              <p:nvPr/>
            </p:nvSpPr>
            <p:spPr bwMode="auto">
              <a:xfrm>
                <a:off x="1278" y="3216"/>
                <a:ext cx="956" cy="336"/>
              </a:xfrm>
              <a:prstGeom prst="rect">
                <a:avLst/>
              </a:prstGeom>
              <a:noFill/>
              <a:ln w="2540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1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Traffic Control </a:t>
                </a:r>
              </a:p>
              <a:p>
                <a:pPr defTabSz="762000">
                  <a:lnSpc>
                    <a:spcPct val="90000"/>
                  </a:lnSpc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Centre</a:t>
                </a:r>
              </a:p>
            </p:txBody>
          </p:sp>
          <p:pic>
            <p:nvPicPr>
              <p:cNvPr id="48157" name="Picture 43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44" y="2640"/>
                <a:ext cx="768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9244" name="Rectangle 44"/>
          <p:cNvSpPr>
            <a:spLocks noChangeArrowheads="1"/>
          </p:cNvSpPr>
          <p:nvPr/>
        </p:nvSpPr>
        <p:spPr bwMode="auto">
          <a:xfrm>
            <a:off x="3657600" y="1127125"/>
            <a:ext cx="5486400" cy="7540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en-GB" sz="1600">
                <a:latin typeface="Arial" charset="0"/>
                <a:cs typeface="Arial" charset="0"/>
              </a:rPr>
              <a:t>On departure A skipper has to announce his intended journey and dangerous cargo onboard </a:t>
            </a:r>
            <a:r>
              <a:rPr lang="en-GB" sz="1600" u="sng">
                <a:latin typeface="Arial" charset="0"/>
                <a:cs typeface="Arial" charset="0"/>
              </a:rPr>
              <a:t>to</a:t>
            </a:r>
            <a:r>
              <a:rPr lang="en-GB" sz="1600">
                <a:latin typeface="Arial" charset="0"/>
                <a:cs typeface="Arial" charset="0"/>
              </a:rPr>
              <a:t> a local (port) authorities and or Traffic Control Centres.</a:t>
            </a:r>
          </a:p>
        </p:txBody>
      </p:sp>
      <p:sp>
        <p:nvSpPr>
          <p:cNvPr id="179245" name="Rectangle 45"/>
          <p:cNvSpPr>
            <a:spLocks noChangeArrowheads="1"/>
          </p:cNvSpPr>
          <p:nvPr/>
        </p:nvSpPr>
        <p:spPr bwMode="auto">
          <a:xfrm>
            <a:off x="3733800" y="5775325"/>
            <a:ext cx="184150" cy="460375"/>
          </a:xfrm>
          <a:prstGeom prst="rect">
            <a:avLst/>
          </a:prstGeom>
          <a:noFill/>
          <a:ln w="254000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46" name="Text Box 46"/>
          <p:cNvSpPr txBox="1">
            <a:spLocks noChangeArrowheads="1"/>
          </p:cNvSpPr>
          <p:nvPr/>
        </p:nvSpPr>
        <p:spPr bwMode="auto">
          <a:xfrm>
            <a:off x="-76200" y="3822700"/>
            <a:ext cx="795338" cy="368300"/>
          </a:xfrm>
          <a:prstGeom prst="rect">
            <a:avLst/>
          </a:prstGeom>
          <a:noFill/>
          <a:ln w="2540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n-GB" sz="1000">
                <a:latin typeface="Arial" pitchFamily="34" charset="0"/>
                <a:cs typeface="Arial" pitchFamily="34" charset="0"/>
              </a:rPr>
              <a:t>Electronic</a:t>
            </a:r>
          </a:p>
          <a:p>
            <a:pPr defTabSz="762000">
              <a:lnSpc>
                <a:spcPct val="90000"/>
              </a:lnSpc>
              <a:defRPr/>
            </a:pPr>
            <a:r>
              <a:rPr lang="en-GB" sz="1000"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sp>
        <p:nvSpPr>
          <p:cNvPr id="179247" name="Text Box 47"/>
          <p:cNvSpPr txBox="1">
            <a:spLocks noChangeArrowheads="1"/>
          </p:cNvSpPr>
          <p:nvPr/>
        </p:nvSpPr>
        <p:spPr bwMode="auto">
          <a:xfrm>
            <a:off x="2895600" y="3108325"/>
            <a:ext cx="990600" cy="368300"/>
          </a:xfrm>
          <a:prstGeom prst="rect">
            <a:avLst/>
          </a:prstGeom>
          <a:noFill/>
          <a:ln w="2540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n-GB" sz="1000" dirty="0" err="1">
                <a:latin typeface="Arial" pitchFamily="34" charset="0"/>
                <a:cs typeface="Arial" pitchFamily="34" charset="0"/>
              </a:rPr>
              <a:t>Mariphone</a:t>
            </a: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defTabSz="762000">
              <a:lnSpc>
                <a:spcPct val="90000"/>
              </a:lnSpc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(name &amp; id)</a:t>
            </a:r>
          </a:p>
        </p:txBody>
      </p:sp>
      <p:sp>
        <p:nvSpPr>
          <p:cNvPr id="179248" name="Text Box 48"/>
          <p:cNvSpPr txBox="1">
            <a:spLocks noChangeArrowheads="1"/>
          </p:cNvSpPr>
          <p:nvPr/>
        </p:nvSpPr>
        <p:spPr bwMode="auto">
          <a:xfrm>
            <a:off x="7543800" y="3794125"/>
            <a:ext cx="990600" cy="228600"/>
          </a:xfrm>
          <a:prstGeom prst="rect">
            <a:avLst/>
          </a:prstGeom>
          <a:noFill/>
          <a:ln w="2540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n-GB" sz="1000">
                <a:latin typeface="Arial" pitchFamily="34" charset="0"/>
                <a:cs typeface="Arial" pitchFamily="34" charset="0"/>
              </a:rPr>
              <a:t>Mariphone</a:t>
            </a:r>
          </a:p>
        </p:txBody>
      </p:sp>
      <p:sp>
        <p:nvSpPr>
          <p:cNvPr id="48151" name="Date Placeholder 49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October 18th, 2010 WTC Rotterdam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44" grpId="0" animBg="1" autoUpdateAnimBg="0"/>
      <p:bldP spid="179245" grpId="0" animBg="1"/>
      <p:bldP spid="179246" grpId="0" autoUpdateAnimBg="0"/>
      <p:bldP spid="179247" grpId="0" autoUpdateAnimBg="0"/>
      <p:bldP spid="17924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93763"/>
            <a:ext cx="7543800" cy="1028700"/>
          </a:xfrm>
        </p:spPr>
        <p:txBody>
          <a:bodyPr/>
          <a:lstStyle/>
          <a:p>
            <a:pPr eaLnBrk="1" hangingPunct="1"/>
            <a:r>
              <a:rPr lang="en-US" b="1" smtClean="0"/>
              <a:t>Necessary Components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844675"/>
            <a:ext cx="7543800" cy="3803650"/>
          </a:xfrm>
        </p:spPr>
        <p:txBody>
          <a:bodyPr/>
          <a:lstStyle/>
          <a:p>
            <a:pPr eaLnBrk="1" hangingPunct="1"/>
            <a:r>
              <a:rPr lang="en-US" sz="2400" smtClean="0"/>
              <a:t>A program to send the announcement electronically to the competent authority eg. BICS / ERI-net</a:t>
            </a:r>
          </a:p>
          <a:p>
            <a:pPr eaLnBrk="1" hangingPunct="1"/>
            <a:r>
              <a:rPr lang="en-US" sz="2400" smtClean="0"/>
              <a:t>Messagebrooker (mailbox system) to route and convert the messages</a:t>
            </a:r>
          </a:p>
          <a:p>
            <a:pPr eaLnBrk="1" hangingPunct="1"/>
            <a:r>
              <a:rPr lang="en-US" sz="2400" smtClean="0"/>
              <a:t>A program to receive and show the digital information (equiv. IVS90)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636588"/>
            <a:ext cx="7543800" cy="1028700"/>
          </a:xfrm>
        </p:spPr>
        <p:txBody>
          <a:bodyPr/>
          <a:lstStyle/>
          <a:p>
            <a:pPr eaLnBrk="1" hangingPunct="1"/>
            <a:r>
              <a:rPr lang="en-US" b="1" smtClean="0"/>
              <a:t>Overview of the necessary components</a:t>
            </a:r>
            <a:endParaRPr lang="en-US" sz="1900" b="1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79400" y="1066800"/>
          <a:ext cx="8585200" cy="5016500"/>
        </p:xfrm>
        <a:graphic>
          <a:graphicData uri="http://schemas.openxmlformats.org/presentationml/2006/ole">
            <p:oleObj spid="_x0000_s3074" name="Visio" r:id="rId4" imgW="6824186" imgH="3987165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804863"/>
            <a:ext cx="7543800" cy="1028700"/>
          </a:xfrm>
        </p:spPr>
        <p:txBody>
          <a:bodyPr/>
          <a:lstStyle/>
          <a:p>
            <a:pPr eaLnBrk="1" hangingPunct="1"/>
            <a:r>
              <a:rPr lang="en-GB" b="1" smtClean="0"/>
              <a:t>ERI-net main functionalities</a:t>
            </a:r>
            <a:endParaRPr lang="en-GB" sz="1900" b="1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176338"/>
            <a:ext cx="7353300" cy="5214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1 Central Application with a (protected) Database</a:t>
            </a:r>
          </a:p>
          <a:p>
            <a:pPr eaLnBrk="1" hangingPunct="1"/>
            <a:r>
              <a:rPr lang="en-GB" sz="2400" smtClean="0"/>
              <a:t>Each user has own (private) area in the central DB</a:t>
            </a:r>
          </a:p>
          <a:p>
            <a:pPr eaLnBrk="1" hangingPunct="1"/>
            <a:r>
              <a:rPr lang="en-GB" sz="2400" smtClean="0"/>
              <a:t>Data exchange (users &lt;=&gt; authorities) based on standardised EDI messages</a:t>
            </a:r>
          </a:p>
          <a:p>
            <a:pPr eaLnBrk="1" hangingPunct="1"/>
            <a:r>
              <a:rPr lang="en-GB" sz="2400" smtClean="0"/>
              <a:t>Reporting functions using </a:t>
            </a:r>
            <a:r>
              <a:rPr lang="en-GB" sz="2400" u="sng" smtClean="0"/>
              <a:t>single</a:t>
            </a:r>
            <a:r>
              <a:rPr lang="en-GB" sz="2400" smtClean="0"/>
              <a:t> window concept. </a:t>
            </a:r>
            <a:r>
              <a:rPr lang="en-GB" sz="2400" b="1" smtClean="0"/>
              <a:t>Amsterdam</a:t>
            </a:r>
            <a:r>
              <a:rPr lang="en-GB" sz="2400" smtClean="0"/>
              <a:t> Single Window example:</a:t>
            </a:r>
          </a:p>
          <a:p>
            <a:pPr lvl="1" eaLnBrk="1" hangingPunct="1"/>
            <a:r>
              <a:rPr lang="en-GB" sz="2400" smtClean="0"/>
              <a:t>Port Authority</a:t>
            </a:r>
          </a:p>
          <a:p>
            <a:pPr lvl="1" eaLnBrk="1" hangingPunct="1"/>
            <a:r>
              <a:rPr lang="en-GB" sz="2400" smtClean="0"/>
              <a:t>Customs</a:t>
            </a:r>
          </a:p>
          <a:p>
            <a:pPr lvl="1" eaLnBrk="1" hangingPunct="1"/>
            <a:r>
              <a:rPr lang="en-GB" sz="2400" smtClean="0"/>
              <a:t>Immigration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700213"/>
            <a:ext cx="1331912" cy="10001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852738"/>
            <a:ext cx="1331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300663"/>
            <a:ext cx="13668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14972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746125"/>
            <a:ext cx="7543800" cy="1028700"/>
          </a:xfrm>
        </p:spPr>
        <p:txBody>
          <a:bodyPr/>
          <a:lstStyle/>
          <a:p>
            <a:pPr eaLnBrk="1" hangingPunct="1"/>
            <a:r>
              <a:rPr lang="en-US" b="1" smtClean="0"/>
              <a:t>Example of ERINET voyage overview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-195" t="22440" r="537" b="3125"/>
          <a:stretch>
            <a:fillRect/>
          </a:stretch>
        </p:blipFill>
        <p:spPr>
          <a:xfrm>
            <a:off x="1609725" y="1865313"/>
            <a:ext cx="5943600" cy="445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774700"/>
            <a:ext cx="7543800" cy="10287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Example of BICS reporting program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1188" y="1892300"/>
            <a:ext cx="5445125" cy="4387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A3774-E2BD-469A-A0F5-FDFAF713921C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 RIS mandatory implementation</a:t>
            </a:r>
            <a:endParaRPr lang="nl-NL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1600" smtClean="0"/>
              <a:t>For waterways class IV and above: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 b="1" smtClean="0"/>
              <a:t>Fixed electronic waterway data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 b="1" smtClean="0"/>
              <a:t>Inland ENC</a:t>
            </a:r>
            <a:r>
              <a:rPr lang="en-US" sz="1600" smtClean="0"/>
              <a:t>’s (electronic navigational charts)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 b="1" smtClean="0"/>
              <a:t>Notices to skippers</a:t>
            </a:r>
            <a:r>
              <a:rPr lang="en-US" sz="1600" smtClean="0"/>
              <a:t> according to standard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 smtClean="0"/>
              <a:t>When an authority requires a report the authority has to ensure it can receive this electronically according to </a:t>
            </a:r>
            <a:r>
              <a:rPr lang="en-US" sz="1600" b="1" smtClean="0"/>
              <a:t>ERI standards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 smtClean="0"/>
              <a:t>When a technical annex to the RIS directive is published it has to be applied by the EU member states within 30 months after publication</a:t>
            </a:r>
          </a:p>
          <a:p>
            <a:pPr marL="609600" indent="-609600" eaLnBrk="1" hangingPunct="1">
              <a:buFontTx/>
              <a:buAutoNum type="arabicPeriod"/>
            </a:pPr>
            <a:endParaRPr lang="nl-NL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835025"/>
            <a:ext cx="7543800" cy="1028700"/>
          </a:xfrm>
        </p:spPr>
        <p:txBody>
          <a:bodyPr/>
          <a:lstStyle/>
          <a:p>
            <a:pPr eaLnBrk="1" hangingPunct="1"/>
            <a:r>
              <a:rPr lang="en-US" b="1" smtClean="0"/>
              <a:t>Current developments ER in NL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609725"/>
            <a:ext cx="7543800" cy="4760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Mandatory electronic. reporting 1-1-2010 Rhine states, 2011 container nr + stowage locations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Extended functionality for container ships, complex cargo messages with stowage planning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Further enhancement of legal framework,</a:t>
            </a:r>
            <a:br>
              <a:rPr lang="en-US" sz="2400" smtClean="0"/>
            </a:br>
            <a:r>
              <a:rPr lang="en-US" sz="2400" smtClean="0"/>
              <a:t>NL, EU and CCNR regulations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Quality improvement program for current ER systems (availability 99.9%, international connectivity)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Planned replacement of current technology (IVS90) in 2013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Pilot/demo dangerous goods monitoring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97075"/>
            <a:ext cx="7543800" cy="3794125"/>
          </a:xfrm>
        </p:spPr>
        <p:txBody>
          <a:bodyPr/>
          <a:lstStyle/>
          <a:p>
            <a:pPr eaLnBrk="1" hangingPunct="1"/>
            <a:r>
              <a:rPr lang="en-GB" sz="2400" smtClean="0"/>
              <a:t>Skippers report voyage and dangerous cargo to local fairway authority</a:t>
            </a:r>
          </a:p>
          <a:p>
            <a:pPr eaLnBrk="1" hangingPunct="1"/>
            <a:r>
              <a:rPr lang="en-GB" sz="2400" smtClean="0"/>
              <a:t>Messages stored in regional data center</a:t>
            </a:r>
          </a:p>
          <a:p>
            <a:pPr eaLnBrk="1" hangingPunct="1"/>
            <a:r>
              <a:rPr lang="en-GB" sz="2400" smtClean="0"/>
              <a:t>Local authorities can receive/retrieve this data for operational monitoring of inland vessels / traffic in their region</a:t>
            </a:r>
          </a:p>
          <a:p>
            <a:pPr eaLnBrk="1" hangingPunct="1"/>
            <a:r>
              <a:rPr lang="en-GB" sz="2400" smtClean="0"/>
              <a:t>Regional data collected centrally for non-operational monitoring and statistics</a:t>
            </a:r>
          </a:p>
          <a:p>
            <a:pPr eaLnBrk="1" hangingPunct="1"/>
            <a:r>
              <a:rPr lang="en-GB" sz="2400" smtClean="0"/>
              <a:t>Technology can be based on existing RIS components (NL) and some new / customised components</a:t>
            </a:r>
          </a:p>
          <a:p>
            <a:pPr lvl="1" eaLnBrk="1" hangingPunct="1">
              <a:buFontTx/>
              <a:buNone/>
            </a:pPr>
            <a:endParaRPr lang="en-GB" smtClean="0"/>
          </a:p>
          <a:p>
            <a:pPr lvl="1"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02E01-EA56-471D-9BAF-754D9D240CEA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 standards in the EU</a:t>
            </a:r>
            <a:endParaRPr lang="nl-NL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Publishes and in force</a:t>
            </a:r>
          </a:p>
          <a:p>
            <a:pPr lvl="1" eaLnBrk="1" hangingPunct="1"/>
            <a:r>
              <a:rPr lang="en-US" sz="1600" b="1" smtClean="0"/>
              <a:t>Implementation guidelines</a:t>
            </a:r>
            <a:r>
              <a:rPr lang="en-US" sz="1600" smtClean="0"/>
              <a:t> 414/2007, 13-3-2007</a:t>
            </a:r>
          </a:p>
          <a:p>
            <a:pPr lvl="1" eaLnBrk="1" hangingPunct="1"/>
            <a:r>
              <a:rPr lang="en-US" sz="1600" b="1" smtClean="0"/>
              <a:t>Notices to Skippers</a:t>
            </a:r>
            <a:r>
              <a:rPr lang="en-US" sz="1600" smtClean="0"/>
              <a:t> 415/2007, 13-3-2007</a:t>
            </a:r>
          </a:p>
          <a:p>
            <a:pPr lvl="1" eaLnBrk="1" hangingPunct="1"/>
            <a:r>
              <a:rPr lang="en-US" sz="1600" b="1" smtClean="0"/>
              <a:t>Tracking and Tracing</a:t>
            </a:r>
            <a:r>
              <a:rPr lang="en-US" sz="1600" smtClean="0"/>
              <a:t> 416/2007, 22-3-2007</a:t>
            </a:r>
          </a:p>
          <a:p>
            <a:pPr lvl="1" eaLnBrk="1" hangingPunct="1"/>
            <a:r>
              <a:rPr lang="en-US" sz="1600" b="1" smtClean="0"/>
              <a:t>Electronic reporting</a:t>
            </a:r>
            <a:r>
              <a:rPr lang="en-US" sz="1600" smtClean="0"/>
              <a:t> 164/2010, 6-3-2010</a:t>
            </a:r>
          </a:p>
          <a:p>
            <a:pPr eaLnBrk="1" hangingPunct="1"/>
            <a:r>
              <a:rPr lang="en-US" sz="1600" smtClean="0"/>
              <a:t>For acceptance in RIS Committee:</a:t>
            </a:r>
          </a:p>
          <a:p>
            <a:pPr lvl="1" eaLnBrk="1" hangingPunct="1"/>
            <a:r>
              <a:rPr lang="en-US" sz="1600" smtClean="0"/>
              <a:t>Inland ECDIS</a:t>
            </a:r>
          </a:p>
          <a:p>
            <a:pPr lvl="1" eaLnBrk="1" hangingPunct="1"/>
            <a:r>
              <a:rPr lang="en-US" sz="1600" smtClean="0"/>
              <a:t>Hull databases</a:t>
            </a:r>
          </a:p>
          <a:p>
            <a:pPr lvl="1" eaLnBrk="1" hangingPunct="1"/>
            <a:endParaRPr lang="en-US" sz="1600" smtClean="0"/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nl-NL" sz="1600" smtClean="0"/>
              <a:t>RIS directive has to be implemented in national law within 36 months after publication (september 2005) </a:t>
            </a:r>
          </a:p>
          <a:p>
            <a:pPr eaLnBrk="1" hangingPunct="1"/>
            <a:r>
              <a:rPr lang="nl-NL" sz="1600" smtClean="0"/>
              <a:t>Implentation technical annexes 30 months after publication</a:t>
            </a:r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49B7EE-B4E4-4D39-8AA3-686DDA81B3EC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 examples</a:t>
            </a:r>
            <a:endParaRPr lang="nl-NL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nl-NL" sz="1600" smtClean="0"/>
              <a:t>Electronic navigational charts (ENC’s in short, based on S57), used on board of ships using Ecdis (Electronic Chart display). Distribution of ENC’s is part of FIS</a:t>
            </a:r>
          </a:p>
          <a:p>
            <a:pPr eaLnBrk="1" hangingPunct="1">
              <a:buFont typeface="Verdana" pitchFamily="34" charset="0"/>
              <a:buAutoNum type="arabicPeriod"/>
            </a:pPr>
            <a:endParaRPr lang="nl-NL" sz="1600" smtClean="0"/>
          </a:p>
          <a:p>
            <a:pPr eaLnBrk="1" hangingPunct="1">
              <a:buFont typeface="Verdana" pitchFamily="34" charset="0"/>
              <a:buAutoNum type="arabicPeriod"/>
            </a:pPr>
            <a:r>
              <a:rPr lang="nl-NL" sz="1600" smtClean="0"/>
              <a:t>Fairway information Services (FIS), covers distribution of not only ENC’s but all fairway related information </a:t>
            </a:r>
          </a:p>
          <a:p>
            <a:pPr eaLnBrk="1" hangingPunct="1">
              <a:buFont typeface="Verdana" pitchFamily="34" charset="0"/>
              <a:buAutoNum type="arabicPeriod"/>
            </a:pPr>
            <a:endParaRPr lang="nl-NL" sz="1600" smtClean="0"/>
          </a:p>
          <a:p>
            <a:pPr eaLnBrk="1" hangingPunct="1">
              <a:buFont typeface="Verdana" pitchFamily="34" charset="0"/>
              <a:buAutoNum type="arabicPeriod"/>
            </a:pPr>
            <a:r>
              <a:rPr lang="nl-NL" sz="1600" smtClean="0"/>
              <a:t>Tracking and tracing based on AIS transponder technology</a:t>
            </a:r>
          </a:p>
          <a:p>
            <a:pPr eaLnBrk="1" hangingPunct="1">
              <a:buFont typeface="Verdana" pitchFamily="34" charset="0"/>
              <a:buAutoNum type="arabicPeriod"/>
            </a:pPr>
            <a:endParaRPr lang="nl-NL" sz="1600" smtClean="0"/>
          </a:p>
          <a:p>
            <a:pPr eaLnBrk="1" hangingPunct="1">
              <a:buFont typeface="Verdana" pitchFamily="34" charset="0"/>
              <a:buAutoNum type="arabicPeriod"/>
            </a:pPr>
            <a:r>
              <a:rPr lang="nl-NL" sz="1600" smtClean="0"/>
              <a:t>Following dangerous goods based on Electronic Reporting.</a:t>
            </a:r>
          </a:p>
        </p:txBody>
      </p:sp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1095FA-F673-457B-B873-D55958819814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8401050" cy="4921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/>
              <a:t>1: Electronic Navigational Charts</a:t>
            </a:r>
          </a:p>
          <a:p>
            <a:pPr algn="ctr" eaLnBrk="1" hangingPunct="1">
              <a:buFontTx/>
              <a:buNone/>
            </a:pPr>
            <a:endParaRPr lang="en-US" sz="3200" smtClean="0"/>
          </a:p>
          <a:p>
            <a:pPr algn="ctr" eaLnBrk="1" hangingPunct="1">
              <a:buFontTx/>
              <a:buNone/>
            </a:pPr>
            <a:endParaRPr lang="en-US" sz="3200" smtClean="0"/>
          </a:p>
          <a:p>
            <a:pPr algn="ctr" eaLnBrk="1" hangingPunct="1">
              <a:buFontTx/>
              <a:buNone/>
            </a:pPr>
            <a:r>
              <a:rPr lang="en-US" sz="3200" smtClean="0"/>
              <a:t>Navigation, ENC’s seen in the wheelhouse</a:t>
            </a:r>
            <a:endParaRPr lang="en-GB" sz="3200" smtClean="0"/>
          </a:p>
        </p:txBody>
      </p:sp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08013">
              <a:defRPr/>
            </a:pPr>
            <a:r>
              <a:rPr lang="nl-NL">
                <a:latin typeface="+mn-lt"/>
              </a:rPr>
              <a:t> 20 oktober 2010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152400" bIns="152400"/>
          <a:lstStyle/>
          <a:p>
            <a:pPr eaLnBrk="1" hangingPunct="1"/>
            <a:endParaRPr lang="en-GB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2068513"/>
            <a:ext cx="3600450" cy="4138612"/>
          </a:xfrm>
          <a:noFill/>
        </p:spPr>
        <p:txBody>
          <a:bodyPr bIns="0"/>
          <a:lstStyle/>
          <a:p>
            <a:pPr eaLnBrk="1" hangingPunct="1">
              <a:buFontTx/>
              <a:buNone/>
            </a:pPr>
            <a:r>
              <a:rPr lang="en-GB" sz="2400" smtClean="0"/>
              <a:t>ENC’s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1600" smtClean="0"/>
              <a:t>Electronic Chart display (ECDIS</a:t>
            </a:r>
          </a:p>
          <a:p>
            <a:pPr eaLnBrk="1" hangingPunct="1"/>
            <a:r>
              <a:rPr lang="en-GB" sz="1600" smtClean="0"/>
              <a:t>Actual water depths, </a:t>
            </a:r>
            <a:br>
              <a:rPr lang="en-GB" sz="1600" smtClean="0"/>
            </a:br>
            <a:r>
              <a:rPr lang="en-GB" sz="1600" smtClean="0"/>
              <a:t>safe sailing lane (supplied by FIS)</a:t>
            </a:r>
          </a:p>
          <a:p>
            <a:pPr eaLnBrk="1" hangingPunct="1"/>
            <a:r>
              <a:rPr lang="en-GB" sz="1600" smtClean="0"/>
              <a:t>Infrastructure information</a:t>
            </a:r>
          </a:p>
          <a:p>
            <a:pPr eaLnBrk="1" hangingPunct="1"/>
            <a:r>
              <a:rPr lang="en-GB" sz="1600" smtClean="0"/>
              <a:t>Weather information </a:t>
            </a:r>
          </a:p>
        </p:txBody>
      </p:sp>
      <p:pic>
        <p:nvPicPr>
          <p:cNvPr id="1434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38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VenW&quot; created=&quot;2009-05-14 17:15:23&quot;&gt;&lt;presentatie template=&quot;C:\Program Files\Carma DocSys\VenW\Modellen\Presentaties\rijkswaterstaat.pot&quot; enabled=&quot;true&quot; reopen=&quot;true&quot; lcid=&quot;1043&quot; newdoc=&quot;true&quot; engine=&quot;DocSysEngine.MSPPT&quot;&gt;&lt;titel class=&quot;string&quot; value=&quot;Stand van zaken invoering AIS&quot; manual=&quot;true&quot;/&gt;&lt;fldfooter class=&quot;string&quot; value=&quot;Stand van zaken invoering AIS&quot;/&gt;&lt;subtitel class=&quot;string&quot; value=&quot;&quot;/&gt;&lt;datum class=&quot;string&quot; value=&quot;15 mei 2009&quot;/&gt;&lt;kleur class=&quot;string&quot; value=&quot;&quot;/&gt;&lt;divisie class=&quot;string&quot; value=&quot;Rijkswaterstaat&quot; id=&quot;2&quot;/&gt;&lt;PAPER/&gt;&lt;/presentatie&gt;&lt;/data&gt;&#10;"/>
</p:tagLst>
</file>

<file path=ppt/theme/theme1.xml><?xml version="1.0" encoding="utf-8"?>
<a:theme xmlns:a="http://schemas.openxmlformats.org/drawingml/2006/main" name="rijkswaterstaat">
  <a:themeElements>
    <a:clrScheme name="">
      <a:dk1>
        <a:srgbClr val="000000"/>
      </a:dk1>
      <a:lt1>
        <a:srgbClr val="FFFFFF"/>
      </a:lt1>
      <a:dk2>
        <a:srgbClr val="0E4A10"/>
      </a:dk2>
      <a:lt2>
        <a:srgbClr val="3C1508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waterstaat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waterstaat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waterstaat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waterstaat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Files\Carma DocSys\VenW\Modellen\Presentaties\rijkswaterstaat.pot</Template>
  <TotalTime>515</TotalTime>
  <Words>1827</Words>
  <Application>Microsoft Office PowerPoint</Application>
  <PresentationFormat>Apresentação na tela (4:3)</PresentationFormat>
  <Paragraphs>363</Paragraphs>
  <Slides>51</Slides>
  <Notes>51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51</vt:i4>
      </vt:variant>
    </vt:vector>
  </HeadingPairs>
  <TitlesOfParts>
    <vt:vector size="60" baseType="lpstr">
      <vt:lpstr>Times New Roman</vt:lpstr>
      <vt:lpstr>Arial</vt:lpstr>
      <vt:lpstr>Verdana</vt:lpstr>
      <vt:lpstr>V&amp;W Syntax (Adobe)</vt:lpstr>
      <vt:lpstr>Wingdings</vt:lpstr>
      <vt:lpstr>rijkswaterstaat</vt:lpstr>
      <vt:lpstr>Microsoft PowerPoint Presentation</vt:lpstr>
      <vt:lpstr>Microsoft Photo Editor 3.0 Photo</vt:lpstr>
      <vt:lpstr>Microsoft Visio Drawing</vt:lpstr>
      <vt:lpstr>River Information Services</vt:lpstr>
      <vt:lpstr>WHAT’S RIS??</vt:lpstr>
      <vt:lpstr>RIS, divided into 8 main categories</vt:lpstr>
      <vt:lpstr>1. Introduction: AIS in RIS</vt:lpstr>
      <vt:lpstr>EU RIS mandatory implementation</vt:lpstr>
      <vt:lpstr>RIS standards in the EU</vt:lpstr>
      <vt:lpstr>RIS examples</vt:lpstr>
      <vt:lpstr>Slide 8</vt:lpstr>
      <vt:lpstr>Slide 9</vt:lpstr>
      <vt:lpstr>  TTI</vt:lpstr>
      <vt:lpstr>Slide 11</vt:lpstr>
      <vt:lpstr>Slide 12</vt:lpstr>
      <vt:lpstr>FIS (Fairway Information Service)</vt:lpstr>
      <vt:lpstr>ENC coverage</vt:lpstr>
      <vt:lpstr>Distribution FIS </vt:lpstr>
      <vt:lpstr>FIS as single window</vt:lpstr>
      <vt:lpstr>ENC as basis</vt:lpstr>
      <vt:lpstr>Slide 18</vt:lpstr>
      <vt:lpstr>AIS: Inland AIS in NL</vt:lpstr>
      <vt:lpstr>AIS shore based systemse schets  Full coverage of inland waterways Integrated with coastal chain Integrated with large port chains </vt:lpstr>
      <vt:lpstr>AIS means</vt:lpstr>
      <vt:lpstr>2. RIS Pilots based on AIS</vt:lpstr>
      <vt:lpstr>Example application of AIS in Germany: Mittelweser</vt:lpstr>
      <vt:lpstr>Mittelweser</vt:lpstr>
      <vt:lpstr>Mittelweser</vt:lpstr>
      <vt:lpstr>Hoornbridge</vt:lpstr>
      <vt:lpstr>Hoornbridge</vt:lpstr>
      <vt:lpstr>Port of Rotterdam</vt:lpstr>
      <vt:lpstr>Port of Rotterdam</vt:lpstr>
      <vt:lpstr>Corridor 895</vt:lpstr>
      <vt:lpstr>3. Full scale implementation</vt:lpstr>
      <vt:lpstr>4. Future Benefits</vt:lpstr>
      <vt:lpstr>Lessons learned during introduction</vt:lpstr>
      <vt:lpstr>Slide 34</vt:lpstr>
      <vt:lpstr>Overview</vt:lpstr>
      <vt:lpstr>What is electronic reporting</vt:lpstr>
      <vt:lpstr>Reference data and messages</vt:lpstr>
      <vt:lpstr>Reference data and messages </vt:lpstr>
      <vt:lpstr>Objectives of Electronic Reporting</vt:lpstr>
      <vt:lpstr>Advantages</vt:lpstr>
      <vt:lpstr>Advantages</vt:lpstr>
      <vt:lpstr>Electronic reporting process</vt:lpstr>
      <vt:lpstr>Slide 43</vt:lpstr>
      <vt:lpstr>Slide 44</vt:lpstr>
      <vt:lpstr>Necessary Components</vt:lpstr>
      <vt:lpstr>Overview of the necessary components</vt:lpstr>
      <vt:lpstr>ERI-net main functionalities</vt:lpstr>
      <vt:lpstr>Example of ERINET voyage overview</vt:lpstr>
      <vt:lpstr>Example of BICS reporting program</vt:lpstr>
      <vt:lpstr>Current developments ER in NL</vt:lpstr>
      <vt:lpstr>Pilot/demo dangerous goods monitoring</vt:lpstr>
    </vt:vector>
  </TitlesOfParts>
  <Company>Rijkswaterstaat - Directie Zuid-Holland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invoering AIS</dc:title>
  <dc:creator>broekei02</dc:creator>
  <cp:lastModifiedBy>ada.pereira</cp:lastModifiedBy>
  <cp:revision>34</cp:revision>
  <dcterms:created xsi:type="dcterms:W3CDTF">2009-05-14T15:15:23Z</dcterms:created>
  <dcterms:modified xsi:type="dcterms:W3CDTF">2014-11-13T12:47:15Z</dcterms:modified>
</cp:coreProperties>
</file>