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71" r:id="rId4"/>
    <p:sldId id="276" r:id="rId5"/>
    <p:sldId id="274" r:id="rId6"/>
    <p:sldId id="285" r:id="rId7"/>
    <p:sldId id="287" r:id="rId8"/>
    <p:sldId id="273" r:id="rId9"/>
    <p:sldId id="272" r:id="rId10"/>
    <p:sldId id="260" r:id="rId11"/>
    <p:sldId id="278" r:id="rId12"/>
    <p:sldId id="262" r:id="rId13"/>
    <p:sldId id="280" r:id="rId14"/>
    <p:sldId id="281" r:id="rId15"/>
    <p:sldId id="284" r:id="rId16"/>
    <p:sldId id="270" r:id="rId17"/>
    <p:sldId id="279" r:id="rId18"/>
    <p:sldId id="283" r:id="rId19"/>
    <p:sldId id="289" r:id="rId20"/>
    <p:sldId id="288" r:id="rId21"/>
    <p:sldId id="282" r:id="rId22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mont\Downloads\Dados_Aprendizagem_RAIS_2022_Novo_Caged_202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3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4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1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8948559538806"/>
          <c:y val="6.6319271066726415E-2"/>
          <c:w val="0.83179759316356905"/>
          <c:h val="0.75461864014965607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Tabela!$E$5</c:f>
              <c:strCache>
                <c:ptCount val="1"/>
                <c:pt idx="0">
                  <c:v>14 a 24 anos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Tabela!$A$7:$A$33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BA</c:v>
                </c:pt>
                <c:pt idx="3">
                  <c:v>RJ</c:v>
                </c:pt>
                <c:pt idx="4">
                  <c:v>PR</c:v>
                </c:pt>
                <c:pt idx="5">
                  <c:v>PA</c:v>
                </c:pt>
                <c:pt idx="6">
                  <c:v>PE</c:v>
                </c:pt>
                <c:pt idx="7">
                  <c:v>RS</c:v>
                </c:pt>
                <c:pt idx="8">
                  <c:v>CE</c:v>
                </c:pt>
                <c:pt idx="9">
                  <c:v>MA</c:v>
                </c:pt>
                <c:pt idx="10">
                  <c:v>GO</c:v>
                </c:pt>
                <c:pt idx="11">
                  <c:v>SC</c:v>
                </c:pt>
                <c:pt idx="12">
                  <c:v>AM</c:v>
                </c:pt>
                <c:pt idx="13">
                  <c:v>PB</c:v>
                </c:pt>
                <c:pt idx="14">
                  <c:v>ES</c:v>
                </c:pt>
                <c:pt idx="15">
                  <c:v>AL</c:v>
                </c:pt>
                <c:pt idx="16">
                  <c:v>MT</c:v>
                </c:pt>
                <c:pt idx="17">
                  <c:v>RN</c:v>
                </c:pt>
                <c:pt idx="18">
                  <c:v>PI</c:v>
                </c:pt>
                <c:pt idx="19">
                  <c:v>DF</c:v>
                </c:pt>
                <c:pt idx="20">
                  <c:v>MS</c:v>
                </c:pt>
                <c:pt idx="21">
                  <c:v>SE</c:v>
                </c:pt>
                <c:pt idx="22">
                  <c:v>RO</c:v>
                </c:pt>
                <c:pt idx="23">
                  <c:v>TO</c:v>
                </c:pt>
                <c:pt idx="24">
                  <c:v>AC</c:v>
                </c:pt>
                <c:pt idx="25">
                  <c:v>AM</c:v>
                </c:pt>
                <c:pt idx="26">
                  <c:v>RR</c:v>
                </c:pt>
              </c:strCache>
            </c:strRef>
          </c:cat>
          <c:val>
            <c:numRef>
              <c:f>Tabela!$E$7:$E$33</c:f>
              <c:numCache>
                <c:formatCode>General</c:formatCode>
                <c:ptCount val="27"/>
                <c:pt idx="0">
                  <c:v>6905</c:v>
                </c:pt>
                <c:pt idx="1">
                  <c:v>3245</c:v>
                </c:pt>
                <c:pt idx="2">
                  <c:v>2521</c:v>
                </c:pt>
                <c:pt idx="3">
                  <c:v>2441</c:v>
                </c:pt>
                <c:pt idx="4">
                  <c:v>1825</c:v>
                </c:pt>
                <c:pt idx="5">
                  <c:v>1694</c:v>
                </c:pt>
                <c:pt idx="6">
                  <c:v>1603</c:v>
                </c:pt>
                <c:pt idx="7">
                  <c:v>1601</c:v>
                </c:pt>
                <c:pt idx="8">
                  <c:v>1520</c:v>
                </c:pt>
                <c:pt idx="9">
                  <c:v>1365</c:v>
                </c:pt>
                <c:pt idx="10">
                  <c:v>1220</c:v>
                </c:pt>
                <c:pt idx="11">
                  <c:v>1121</c:v>
                </c:pt>
                <c:pt idx="12">
                  <c:v>859</c:v>
                </c:pt>
                <c:pt idx="13">
                  <c:v>644</c:v>
                </c:pt>
                <c:pt idx="14">
                  <c:v>626</c:v>
                </c:pt>
                <c:pt idx="15">
                  <c:v>616</c:v>
                </c:pt>
                <c:pt idx="16">
                  <c:v>576</c:v>
                </c:pt>
                <c:pt idx="17">
                  <c:v>560</c:v>
                </c:pt>
                <c:pt idx="18">
                  <c:v>556</c:v>
                </c:pt>
                <c:pt idx="19">
                  <c:v>498</c:v>
                </c:pt>
                <c:pt idx="20">
                  <c:v>443</c:v>
                </c:pt>
                <c:pt idx="21">
                  <c:v>423</c:v>
                </c:pt>
                <c:pt idx="22">
                  <c:v>303</c:v>
                </c:pt>
                <c:pt idx="23">
                  <c:v>294</c:v>
                </c:pt>
                <c:pt idx="24">
                  <c:v>189</c:v>
                </c:pt>
                <c:pt idx="25">
                  <c:v>187</c:v>
                </c:pt>
                <c:pt idx="26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9-4486-8150-9F07A241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560322864"/>
        <c:axId val="5603257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Tabela!$B$7:$B$33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47530</c:v>
                      </c:pt>
                      <c:pt idx="1">
                        <c:v>21688</c:v>
                      </c:pt>
                      <c:pt idx="2">
                        <c:v>15092</c:v>
                      </c:pt>
                      <c:pt idx="3">
                        <c:v>17696</c:v>
                      </c:pt>
                      <c:pt idx="4">
                        <c:v>11784</c:v>
                      </c:pt>
                      <c:pt idx="5">
                        <c:v>8953</c:v>
                      </c:pt>
                      <c:pt idx="6">
                        <c:v>9759</c:v>
                      </c:pt>
                      <c:pt idx="7">
                        <c:v>11551</c:v>
                      </c:pt>
                      <c:pt idx="8">
                        <c:v>9369</c:v>
                      </c:pt>
                      <c:pt idx="9">
                        <c:v>7214</c:v>
                      </c:pt>
                      <c:pt idx="10">
                        <c:v>7442</c:v>
                      </c:pt>
                      <c:pt idx="11">
                        <c:v>7542</c:v>
                      </c:pt>
                      <c:pt idx="12">
                        <c:v>4257</c:v>
                      </c:pt>
                      <c:pt idx="13">
                        <c:v>4089</c:v>
                      </c:pt>
                      <c:pt idx="14">
                        <c:v>4216</c:v>
                      </c:pt>
                      <c:pt idx="15">
                        <c:v>3392</c:v>
                      </c:pt>
                      <c:pt idx="16">
                        <c:v>3614</c:v>
                      </c:pt>
                      <c:pt idx="17">
                        <c:v>3628</c:v>
                      </c:pt>
                      <c:pt idx="18">
                        <c:v>3306</c:v>
                      </c:pt>
                      <c:pt idx="19">
                        <c:v>3191</c:v>
                      </c:pt>
                      <c:pt idx="20">
                        <c:v>2841</c:v>
                      </c:pt>
                      <c:pt idx="21">
                        <c:v>2387</c:v>
                      </c:pt>
                      <c:pt idx="22">
                        <c:v>1851</c:v>
                      </c:pt>
                      <c:pt idx="23">
                        <c:v>1637</c:v>
                      </c:pt>
                      <c:pt idx="24">
                        <c:v>921</c:v>
                      </c:pt>
                      <c:pt idx="25">
                        <c:v>909</c:v>
                      </c:pt>
                      <c:pt idx="26">
                        <c:v>616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339-4486-8150-9F07A241B726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Tabela!$C$7:$C$33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2387</c:v>
                      </c:pt>
                      <c:pt idx="1">
                        <c:v>1086</c:v>
                      </c:pt>
                      <c:pt idx="2">
                        <c:v>911</c:v>
                      </c:pt>
                      <c:pt idx="3">
                        <c:v>865</c:v>
                      </c:pt>
                      <c:pt idx="4">
                        <c:v>616</c:v>
                      </c:pt>
                      <c:pt idx="5">
                        <c:v>634</c:v>
                      </c:pt>
                      <c:pt idx="6">
                        <c:v>582</c:v>
                      </c:pt>
                      <c:pt idx="7">
                        <c:v>527</c:v>
                      </c:pt>
                      <c:pt idx="8">
                        <c:v>540</c:v>
                      </c:pt>
                      <c:pt idx="9">
                        <c:v>521</c:v>
                      </c:pt>
                      <c:pt idx="10">
                        <c:v>418</c:v>
                      </c:pt>
                      <c:pt idx="11">
                        <c:v>367</c:v>
                      </c:pt>
                      <c:pt idx="12">
                        <c:v>306</c:v>
                      </c:pt>
                      <c:pt idx="13">
                        <c:v>236</c:v>
                      </c:pt>
                      <c:pt idx="14">
                        <c:v>209</c:v>
                      </c:pt>
                      <c:pt idx="15">
                        <c:v>213</c:v>
                      </c:pt>
                      <c:pt idx="16">
                        <c:v>207</c:v>
                      </c:pt>
                      <c:pt idx="17">
                        <c:v>209</c:v>
                      </c:pt>
                      <c:pt idx="18">
                        <c:v>191</c:v>
                      </c:pt>
                      <c:pt idx="19">
                        <c:v>167</c:v>
                      </c:pt>
                      <c:pt idx="20">
                        <c:v>166</c:v>
                      </c:pt>
                      <c:pt idx="21">
                        <c:v>153</c:v>
                      </c:pt>
                      <c:pt idx="22">
                        <c:v>103</c:v>
                      </c:pt>
                      <c:pt idx="23">
                        <c:v>110</c:v>
                      </c:pt>
                      <c:pt idx="24">
                        <c:v>67</c:v>
                      </c:pt>
                      <c:pt idx="25">
                        <c:v>57</c:v>
                      </c:pt>
                      <c:pt idx="26">
                        <c:v>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339-4486-8150-9F07A241B726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Tabela!$A$7:$A$33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BA</c:v>
                      </c:pt>
                      <c:pt idx="3">
                        <c:v>RJ</c:v>
                      </c:pt>
                      <c:pt idx="4">
                        <c:v>PR</c:v>
                      </c:pt>
                      <c:pt idx="5">
                        <c:v>PA</c:v>
                      </c:pt>
                      <c:pt idx="6">
                        <c:v>PE</c:v>
                      </c:pt>
                      <c:pt idx="7">
                        <c:v>RS</c:v>
                      </c:pt>
                      <c:pt idx="8">
                        <c:v>CE</c:v>
                      </c:pt>
                      <c:pt idx="9">
                        <c:v>MA</c:v>
                      </c:pt>
                      <c:pt idx="10">
                        <c:v>GO</c:v>
                      </c:pt>
                      <c:pt idx="11">
                        <c:v>SC</c:v>
                      </c:pt>
                      <c:pt idx="12">
                        <c:v>AM</c:v>
                      </c:pt>
                      <c:pt idx="13">
                        <c:v>PB</c:v>
                      </c:pt>
                      <c:pt idx="14">
                        <c:v>ES</c:v>
                      </c:pt>
                      <c:pt idx="15">
                        <c:v>AL</c:v>
                      </c:pt>
                      <c:pt idx="16">
                        <c:v>MT</c:v>
                      </c:pt>
                      <c:pt idx="17">
                        <c:v>RN</c:v>
                      </c:pt>
                      <c:pt idx="18">
                        <c:v>PI</c:v>
                      </c:pt>
                      <c:pt idx="19">
                        <c:v>DF</c:v>
                      </c:pt>
                      <c:pt idx="20">
                        <c:v>MS</c:v>
                      </c:pt>
                      <c:pt idx="21">
                        <c:v>SE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AC</c:v>
                      </c:pt>
                      <c:pt idx="25">
                        <c:v>AM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Tabela!$D$7:$D$33</c15:sqref>
                        </c15:formulaRef>
                      </c:ext>
                    </c:extLst>
                    <c:numCache>
                      <c:formatCode>General</c:formatCode>
                      <c:ptCount val="27"/>
                      <c:pt idx="0">
                        <c:v>4518</c:v>
                      </c:pt>
                      <c:pt idx="1">
                        <c:v>2159</c:v>
                      </c:pt>
                      <c:pt idx="2">
                        <c:v>1610</c:v>
                      </c:pt>
                      <c:pt idx="3">
                        <c:v>1576</c:v>
                      </c:pt>
                      <c:pt idx="4">
                        <c:v>1209</c:v>
                      </c:pt>
                      <c:pt idx="5">
                        <c:v>1060</c:v>
                      </c:pt>
                      <c:pt idx="6">
                        <c:v>1021</c:v>
                      </c:pt>
                      <c:pt idx="7">
                        <c:v>1074</c:v>
                      </c:pt>
                      <c:pt idx="8">
                        <c:v>980</c:v>
                      </c:pt>
                      <c:pt idx="9">
                        <c:v>844</c:v>
                      </c:pt>
                      <c:pt idx="10">
                        <c:v>802</c:v>
                      </c:pt>
                      <c:pt idx="11">
                        <c:v>754</c:v>
                      </c:pt>
                      <c:pt idx="12">
                        <c:v>553</c:v>
                      </c:pt>
                      <c:pt idx="13">
                        <c:v>408</c:v>
                      </c:pt>
                      <c:pt idx="14">
                        <c:v>417</c:v>
                      </c:pt>
                      <c:pt idx="15">
                        <c:v>403</c:v>
                      </c:pt>
                      <c:pt idx="16">
                        <c:v>369</c:v>
                      </c:pt>
                      <c:pt idx="17">
                        <c:v>351</c:v>
                      </c:pt>
                      <c:pt idx="18">
                        <c:v>365</c:v>
                      </c:pt>
                      <c:pt idx="19">
                        <c:v>331</c:v>
                      </c:pt>
                      <c:pt idx="20">
                        <c:v>277</c:v>
                      </c:pt>
                      <c:pt idx="21">
                        <c:v>270</c:v>
                      </c:pt>
                      <c:pt idx="22">
                        <c:v>200</c:v>
                      </c:pt>
                      <c:pt idx="23">
                        <c:v>184</c:v>
                      </c:pt>
                      <c:pt idx="24">
                        <c:v>122</c:v>
                      </c:pt>
                      <c:pt idx="25">
                        <c:v>130</c:v>
                      </c:pt>
                      <c:pt idx="26">
                        <c:v>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339-4486-8150-9F07A241B726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4"/>
          <c:tx>
            <c:strRef>
              <c:f>Tabela!$F$5</c:f>
              <c:strCache>
                <c:ptCount val="1"/>
                <c:pt idx="0">
                  <c:v>% Jovens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Tabela!$A$7:$A$33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BA</c:v>
                </c:pt>
                <c:pt idx="3">
                  <c:v>RJ</c:v>
                </c:pt>
                <c:pt idx="4">
                  <c:v>PR</c:v>
                </c:pt>
                <c:pt idx="5">
                  <c:v>PA</c:v>
                </c:pt>
                <c:pt idx="6">
                  <c:v>PE</c:v>
                </c:pt>
                <c:pt idx="7">
                  <c:v>RS</c:v>
                </c:pt>
                <c:pt idx="8">
                  <c:v>CE</c:v>
                </c:pt>
                <c:pt idx="9">
                  <c:v>MA</c:v>
                </c:pt>
                <c:pt idx="10">
                  <c:v>GO</c:v>
                </c:pt>
                <c:pt idx="11">
                  <c:v>SC</c:v>
                </c:pt>
                <c:pt idx="12">
                  <c:v>AM</c:v>
                </c:pt>
                <c:pt idx="13">
                  <c:v>PB</c:v>
                </c:pt>
                <c:pt idx="14">
                  <c:v>ES</c:v>
                </c:pt>
                <c:pt idx="15">
                  <c:v>AL</c:v>
                </c:pt>
                <c:pt idx="16">
                  <c:v>MT</c:v>
                </c:pt>
                <c:pt idx="17">
                  <c:v>RN</c:v>
                </c:pt>
                <c:pt idx="18">
                  <c:v>PI</c:v>
                </c:pt>
                <c:pt idx="19">
                  <c:v>DF</c:v>
                </c:pt>
                <c:pt idx="20">
                  <c:v>MS</c:v>
                </c:pt>
                <c:pt idx="21">
                  <c:v>SE</c:v>
                </c:pt>
                <c:pt idx="22">
                  <c:v>RO</c:v>
                </c:pt>
                <c:pt idx="23">
                  <c:v>TO</c:v>
                </c:pt>
                <c:pt idx="24">
                  <c:v>AC</c:v>
                </c:pt>
                <c:pt idx="25">
                  <c:v>AM</c:v>
                </c:pt>
                <c:pt idx="26">
                  <c:v>RR</c:v>
                </c:pt>
              </c:strCache>
            </c:strRef>
          </c:cat>
          <c:val>
            <c:numRef>
              <c:f>Tabela!$F$7:$F$33</c:f>
              <c:numCache>
                <c:formatCode>0.0</c:formatCode>
                <c:ptCount val="27"/>
                <c:pt idx="0">
                  <c:v>20.338733431516935</c:v>
                </c:pt>
                <c:pt idx="1">
                  <c:v>9.5581737849779085</c:v>
                </c:pt>
                <c:pt idx="2">
                  <c:v>7.4256259204712807</c:v>
                </c:pt>
                <c:pt idx="3">
                  <c:v>7.1899852724594995</c:v>
                </c:pt>
                <c:pt idx="4">
                  <c:v>5.3755522827687781</c:v>
                </c:pt>
                <c:pt idx="5">
                  <c:v>4.9896907216494846</c:v>
                </c:pt>
                <c:pt idx="6">
                  <c:v>4.7216494845360826</c:v>
                </c:pt>
                <c:pt idx="7">
                  <c:v>4.715758468335788</c:v>
                </c:pt>
                <c:pt idx="8">
                  <c:v>4.4771723122238587</c:v>
                </c:pt>
                <c:pt idx="9">
                  <c:v>4.0206185567010309</c:v>
                </c:pt>
                <c:pt idx="10">
                  <c:v>3.5935198821796757</c:v>
                </c:pt>
                <c:pt idx="11">
                  <c:v>3.301914580265096</c:v>
                </c:pt>
                <c:pt idx="12">
                  <c:v>2.5301914580265095</c:v>
                </c:pt>
                <c:pt idx="13">
                  <c:v>1.8969072164948455</c:v>
                </c:pt>
                <c:pt idx="14">
                  <c:v>1.8438880706921943</c:v>
                </c:pt>
                <c:pt idx="15">
                  <c:v>1.8144329896907216</c:v>
                </c:pt>
                <c:pt idx="16">
                  <c:v>1.6966126656848306</c:v>
                </c:pt>
                <c:pt idx="17">
                  <c:v>1.6494845360824744</c:v>
                </c:pt>
                <c:pt idx="18">
                  <c:v>1.6377025036818851</c:v>
                </c:pt>
                <c:pt idx="19">
                  <c:v>1.4668630338733433</c:v>
                </c:pt>
                <c:pt idx="20">
                  <c:v>1.304860088365243</c:v>
                </c:pt>
                <c:pt idx="21">
                  <c:v>1.2459499263622975</c:v>
                </c:pt>
                <c:pt idx="22">
                  <c:v>0.8924889543446245</c:v>
                </c:pt>
                <c:pt idx="23">
                  <c:v>0.865979381443299</c:v>
                </c:pt>
                <c:pt idx="24">
                  <c:v>0.55670103092783507</c:v>
                </c:pt>
                <c:pt idx="25">
                  <c:v>0.55081001472754043</c:v>
                </c:pt>
                <c:pt idx="26">
                  <c:v>0.33873343151693669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339-4486-8150-9F07A241B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8653640"/>
        <c:axId val="568656880"/>
      </c:lineChart>
      <c:catAx>
        <c:axId val="56032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0325744"/>
        <c:crosses val="autoZero"/>
        <c:auto val="1"/>
        <c:lblAlgn val="ctr"/>
        <c:lblOffset val="100"/>
        <c:noMultiLvlLbl val="0"/>
      </c:catAx>
      <c:valAx>
        <c:axId val="560325744"/>
        <c:scaling>
          <c:orientation val="minMax"/>
          <c:max val="8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0322864"/>
        <c:crosses val="autoZero"/>
        <c:crossBetween val="between"/>
        <c:majorUnit val="750"/>
      </c:valAx>
      <c:valAx>
        <c:axId val="568656880"/>
        <c:scaling>
          <c:orientation val="minMax"/>
          <c:max val="22"/>
          <c:min val="0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68653640"/>
        <c:crosses val="max"/>
        <c:crossBetween val="between"/>
      </c:valAx>
      <c:catAx>
        <c:axId val="568653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86568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49580161628866E-2"/>
          <c:y val="0"/>
          <c:w val="0.82148132433086329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83-487C-BF6E-D90F0D756891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83-487C-BF6E-D90F0D756891}"/>
              </c:ext>
            </c:extLst>
          </c:dPt>
          <c:dLbls>
            <c:dLbl>
              <c:idx val="0"/>
              <c:layout>
                <c:manualLayout>
                  <c:x val="-0.17267753618948023"/>
                  <c:y val="6.70619113787247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649513308545"/>
                      <c:h val="0.25910364145658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B83-487C-BF6E-D90F0D756891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22394966689911"/>
                      <c:h val="0.19607843137254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B83-487C-BF6E-D90F0D7568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RAIS2022Sexo!$K$2:$K$3</c:f>
              <c:strCache>
                <c:ptCount val="2"/>
                <c:pt idx="0">
                  <c:v>Homens</c:v>
                </c:pt>
                <c:pt idx="1">
                  <c:v>Mulheres</c:v>
                </c:pt>
              </c:strCache>
            </c:strRef>
          </c:cat>
          <c:val>
            <c:numRef>
              <c:f>RAIS2022Sexo!$L$2:$L$3</c:f>
              <c:numCache>
                <c:formatCode>#,##0</c:formatCode>
                <c:ptCount val="2"/>
                <c:pt idx="0">
                  <c:v>290089</c:v>
                </c:pt>
                <c:pt idx="1">
                  <c:v>317179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83-487C-BF6E-D90F0D756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RAIS2022Sexo!$N$22</c:f>
              <c:strCache>
                <c:ptCount val="1"/>
                <c:pt idx="0">
                  <c:v>Aprendizes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RAIS2022Sexo!$M$23:$M$35</c:f>
              <c:numCache>
                <c:formatCode>General</c:formatCode>
                <c:ptCount val="1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2024</c:v>
                </c:pt>
              </c:numCache>
            </c:numRef>
          </c:cat>
          <c:val>
            <c:numRef>
              <c:f>RAIS2022Sexo!$N$23:$N$35</c:f>
              <c:numCache>
                <c:formatCode>#,##0</c:formatCode>
                <c:ptCount val="13"/>
                <c:pt idx="0">
                  <c:v>300589</c:v>
                </c:pt>
                <c:pt idx="1">
                  <c:v>301256</c:v>
                </c:pt>
                <c:pt idx="2">
                  <c:v>349500</c:v>
                </c:pt>
                <c:pt idx="3">
                  <c:v>410550</c:v>
                </c:pt>
                <c:pt idx="4">
                  <c:v>400000</c:v>
                </c:pt>
                <c:pt idx="5">
                  <c:v>368818</c:v>
                </c:pt>
                <c:pt idx="6">
                  <c:v>386338</c:v>
                </c:pt>
                <c:pt idx="7">
                  <c:v>431806</c:v>
                </c:pt>
                <c:pt idx="8">
                  <c:v>476003</c:v>
                </c:pt>
                <c:pt idx="9">
                  <c:v>372076</c:v>
                </c:pt>
                <c:pt idx="10">
                  <c:v>457279</c:v>
                </c:pt>
                <c:pt idx="11">
                  <c:v>502141</c:v>
                </c:pt>
                <c:pt idx="12">
                  <c:v>602671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9D-40B1-9B41-BE917A7EB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1"/>
        <c:axId val="610623616"/>
        <c:axId val="610623976"/>
      </c:barChart>
      <c:catAx>
        <c:axId val="6106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623976"/>
        <c:crosses val="autoZero"/>
        <c:auto val="1"/>
        <c:lblAlgn val="ctr"/>
        <c:lblOffset val="100"/>
        <c:noMultiLvlLbl val="0"/>
      </c:catAx>
      <c:valAx>
        <c:axId val="610623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062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89345250762573"/>
          <c:y val="0.13259085456996861"/>
          <c:w val="0.77920408597573931"/>
          <c:h val="0.8558235783819705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2C-4B0F-90F9-DFA8108716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2C-4B0F-90F9-DFA8108716C7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2C-4B0F-90F9-DFA8108716C7}"/>
              </c:ext>
            </c:extLst>
          </c:dPt>
          <c:dLbls>
            <c:dLbl>
              <c:idx val="0"/>
              <c:layout>
                <c:manualLayout>
                  <c:x val="-0.17222222222222222"/>
                  <c:y val="-6.0185185185185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2C-4B0F-90F9-DFA8108716C7}"/>
                </c:ext>
              </c:extLst>
            </c:dLbl>
            <c:dLbl>
              <c:idx val="1"/>
              <c:layout>
                <c:manualLayout>
                  <c:x val="0.18888888888888888"/>
                  <c:y val="6.944444444444444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2C-4B0F-90F9-DFA8108716C7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'Rais2022Grau de Instrução'!$J$11:$J$13</c:f>
              <c:strCache>
                <c:ptCount val="3"/>
                <c:pt idx="0">
                  <c:v>Médio Incompleto</c:v>
                </c:pt>
                <c:pt idx="1">
                  <c:v>Médio Completo</c:v>
                </c:pt>
                <c:pt idx="2">
                  <c:v>Superior</c:v>
                </c:pt>
              </c:strCache>
            </c:strRef>
          </c:cat>
          <c:val>
            <c:numRef>
              <c:f>'Rais2022Grau de Instrução'!$K$11:$K$13</c:f>
              <c:numCache>
                <c:formatCode>#,##0</c:formatCode>
                <c:ptCount val="3"/>
                <c:pt idx="0">
                  <c:v>59.23882051826115</c:v>
                </c:pt>
                <c:pt idx="1">
                  <c:v>39.584714744184815</c:v>
                </c:pt>
                <c:pt idx="2">
                  <c:v>1.1764647375540407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2C-4B0F-90F9-DFA8108716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636482939632542E-2"/>
          <c:y val="0.19486111111111112"/>
          <c:w val="0.92636351706036746"/>
          <c:h val="0.6704013560804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Planilha1!$B$63</c:f>
              <c:strCache>
                <c:ptCount val="1"/>
                <c:pt idx="0">
                  <c:v>Estagiários Ativos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Planilha1!$A$64:$A$66</c:f>
              <c:strCache>
                <c:ptCount val="3"/>
                <c:pt idx="0">
                  <c:v>Fundamental + Especial + Formação Profissional</c:v>
                </c:pt>
                <c:pt idx="1">
                  <c:v>Médio</c:v>
                </c:pt>
                <c:pt idx="2">
                  <c:v>Superior</c:v>
                </c:pt>
              </c:strCache>
            </c:strRef>
          </c:cat>
          <c:val>
            <c:numRef>
              <c:f>Planilha1!$B$64:$B$66</c:f>
              <c:numCache>
                <c:formatCode>#,##0</c:formatCode>
                <c:ptCount val="3"/>
                <c:pt idx="0">
                  <c:v>60816</c:v>
                </c:pt>
                <c:pt idx="1">
                  <c:v>154807</c:v>
                </c:pt>
                <c:pt idx="2">
                  <c:v>661287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53-47CE-81B7-CC73F0338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830319864"/>
        <c:axId val="830318424"/>
      </c:barChart>
      <c:catAx>
        <c:axId val="83031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0318424"/>
        <c:crosses val="autoZero"/>
        <c:auto val="1"/>
        <c:lblAlgn val="ctr"/>
        <c:lblOffset val="100"/>
        <c:noMultiLvlLbl val="0"/>
      </c:catAx>
      <c:valAx>
        <c:axId val="83031842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3031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Planilha1!$B$36</c:f>
              <c:strCache>
                <c:ptCount val="1"/>
                <c:pt idx="0">
                  <c:v>Homens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Planilha1!$A$37:$A$39</c:f>
              <c:strCache>
                <c:ptCount val="3"/>
                <c:pt idx="0">
                  <c:v>Branca +amarela</c:v>
                </c:pt>
                <c:pt idx="1">
                  <c:v>Não informado</c:v>
                </c:pt>
                <c:pt idx="2">
                  <c:v>Preta + Parda</c:v>
                </c:pt>
              </c:strCache>
              <c:extLst/>
            </c:strRef>
          </c:cat>
          <c:val>
            <c:numRef>
              <c:f>Planilha1!$B$37:$B$39</c:f>
              <c:numCache>
                <c:formatCode>#,##0</c:formatCode>
                <c:ptCount val="3"/>
                <c:pt idx="0">
                  <c:v>143.38900000000001</c:v>
                </c:pt>
                <c:pt idx="1">
                  <c:v>66.275999999999996</c:v>
                </c:pt>
                <c:pt idx="2">
                  <c:v>109.699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B48-4F73-9C7A-912F3453C235}"/>
            </c:ext>
          </c:extLst>
        </c:ser>
        <c:ser>
          <c:idx val="1"/>
          <c:order val="1"/>
          <c:tx>
            <c:strRef>
              <c:f>Planilha1!$D$36</c:f>
              <c:strCache>
                <c:ptCount val="1"/>
                <c:pt idx="0">
                  <c:v>Mulheres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Planilha1!$A$37:$A$39</c:f>
              <c:strCache>
                <c:ptCount val="3"/>
                <c:pt idx="0">
                  <c:v>Branca +amarela</c:v>
                </c:pt>
                <c:pt idx="1">
                  <c:v>Não informado</c:v>
                </c:pt>
                <c:pt idx="2">
                  <c:v>Preta + Parda</c:v>
                </c:pt>
              </c:strCache>
              <c:extLst/>
            </c:strRef>
          </c:cat>
          <c:val>
            <c:numRef>
              <c:f>Planilha1!$D$37:$D$39</c:f>
              <c:numCache>
                <c:formatCode>#,##0</c:formatCode>
                <c:ptCount val="3"/>
                <c:pt idx="0">
                  <c:v>249.29</c:v>
                </c:pt>
                <c:pt idx="1">
                  <c:v>117.009</c:v>
                </c:pt>
                <c:pt idx="2">
                  <c:v>189.655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B48-4F73-9C7A-912F3453C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417128"/>
        <c:axId val="61741748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Planilha1!$E$36</c15:sqref>
                        </c15:formulaRef>
                      </c:ext>
                    </c:extLst>
                    <c:strCache>
                      <c:ptCount val="1"/>
                      <c:pt idx="0">
                        <c:v>Total Geral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Planilha1!$A$37:$A$39</c15:sqref>
                        </c15:formulaRef>
                      </c:ext>
                    </c:extLst>
                    <c:strCache>
                      <c:ptCount val="3"/>
                      <c:pt idx="0">
                        <c:v>Branca +amarela</c:v>
                      </c:pt>
                      <c:pt idx="1">
                        <c:v>Não informado</c:v>
                      </c:pt>
                      <c:pt idx="2">
                        <c:v>Preta + Parda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Planilha1!$E$37:$E$39</c15:sqref>
                        </c15:formulaRef>
                      </c:ext>
                    </c:extLst>
                    <c:numCache>
                      <c:formatCode>#,##0</c:formatCode>
                      <c:ptCount val="3"/>
                      <c:pt idx="0">
                        <c:v>392679</c:v>
                      </c:pt>
                      <c:pt idx="1">
                        <c:v>183285</c:v>
                      </c:pt>
                      <c:pt idx="2">
                        <c:v>248898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B48-4F73-9C7A-912F3453C235}"/>
                  </c:ext>
                </c:extLst>
              </c15:ser>
            </c15:filteredBarSeries>
          </c:ext>
        </c:extLst>
      </c:barChart>
      <c:catAx>
        <c:axId val="617417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17417488"/>
        <c:crosses val="autoZero"/>
        <c:auto val="1"/>
        <c:lblAlgn val="ctr"/>
        <c:lblOffset val="100"/>
        <c:noMultiLvlLbl val="0"/>
      </c:catAx>
      <c:valAx>
        <c:axId val="6174174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7417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'Tabelas Dinâmicas'!$H$52:$H$67</c:f>
              <c:strCache>
                <c:ptCount val="16"/>
                <c:pt idx="0">
                  <c:v>Assoc.Defesa Direitos Sociais</c:v>
                </c:pt>
                <c:pt idx="1">
                  <c:v>Engenharia</c:v>
                </c:pt>
                <c:pt idx="2">
                  <c:v> Condicionamento Físico</c:v>
                </c:pt>
                <c:pt idx="3">
                  <c:v>Atividades Culturais</c:v>
                </c:pt>
                <c:pt idx="4">
                  <c:v>Construção</c:v>
                </c:pt>
                <c:pt idx="5">
                  <c:v>Serviços Advocatícios</c:v>
                </c:pt>
                <c:pt idx="6">
                  <c:v>Educação Superior </c:v>
                </c:pt>
                <c:pt idx="7">
                  <c:v>Serv.contabilidade, escrituração e admin</c:v>
                </c:pt>
                <c:pt idx="8">
                  <c:v>Saúde </c:v>
                </c:pt>
                <c:pt idx="9">
                  <c:v>Serviços financeiros e seguros</c:v>
                </c:pt>
                <c:pt idx="10">
                  <c:v>Educação,exceto nível superior</c:v>
                </c:pt>
                <c:pt idx="11">
                  <c:v>Comércio</c:v>
                </c:pt>
                <c:pt idx="12">
                  <c:v>Justiça</c:v>
                </c:pt>
                <c:pt idx="13">
                  <c:v>Indústria</c:v>
                </c:pt>
                <c:pt idx="14">
                  <c:v>Outras atividades</c:v>
                </c:pt>
                <c:pt idx="15">
                  <c:v>Administração pública</c:v>
                </c:pt>
              </c:strCache>
            </c:strRef>
          </c:cat>
          <c:val>
            <c:numRef>
              <c:f>'Tabelas Dinâmicas'!$I$52:$I$67</c:f>
              <c:numCache>
                <c:formatCode>0.0</c:formatCode>
                <c:ptCount val="16"/>
                <c:pt idx="0">
                  <c:v>0.92429510144774085</c:v>
                </c:pt>
                <c:pt idx="1">
                  <c:v>1.1812529045997093</c:v>
                </c:pt>
                <c:pt idx="2">
                  <c:v>1.301613633823365</c:v>
                </c:pt>
                <c:pt idx="3">
                  <c:v>1.8168234415168041</c:v>
                </c:pt>
                <c:pt idx="4">
                  <c:v>2.4256863679414549</c:v>
                </c:pt>
                <c:pt idx="5">
                  <c:v>2.4522763237621259</c:v>
                </c:pt>
                <c:pt idx="6">
                  <c:v>3.0001941302084254</c:v>
                </c:pt>
                <c:pt idx="7">
                  <c:v>3.3270388083934845</c:v>
                </c:pt>
                <c:pt idx="8">
                  <c:v>5.3566995511474271</c:v>
                </c:pt>
                <c:pt idx="9">
                  <c:v>5.4045850025589894</c:v>
                </c:pt>
                <c:pt idx="10">
                  <c:v>5.6463653530522562</c:v>
                </c:pt>
                <c:pt idx="11">
                  <c:v>6.1295730900234719</c:v>
                </c:pt>
                <c:pt idx="12">
                  <c:v>6.8320891351793351</c:v>
                </c:pt>
                <c:pt idx="13">
                  <c:v>9.3676649665566583</c:v>
                </c:pt>
                <c:pt idx="14">
                  <c:v>15.130273135320522</c:v>
                </c:pt>
                <c:pt idx="15">
                  <c:v>29.703569054468232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F-413E-B603-09A5056FB8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396720376"/>
        <c:axId val="39671857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'Tabelas Dinâmicas'!$H$52:$H$67</c15:sqref>
                        </c15:formulaRef>
                      </c:ext>
                    </c:extLst>
                    <c:strCache>
                      <c:ptCount val="16"/>
                      <c:pt idx="0">
                        <c:v>Assoc.Defesa Direitos Sociais</c:v>
                      </c:pt>
                      <c:pt idx="1">
                        <c:v>Engenharia</c:v>
                      </c:pt>
                      <c:pt idx="2">
                        <c:v> Condicionamento Físico</c:v>
                      </c:pt>
                      <c:pt idx="3">
                        <c:v>Atividades Culturais</c:v>
                      </c:pt>
                      <c:pt idx="4">
                        <c:v>Construção</c:v>
                      </c:pt>
                      <c:pt idx="5">
                        <c:v>Serviços Advocatícios</c:v>
                      </c:pt>
                      <c:pt idx="6">
                        <c:v>Educação Superior </c:v>
                      </c:pt>
                      <c:pt idx="7">
                        <c:v>Serv.contabilidade, escrituração e admin</c:v>
                      </c:pt>
                      <c:pt idx="8">
                        <c:v>Saúde </c:v>
                      </c:pt>
                      <c:pt idx="9">
                        <c:v>Serviços financeiros e seguros</c:v>
                      </c:pt>
                      <c:pt idx="10">
                        <c:v>Educação,exceto nível superior</c:v>
                      </c:pt>
                      <c:pt idx="11">
                        <c:v>Comércio</c:v>
                      </c:pt>
                      <c:pt idx="12">
                        <c:v>Justiça</c:v>
                      </c:pt>
                      <c:pt idx="13">
                        <c:v>Indústria</c:v>
                      </c:pt>
                      <c:pt idx="14">
                        <c:v>Outras atividades</c:v>
                      </c:pt>
                      <c:pt idx="15">
                        <c:v>Administração pública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'Tabelas Dinâmicas'!$J$52:$J$67</c15:sqref>
                        </c15:formulaRef>
                      </c:ext>
                    </c:extLst>
                    <c:numCache>
                      <c:formatCode>#,##0</c:formatCode>
                      <c:ptCount val="16"/>
                      <c:pt idx="0">
                        <c:v>7856</c:v>
                      </c:pt>
                      <c:pt idx="1">
                        <c:v>10040</c:v>
                      </c:pt>
                      <c:pt idx="2">
                        <c:v>11063</c:v>
                      </c:pt>
                      <c:pt idx="3">
                        <c:v>15442</c:v>
                      </c:pt>
                      <c:pt idx="4">
                        <c:v>20617</c:v>
                      </c:pt>
                      <c:pt idx="5">
                        <c:v>20843</c:v>
                      </c:pt>
                      <c:pt idx="6">
                        <c:v>25500</c:v>
                      </c:pt>
                      <c:pt idx="7">
                        <c:v>28278</c:v>
                      </c:pt>
                      <c:pt idx="8">
                        <c:v>45529</c:v>
                      </c:pt>
                      <c:pt idx="9">
                        <c:v>45936</c:v>
                      </c:pt>
                      <c:pt idx="10">
                        <c:v>47991</c:v>
                      </c:pt>
                      <c:pt idx="11">
                        <c:v>52098</c:v>
                      </c:pt>
                      <c:pt idx="12">
                        <c:v>58069</c:v>
                      </c:pt>
                      <c:pt idx="13">
                        <c:v>79620</c:v>
                      </c:pt>
                      <c:pt idx="14">
                        <c:v>128599</c:v>
                      </c:pt>
                      <c:pt idx="15">
                        <c:v>252464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82F-413E-B603-09A5056FB801}"/>
                  </c:ext>
                </c:extLst>
              </c15:ser>
            </c15:filteredBarSeries>
          </c:ext>
        </c:extLst>
      </c:barChart>
      <c:catAx>
        <c:axId val="396720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6718576"/>
        <c:crosses val="autoZero"/>
        <c:auto val="1"/>
        <c:lblAlgn val="ctr"/>
        <c:lblOffset val="100"/>
        <c:noMultiLvlLbl val="0"/>
      </c:catAx>
      <c:valAx>
        <c:axId val="39671857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967203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714004424276547E-2"/>
          <c:y val="2.8025297796373042E-2"/>
          <c:w val="0.92328599557572344"/>
          <c:h val="0.93834434484797935"/>
        </c:manualLayout>
      </c:layout>
      <c:barChart>
        <c:barDir val="bar"/>
        <c:grouping val="clustered"/>
        <c:varyColors val="0"/>
        <c:ser>
          <c:idx val="1"/>
          <c:order val="1"/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'Tabelas Dinâmicas'!$H$2:$H$28</c:f>
              <c:strCache>
                <c:ptCount val="27"/>
                <c:pt idx="0">
                  <c:v>RR</c:v>
                </c:pt>
                <c:pt idx="1">
                  <c:v>AC</c:v>
                </c:pt>
                <c:pt idx="2">
                  <c:v>AP</c:v>
                </c:pt>
                <c:pt idx="3">
                  <c:v>RO</c:v>
                </c:pt>
                <c:pt idx="4">
                  <c:v>PB</c:v>
                </c:pt>
                <c:pt idx="5">
                  <c:v>TO</c:v>
                </c:pt>
                <c:pt idx="6">
                  <c:v>MA</c:v>
                </c:pt>
                <c:pt idx="7">
                  <c:v>MS</c:v>
                </c:pt>
                <c:pt idx="8">
                  <c:v>SE</c:v>
                </c:pt>
                <c:pt idx="9">
                  <c:v>AL</c:v>
                </c:pt>
                <c:pt idx="10">
                  <c:v>PI</c:v>
                </c:pt>
                <c:pt idx="11">
                  <c:v>RN</c:v>
                </c:pt>
                <c:pt idx="12">
                  <c:v>PA</c:v>
                </c:pt>
                <c:pt idx="13">
                  <c:v>MT</c:v>
                </c:pt>
                <c:pt idx="14">
                  <c:v>AM</c:v>
                </c:pt>
                <c:pt idx="15">
                  <c:v>GO</c:v>
                </c:pt>
                <c:pt idx="16">
                  <c:v>CE</c:v>
                </c:pt>
                <c:pt idx="17">
                  <c:v>ES</c:v>
                </c:pt>
                <c:pt idx="18">
                  <c:v>PE</c:v>
                </c:pt>
                <c:pt idx="19">
                  <c:v>DF</c:v>
                </c:pt>
                <c:pt idx="20">
                  <c:v>SC</c:v>
                </c:pt>
                <c:pt idx="21">
                  <c:v>BA</c:v>
                </c:pt>
                <c:pt idx="22">
                  <c:v>RS</c:v>
                </c:pt>
                <c:pt idx="23">
                  <c:v>PR</c:v>
                </c:pt>
                <c:pt idx="24">
                  <c:v>RJ</c:v>
                </c:pt>
                <c:pt idx="25">
                  <c:v>MG</c:v>
                </c:pt>
                <c:pt idx="26">
                  <c:v>SP</c:v>
                </c:pt>
              </c:strCache>
              <c:extLst/>
            </c:strRef>
          </c:cat>
          <c:val>
            <c:numRef>
              <c:f>'Tabelas Dinâmicas'!$J$2:$J$28</c:f>
              <c:numCache>
                <c:formatCode>0.0</c:formatCode>
                <c:ptCount val="27"/>
                <c:pt idx="0">
                  <c:v>0.12965544829371312</c:v>
                </c:pt>
                <c:pt idx="1">
                  <c:v>0.15118625322815007</c:v>
                </c:pt>
                <c:pt idx="2">
                  <c:v>0.15271576396119749</c:v>
                </c:pt>
                <c:pt idx="3">
                  <c:v>0.35590538211296024</c:v>
                </c:pt>
                <c:pt idx="4">
                  <c:v>0.5021501391266493</c:v>
                </c:pt>
                <c:pt idx="5">
                  <c:v>0.51873944784662529</c:v>
                </c:pt>
                <c:pt idx="6">
                  <c:v>0.59568560318608854</c:v>
                </c:pt>
                <c:pt idx="7">
                  <c:v>0.70145715310990708</c:v>
                </c:pt>
                <c:pt idx="8">
                  <c:v>0.85934972262911125</c:v>
                </c:pt>
                <c:pt idx="9">
                  <c:v>0.86346763614116206</c:v>
                </c:pt>
                <c:pt idx="10">
                  <c:v>1.0230073710651866</c:v>
                </c:pt>
                <c:pt idx="11">
                  <c:v>1.2694939084293688</c:v>
                </c:pt>
                <c:pt idx="12">
                  <c:v>1.2837301237138874</c:v>
                </c:pt>
                <c:pt idx="13">
                  <c:v>1.8214119737159462</c:v>
                </c:pt>
                <c:pt idx="14">
                  <c:v>1.9242421568454429</c:v>
                </c:pt>
                <c:pt idx="15">
                  <c:v>2.0310725988152174</c:v>
                </c:pt>
                <c:pt idx="16">
                  <c:v>2.6169928642441569</c:v>
                </c:pt>
                <c:pt idx="17">
                  <c:v>2.747707204583826</c:v>
                </c:pt>
                <c:pt idx="18">
                  <c:v>2.836418827100577</c:v>
                </c:pt>
                <c:pt idx="19">
                  <c:v>3.9563736477066165</c:v>
                </c:pt>
                <c:pt idx="20">
                  <c:v>5.0584449582031779</c:v>
                </c:pt>
                <c:pt idx="21">
                  <c:v>5.26975274870727</c:v>
                </c:pt>
                <c:pt idx="22">
                  <c:v>7.137285353758184</c:v>
                </c:pt>
                <c:pt idx="23">
                  <c:v>7.6668490314079145</c:v>
                </c:pt>
                <c:pt idx="24">
                  <c:v>8.0908764684773722</c:v>
                </c:pt>
                <c:pt idx="25">
                  <c:v>9.5782668290301132</c:v>
                </c:pt>
                <c:pt idx="26">
                  <c:v>30.857761384560177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C39-47A0-AC0B-4BB30FB1F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axId val="371567656"/>
        <c:axId val="3715653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'Tabelas Dinâmicas'!$H$2:$H$28</c15:sqref>
                        </c15:formulaRef>
                      </c:ext>
                    </c:extLst>
                    <c:strCache>
                      <c:ptCount val="27"/>
                      <c:pt idx="0">
                        <c:v>RR</c:v>
                      </c:pt>
                      <c:pt idx="1">
                        <c:v>AC</c:v>
                      </c:pt>
                      <c:pt idx="2">
                        <c:v>AP</c:v>
                      </c:pt>
                      <c:pt idx="3">
                        <c:v>RO</c:v>
                      </c:pt>
                      <c:pt idx="4">
                        <c:v>PB</c:v>
                      </c:pt>
                      <c:pt idx="5">
                        <c:v>TO</c:v>
                      </c:pt>
                      <c:pt idx="6">
                        <c:v>MA</c:v>
                      </c:pt>
                      <c:pt idx="7">
                        <c:v>MS</c:v>
                      </c:pt>
                      <c:pt idx="8">
                        <c:v>SE</c:v>
                      </c:pt>
                      <c:pt idx="9">
                        <c:v>AL</c:v>
                      </c:pt>
                      <c:pt idx="10">
                        <c:v>PI</c:v>
                      </c:pt>
                      <c:pt idx="11">
                        <c:v>RN</c:v>
                      </c:pt>
                      <c:pt idx="12">
                        <c:v>PA</c:v>
                      </c:pt>
                      <c:pt idx="13">
                        <c:v>MT</c:v>
                      </c:pt>
                      <c:pt idx="14">
                        <c:v>AM</c:v>
                      </c:pt>
                      <c:pt idx="15">
                        <c:v>GO</c:v>
                      </c:pt>
                      <c:pt idx="16">
                        <c:v>CE</c:v>
                      </c:pt>
                      <c:pt idx="17">
                        <c:v>ES</c:v>
                      </c:pt>
                      <c:pt idx="18">
                        <c:v>PE</c:v>
                      </c:pt>
                      <c:pt idx="19">
                        <c:v>DF</c:v>
                      </c:pt>
                      <c:pt idx="20">
                        <c:v>SC</c:v>
                      </c:pt>
                      <c:pt idx="21">
                        <c:v>BA</c:v>
                      </c:pt>
                      <c:pt idx="22">
                        <c:v>RS</c:v>
                      </c:pt>
                      <c:pt idx="23">
                        <c:v>PR</c:v>
                      </c:pt>
                      <c:pt idx="24">
                        <c:v>RJ</c:v>
                      </c:pt>
                      <c:pt idx="25">
                        <c:v>MG</c:v>
                      </c:pt>
                      <c:pt idx="26">
                        <c:v>SP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'Tabelas Dinâmicas'!$I$2:$I$28</c15:sqref>
                        </c15:formulaRef>
                      </c:ext>
                    </c:extLst>
                    <c:numCache>
                      <c:formatCode>#,##0</c:formatCode>
                      <c:ptCount val="27"/>
                      <c:pt idx="0">
                        <c:v>1102</c:v>
                      </c:pt>
                      <c:pt idx="1">
                        <c:v>1285</c:v>
                      </c:pt>
                      <c:pt idx="2">
                        <c:v>1298</c:v>
                      </c:pt>
                      <c:pt idx="3">
                        <c:v>3025</c:v>
                      </c:pt>
                      <c:pt idx="4">
                        <c:v>4268</c:v>
                      </c:pt>
                      <c:pt idx="5">
                        <c:v>4409</c:v>
                      </c:pt>
                      <c:pt idx="6">
                        <c:v>5063</c:v>
                      </c:pt>
                      <c:pt idx="7">
                        <c:v>5962</c:v>
                      </c:pt>
                      <c:pt idx="8">
                        <c:v>7304</c:v>
                      </c:pt>
                      <c:pt idx="9">
                        <c:v>7339</c:v>
                      </c:pt>
                      <c:pt idx="10">
                        <c:v>8695</c:v>
                      </c:pt>
                      <c:pt idx="11">
                        <c:v>10790</c:v>
                      </c:pt>
                      <c:pt idx="12">
                        <c:v>10911</c:v>
                      </c:pt>
                      <c:pt idx="13">
                        <c:v>15481</c:v>
                      </c:pt>
                      <c:pt idx="14">
                        <c:v>16355</c:v>
                      </c:pt>
                      <c:pt idx="15">
                        <c:v>17263</c:v>
                      </c:pt>
                      <c:pt idx="16">
                        <c:v>22243</c:v>
                      </c:pt>
                      <c:pt idx="17">
                        <c:v>23354</c:v>
                      </c:pt>
                      <c:pt idx="18">
                        <c:v>24108</c:v>
                      </c:pt>
                      <c:pt idx="19">
                        <c:v>33627</c:v>
                      </c:pt>
                      <c:pt idx="20">
                        <c:v>42994</c:v>
                      </c:pt>
                      <c:pt idx="21">
                        <c:v>44790</c:v>
                      </c:pt>
                      <c:pt idx="22">
                        <c:v>60663</c:v>
                      </c:pt>
                      <c:pt idx="23">
                        <c:v>65164</c:v>
                      </c:pt>
                      <c:pt idx="24">
                        <c:v>68768</c:v>
                      </c:pt>
                      <c:pt idx="25">
                        <c:v>81410</c:v>
                      </c:pt>
                      <c:pt idx="26">
                        <c:v>262274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C39-47A0-AC0B-4BB30FB1F646}"/>
                  </c:ext>
                </c:extLst>
              </c15:ser>
            </c15:filteredBarSeries>
          </c:ext>
        </c:extLst>
      </c:barChart>
      <c:catAx>
        <c:axId val="37156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1565360"/>
        <c:crosses val="autoZero"/>
        <c:auto val="1"/>
        <c:lblAlgn val="ctr"/>
        <c:lblOffset val="100"/>
        <c:tickLblSkip val="1"/>
        <c:noMultiLvlLbl val="0"/>
      </c:catAx>
      <c:valAx>
        <c:axId val="37156536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7156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1"/>
          <c:order val="0"/>
          <c:tx>
            <c:strRef>
              <c:f>Planilha1!$G$2</c:f>
              <c:strCache>
                <c:ptCount val="1"/>
                <c:pt idx="0">
                  <c:v>Com Salário Contratual Declarado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Planilha1!$E$3:$E$32</c:f>
              <c:strCache>
                <c:ptCount val="30"/>
                <c:pt idx="0">
                  <c:v>AP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PE</c:v>
                </c:pt>
                <c:pt idx="5">
                  <c:v>BA</c:v>
                </c:pt>
                <c:pt idx="6">
                  <c:v>AC</c:v>
                </c:pt>
                <c:pt idx="7">
                  <c:v>PR</c:v>
                </c:pt>
                <c:pt idx="8">
                  <c:v>PB</c:v>
                </c:pt>
                <c:pt idx="9">
                  <c:v>MS</c:v>
                </c:pt>
                <c:pt idx="10">
                  <c:v>RO</c:v>
                </c:pt>
                <c:pt idx="11">
                  <c:v>SE</c:v>
                </c:pt>
                <c:pt idx="12">
                  <c:v>RN</c:v>
                </c:pt>
                <c:pt idx="13">
                  <c:v>MA</c:v>
                </c:pt>
                <c:pt idx="15">
                  <c:v>Total</c:v>
                </c:pt>
                <c:pt idx="17">
                  <c:v>AM</c:v>
                </c:pt>
                <c:pt idx="18">
                  <c:v>PA</c:v>
                </c:pt>
                <c:pt idx="19">
                  <c:v>SC</c:v>
                </c:pt>
                <c:pt idx="20">
                  <c:v>TO</c:v>
                </c:pt>
                <c:pt idx="21">
                  <c:v>SP</c:v>
                </c:pt>
                <c:pt idx="22">
                  <c:v>MG</c:v>
                </c:pt>
                <c:pt idx="23">
                  <c:v>CE</c:v>
                </c:pt>
                <c:pt idx="24">
                  <c:v>GO</c:v>
                </c:pt>
                <c:pt idx="25">
                  <c:v>ES</c:v>
                </c:pt>
                <c:pt idx="26">
                  <c:v>RJ</c:v>
                </c:pt>
                <c:pt idx="27">
                  <c:v>DF</c:v>
                </c:pt>
                <c:pt idx="28">
                  <c:v>AL</c:v>
                </c:pt>
                <c:pt idx="29">
                  <c:v>PI</c:v>
                </c:pt>
              </c:strCache>
            </c:strRef>
          </c:cat>
          <c:val>
            <c:numRef>
              <c:f>Planilha1!$G$3:$G$32</c:f>
              <c:numCache>
                <c:formatCode>#,##0</c:formatCode>
                <c:ptCount val="30"/>
                <c:pt idx="0">
                  <c:v>1026</c:v>
                </c:pt>
                <c:pt idx="1">
                  <c:v>11901</c:v>
                </c:pt>
                <c:pt idx="2">
                  <c:v>706</c:v>
                </c:pt>
                <c:pt idx="3">
                  <c:v>38898</c:v>
                </c:pt>
                <c:pt idx="4">
                  <c:v>15156</c:v>
                </c:pt>
                <c:pt idx="5">
                  <c:v>26840</c:v>
                </c:pt>
                <c:pt idx="6">
                  <c:v>749</c:v>
                </c:pt>
                <c:pt idx="7">
                  <c:v>36657</c:v>
                </c:pt>
                <c:pt idx="8">
                  <c:v>2318</c:v>
                </c:pt>
                <c:pt idx="9">
                  <c:v>3234</c:v>
                </c:pt>
                <c:pt idx="10">
                  <c:v>1557</c:v>
                </c:pt>
                <c:pt idx="11">
                  <c:v>3803</c:v>
                </c:pt>
                <c:pt idx="12">
                  <c:v>5280</c:v>
                </c:pt>
                <c:pt idx="13">
                  <c:v>2463</c:v>
                </c:pt>
                <c:pt idx="15">
                  <c:v>390793</c:v>
                </c:pt>
                <c:pt idx="17">
                  <c:v>7353</c:v>
                </c:pt>
                <c:pt idx="18">
                  <c:v>4816</c:v>
                </c:pt>
                <c:pt idx="19">
                  <c:v>18922</c:v>
                </c:pt>
                <c:pt idx="20">
                  <c:v>1894</c:v>
                </c:pt>
                <c:pt idx="21">
                  <c:v>109205</c:v>
                </c:pt>
                <c:pt idx="22">
                  <c:v>33878</c:v>
                </c:pt>
                <c:pt idx="23">
                  <c:v>9229</c:v>
                </c:pt>
                <c:pt idx="24">
                  <c:v>6921</c:v>
                </c:pt>
                <c:pt idx="25">
                  <c:v>9058</c:v>
                </c:pt>
                <c:pt idx="26">
                  <c:v>24202</c:v>
                </c:pt>
                <c:pt idx="27">
                  <c:v>11124</c:v>
                </c:pt>
                <c:pt idx="28">
                  <c:v>2030</c:v>
                </c:pt>
                <c:pt idx="29">
                  <c:v>1573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C-4815-AA4F-F9B3A90A5C15}"/>
            </c:ext>
          </c:extLst>
        </c:ser>
        <c:ser>
          <c:idx val="0"/>
          <c:order val="1"/>
          <c:tx>
            <c:strRef>
              <c:f>Planilha1!$F$2</c:f>
              <c:strCache>
                <c:ptCount val="1"/>
                <c:pt idx="0">
                  <c:v>Sem Salário Contratual Declarado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Planilha1!$E$3:$E$32</c:f>
              <c:strCache>
                <c:ptCount val="30"/>
                <c:pt idx="0">
                  <c:v>AP</c:v>
                </c:pt>
                <c:pt idx="1">
                  <c:v>MT</c:v>
                </c:pt>
                <c:pt idx="2">
                  <c:v>RR</c:v>
                </c:pt>
                <c:pt idx="3">
                  <c:v>RS</c:v>
                </c:pt>
                <c:pt idx="4">
                  <c:v>PE</c:v>
                </c:pt>
                <c:pt idx="5">
                  <c:v>BA</c:v>
                </c:pt>
                <c:pt idx="6">
                  <c:v>AC</c:v>
                </c:pt>
                <c:pt idx="7">
                  <c:v>PR</c:v>
                </c:pt>
                <c:pt idx="8">
                  <c:v>PB</c:v>
                </c:pt>
                <c:pt idx="9">
                  <c:v>MS</c:v>
                </c:pt>
                <c:pt idx="10">
                  <c:v>RO</c:v>
                </c:pt>
                <c:pt idx="11">
                  <c:v>SE</c:v>
                </c:pt>
                <c:pt idx="12">
                  <c:v>RN</c:v>
                </c:pt>
                <c:pt idx="13">
                  <c:v>MA</c:v>
                </c:pt>
                <c:pt idx="15">
                  <c:v>Total</c:v>
                </c:pt>
                <c:pt idx="17">
                  <c:v>AM</c:v>
                </c:pt>
                <c:pt idx="18">
                  <c:v>PA</c:v>
                </c:pt>
                <c:pt idx="19">
                  <c:v>SC</c:v>
                </c:pt>
                <c:pt idx="20">
                  <c:v>TO</c:v>
                </c:pt>
                <c:pt idx="21">
                  <c:v>SP</c:v>
                </c:pt>
                <c:pt idx="22">
                  <c:v>MG</c:v>
                </c:pt>
                <c:pt idx="23">
                  <c:v>CE</c:v>
                </c:pt>
                <c:pt idx="24">
                  <c:v>GO</c:v>
                </c:pt>
                <c:pt idx="25">
                  <c:v>ES</c:v>
                </c:pt>
                <c:pt idx="26">
                  <c:v>RJ</c:v>
                </c:pt>
                <c:pt idx="27">
                  <c:v>DF</c:v>
                </c:pt>
                <c:pt idx="28">
                  <c:v>AL</c:v>
                </c:pt>
                <c:pt idx="29">
                  <c:v>PI</c:v>
                </c:pt>
              </c:strCache>
            </c:strRef>
          </c:cat>
          <c:val>
            <c:numRef>
              <c:f>Planilha1!$F$3:$F$32</c:f>
              <c:numCache>
                <c:formatCode>#,##0</c:formatCode>
                <c:ptCount val="30"/>
                <c:pt idx="0">
                  <c:v>272</c:v>
                </c:pt>
                <c:pt idx="1">
                  <c:v>3580</c:v>
                </c:pt>
                <c:pt idx="2">
                  <c:v>396</c:v>
                </c:pt>
                <c:pt idx="3">
                  <c:v>21847</c:v>
                </c:pt>
                <c:pt idx="4">
                  <c:v>9010</c:v>
                </c:pt>
                <c:pt idx="5">
                  <c:v>17966</c:v>
                </c:pt>
                <c:pt idx="6">
                  <c:v>536</c:v>
                </c:pt>
                <c:pt idx="7">
                  <c:v>28529</c:v>
                </c:pt>
                <c:pt idx="8">
                  <c:v>1950</c:v>
                </c:pt>
                <c:pt idx="9">
                  <c:v>2728</c:v>
                </c:pt>
                <c:pt idx="10">
                  <c:v>1378</c:v>
                </c:pt>
                <c:pt idx="11">
                  <c:v>3502</c:v>
                </c:pt>
                <c:pt idx="12">
                  <c:v>5510</c:v>
                </c:pt>
                <c:pt idx="13">
                  <c:v>2632</c:v>
                </c:pt>
                <c:pt idx="15">
                  <c:v>458990</c:v>
                </c:pt>
                <c:pt idx="17">
                  <c:v>9002</c:v>
                </c:pt>
                <c:pt idx="18">
                  <c:v>6048</c:v>
                </c:pt>
                <c:pt idx="19">
                  <c:v>24162</c:v>
                </c:pt>
                <c:pt idx="20">
                  <c:v>2515</c:v>
                </c:pt>
                <c:pt idx="21">
                  <c:v>152744</c:v>
                </c:pt>
                <c:pt idx="22">
                  <c:v>47579</c:v>
                </c:pt>
                <c:pt idx="23">
                  <c:v>13014</c:v>
                </c:pt>
                <c:pt idx="24">
                  <c:v>10343</c:v>
                </c:pt>
                <c:pt idx="25">
                  <c:v>14260</c:v>
                </c:pt>
                <c:pt idx="26">
                  <c:v>44558</c:v>
                </c:pt>
                <c:pt idx="27">
                  <c:v>22498</c:v>
                </c:pt>
                <c:pt idx="28">
                  <c:v>5309</c:v>
                </c:pt>
                <c:pt idx="29">
                  <c:v>7122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CC-4815-AA4F-F9B3A90A5C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02632632"/>
        <c:axId val="334086608"/>
      </c:barChart>
      <c:catAx>
        <c:axId val="10263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4086608"/>
        <c:crosses val="autoZero"/>
        <c:auto val="1"/>
        <c:lblAlgn val="ctr"/>
        <c:lblOffset val="100"/>
        <c:noMultiLvlLbl val="0"/>
      </c:catAx>
      <c:valAx>
        <c:axId val="3340866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02632632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Planilha1!$B$2</c:f>
              <c:strCache>
                <c:ptCount val="1"/>
                <c:pt idx="0">
                  <c:v>Salário Contratual Médio*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Planilha1!$A$3:$A$32</c:f>
              <c:strCache>
                <c:ptCount val="30"/>
                <c:pt idx="0">
                  <c:v>PA</c:v>
                </c:pt>
                <c:pt idx="1">
                  <c:v>PI</c:v>
                </c:pt>
                <c:pt idx="2">
                  <c:v>BA</c:v>
                </c:pt>
                <c:pt idx="3">
                  <c:v>PB</c:v>
                </c:pt>
                <c:pt idx="4">
                  <c:v>AL</c:v>
                </c:pt>
                <c:pt idx="5">
                  <c:v>PE</c:v>
                </c:pt>
                <c:pt idx="6">
                  <c:v>TO</c:v>
                </c:pt>
                <c:pt idx="7">
                  <c:v>ES</c:v>
                </c:pt>
                <c:pt idx="8">
                  <c:v>SE</c:v>
                </c:pt>
                <c:pt idx="9">
                  <c:v>RR</c:v>
                </c:pt>
                <c:pt idx="10">
                  <c:v>AP</c:v>
                </c:pt>
                <c:pt idx="11">
                  <c:v>DF</c:v>
                </c:pt>
                <c:pt idx="12">
                  <c:v>MA</c:v>
                </c:pt>
                <c:pt idx="13">
                  <c:v>AM</c:v>
                </c:pt>
                <c:pt idx="14">
                  <c:v>RO</c:v>
                </c:pt>
                <c:pt idx="15">
                  <c:v>PR</c:v>
                </c:pt>
                <c:pt idx="16">
                  <c:v>AC</c:v>
                </c:pt>
                <c:pt idx="17">
                  <c:v>RN</c:v>
                </c:pt>
                <c:pt idx="18">
                  <c:v>MS</c:v>
                </c:pt>
                <c:pt idx="19">
                  <c:v>RS</c:v>
                </c:pt>
                <c:pt idx="20">
                  <c:v>CE</c:v>
                </c:pt>
                <c:pt idx="22">
                  <c:v>Total</c:v>
                </c:pt>
                <c:pt idx="24">
                  <c:v>MG</c:v>
                </c:pt>
                <c:pt idx="25">
                  <c:v>SC</c:v>
                </c:pt>
                <c:pt idx="26">
                  <c:v>RJ</c:v>
                </c:pt>
                <c:pt idx="27">
                  <c:v>MT</c:v>
                </c:pt>
                <c:pt idx="28">
                  <c:v>SP</c:v>
                </c:pt>
                <c:pt idx="29">
                  <c:v>GO</c:v>
                </c:pt>
              </c:strCache>
            </c:strRef>
          </c:cat>
          <c:val>
            <c:numRef>
              <c:f>Planilha1!$B$3:$B$32</c:f>
              <c:numCache>
                <c:formatCode>_("R$"* #,##0.00_);_("R$"* \(#,##0.00\);_("R$"* "-"??_);_(@_)</c:formatCode>
                <c:ptCount val="30"/>
                <c:pt idx="0">
                  <c:v>712.29070000000002</c:v>
                </c:pt>
                <c:pt idx="1">
                  <c:v>753.15210000000002</c:v>
                </c:pt>
                <c:pt idx="2">
                  <c:v>754.72990000000004</c:v>
                </c:pt>
                <c:pt idx="3">
                  <c:v>764.60389999999995</c:v>
                </c:pt>
                <c:pt idx="4">
                  <c:v>830.97439999999995</c:v>
                </c:pt>
                <c:pt idx="5">
                  <c:v>835.46100000000001</c:v>
                </c:pt>
                <c:pt idx="6">
                  <c:v>842.07429999999999</c:v>
                </c:pt>
                <c:pt idx="7">
                  <c:v>868.96659999999997</c:v>
                </c:pt>
                <c:pt idx="8">
                  <c:v>873.52189999999996</c:v>
                </c:pt>
                <c:pt idx="9">
                  <c:v>893.21410000000003</c:v>
                </c:pt>
                <c:pt idx="10">
                  <c:v>925.92960000000005</c:v>
                </c:pt>
                <c:pt idx="11">
                  <c:v>928.9</c:v>
                </c:pt>
                <c:pt idx="12">
                  <c:v>928.99009999999998</c:v>
                </c:pt>
                <c:pt idx="13">
                  <c:v>932.2491</c:v>
                </c:pt>
                <c:pt idx="14">
                  <c:v>940.19780000000003</c:v>
                </c:pt>
                <c:pt idx="15">
                  <c:v>968.43690000000004</c:v>
                </c:pt>
                <c:pt idx="16">
                  <c:v>973.8646</c:v>
                </c:pt>
                <c:pt idx="17">
                  <c:v>974.13369999999998</c:v>
                </c:pt>
                <c:pt idx="18">
                  <c:v>1006.122</c:v>
                </c:pt>
                <c:pt idx="19">
                  <c:v>1015.626</c:v>
                </c:pt>
                <c:pt idx="20">
                  <c:v>1038.3520000000001</c:v>
                </c:pt>
                <c:pt idx="22">
                  <c:v>1087.3030000000001</c:v>
                </c:pt>
                <c:pt idx="24">
                  <c:v>1102.655</c:v>
                </c:pt>
                <c:pt idx="25">
                  <c:v>1128.143</c:v>
                </c:pt>
                <c:pt idx="26">
                  <c:v>1178.421</c:v>
                </c:pt>
                <c:pt idx="27">
                  <c:v>1220.9380000000001</c:v>
                </c:pt>
                <c:pt idx="28">
                  <c:v>1295.0139999999999</c:v>
                </c:pt>
                <c:pt idx="29">
                  <c:v>1313.76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4-49BB-9473-D044CD7028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-11"/>
        <c:axId val="524706856"/>
        <c:axId val="524702896"/>
      </c:barChart>
      <c:catAx>
        <c:axId val="52470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24702896"/>
        <c:crosses val="autoZero"/>
        <c:auto val="1"/>
        <c:lblAlgn val="ctr"/>
        <c:lblOffset val="100"/>
        <c:noMultiLvlLbl val="0"/>
      </c:catAx>
      <c:valAx>
        <c:axId val="524702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none"/>
        <c:minorTickMark val="none"/>
        <c:tickLblPos val="nextTo"/>
        <c:crossAx val="52470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6'!$R$5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D5-4AD8-8C1F-0CAC78054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6'!$Q$6:$Q$35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SP</c:v>
                </c:pt>
                <c:pt idx="3">
                  <c:v>PR</c:v>
                </c:pt>
                <c:pt idx="4">
                  <c:v>MG</c:v>
                </c:pt>
                <c:pt idx="5">
                  <c:v>GO</c:v>
                </c:pt>
                <c:pt idx="6">
                  <c:v>MT</c:v>
                </c:pt>
                <c:pt idx="7">
                  <c:v>DF</c:v>
                </c:pt>
                <c:pt idx="8">
                  <c:v>ES</c:v>
                </c:pt>
                <c:pt idx="9">
                  <c:v>MS</c:v>
                </c:pt>
                <c:pt idx="11">
                  <c:v>BR</c:v>
                </c:pt>
                <c:pt idx="13">
                  <c:v>TO</c:v>
                </c:pt>
                <c:pt idx="14">
                  <c:v>BA</c:v>
                </c:pt>
                <c:pt idx="15">
                  <c:v>RO</c:v>
                </c:pt>
                <c:pt idx="16">
                  <c:v>SE</c:v>
                </c:pt>
                <c:pt idx="17">
                  <c:v>RR</c:v>
                </c:pt>
                <c:pt idx="18">
                  <c:v>RJ</c:v>
                </c:pt>
                <c:pt idx="19">
                  <c:v>PA</c:v>
                </c:pt>
                <c:pt idx="20">
                  <c:v>AM</c:v>
                </c:pt>
                <c:pt idx="21">
                  <c:v>PE</c:v>
                </c:pt>
                <c:pt idx="22">
                  <c:v>PI</c:v>
                </c:pt>
                <c:pt idx="23">
                  <c:v>AP</c:v>
                </c:pt>
                <c:pt idx="24">
                  <c:v>PB</c:v>
                </c:pt>
                <c:pt idx="25">
                  <c:v>AL</c:v>
                </c:pt>
                <c:pt idx="26">
                  <c:v>CE</c:v>
                </c:pt>
                <c:pt idx="27">
                  <c:v>RN</c:v>
                </c:pt>
                <c:pt idx="28">
                  <c:v>MA</c:v>
                </c:pt>
                <c:pt idx="29">
                  <c:v>AC</c:v>
                </c:pt>
              </c:strCache>
            </c:strRef>
          </c:cat>
          <c:val>
            <c:numRef>
              <c:f>'Tabela 6'!$R$6:$R$35</c:f>
              <c:numCache>
                <c:formatCode>0.0</c:formatCode>
                <c:ptCount val="30"/>
                <c:pt idx="0">
                  <c:v>63.989408649602822</c:v>
                </c:pt>
                <c:pt idx="1">
                  <c:v>60.055710306406681</c:v>
                </c:pt>
                <c:pt idx="2">
                  <c:v>61.757624398073844</c:v>
                </c:pt>
                <c:pt idx="3">
                  <c:v>57.47422680412371</c:v>
                </c:pt>
                <c:pt idx="4">
                  <c:v>57.53462603878117</c:v>
                </c:pt>
                <c:pt idx="5">
                  <c:v>56.17977528089888</c:v>
                </c:pt>
                <c:pt idx="6">
                  <c:v>59.482758620689658</c:v>
                </c:pt>
                <c:pt idx="7">
                  <c:v>55.376344086021504</c:v>
                </c:pt>
                <c:pt idx="8">
                  <c:v>57.645259938837924</c:v>
                </c:pt>
                <c:pt idx="9">
                  <c:v>57.172995780590718</c:v>
                </c:pt>
                <c:pt idx="11">
                  <c:v>52.729763046158062</c:v>
                </c:pt>
                <c:pt idx="13">
                  <c:v>46.666666666666664</c:v>
                </c:pt>
                <c:pt idx="14">
                  <c:v>49.637418419144311</c:v>
                </c:pt>
                <c:pt idx="15">
                  <c:v>53.801169590643269</c:v>
                </c:pt>
                <c:pt idx="16">
                  <c:v>46.95259593679458</c:v>
                </c:pt>
                <c:pt idx="17">
                  <c:v>48.695652173913047</c:v>
                </c:pt>
                <c:pt idx="18">
                  <c:v>48.87976101568335</c:v>
                </c:pt>
                <c:pt idx="19">
                  <c:v>41.42212189616253</c:v>
                </c:pt>
                <c:pt idx="20">
                  <c:v>45.939675174013921</c:v>
                </c:pt>
                <c:pt idx="21">
                  <c:v>46.064139941690961</c:v>
                </c:pt>
                <c:pt idx="22">
                  <c:v>42.567567567567565</c:v>
                </c:pt>
                <c:pt idx="23">
                  <c:v>43.61702127659575</c:v>
                </c:pt>
                <c:pt idx="24">
                  <c:v>38.651994497936727</c:v>
                </c:pt>
                <c:pt idx="25">
                  <c:v>34.915773353751916</c:v>
                </c:pt>
                <c:pt idx="26">
                  <c:v>45.758661887694146</c:v>
                </c:pt>
                <c:pt idx="27">
                  <c:v>40.41867954911433</c:v>
                </c:pt>
                <c:pt idx="28">
                  <c:v>37.044817927170868</c:v>
                </c:pt>
                <c:pt idx="29">
                  <c:v>38.586956521739133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42-4273-A429-77A35D160A57}"/>
            </c:ext>
          </c:extLst>
        </c:ser>
        <c:ser>
          <c:idx val="2"/>
          <c:order val="1"/>
          <c:tx>
            <c:strRef>
              <c:f>'Tabela 6'!$T$5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6'!$Q$6:$Q$35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SP</c:v>
                </c:pt>
                <c:pt idx="3">
                  <c:v>PR</c:v>
                </c:pt>
                <c:pt idx="4">
                  <c:v>MG</c:v>
                </c:pt>
                <c:pt idx="5">
                  <c:v>GO</c:v>
                </c:pt>
                <c:pt idx="6">
                  <c:v>MT</c:v>
                </c:pt>
                <c:pt idx="7">
                  <c:v>DF</c:v>
                </c:pt>
                <c:pt idx="8">
                  <c:v>ES</c:v>
                </c:pt>
                <c:pt idx="9">
                  <c:v>MS</c:v>
                </c:pt>
                <c:pt idx="11">
                  <c:v>BR</c:v>
                </c:pt>
                <c:pt idx="13">
                  <c:v>TO</c:v>
                </c:pt>
                <c:pt idx="14">
                  <c:v>BA</c:v>
                </c:pt>
                <c:pt idx="15">
                  <c:v>RO</c:v>
                </c:pt>
                <c:pt idx="16">
                  <c:v>SE</c:v>
                </c:pt>
                <c:pt idx="17">
                  <c:v>RR</c:v>
                </c:pt>
                <c:pt idx="18">
                  <c:v>RJ</c:v>
                </c:pt>
                <c:pt idx="19">
                  <c:v>PA</c:v>
                </c:pt>
                <c:pt idx="20">
                  <c:v>AM</c:v>
                </c:pt>
                <c:pt idx="21">
                  <c:v>PE</c:v>
                </c:pt>
                <c:pt idx="22">
                  <c:v>PI</c:v>
                </c:pt>
                <c:pt idx="23">
                  <c:v>AP</c:v>
                </c:pt>
                <c:pt idx="24">
                  <c:v>PB</c:v>
                </c:pt>
                <c:pt idx="25">
                  <c:v>AL</c:v>
                </c:pt>
                <c:pt idx="26">
                  <c:v>CE</c:v>
                </c:pt>
                <c:pt idx="27">
                  <c:v>RN</c:v>
                </c:pt>
                <c:pt idx="28">
                  <c:v>MA</c:v>
                </c:pt>
                <c:pt idx="29">
                  <c:v>AC</c:v>
                </c:pt>
              </c:strCache>
            </c:strRef>
          </c:cat>
          <c:val>
            <c:numRef>
              <c:f>'Tabela 6'!$T$6:$T$35</c:f>
              <c:numCache>
                <c:formatCode>0.0</c:formatCode>
                <c:ptCount val="30"/>
                <c:pt idx="0">
                  <c:v>62.890276538804635</c:v>
                </c:pt>
                <c:pt idx="1">
                  <c:v>60.212367270455971</c:v>
                </c:pt>
                <c:pt idx="2">
                  <c:v>57.726285300506873</c:v>
                </c:pt>
                <c:pt idx="3">
                  <c:v>57.534246575342465</c:v>
                </c:pt>
                <c:pt idx="4">
                  <c:v>57.134052388289682</c:v>
                </c:pt>
                <c:pt idx="5">
                  <c:v>56.557377049180324</c:v>
                </c:pt>
                <c:pt idx="6">
                  <c:v>55.208333333333336</c:v>
                </c:pt>
                <c:pt idx="7">
                  <c:v>55.020080321285135</c:v>
                </c:pt>
                <c:pt idx="8">
                  <c:v>53.674121405750796</c:v>
                </c:pt>
                <c:pt idx="9">
                  <c:v>51.015801354401802</c:v>
                </c:pt>
                <c:pt idx="11">
                  <c:v>50.533136966126655</c:v>
                </c:pt>
                <c:pt idx="13">
                  <c:v>49.65986394557823</c:v>
                </c:pt>
                <c:pt idx="14">
                  <c:v>48.591828639428797</c:v>
                </c:pt>
                <c:pt idx="15">
                  <c:v>47.854785478547853</c:v>
                </c:pt>
                <c:pt idx="16">
                  <c:v>45.626477541371159</c:v>
                </c:pt>
                <c:pt idx="17">
                  <c:v>45.217391304347828</c:v>
                </c:pt>
                <c:pt idx="18">
                  <c:v>45.063498566161407</c:v>
                </c:pt>
                <c:pt idx="19">
                  <c:v>42.857142857142854</c:v>
                </c:pt>
                <c:pt idx="20">
                  <c:v>42.258440046565774</c:v>
                </c:pt>
                <c:pt idx="21">
                  <c:v>41.983780411728013</c:v>
                </c:pt>
                <c:pt idx="22">
                  <c:v>41.366906474820141</c:v>
                </c:pt>
                <c:pt idx="23">
                  <c:v>41.17647058823529</c:v>
                </c:pt>
                <c:pt idx="24">
                  <c:v>40.062111801242231</c:v>
                </c:pt>
                <c:pt idx="25">
                  <c:v>39.772727272727273</c:v>
                </c:pt>
                <c:pt idx="26">
                  <c:v>38.75</c:v>
                </c:pt>
                <c:pt idx="27">
                  <c:v>35</c:v>
                </c:pt>
                <c:pt idx="28">
                  <c:v>34.725274725274723</c:v>
                </c:pt>
                <c:pt idx="29">
                  <c:v>29.100529100529098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42-4273-A429-77A35D160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368469840"/>
        <c:axId val="362194296"/>
      </c:barChart>
      <c:catAx>
        <c:axId val="368469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2194296"/>
        <c:crosses val="autoZero"/>
        <c:auto val="1"/>
        <c:lblAlgn val="ctr"/>
        <c:lblOffset val="100"/>
        <c:noMultiLvlLbl val="0"/>
      </c:catAx>
      <c:valAx>
        <c:axId val="3621942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68469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10'!$K$5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10'!$N$37:$N$63</c:f>
              <c:numCache>
                <c:formatCode>0.0</c:formatCode>
                <c:ptCount val="27"/>
                <c:pt idx="0">
                  <c:v>22.905395525661646</c:v>
                </c:pt>
                <c:pt idx="1">
                  <c:v>11.361310133060389</c:v>
                </c:pt>
                <c:pt idx="2">
                  <c:v>6.1997368036262612</c:v>
                </c:pt>
                <c:pt idx="3">
                  <c:v>6.2947799385875118</c:v>
                </c:pt>
                <c:pt idx="4">
                  <c:v>6.2362918555344349</c:v>
                </c:pt>
                <c:pt idx="5">
                  <c:v>6.0608276063752013</c:v>
                </c:pt>
                <c:pt idx="6">
                  <c:v>4.3719842082175751</c:v>
                </c:pt>
                <c:pt idx="7">
                  <c:v>4.1234098552419951</c:v>
                </c:pt>
                <c:pt idx="8">
                  <c:v>3.8748355022664134</c:v>
                </c:pt>
                <c:pt idx="9">
                  <c:v>3.7944143880684309</c:v>
                </c:pt>
                <c:pt idx="10">
                  <c:v>4.0941658137154562</c:v>
                </c:pt>
                <c:pt idx="11">
                  <c:v>2.6465857581517769</c:v>
                </c:pt>
                <c:pt idx="12">
                  <c:v>2.0032168445679193</c:v>
                </c:pt>
                <c:pt idx="13">
                  <c:v>1.9520397718964762</c:v>
                </c:pt>
                <c:pt idx="14">
                  <c:v>2.0032168445679193</c:v>
                </c:pt>
                <c:pt idx="15">
                  <c:v>1.4914461178534872</c:v>
                </c:pt>
                <c:pt idx="16">
                  <c:v>1.4768240970902178</c:v>
                </c:pt>
                <c:pt idx="17">
                  <c:v>1.5645562216698348</c:v>
                </c:pt>
                <c:pt idx="18">
                  <c:v>1.1112735780084808</c:v>
                </c:pt>
                <c:pt idx="19">
                  <c:v>1.3671589413656968</c:v>
                </c:pt>
                <c:pt idx="20">
                  <c:v>1.0747185261003072</c:v>
                </c:pt>
                <c:pt idx="21">
                  <c:v>1.2721158064044451</c:v>
                </c:pt>
                <c:pt idx="22">
                  <c:v>1.0747185261003072</c:v>
                </c:pt>
                <c:pt idx="23">
                  <c:v>0.72379002778183943</c:v>
                </c:pt>
                <c:pt idx="24">
                  <c:v>0.33630647755519816</c:v>
                </c:pt>
                <c:pt idx="25">
                  <c:v>0.30706243602865912</c:v>
                </c:pt>
                <c:pt idx="26">
                  <c:v>0.2778183945021202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304-BDB6-A51A621CF6A8}"/>
            </c:ext>
          </c:extLst>
        </c:ser>
        <c:ser>
          <c:idx val="2"/>
          <c:order val="2"/>
          <c:tx>
            <c:strRef>
              <c:f>'Tabela 10'!$M$5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10'!$O$37:$O$63</c:f>
              <c:numCache>
                <c:formatCode>0.0</c:formatCode>
                <c:ptCount val="27"/>
                <c:pt idx="0">
                  <c:v>23.407142857142858</c:v>
                </c:pt>
                <c:pt idx="1">
                  <c:v>11.328571428571427</c:v>
                </c:pt>
                <c:pt idx="2">
                  <c:v>6.6000000000000005</c:v>
                </c:pt>
                <c:pt idx="3">
                  <c:v>6.1928571428571431</c:v>
                </c:pt>
                <c:pt idx="4">
                  <c:v>5.8500000000000005</c:v>
                </c:pt>
                <c:pt idx="5">
                  <c:v>5.8214285714285712</c:v>
                </c:pt>
                <c:pt idx="6">
                  <c:v>4.5357142857142856</c:v>
                </c:pt>
                <c:pt idx="7">
                  <c:v>4.2428571428571429</c:v>
                </c:pt>
                <c:pt idx="8">
                  <c:v>4.2</c:v>
                </c:pt>
                <c:pt idx="9">
                  <c:v>3.5071428571428571</c:v>
                </c:pt>
                <c:pt idx="10">
                  <c:v>3.4000000000000004</c:v>
                </c:pt>
                <c:pt idx="11">
                  <c:v>2.7285714285714286</c:v>
                </c:pt>
                <c:pt idx="12">
                  <c:v>2.092857142857143</c:v>
                </c:pt>
                <c:pt idx="13">
                  <c:v>2.0642857142857145</c:v>
                </c:pt>
                <c:pt idx="14">
                  <c:v>2.0500000000000003</c:v>
                </c:pt>
                <c:pt idx="15">
                  <c:v>1.4928571428571429</c:v>
                </c:pt>
                <c:pt idx="16">
                  <c:v>1.4142857142857144</c:v>
                </c:pt>
                <c:pt idx="17">
                  <c:v>1.4142857142857144</c:v>
                </c:pt>
                <c:pt idx="18">
                  <c:v>1.3285714285714285</c:v>
                </c:pt>
                <c:pt idx="19">
                  <c:v>1.2642857142857142</c:v>
                </c:pt>
                <c:pt idx="20">
                  <c:v>1.0785714285714285</c:v>
                </c:pt>
                <c:pt idx="21">
                  <c:v>1.0571428571428572</c:v>
                </c:pt>
                <c:pt idx="22">
                  <c:v>0.96428571428571419</c:v>
                </c:pt>
                <c:pt idx="23">
                  <c:v>0.88571428571428568</c:v>
                </c:pt>
                <c:pt idx="24">
                  <c:v>0.41428571428571426</c:v>
                </c:pt>
                <c:pt idx="25">
                  <c:v>0.3214285714285714</c:v>
                </c:pt>
                <c:pt idx="26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304-BDB6-A51A621C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348120"/>
        <c:axId val="672348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'Tabela 10'!$M$5</c15:sqref>
                        </c15:formulaRef>
                      </c:ext>
                    </c:extLst>
                    <c:strCache>
                      <c:ptCount val="1"/>
                      <c:pt idx="0">
                        <c:v>1 trim 2024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 10'!$K$37:$K$63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PR</c:v>
                      </c:pt>
                      <c:pt idx="3">
                        <c:v>BA</c:v>
                      </c:pt>
                      <c:pt idx="4">
                        <c:v>RS</c:v>
                      </c:pt>
                      <c:pt idx="5">
                        <c:v>RJ</c:v>
                      </c:pt>
                      <c:pt idx="6">
                        <c:v>SC</c:v>
                      </c:pt>
                      <c:pt idx="7">
                        <c:v>PA</c:v>
                      </c:pt>
                      <c:pt idx="8">
                        <c:v>GO</c:v>
                      </c:pt>
                      <c:pt idx="9">
                        <c:v>PE</c:v>
                      </c:pt>
                      <c:pt idx="10">
                        <c:v>CE</c:v>
                      </c:pt>
                      <c:pt idx="11">
                        <c:v>MA</c:v>
                      </c:pt>
                      <c:pt idx="12">
                        <c:v>AM</c:v>
                      </c:pt>
                      <c:pt idx="13">
                        <c:v>ES</c:v>
                      </c:pt>
                      <c:pt idx="14">
                        <c:v>MT</c:v>
                      </c:pt>
                      <c:pt idx="15">
                        <c:v>DF</c:v>
                      </c:pt>
                      <c:pt idx="16">
                        <c:v>PB</c:v>
                      </c:pt>
                      <c:pt idx="17">
                        <c:v>MS</c:v>
                      </c:pt>
                      <c:pt idx="18">
                        <c:v>AL</c:v>
                      </c:pt>
                      <c:pt idx="19">
                        <c:v>PI</c:v>
                      </c:pt>
                      <c:pt idx="20">
                        <c:v>SE</c:v>
                      </c:pt>
                      <c:pt idx="21">
                        <c:v>RN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AP</c:v>
                      </c:pt>
                      <c:pt idx="25">
                        <c:v>AC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10'!$M$36:$M$63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14000</c:v>
                      </c:pt>
                      <c:pt idx="1">
                        <c:v>3277</c:v>
                      </c:pt>
                      <c:pt idx="2">
                        <c:v>1586</c:v>
                      </c:pt>
                      <c:pt idx="3">
                        <c:v>924</c:v>
                      </c:pt>
                      <c:pt idx="4">
                        <c:v>867</c:v>
                      </c:pt>
                      <c:pt idx="5">
                        <c:v>819</c:v>
                      </c:pt>
                      <c:pt idx="6">
                        <c:v>815</c:v>
                      </c:pt>
                      <c:pt idx="7">
                        <c:v>635</c:v>
                      </c:pt>
                      <c:pt idx="8">
                        <c:v>594</c:v>
                      </c:pt>
                      <c:pt idx="9">
                        <c:v>588</c:v>
                      </c:pt>
                      <c:pt idx="10">
                        <c:v>491</c:v>
                      </c:pt>
                      <c:pt idx="11">
                        <c:v>476</c:v>
                      </c:pt>
                      <c:pt idx="12">
                        <c:v>382</c:v>
                      </c:pt>
                      <c:pt idx="13">
                        <c:v>293</c:v>
                      </c:pt>
                      <c:pt idx="14">
                        <c:v>289</c:v>
                      </c:pt>
                      <c:pt idx="15">
                        <c:v>287</c:v>
                      </c:pt>
                      <c:pt idx="16">
                        <c:v>209</c:v>
                      </c:pt>
                      <c:pt idx="17">
                        <c:v>198</c:v>
                      </c:pt>
                      <c:pt idx="18">
                        <c:v>198</c:v>
                      </c:pt>
                      <c:pt idx="19">
                        <c:v>186</c:v>
                      </c:pt>
                      <c:pt idx="20">
                        <c:v>177</c:v>
                      </c:pt>
                      <c:pt idx="21">
                        <c:v>151</c:v>
                      </c:pt>
                      <c:pt idx="22">
                        <c:v>148</c:v>
                      </c:pt>
                      <c:pt idx="23">
                        <c:v>135</c:v>
                      </c:pt>
                      <c:pt idx="24">
                        <c:v>124</c:v>
                      </c:pt>
                      <c:pt idx="25">
                        <c:v>58</c:v>
                      </c:pt>
                      <c:pt idx="26">
                        <c:v>45</c:v>
                      </c:pt>
                      <c:pt idx="27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55-4304-BDB6-A51A621CF6A8}"/>
                  </c:ext>
                </c:extLst>
              </c15:ser>
            </c15:filteredBarSeries>
          </c:ext>
        </c:extLst>
      </c:barChart>
      <c:catAx>
        <c:axId val="672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2348480"/>
        <c:crosses val="autoZero"/>
        <c:auto val="1"/>
        <c:lblAlgn val="ctr"/>
        <c:lblOffset val="100"/>
        <c:noMultiLvlLbl val="0"/>
      </c:catAx>
      <c:valAx>
        <c:axId val="672348480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6723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2'!$B$43:$B$72</c:f>
              <c:strCache>
                <c:ptCount val="30"/>
                <c:pt idx="0">
                  <c:v>SC</c:v>
                </c:pt>
                <c:pt idx="1">
                  <c:v>RS</c:v>
                </c:pt>
                <c:pt idx="2">
                  <c:v>PR</c:v>
                </c:pt>
                <c:pt idx="3">
                  <c:v>SP</c:v>
                </c:pt>
                <c:pt idx="4">
                  <c:v>MT</c:v>
                </c:pt>
                <c:pt idx="5">
                  <c:v>GO</c:v>
                </c:pt>
                <c:pt idx="6">
                  <c:v>MS</c:v>
                </c:pt>
                <c:pt idx="7">
                  <c:v>MG</c:v>
                </c:pt>
                <c:pt idx="8">
                  <c:v>DF</c:v>
                </c:pt>
                <c:pt idx="9">
                  <c:v>RO</c:v>
                </c:pt>
                <c:pt idx="11">
                  <c:v>BR</c:v>
                </c:pt>
                <c:pt idx="13">
                  <c:v>ES</c:v>
                </c:pt>
                <c:pt idx="14">
                  <c:v>RR</c:v>
                </c:pt>
                <c:pt idx="15">
                  <c:v>RJ</c:v>
                </c:pt>
                <c:pt idx="16">
                  <c:v>AC</c:v>
                </c:pt>
                <c:pt idx="17">
                  <c:v>TO</c:v>
                </c:pt>
                <c:pt idx="18">
                  <c:v>RN</c:v>
                </c:pt>
                <c:pt idx="19">
                  <c:v>AP</c:v>
                </c:pt>
                <c:pt idx="20">
                  <c:v>PE</c:v>
                </c:pt>
                <c:pt idx="21">
                  <c:v>PB</c:v>
                </c:pt>
                <c:pt idx="22">
                  <c:v>AL</c:v>
                </c:pt>
                <c:pt idx="23">
                  <c:v>SE</c:v>
                </c:pt>
                <c:pt idx="24">
                  <c:v>PI</c:v>
                </c:pt>
                <c:pt idx="25">
                  <c:v>AM</c:v>
                </c:pt>
                <c:pt idx="26">
                  <c:v>CE</c:v>
                </c:pt>
                <c:pt idx="27">
                  <c:v>BA</c:v>
                </c:pt>
                <c:pt idx="28">
                  <c:v>PA</c:v>
                </c:pt>
                <c:pt idx="29">
                  <c:v>MA</c:v>
                </c:pt>
              </c:strCache>
            </c:strRef>
          </c:cat>
          <c:val>
            <c:numRef>
              <c:f>'Tabela 2'!$C$43:$C$72</c:f>
              <c:numCache>
                <c:formatCode>0.0</c:formatCode>
                <c:ptCount val="30"/>
                <c:pt idx="0">
                  <c:v>25.196850393700785</c:v>
                </c:pt>
                <c:pt idx="1">
                  <c:v>32.844932844932842</c:v>
                </c:pt>
                <c:pt idx="2">
                  <c:v>33.98268398268398</c:v>
                </c:pt>
                <c:pt idx="3">
                  <c:v>34.635337198657304</c:v>
                </c:pt>
                <c:pt idx="4">
                  <c:v>36.585365853658537</c:v>
                </c:pt>
                <c:pt idx="5">
                  <c:v>38.605442176870746</c:v>
                </c:pt>
                <c:pt idx="6">
                  <c:v>41.414141414141412</c:v>
                </c:pt>
                <c:pt idx="7">
                  <c:v>42.24464060529634</c:v>
                </c:pt>
                <c:pt idx="8">
                  <c:v>42.58373205741627</c:v>
                </c:pt>
                <c:pt idx="9">
                  <c:v>42.962962962962962</c:v>
                </c:pt>
                <c:pt idx="11">
                  <c:v>45.042857142857144</c:v>
                </c:pt>
                <c:pt idx="13">
                  <c:v>46.712802768166092</c:v>
                </c:pt>
                <c:pt idx="14">
                  <c:v>47.727272727272727</c:v>
                </c:pt>
                <c:pt idx="15">
                  <c:v>50.061349693251536</c:v>
                </c:pt>
                <c:pt idx="16">
                  <c:v>51.111111111111107</c:v>
                </c:pt>
                <c:pt idx="17">
                  <c:v>53.225806451612897</c:v>
                </c:pt>
                <c:pt idx="18">
                  <c:v>54.054054054054056</c:v>
                </c:pt>
                <c:pt idx="19">
                  <c:v>55.172413793103445</c:v>
                </c:pt>
                <c:pt idx="20">
                  <c:v>57.841140529531565</c:v>
                </c:pt>
                <c:pt idx="21">
                  <c:v>58.585858585858588</c:v>
                </c:pt>
                <c:pt idx="22">
                  <c:v>59.13978494623656</c:v>
                </c:pt>
                <c:pt idx="23">
                  <c:v>60.264900662251655</c:v>
                </c:pt>
                <c:pt idx="24">
                  <c:v>61.581920903954803</c:v>
                </c:pt>
                <c:pt idx="25">
                  <c:v>62.116040955631405</c:v>
                </c:pt>
                <c:pt idx="26">
                  <c:v>62.815126050420169</c:v>
                </c:pt>
                <c:pt idx="27">
                  <c:v>65.397923875432525</c:v>
                </c:pt>
                <c:pt idx="28">
                  <c:v>67.34006734006735</c:v>
                </c:pt>
                <c:pt idx="29">
                  <c:v>71.989528795811523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4A7-BE7C-A4509FD8A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7"/>
        <c:axId val="399304088"/>
        <c:axId val="399306248"/>
      </c:barChart>
      <c:catAx>
        <c:axId val="39930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9306248"/>
        <c:crosses val="autoZero"/>
        <c:auto val="1"/>
        <c:lblAlgn val="ctr"/>
        <c:lblOffset val="100"/>
        <c:noMultiLvlLbl val="0"/>
      </c:catAx>
      <c:valAx>
        <c:axId val="3993062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3993040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tx1"/>
          </a:solidFill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'Tabela 10'!$K$5</c:f>
              <c:strCache>
                <c:ptCount val="1"/>
                <c:pt idx="0">
                  <c:v>1 trim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10'!$N$37:$N$63</c:f>
              <c:numCache>
                <c:formatCode>0.0</c:formatCode>
                <c:ptCount val="27"/>
                <c:pt idx="0">
                  <c:v>22.905395525661646</c:v>
                </c:pt>
                <c:pt idx="1">
                  <c:v>11.361310133060389</c:v>
                </c:pt>
                <c:pt idx="2">
                  <c:v>6.1997368036262612</c:v>
                </c:pt>
                <c:pt idx="3">
                  <c:v>6.2947799385875118</c:v>
                </c:pt>
                <c:pt idx="4">
                  <c:v>6.2362918555344349</c:v>
                </c:pt>
                <c:pt idx="5">
                  <c:v>6.0608276063752013</c:v>
                </c:pt>
                <c:pt idx="6">
                  <c:v>4.3719842082175751</c:v>
                </c:pt>
                <c:pt idx="7">
                  <c:v>4.1234098552419951</c:v>
                </c:pt>
                <c:pt idx="8">
                  <c:v>3.8748355022664134</c:v>
                </c:pt>
                <c:pt idx="9">
                  <c:v>3.7944143880684309</c:v>
                </c:pt>
                <c:pt idx="10">
                  <c:v>4.0941658137154562</c:v>
                </c:pt>
                <c:pt idx="11">
                  <c:v>2.6465857581517769</c:v>
                </c:pt>
                <c:pt idx="12">
                  <c:v>2.0032168445679193</c:v>
                </c:pt>
                <c:pt idx="13">
                  <c:v>1.9520397718964762</c:v>
                </c:pt>
                <c:pt idx="14">
                  <c:v>2.0032168445679193</c:v>
                </c:pt>
                <c:pt idx="15">
                  <c:v>1.4914461178534872</c:v>
                </c:pt>
                <c:pt idx="16">
                  <c:v>1.4768240970902178</c:v>
                </c:pt>
                <c:pt idx="17">
                  <c:v>1.5645562216698348</c:v>
                </c:pt>
                <c:pt idx="18">
                  <c:v>1.1112735780084808</c:v>
                </c:pt>
                <c:pt idx="19">
                  <c:v>1.3671589413656968</c:v>
                </c:pt>
                <c:pt idx="20">
                  <c:v>1.0747185261003072</c:v>
                </c:pt>
                <c:pt idx="21">
                  <c:v>1.2721158064044451</c:v>
                </c:pt>
                <c:pt idx="22">
                  <c:v>1.0747185261003072</c:v>
                </c:pt>
                <c:pt idx="23">
                  <c:v>0.72379002778183943</c:v>
                </c:pt>
                <c:pt idx="24">
                  <c:v>0.33630647755519816</c:v>
                </c:pt>
                <c:pt idx="25">
                  <c:v>0.30706243602865912</c:v>
                </c:pt>
                <c:pt idx="26">
                  <c:v>0.2778183945021202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55-4304-BDB6-A51A621CF6A8}"/>
            </c:ext>
          </c:extLst>
        </c:ser>
        <c:ser>
          <c:idx val="2"/>
          <c:order val="2"/>
          <c:tx>
            <c:strRef>
              <c:f>'Tabela 10'!$M$5</c:f>
              <c:strCache>
                <c:ptCount val="1"/>
                <c:pt idx="0">
                  <c:v>1 trim 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'Tabela 10'!$K$37:$K$63</c:f>
              <c:strCache>
                <c:ptCount val="27"/>
                <c:pt idx="0">
                  <c:v>SP</c:v>
                </c:pt>
                <c:pt idx="1">
                  <c:v>MG</c:v>
                </c:pt>
                <c:pt idx="2">
                  <c:v>PR</c:v>
                </c:pt>
                <c:pt idx="3">
                  <c:v>BA</c:v>
                </c:pt>
                <c:pt idx="4">
                  <c:v>RS</c:v>
                </c:pt>
                <c:pt idx="5">
                  <c:v>RJ</c:v>
                </c:pt>
                <c:pt idx="6">
                  <c:v>SC</c:v>
                </c:pt>
                <c:pt idx="7">
                  <c:v>PA</c:v>
                </c:pt>
                <c:pt idx="8">
                  <c:v>GO</c:v>
                </c:pt>
                <c:pt idx="9">
                  <c:v>PE</c:v>
                </c:pt>
                <c:pt idx="10">
                  <c:v>CE</c:v>
                </c:pt>
                <c:pt idx="11">
                  <c:v>MA</c:v>
                </c:pt>
                <c:pt idx="12">
                  <c:v>AM</c:v>
                </c:pt>
                <c:pt idx="13">
                  <c:v>ES</c:v>
                </c:pt>
                <c:pt idx="14">
                  <c:v>MT</c:v>
                </c:pt>
                <c:pt idx="15">
                  <c:v>DF</c:v>
                </c:pt>
                <c:pt idx="16">
                  <c:v>PB</c:v>
                </c:pt>
                <c:pt idx="17">
                  <c:v>MS</c:v>
                </c:pt>
                <c:pt idx="18">
                  <c:v>AL</c:v>
                </c:pt>
                <c:pt idx="19">
                  <c:v>PI</c:v>
                </c:pt>
                <c:pt idx="20">
                  <c:v>SE</c:v>
                </c:pt>
                <c:pt idx="21">
                  <c:v>RN</c:v>
                </c:pt>
                <c:pt idx="22">
                  <c:v>RO</c:v>
                </c:pt>
                <c:pt idx="23">
                  <c:v>TO</c:v>
                </c:pt>
                <c:pt idx="24">
                  <c:v>AP</c:v>
                </c:pt>
                <c:pt idx="25">
                  <c:v>AC</c:v>
                </c:pt>
                <c:pt idx="26">
                  <c:v>RR</c:v>
                </c:pt>
              </c:strCache>
            </c:strRef>
          </c:cat>
          <c:val>
            <c:numRef>
              <c:f>'Tabela 10'!$O$37:$O$63</c:f>
              <c:numCache>
                <c:formatCode>0.0</c:formatCode>
                <c:ptCount val="27"/>
                <c:pt idx="0">
                  <c:v>23.407142857142858</c:v>
                </c:pt>
                <c:pt idx="1">
                  <c:v>11.328571428571427</c:v>
                </c:pt>
                <c:pt idx="2">
                  <c:v>6.6000000000000005</c:v>
                </c:pt>
                <c:pt idx="3">
                  <c:v>6.1928571428571431</c:v>
                </c:pt>
                <c:pt idx="4">
                  <c:v>5.8500000000000005</c:v>
                </c:pt>
                <c:pt idx="5">
                  <c:v>5.8214285714285712</c:v>
                </c:pt>
                <c:pt idx="6">
                  <c:v>4.5357142857142856</c:v>
                </c:pt>
                <c:pt idx="7">
                  <c:v>4.2428571428571429</c:v>
                </c:pt>
                <c:pt idx="8">
                  <c:v>4.2</c:v>
                </c:pt>
                <c:pt idx="9">
                  <c:v>3.5071428571428571</c:v>
                </c:pt>
                <c:pt idx="10">
                  <c:v>3.4000000000000004</c:v>
                </c:pt>
                <c:pt idx="11">
                  <c:v>2.7285714285714286</c:v>
                </c:pt>
                <c:pt idx="12">
                  <c:v>2.092857142857143</c:v>
                </c:pt>
                <c:pt idx="13">
                  <c:v>2.0642857142857145</c:v>
                </c:pt>
                <c:pt idx="14">
                  <c:v>2.0500000000000003</c:v>
                </c:pt>
                <c:pt idx="15">
                  <c:v>1.4928571428571429</c:v>
                </c:pt>
                <c:pt idx="16">
                  <c:v>1.4142857142857144</c:v>
                </c:pt>
                <c:pt idx="17">
                  <c:v>1.4142857142857144</c:v>
                </c:pt>
                <c:pt idx="18">
                  <c:v>1.3285714285714285</c:v>
                </c:pt>
                <c:pt idx="19">
                  <c:v>1.2642857142857142</c:v>
                </c:pt>
                <c:pt idx="20">
                  <c:v>1.0785714285714285</c:v>
                </c:pt>
                <c:pt idx="21">
                  <c:v>1.0571428571428572</c:v>
                </c:pt>
                <c:pt idx="22">
                  <c:v>0.96428571428571419</c:v>
                </c:pt>
                <c:pt idx="23">
                  <c:v>0.88571428571428568</c:v>
                </c:pt>
                <c:pt idx="24">
                  <c:v>0.41428571428571426</c:v>
                </c:pt>
                <c:pt idx="25">
                  <c:v>0.3214285714285714</c:v>
                </c:pt>
                <c:pt idx="26">
                  <c:v>0.31428571428571428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55-4304-BDB6-A51A621CF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2348120"/>
        <c:axId val="672348480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'Tabela 10'!$M$5</c15:sqref>
                        </c15:formulaRef>
                      </c:ext>
                    </c:extLst>
                    <c:strCache>
                      <c:ptCount val="1"/>
                      <c:pt idx="0">
                        <c:v>1 trim 2024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'Tabela 10'!$K$37:$K$63</c15:sqref>
                        </c15:formulaRef>
                      </c:ext>
                    </c:extLst>
                    <c:strCache>
                      <c:ptCount val="27"/>
                      <c:pt idx="0">
                        <c:v>SP</c:v>
                      </c:pt>
                      <c:pt idx="1">
                        <c:v>MG</c:v>
                      </c:pt>
                      <c:pt idx="2">
                        <c:v>PR</c:v>
                      </c:pt>
                      <c:pt idx="3">
                        <c:v>BA</c:v>
                      </c:pt>
                      <c:pt idx="4">
                        <c:v>RS</c:v>
                      </c:pt>
                      <c:pt idx="5">
                        <c:v>RJ</c:v>
                      </c:pt>
                      <c:pt idx="6">
                        <c:v>SC</c:v>
                      </c:pt>
                      <c:pt idx="7">
                        <c:v>PA</c:v>
                      </c:pt>
                      <c:pt idx="8">
                        <c:v>GO</c:v>
                      </c:pt>
                      <c:pt idx="9">
                        <c:v>PE</c:v>
                      </c:pt>
                      <c:pt idx="10">
                        <c:v>CE</c:v>
                      </c:pt>
                      <c:pt idx="11">
                        <c:v>MA</c:v>
                      </c:pt>
                      <c:pt idx="12">
                        <c:v>AM</c:v>
                      </c:pt>
                      <c:pt idx="13">
                        <c:v>ES</c:v>
                      </c:pt>
                      <c:pt idx="14">
                        <c:v>MT</c:v>
                      </c:pt>
                      <c:pt idx="15">
                        <c:v>DF</c:v>
                      </c:pt>
                      <c:pt idx="16">
                        <c:v>PB</c:v>
                      </c:pt>
                      <c:pt idx="17">
                        <c:v>MS</c:v>
                      </c:pt>
                      <c:pt idx="18">
                        <c:v>AL</c:v>
                      </c:pt>
                      <c:pt idx="19">
                        <c:v>PI</c:v>
                      </c:pt>
                      <c:pt idx="20">
                        <c:v>SE</c:v>
                      </c:pt>
                      <c:pt idx="21">
                        <c:v>RN</c:v>
                      </c:pt>
                      <c:pt idx="22">
                        <c:v>RO</c:v>
                      </c:pt>
                      <c:pt idx="23">
                        <c:v>TO</c:v>
                      </c:pt>
                      <c:pt idx="24">
                        <c:v>AP</c:v>
                      </c:pt>
                      <c:pt idx="25">
                        <c:v>AC</c:v>
                      </c:pt>
                      <c:pt idx="26">
                        <c:v>RR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'Tabela 10'!$M$36:$M$63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14000</c:v>
                      </c:pt>
                      <c:pt idx="1">
                        <c:v>3277</c:v>
                      </c:pt>
                      <c:pt idx="2">
                        <c:v>1586</c:v>
                      </c:pt>
                      <c:pt idx="3">
                        <c:v>924</c:v>
                      </c:pt>
                      <c:pt idx="4">
                        <c:v>867</c:v>
                      </c:pt>
                      <c:pt idx="5">
                        <c:v>819</c:v>
                      </c:pt>
                      <c:pt idx="6">
                        <c:v>815</c:v>
                      </c:pt>
                      <c:pt idx="7">
                        <c:v>635</c:v>
                      </c:pt>
                      <c:pt idx="8">
                        <c:v>594</c:v>
                      </c:pt>
                      <c:pt idx="9">
                        <c:v>588</c:v>
                      </c:pt>
                      <c:pt idx="10">
                        <c:v>491</c:v>
                      </c:pt>
                      <c:pt idx="11">
                        <c:v>476</c:v>
                      </c:pt>
                      <c:pt idx="12">
                        <c:v>382</c:v>
                      </c:pt>
                      <c:pt idx="13">
                        <c:v>293</c:v>
                      </c:pt>
                      <c:pt idx="14">
                        <c:v>289</c:v>
                      </c:pt>
                      <c:pt idx="15">
                        <c:v>287</c:v>
                      </c:pt>
                      <c:pt idx="16">
                        <c:v>209</c:v>
                      </c:pt>
                      <c:pt idx="17">
                        <c:v>198</c:v>
                      </c:pt>
                      <c:pt idx="18">
                        <c:v>198</c:v>
                      </c:pt>
                      <c:pt idx="19">
                        <c:v>186</c:v>
                      </c:pt>
                      <c:pt idx="20">
                        <c:v>177</c:v>
                      </c:pt>
                      <c:pt idx="21">
                        <c:v>151</c:v>
                      </c:pt>
                      <c:pt idx="22">
                        <c:v>148</c:v>
                      </c:pt>
                      <c:pt idx="23">
                        <c:v>135</c:v>
                      </c:pt>
                      <c:pt idx="24">
                        <c:v>124</c:v>
                      </c:pt>
                      <c:pt idx="25">
                        <c:v>58</c:v>
                      </c:pt>
                      <c:pt idx="26">
                        <c:v>45</c:v>
                      </c:pt>
                      <c:pt idx="27">
                        <c:v>44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055-4304-BDB6-A51A621CF6A8}"/>
                  </c:ext>
                </c:extLst>
              </c15:ser>
            </c15:filteredBarSeries>
          </c:ext>
        </c:extLst>
      </c:barChart>
      <c:catAx>
        <c:axId val="672348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2348480"/>
        <c:crosses val="autoZero"/>
        <c:auto val="1"/>
        <c:lblAlgn val="ctr"/>
        <c:lblOffset val="100"/>
        <c:noMultiLvlLbl val="0"/>
      </c:catAx>
      <c:valAx>
        <c:axId val="672348480"/>
        <c:scaling>
          <c:orientation val="minMax"/>
          <c:max val="30"/>
        </c:scaling>
        <c:delete val="1"/>
        <c:axPos val="l"/>
        <c:numFmt formatCode="0.0" sourceLinked="1"/>
        <c:majorTickMark val="none"/>
        <c:minorTickMark val="none"/>
        <c:tickLblPos val="nextTo"/>
        <c:crossAx val="67234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3'!$B$43</c:f>
              <c:strCache>
                <c:ptCount val="1"/>
                <c:pt idx="0">
                  <c:v>Homens-Ocupados-2023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3'!$C$43:$F$43</c:f>
              <c:numCache>
                <c:formatCode>0%</c:formatCode>
                <c:ptCount val="4"/>
                <c:pt idx="0">
                  <c:v>0.37300933801190844</c:v>
                </c:pt>
                <c:pt idx="1">
                  <c:v>0.46735589382772913</c:v>
                </c:pt>
                <c:pt idx="2">
                  <c:v>0.10902935325696829</c:v>
                </c:pt>
                <c:pt idx="3">
                  <c:v>5.0605414903394291E-2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6F-4500-B9F3-B01E154CF294}"/>
            </c:ext>
          </c:extLst>
        </c:ser>
        <c:ser>
          <c:idx val="1"/>
          <c:order val="1"/>
          <c:tx>
            <c:strRef>
              <c:f>'Slide 3'!$B$44</c:f>
              <c:strCache>
                <c:ptCount val="1"/>
                <c:pt idx="0">
                  <c:v>Homens-Ocupados-2024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3'!$C$44:$F$44</c:f>
              <c:numCache>
                <c:formatCode>0%</c:formatCode>
                <c:ptCount val="4"/>
                <c:pt idx="0">
                  <c:v>0.37337003858623524</c:v>
                </c:pt>
                <c:pt idx="1">
                  <c:v>0.4649136020524775</c:v>
                </c:pt>
                <c:pt idx="2">
                  <c:v>0.11417629342418592</c:v>
                </c:pt>
                <c:pt idx="3">
                  <c:v>4.7540065937101313E-2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6F-4500-B9F3-B01E154CF294}"/>
            </c:ext>
          </c:extLst>
        </c:ser>
        <c:ser>
          <c:idx val="2"/>
          <c:order val="2"/>
          <c:tx>
            <c:strRef>
              <c:f>'Slide 3'!$B$45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3'!$C$45:$F$45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6D6F-4500-B9F3-B01E154CF294}"/>
            </c:ext>
          </c:extLst>
        </c:ser>
        <c:ser>
          <c:idx val="3"/>
          <c:order val="3"/>
          <c:tx>
            <c:strRef>
              <c:f>'Slide 3'!$B$46</c:f>
              <c:strCache>
                <c:ptCount val="1"/>
                <c:pt idx="0">
                  <c:v>Mulheres-Ocupadas-2023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3'!$C$46:$F$46</c:f>
              <c:numCache>
                <c:formatCode>0%</c:formatCode>
                <c:ptCount val="4"/>
                <c:pt idx="0">
                  <c:v>0.22663363372669509</c:v>
                </c:pt>
                <c:pt idx="1">
                  <c:v>0.49704146901376084</c:v>
                </c:pt>
                <c:pt idx="2">
                  <c:v>0.1875695421053829</c:v>
                </c:pt>
                <c:pt idx="3">
                  <c:v>8.8755355154161053E-2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6F-4500-B9F3-B01E154CF294}"/>
            </c:ext>
          </c:extLst>
        </c:ser>
        <c:ser>
          <c:idx val="4"/>
          <c:order val="4"/>
          <c:tx>
            <c:strRef>
              <c:f>'Slide 3'!$B$47</c:f>
              <c:strCache>
                <c:ptCount val="1"/>
                <c:pt idx="0">
                  <c:v>Mulheres-Ocupadas-2024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3'!$C$42:$F$42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3'!$C$47:$F$47</c:f>
              <c:numCache>
                <c:formatCode>0%</c:formatCode>
                <c:ptCount val="4"/>
                <c:pt idx="0">
                  <c:v>0.22618141251613919</c:v>
                </c:pt>
                <c:pt idx="1">
                  <c:v>0.49358067894003815</c:v>
                </c:pt>
                <c:pt idx="2">
                  <c:v>0.18837328212949347</c:v>
                </c:pt>
                <c:pt idx="3">
                  <c:v>9.1864626414329173E-2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D6F-4500-B9F3-B01E154CF2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7"/>
        <c:axId val="347801288"/>
        <c:axId val="347802728"/>
      </c:barChart>
      <c:catAx>
        <c:axId val="34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802728"/>
        <c:crosses val="autoZero"/>
        <c:auto val="1"/>
        <c:lblAlgn val="ctr"/>
        <c:lblOffset val="100"/>
        <c:noMultiLvlLbl val="0"/>
      </c:catAx>
      <c:valAx>
        <c:axId val="34780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0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6716740104051834E-2"/>
          <c:y val="0.18552166693449032"/>
          <c:w val="0.97373083697934715"/>
          <c:h val="0.668663988430017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'Slide 3'!$B$35</c:f>
              <c:strCache>
                <c:ptCount val="1"/>
                <c:pt idx="0">
                  <c:v>Homens-Desocupados-2023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3'!$C$35:$F$35</c:f>
              <c:numCache>
                <c:formatCode>0%</c:formatCode>
                <c:ptCount val="4"/>
                <c:pt idx="0">
                  <c:v>0.45653282459566652</c:v>
                </c:pt>
                <c:pt idx="1">
                  <c:v>0.4501258826103603</c:v>
                </c:pt>
                <c:pt idx="2">
                  <c:v>7.1408706993003834E-2</c:v>
                </c:pt>
                <c:pt idx="3">
                  <c:v>2.1932585800969486E-2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4-4374-80A8-190103B77C52}"/>
            </c:ext>
          </c:extLst>
        </c:ser>
        <c:ser>
          <c:idx val="1"/>
          <c:order val="1"/>
          <c:tx>
            <c:strRef>
              <c:f>'Slide 3'!$B$36</c:f>
              <c:strCache>
                <c:ptCount val="1"/>
                <c:pt idx="0">
                  <c:v>Homens-Desocupados-2024</c:v>
                </c:pt>
              </c:strCache>
            </c:strRef>
          </c:tx>
          <c:spPr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3'!$C$36:$F$36</c:f>
              <c:numCache>
                <c:formatCode>0%</c:formatCode>
                <c:ptCount val="4"/>
                <c:pt idx="0">
                  <c:v>0.46760410647477668</c:v>
                </c:pt>
                <c:pt idx="1">
                  <c:v>0.4118427857094335</c:v>
                </c:pt>
                <c:pt idx="2">
                  <c:v>9.2908528208009017E-2</c:v>
                </c:pt>
                <c:pt idx="3">
                  <c:v>2.7644579607780936E-2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4-4374-80A8-190103B77C52}"/>
            </c:ext>
          </c:extLst>
        </c:ser>
        <c:ser>
          <c:idx val="2"/>
          <c:order val="2"/>
          <c:tx>
            <c:strRef>
              <c:f>'Slide 3'!$B$37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3'!$C$37:$F$37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BD94-4374-80A8-190103B77C52}"/>
            </c:ext>
          </c:extLst>
        </c:ser>
        <c:ser>
          <c:idx val="3"/>
          <c:order val="3"/>
          <c:tx>
            <c:strRef>
              <c:f>'Slide 3'!$B$38</c:f>
              <c:strCache>
                <c:ptCount val="1"/>
                <c:pt idx="0">
                  <c:v>Mulheres-Desocupadas-2023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3'!$C$38:$F$38</c:f>
              <c:numCache>
                <c:formatCode>0%</c:formatCode>
                <c:ptCount val="4"/>
                <c:pt idx="0">
                  <c:v>0.37968983770934622</c:v>
                </c:pt>
                <c:pt idx="1">
                  <c:v>0.48240895349827884</c:v>
                </c:pt>
                <c:pt idx="2">
                  <c:v>9.0995811177627409E-2</c:v>
                </c:pt>
                <c:pt idx="3">
                  <c:v>4.6905397614747442E-2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4-4374-80A8-190103B77C52}"/>
            </c:ext>
          </c:extLst>
        </c:ser>
        <c:ser>
          <c:idx val="4"/>
          <c:order val="4"/>
          <c:tx>
            <c:strRef>
              <c:f>'Slide 3'!$B$39</c:f>
              <c:strCache>
                <c:ptCount val="1"/>
                <c:pt idx="0">
                  <c:v>Mulheres-Desocupadas-2024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3'!$C$34:$F$34</c:f>
              <c:strCache>
                <c:ptCount val="4"/>
                <c:pt idx="0">
                  <c:v>Ensino médio ou equivalente incompleto</c:v>
                </c:pt>
                <c:pt idx="1">
                  <c:v>Ensino médio ou equivalente completo</c:v>
                </c:pt>
                <c:pt idx="2">
                  <c:v>Ensino superior incompleto</c:v>
                </c:pt>
                <c:pt idx="3">
                  <c:v>Ensino superior completo</c:v>
                </c:pt>
              </c:strCache>
            </c:strRef>
          </c:cat>
          <c:val>
            <c:numRef>
              <c:f>'Slide 3'!$C$39:$F$39</c:f>
              <c:numCache>
                <c:formatCode>0%</c:formatCode>
                <c:ptCount val="4"/>
                <c:pt idx="0">
                  <c:v>0.35801246884143201</c:v>
                </c:pt>
                <c:pt idx="1">
                  <c:v>0.50036382056894302</c:v>
                </c:pt>
                <c:pt idx="2">
                  <c:v>9.3500987988062514E-2</c:v>
                </c:pt>
                <c:pt idx="3">
                  <c:v>4.8122722601562383E-2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4-4374-80A8-190103B77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7801288"/>
        <c:axId val="347802728"/>
      </c:barChart>
      <c:catAx>
        <c:axId val="34780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47802728"/>
        <c:crosses val="autoZero"/>
        <c:auto val="1"/>
        <c:lblAlgn val="ctr"/>
        <c:lblOffset val="100"/>
        <c:noMultiLvlLbl val="0"/>
      </c:catAx>
      <c:valAx>
        <c:axId val="34780272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7801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1"/>
          <c:tx>
            <c:strRef>
              <c:f>'[Tabela Dinâmica Dados PNADC Perfil Jovens 20181 a 20231.xlsx]Planilha2'!$T$2</c:f>
              <c:strCache>
                <c:ptCount val="1"/>
                <c:pt idx="0">
                  <c:v>Ocupações de baixa qualificação ou remuneração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20231.xlsx]Planilha2'!$T$3:$T$9</c:f>
              <c:numCache>
                <c:formatCode>#,##0_ ;\-#,##0\ </c:formatCode>
                <c:ptCount val="7"/>
                <c:pt idx="0">
                  <c:v>11888.706741241969</c:v>
                </c:pt>
                <c:pt idx="1">
                  <c:v>11951.232532115002</c:v>
                </c:pt>
                <c:pt idx="2">
                  <c:v>10183.638000582501</c:v>
                </c:pt>
                <c:pt idx="3">
                  <c:v>11302.284042910162</c:v>
                </c:pt>
                <c:pt idx="4">
                  <c:v>12074.576849584799</c:v>
                </c:pt>
                <c:pt idx="5">
                  <c:v>11688.70288246</c:v>
                </c:pt>
                <c:pt idx="6">
                  <c:v>12039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C-423F-8280-4522C679E4A9}"/>
            </c:ext>
          </c:extLst>
        </c:ser>
        <c:ser>
          <c:idx val="2"/>
          <c:order val="2"/>
          <c:tx>
            <c:strRef>
              <c:f>'[Tabela Dinâmica Dados PNADC Perfil Jovens 20181 a 20231.xlsx]Planilha2'!$U$2</c:f>
              <c:strCache>
                <c:ptCount val="1"/>
                <c:pt idx="0">
                  <c:v>Ocupações técnicas ou culturais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20231.xlsx]Planilha2'!$U$3:$U$9</c:f>
              <c:numCache>
                <c:formatCode>_-* #,##0_-;\-* #,##0_-;_-* "-"??_-;_-@_-</c:formatCode>
                <c:ptCount val="7"/>
                <c:pt idx="0">
                  <c:v>1877.3281236083301</c:v>
                </c:pt>
                <c:pt idx="1">
                  <c:v>2042.3829479975</c:v>
                </c:pt>
                <c:pt idx="2">
                  <c:v>1767.8256335775</c:v>
                </c:pt>
                <c:pt idx="3">
                  <c:v>2044.90153195834</c:v>
                </c:pt>
                <c:pt idx="4">
                  <c:v>2316.4691864526999</c:v>
                </c:pt>
                <c:pt idx="5">
                  <c:v>2246.1016140299998</c:v>
                </c:pt>
                <c:pt idx="6" formatCode="#,##0">
                  <c:v>1961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C-423F-8280-4522C679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28083528"/>
        <c:axId val="628081368"/>
      </c:barChart>
      <c:lineChart>
        <c:grouping val="standard"/>
        <c:varyColors val="0"/>
        <c:ser>
          <c:idx val="0"/>
          <c:order val="0"/>
          <c:tx>
            <c:strRef>
              <c:f>'[Tabela Dinâmica Dados PNADC Perfil Jovens 20181 a 20231.xlsx]Planilha2'!$S$2</c:f>
              <c:strCache>
                <c:ptCount val="1"/>
                <c:pt idx="0">
                  <c:v>Jovens Ocupados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1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'[Tabela Dinâmica Dados PNADC Perfil Jovens 20181 a 20231.xlsx]Planilha2'!$R$3:$R$9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'[Tabela Dinâmica Dados PNADC Perfil Jovens 20181 a 20231.xlsx]Planilha2'!$S$3:$S$9</c:f>
              <c:numCache>
                <c:formatCode>_-* #,##0_-;\-* #,##0_-;_-* "-"??_-;_-@_-</c:formatCode>
                <c:ptCount val="7"/>
                <c:pt idx="0">
                  <c:v>13766.034864850299</c:v>
                </c:pt>
                <c:pt idx="1">
                  <c:v>13993.615480112501</c:v>
                </c:pt>
                <c:pt idx="2">
                  <c:v>11951.463634160002</c:v>
                </c:pt>
                <c:pt idx="3">
                  <c:v>13347.185574868501</c:v>
                </c:pt>
                <c:pt idx="4">
                  <c:v>14391.046036037498</c:v>
                </c:pt>
                <c:pt idx="5">
                  <c:v>13934.80449649</c:v>
                </c:pt>
                <c:pt idx="6">
                  <c:v>14000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8C-423F-8280-4522C679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8083528"/>
        <c:axId val="628081368"/>
      </c:lineChart>
      <c:catAx>
        <c:axId val="62808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8081368"/>
        <c:crosses val="autoZero"/>
        <c:auto val="1"/>
        <c:lblAlgn val="ctr"/>
        <c:lblOffset val="100"/>
        <c:noMultiLvlLbl val="0"/>
      </c:catAx>
      <c:valAx>
        <c:axId val="628081368"/>
        <c:scaling>
          <c:orientation val="minMax"/>
        </c:scaling>
        <c:delete val="1"/>
        <c:axPos val="l"/>
        <c:numFmt formatCode="#,##0_ ;\-#,##0\ " sourceLinked="1"/>
        <c:majorTickMark val="none"/>
        <c:minorTickMark val="none"/>
        <c:tickLblPos val="nextTo"/>
        <c:crossAx val="6280835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2.5182035536906861E-2"/>
          <c:y val="1.5631103976872857E-2"/>
          <c:w val="0.9455674411127124"/>
          <c:h val="0.116177507449987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pt-BR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370846147024134"/>
          <c:y val="0.12565438119339781"/>
          <c:w val="0.62763181996634343"/>
          <c:h val="0.8324608250754695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8D-4E7D-9826-3DABC98F8FE3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8D-4E7D-9826-3DABC98F8F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F8D-4E7D-9826-3DABC98F8FE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'Rais 2022Faixa Etária'!$L$2:$L$4</c:f>
              <c:strCache>
                <c:ptCount val="3"/>
                <c:pt idx="0">
                  <c:v>Até 17 anos</c:v>
                </c:pt>
                <c:pt idx="1">
                  <c:v>18 A 24 anos</c:v>
                </c:pt>
                <c:pt idx="2">
                  <c:v>25 anos e mais</c:v>
                </c:pt>
              </c:strCache>
            </c:strRef>
          </c:cat>
          <c:val>
            <c:numRef>
              <c:f>'Rais 2022Faixa Etária'!$M$2:$M$4</c:f>
              <c:numCache>
                <c:formatCode>#,##0</c:formatCode>
                <c:ptCount val="3"/>
                <c:pt idx="0">
                  <c:v>381983</c:v>
                </c:pt>
                <c:pt idx="1">
                  <c:v>222026</c:v>
                </c:pt>
                <c:pt idx="2">
                  <c:v>3256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8D-4E7D-9826-3DABC98F8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0.94384</cdr:x>
      <cdr:y>0.02098</cdr:y>
    </cdr:from>
    <cdr:to>
      <cdr:x>0.99064</cdr:x>
      <cdr:y>0.08252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4139D966-30A7-8738-5A89-8C3455FC3516}"/>
            </a:ext>
          </a:extLst>
        </cdr:cNvPr>
        <cdr:cNvSpPr txBox="1"/>
      </cdr:nvSpPr>
      <cdr:spPr>
        <a:xfrm xmlns:a="http://schemas.openxmlformats.org/drawingml/2006/main">
          <a:off x="5762626" y="71438"/>
          <a:ext cx="2857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/>
            <a:t>%</a:t>
          </a:r>
        </a:p>
      </cdr:txBody>
    </cdr:sp>
  </cdr:relSizeAnchor>
  <cdr:relSizeAnchor xmlns:cdr="http://schemas.openxmlformats.org/drawingml/2006/chartDrawing">
    <cdr:from>
      <cdr:x>0.00468</cdr:x>
      <cdr:y>0.0014</cdr:y>
    </cdr:from>
    <cdr:to>
      <cdr:x>0.1</cdr:x>
      <cdr:y>0.11924</cdr:y>
    </cdr:to>
    <cdr:sp macro="" textlink="">
      <cdr:nvSpPr>
        <cdr:cNvPr id="3" name="CaixaDeTexto 2">
          <a:extLst xmlns:a="http://schemas.openxmlformats.org/drawingml/2006/main">
            <a:ext uri="{FF2B5EF4-FFF2-40B4-BE49-F238E27FC236}">
              <a16:creationId xmlns:a16="http://schemas.microsoft.com/office/drawing/2014/main" id="{73FA30B6-4870-6EB4-96B9-489CAC727350}"/>
            </a:ext>
          </a:extLst>
        </cdr:cNvPr>
        <cdr:cNvSpPr txBox="1"/>
      </cdr:nvSpPr>
      <cdr:spPr>
        <a:xfrm xmlns:a="http://schemas.openxmlformats.org/drawingml/2006/main">
          <a:off x="28531" y="4916"/>
          <a:ext cx="581069" cy="414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800"/>
            <a:t>Mil pessoas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0.01534</cdr:x>
      <cdr:y>0.02596</cdr:y>
    </cdr:from>
    <cdr:to>
      <cdr:x>0.07223</cdr:x>
      <cdr:y>0.09133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53209C-0C5F-3889-8911-68F743C18310}"/>
            </a:ext>
          </a:extLst>
        </cdr:cNvPr>
        <cdr:cNvSpPr txBox="1"/>
      </cdr:nvSpPr>
      <cdr:spPr>
        <a:xfrm xmlns:a="http://schemas.openxmlformats.org/drawingml/2006/main">
          <a:off x="147639" y="103878"/>
          <a:ext cx="5475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Em 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0.01534</cdr:x>
      <cdr:y>0.02596</cdr:y>
    </cdr:from>
    <cdr:to>
      <cdr:x>0.07223</cdr:x>
      <cdr:y>0.09133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853209C-0C5F-3889-8911-68F743C18310}"/>
            </a:ext>
          </a:extLst>
        </cdr:cNvPr>
        <cdr:cNvSpPr txBox="1"/>
      </cdr:nvSpPr>
      <cdr:spPr>
        <a:xfrm xmlns:a="http://schemas.openxmlformats.org/drawingml/2006/main">
          <a:off x="147639" y="103878"/>
          <a:ext cx="547510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dirty="0"/>
            <a:t>Em 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61A57-A80D-4103-B930-D7F72FFE3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A435FF-B92F-434F-A53F-497776EF1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F4019B-243C-45F8-B108-D68E41DF3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8875A-E34B-4178-A6B1-FAFE54E0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05999A-4C7E-446F-BDF2-FB2B14B78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709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97AB8-1E2F-4A4B-B4D2-0318DECA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FCB5188-E2D6-4275-993C-A05BD73E1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916E7A-E0DD-468B-B5EC-4D4A75AC9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CB21D7-44F8-4AD0-B084-E07666EE9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A30CF5-B1E3-4309-A3FE-C84A98D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71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42009B-9537-4024-BAA3-CC4963DFC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31FE04-6074-4902-B3BB-6AE2966D5C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225A98-66BB-4292-AFA1-D8C936E9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D2D4AE-3CC9-48CC-A606-B3CDD442B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8BDBDF-E197-422B-8BB3-79641189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26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18F02-61DC-489F-8D8B-7FD08C08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21A5C7-B767-4E06-B951-754DC6B12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9EADD2-7DFF-4E87-AF4B-08D835AD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42D776-9660-4EE7-AFE6-8B05B59D3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174F7E-DA0E-42ED-92C3-B8FE4B05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33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F05A1-59A6-4EFD-A32E-E947E196F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40CAF7-90B2-44E6-9500-4A2AE937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C8DFE7-C675-47CE-BE7E-01BB7823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08D65-E771-4A15-A9C4-48E2F96A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EF94A26-C369-4FBF-AA81-D37E71DAC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73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C77FB4-A106-49DE-93B8-73D53393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6E7453-6982-4C67-845F-F465C1FCA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1001C6-B05F-4F36-B710-3173ACCEA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60D140-F681-4A44-80D8-A2F79B1F1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047E55-A5D8-40F1-9C6C-30053B77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DE332A-A391-4AA5-B519-9312D8356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59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A8D9EF-D18B-45E9-834F-EA9160721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A85ABB-637D-46C2-8124-C41DD62D8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88801C-AB8E-4E27-BB45-9FBE88DE2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8C3B81-880E-4D6B-9B77-C3870ABE74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DE5FB88-5B7D-4C0E-A061-CC0591FDEB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591215A-BEBE-49B0-99D1-D22535E30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B5663A9-A481-423E-92C8-934347C83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1127495-95D5-4CA5-ACDF-4A9464BE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2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BCABF-4C98-4324-96B9-CE46DA237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4B778F7-0BD7-4F1D-B0F5-988E64418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0A14902-9C7E-4C37-A5ED-E94500D9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398CD20-610A-4CC6-ABF9-F6F298E1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73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934B0D9-07B8-46AB-9A79-D46E1AD19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01141E-E061-4E84-BF67-63C29E3B9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61C49E-4AEE-4028-A6A2-3D675CAD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96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5F716-7A7B-41BB-A79D-3CF3815A3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EFAB0B-00E4-4677-BBFC-E94BAB203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953CD3-FA02-4A73-997E-2EBB00144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03E393B-B661-4B0E-82D5-41EB3D545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D36B42-1065-443A-AC3D-ABF88765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9F017C-F3B3-42BA-85D5-A939FD9F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611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447CB-5E0A-48D4-A7BD-868328764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520C32-CCBF-40D6-AFC4-0342EDDF6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8DB7A4-CD53-4F62-BF5F-999A0788B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6CAAE0E-781E-4CFD-9A60-1DA8352A8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A30C7C-CD46-4CE2-B3C2-27902B95C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8BEADA-7E46-4592-A54B-5176045E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17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603A0A-5949-456F-A4A2-E3F91C6E2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304449-371E-4159-8E5B-0F5D4D6F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EEF937-72C1-4C20-8694-619C0679C6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CBAD9-BDD1-4623-9DF1-076E1AFD2E5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D603F-471C-4CA8-B95F-302EA4E1B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C7DCE4-AFF6-4651-ACD2-4148194BF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031C6-E64C-4789-A149-90F13789CA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7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53D08DB-E1A6-47DD-8DDE-5E393D064A2F}"/>
              </a:ext>
            </a:extLst>
          </p:cNvPr>
          <p:cNvSpPr txBox="1"/>
          <p:nvPr/>
        </p:nvSpPr>
        <p:spPr>
          <a:xfrm>
            <a:off x="1062035" y="2003778"/>
            <a:ext cx="9638951" cy="2832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lang="pt-BR" sz="4800" dirty="0"/>
              <a:t>Os jovens e o trabalho – sua inserção e </a:t>
            </a:r>
            <a:r>
              <a:rPr lang="pt-BR" sz="4800" kern="0" dirty="0">
                <a:cs typeface="Arial"/>
                <a:sym typeface="Arial"/>
              </a:rPr>
              <a:t>reflexões para o futuro 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4000" kern="0" dirty="0">
              <a:cs typeface="Arial"/>
              <a:sym typeface="Arial"/>
            </a:endParaRPr>
          </a:p>
          <a:p>
            <a:pPr algn="r"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r>
              <a:rPr lang="pt-BR" sz="2000" kern="0" dirty="0">
                <a:cs typeface="Arial"/>
                <a:sym typeface="Arial"/>
              </a:rPr>
              <a:t>Maio 2024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C8A0897-D98B-490F-A2A9-267F3CB912F6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3104443" y="4897086"/>
            <a:ext cx="5453769" cy="17323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1069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6B549BF-92A2-48BC-A2B4-612A67BBDAE3}"/>
              </a:ext>
            </a:extLst>
          </p:cNvPr>
          <p:cNvSpPr txBox="1"/>
          <p:nvPr/>
        </p:nvSpPr>
        <p:spPr>
          <a:xfrm>
            <a:off x="402671" y="302004"/>
            <a:ext cx="11518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Considerando as ocupações (COD-PNAD-Contínua): </a:t>
            </a:r>
          </a:p>
          <a:p>
            <a:pPr marL="380990" indent="-380990" defTabSz="1219170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12% dos jovens ocupados (2 milhões) tinham ocupações técnicas, nas atividades culturais ou da informática e comunicações), com menor informalidade (37%).</a:t>
            </a:r>
            <a:endParaRPr lang="pt-BR" sz="2000" kern="0" dirty="0">
              <a:latin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753001-E331-4B4C-B68A-82BC234A448D}"/>
              </a:ext>
            </a:extLst>
          </p:cNvPr>
          <p:cNvSpPr txBox="1"/>
          <p:nvPr/>
        </p:nvSpPr>
        <p:spPr>
          <a:xfrm>
            <a:off x="402671" y="1514290"/>
            <a:ext cx="106624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ü"/>
            </a:pPr>
            <a:r>
              <a:rPr lang="pt-BR" sz="2000" dirty="0"/>
              <a:t>para a maior parte dos jovens ocupados (12 milhões), 45% estavam na informalidade.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19571E3-99A3-4F70-9395-01A17F8912A2}"/>
              </a:ext>
            </a:extLst>
          </p:cNvPr>
          <p:cNvSpPr txBox="1"/>
          <p:nvPr/>
        </p:nvSpPr>
        <p:spPr>
          <a:xfrm>
            <a:off x="1649548" y="6457890"/>
            <a:ext cx="60946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05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r>
              <a:rPr lang="pt-BR" sz="200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9" name="Imagem 8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2447F39-AB07-4558-A40A-AF9C0F7CADF8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53822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CF7063-A088-48E1-9A40-0785FFB6E6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001527"/>
              </p:ext>
            </p:extLst>
          </p:nvPr>
        </p:nvGraphicFramePr>
        <p:xfrm>
          <a:off x="1420635" y="2111023"/>
          <a:ext cx="8739365" cy="444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2798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B7A42-3FEC-73A1-AC2D-F31BE7E4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699" y="592403"/>
            <a:ext cx="11666280" cy="1055776"/>
          </a:xfrm>
        </p:spPr>
        <p:txBody>
          <a:bodyPr>
            <a:normAutofit/>
          </a:bodyPr>
          <a:lstStyle/>
          <a:p>
            <a:r>
              <a:rPr lang="pt-BR" sz="2000" b="1" dirty="0"/>
              <a:t>As </a:t>
            </a:r>
            <a:r>
              <a:rPr lang="pt-BR" sz="2000" b="1" dirty="0">
                <a:latin typeface="+mn-lt"/>
              </a:rPr>
              <a:t>15 ocupações mais frequentes agregam 5,8 milhões de jovens (42%), apresentaram baixo crescimento entre 2019 e 2024, mas têm baixa informalidade para os controladores de abastecimento e estoques, escriturários, repositores de prateleiras, caixas, recepcionistas e vendedores de loja</a:t>
            </a:r>
            <a:r>
              <a:rPr lang="pt-BR" sz="2000" b="1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C483F22-8F4C-F8D6-EE90-497D9D189F5D}"/>
              </a:ext>
            </a:extLst>
          </p:cNvPr>
          <p:cNvSpPr txBox="1"/>
          <p:nvPr/>
        </p:nvSpPr>
        <p:spPr>
          <a:xfrm>
            <a:off x="1007534" y="6500424"/>
            <a:ext cx="57907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050" kern="0" dirty="0">
                <a:latin typeface="Arial"/>
                <a:cs typeface="Arial"/>
                <a:sym typeface="Arial"/>
              </a:rPr>
              <a:t>: IBGE. PNAD Contínua. Elaboração M T E/SEET</a:t>
            </a:r>
            <a:r>
              <a:rPr lang="pt-BR" sz="105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9" name="Espaço Reservado para Conteúdo 8">
            <a:extLst>
              <a:ext uri="{FF2B5EF4-FFF2-40B4-BE49-F238E27FC236}">
                <a16:creationId xmlns:a16="http://schemas.microsoft.com/office/drawing/2014/main" id="{0B7B8E17-82E2-FF31-F1CC-891EC542A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117717"/>
              </p:ext>
            </p:extLst>
          </p:nvPr>
        </p:nvGraphicFramePr>
        <p:xfrm>
          <a:off x="1007534" y="1611252"/>
          <a:ext cx="8861778" cy="4889172"/>
        </p:xfrm>
        <a:graphic>
          <a:graphicData uri="http://schemas.openxmlformats.org/drawingml/2006/table">
            <a:tbl>
              <a:tblPr/>
              <a:tblGrid>
                <a:gridCol w="5202004">
                  <a:extLst>
                    <a:ext uri="{9D8B030D-6E8A-4147-A177-3AD203B41FA5}">
                      <a16:colId xmlns:a16="http://schemas.microsoft.com/office/drawing/2014/main" val="3369824902"/>
                    </a:ext>
                  </a:extLst>
                </a:gridCol>
                <a:gridCol w="1145794">
                  <a:extLst>
                    <a:ext uri="{9D8B030D-6E8A-4147-A177-3AD203B41FA5}">
                      <a16:colId xmlns:a16="http://schemas.microsoft.com/office/drawing/2014/main" val="3821649839"/>
                    </a:ext>
                  </a:extLst>
                </a:gridCol>
                <a:gridCol w="1315006">
                  <a:extLst>
                    <a:ext uri="{9D8B030D-6E8A-4147-A177-3AD203B41FA5}">
                      <a16:colId xmlns:a16="http://schemas.microsoft.com/office/drawing/2014/main" val="3458233520"/>
                    </a:ext>
                  </a:extLst>
                </a:gridCol>
                <a:gridCol w="1198974">
                  <a:extLst>
                    <a:ext uri="{9D8B030D-6E8A-4147-A177-3AD203B41FA5}">
                      <a16:colId xmlns:a16="http://schemas.microsoft.com/office/drawing/2014/main" val="1406479274"/>
                    </a:ext>
                  </a:extLst>
                </a:gridCol>
              </a:tblGrid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informais 2024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640849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de controle de abastecimento e estoques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55675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Escriturários gerais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938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1.034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149035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Repositores de prateleiras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253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295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9694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Caixas e expedidores de bilhetes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382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409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584570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Recepcionistas em geral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299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348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5645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054291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Balconistas e vendedores de lojas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1.116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1.134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02841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Balconistas dos serviços de alimentação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212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223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097460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Carregadores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231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234363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Mecânicos e reparadores de veículos a motor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252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3755027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Cuidadoras de crianças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260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92894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Condutores de motocicletas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149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998809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Especialistas em tratamento de beleza e afins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227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7616886"/>
                  </a:ext>
                </a:extLst>
              </a:tr>
              <a:tr h="2570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elementares da construção de edifícios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428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394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38407"/>
                  </a:ext>
                </a:extLst>
              </a:tr>
              <a:tr h="29564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Trabalhadores elementares da agricultura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330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274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687609"/>
                  </a:ext>
                </a:extLst>
              </a:tr>
              <a:tr h="4653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Agricultores e trabalhadores qualificados em atividades da         </a:t>
                      </a:r>
                      <a:b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agricultura (exclusive hortas, viveiros e jardins)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332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         254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850510"/>
                  </a:ext>
                </a:extLst>
              </a:tr>
            </a:tbl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9629688-540A-6869-63A6-A759022FB0EB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12641" y="96040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5945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AFC77DFB-2443-41D2-BA7C-B17CF120653B}"/>
              </a:ext>
            </a:extLst>
          </p:cNvPr>
          <p:cNvSpPr txBox="1"/>
          <p:nvPr/>
        </p:nvSpPr>
        <p:spPr>
          <a:xfrm>
            <a:off x="246802" y="519289"/>
            <a:ext cx="11516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15 ocupações de nível médio e 10 de nível superior, com variação superior a 60% </a:t>
            </a:r>
          </a:p>
          <a:p>
            <a:pPr defTabSz="1219170"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entre 2019 e 2024 - 838 mil jovens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(44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% nas áreas de saúde, da informática e comunicações).</a:t>
            </a:r>
            <a:endParaRPr lang="pt-BR" kern="0" dirty="0">
              <a:latin typeface="Arial"/>
              <a:cs typeface="Arial"/>
              <a:sym typeface="Arial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500296C-B251-481F-9680-66A182D0AC4D}"/>
              </a:ext>
            </a:extLst>
          </p:cNvPr>
          <p:cNvSpPr txBox="1"/>
          <p:nvPr/>
        </p:nvSpPr>
        <p:spPr>
          <a:xfrm>
            <a:off x="4265305" y="6667579"/>
            <a:ext cx="423051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pt-BR" sz="1050" kern="0" dirty="0">
                <a:latin typeface="Arial"/>
                <a:cs typeface="Arial"/>
                <a:sym typeface="Arial"/>
              </a:rPr>
              <a:t>Fonte: IBGE. PNAD Contínua. Elaboração M T E/SEET</a:t>
            </a:r>
            <a:r>
              <a:rPr lang="pt-BR" sz="1050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0" name="Imagem 9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E9A58248-DED6-453F-8BD5-AEBBC356AD84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CDEEF2A5-B103-7183-C729-7E1EB663C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372711"/>
              </p:ext>
            </p:extLst>
          </p:nvPr>
        </p:nvGraphicFramePr>
        <p:xfrm>
          <a:off x="1157468" y="1215342"/>
          <a:ext cx="8829495" cy="5554231"/>
        </p:xfrm>
        <a:graphic>
          <a:graphicData uri="http://schemas.openxmlformats.org/drawingml/2006/table">
            <a:tbl>
              <a:tblPr/>
              <a:tblGrid>
                <a:gridCol w="8829495">
                  <a:extLst>
                    <a:ext uri="{9D8B030D-6E8A-4147-A177-3AD203B41FA5}">
                      <a16:colId xmlns:a16="http://schemas.microsoft.com/office/drawing/2014/main" val="596117606"/>
                    </a:ext>
                  </a:extLst>
                </a:gridCol>
              </a:tblGrid>
              <a:tr h="181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.</a:t>
                      </a: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803925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1553712"/>
                  </a:ext>
                </a:extLst>
              </a:tr>
              <a:tr h="29426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de serviços de informação ao cliente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18934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de serviços de transporte e logística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54463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 assistentes farmacêuticos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268294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dos serviços de informações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139077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de redes e sistemas de computadores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269814"/>
                  </a:ext>
                </a:extLst>
              </a:tr>
              <a:tr h="2031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em operações de tecnologia da informação e das comunicações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846397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Agentes de seguros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58780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Secretários executivos e administrativos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6519247"/>
                  </a:ext>
                </a:extLst>
              </a:tr>
              <a:tr h="2805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Instaladores e reparadores em tecnologias da informação e comunicações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398899"/>
                  </a:ext>
                </a:extLst>
              </a:tr>
              <a:tr h="23221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Trabalhadores qualificados e operários da construção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34762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Vendedores por telefone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5518543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Assistentes de medicina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4144546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Profissionais de nível médio da saúde 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46349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Técnicos e assistentes fisioterapeutas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77139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8E8E8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8466" marR="8466" marT="84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990458"/>
                  </a:ext>
                </a:extLst>
              </a:tr>
              <a:tr h="5723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Desenhistas e admin.de bases de dados; Desenvolvedores de páginas na web; Desenvolvedores e analistas de</a:t>
                      </a:r>
                      <a:b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</a:b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programas e aplicativos; Especialistas em bases de dados e redes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27888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Especialistas em políticas e serviços de pessoal e afins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679552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Profissionais da publicidade e da comercialização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0595100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Desenhistas gráficos e de multimídia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127361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Fisioterapeutas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8232515"/>
                  </a:ext>
                </a:extLst>
              </a:tr>
              <a:tr h="193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   Jornalistas</a:t>
                      </a:r>
                    </a:p>
                  </a:txBody>
                  <a:tcPr marL="8466" marR="8466" marT="84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420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8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11926F8-62A5-81BF-1782-A5F629FDCF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55765"/>
              </p:ext>
            </p:extLst>
          </p:nvPr>
        </p:nvGraphicFramePr>
        <p:xfrm>
          <a:off x="8072437" y="3700461"/>
          <a:ext cx="3729038" cy="2857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C4E55C3F-6A62-A5A8-07FA-87885672E0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2717179"/>
              </p:ext>
            </p:extLst>
          </p:nvPr>
        </p:nvGraphicFramePr>
        <p:xfrm>
          <a:off x="8515349" y="1304925"/>
          <a:ext cx="2905126" cy="22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3FA17365-4267-9D06-F9BF-04496138D345}"/>
              </a:ext>
            </a:extLst>
          </p:cNvPr>
          <p:cNvSpPr txBox="1"/>
          <p:nvPr/>
        </p:nvSpPr>
        <p:spPr>
          <a:xfrm>
            <a:off x="611982" y="1699141"/>
            <a:ext cx="6688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Evolução do Número de Aprendizes. Brasil 2011-2014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88A5632-631B-087D-79FA-C7925E67ECCA}"/>
              </a:ext>
            </a:extLst>
          </p:cNvPr>
          <p:cNvSpPr txBox="1"/>
          <p:nvPr/>
        </p:nvSpPr>
        <p:spPr>
          <a:xfrm>
            <a:off x="485775" y="6372224"/>
            <a:ext cx="6257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CB166E8-3AC3-8296-24D7-A36A18983A8D}"/>
              </a:ext>
            </a:extLst>
          </p:cNvPr>
          <p:cNvSpPr txBox="1"/>
          <p:nvPr/>
        </p:nvSpPr>
        <p:spPr>
          <a:xfrm>
            <a:off x="328613" y="431796"/>
            <a:ext cx="113585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 2011 e 2024, dobrou o número de Aprendizes de 14 a 24 anos: abril/2024 </a:t>
            </a:r>
          </a:p>
          <a:p>
            <a:r>
              <a:rPr lang="pt-BR" sz="2000" b="1" dirty="0"/>
              <a:t>alcançou 602 mil adolescentes e jovens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203B148-CD5E-50D2-FE9C-92471255EAC3}"/>
              </a:ext>
            </a:extLst>
          </p:cNvPr>
          <p:cNvSpPr txBox="1"/>
          <p:nvPr/>
        </p:nvSpPr>
        <p:spPr>
          <a:xfrm>
            <a:off x="642937" y="1050079"/>
            <a:ext cx="742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52% são mulheres e 48% são homens.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216396-40CD-A370-7D28-D99CC08B0FED}"/>
              </a:ext>
            </a:extLst>
          </p:cNvPr>
          <p:cNvSpPr txBox="1"/>
          <p:nvPr/>
        </p:nvSpPr>
        <p:spPr>
          <a:xfrm>
            <a:off x="611981" y="1329809"/>
            <a:ext cx="756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/>
              <a:t>63% tem até 17 anos e 37% são jovens de 18 a 24 anos.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B7021906-091B-6C05-8029-78A78E8CFE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521589"/>
              </p:ext>
            </p:extLst>
          </p:nvPr>
        </p:nvGraphicFramePr>
        <p:xfrm>
          <a:off x="611981" y="2088444"/>
          <a:ext cx="6533885" cy="428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BC52ACF-205A-4D5A-9CD2-43906DF63AC8}"/>
              </a:ext>
            </a:extLst>
          </p:cNvPr>
          <p:cNvPicPr/>
          <p:nvPr/>
        </p:nvPicPr>
        <p:blipFill rotWithShape="1">
          <a:blip r:embed="rId5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2756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9B720-C696-ABC2-879F-A3919C170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78" y="541583"/>
            <a:ext cx="11715044" cy="646331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+mn-lt"/>
              </a:rPr>
              <a:t>Em 2024, 59% dos aprendizes não concluíram o nível médio – o que explica o tipo de postos de trabalho da maioria dos aprendizes: as 17 maiores ocupações respondem por 85% desse tipo de vínculo.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8E061B5C-B1C1-2D36-2D42-A2AC79486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158162"/>
              </p:ext>
            </p:extLst>
          </p:nvPr>
        </p:nvGraphicFramePr>
        <p:xfrm>
          <a:off x="421012" y="2128130"/>
          <a:ext cx="5016910" cy="4333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A1FDA9E-C28C-AE10-D8E1-FB71847620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918239"/>
              </p:ext>
            </p:extLst>
          </p:nvPr>
        </p:nvGraphicFramePr>
        <p:xfrm>
          <a:off x="5926666" y="1603022"/>
          <a:ext cx="5937956" cy="5159636"/>
        </p:xfrm>
        <a:graphic>
          <a:graphicData uri="http://schemas.openxmlformats.org/drawingml/2006/table">
            <a:tbl>
              <a:tblPr/>
              <a:tblGrid>
                <a:gridCol w="3265077">
                  <a:extLst>
                    <a:ext uri="{9D8B030D-6E8A-4147-A177-3AD203B41FA5}">
                      <a16:colId xmlns:a16="http://schemas.microsoft.com/office/drawing/2014/main" val="2090823827"/>
                    </a:ext>
                  </a:extLst>
                </a:gridCol>
                <a:gridCol w="608200">
                  <a:extLst>
                    <a:ext uri="{9D8B030D-6E8A-4147-A177-3AD203B41FA5}">
                      <a16:colId xmlns:a16="http://schemas.microsoft.com/office/drawing/2014/main" val="972981573"/>
                    </a:ext>
                  </a:extLst>
                </a:gridCol>
                <a:gridCol w="608200">
                  <a:extLst>
                    <a:ext uri="{9D8B030D-6E8A-4147-A177-3AD203B41FA5}">
                      <a16:colId xmlns:a16="http://schemas.microsoft.com/office/drawing/2014/main" val="2606041397"/>
                    </a:ext>
                  </a:extLst>
                </a:gridCol>
                <a:gridCol w="768253">
                  <a:extLst>
                    <a:ext uri="{9D8B030D-6E8A-4147-A177-3AD203B41FA5}">
                      <a16:colId xmlns:a16="http://schemas.microsoft.com/office/drawing/2014/main" val="482981249"/>
                    </a:ext>
                  </a:extLst>
                </a:gridCol>
                <a:gridCol w="688226">
                  <a:extLst>
                    <a:ext uri="{9D8B030D-6E8A-4147-A177-3AD203B41FA5}">
                      <a16:colId xmlns:a16="http://schemas.microsoft.com/office/drawing/2014/main" val="2081048300"/>
                    </a:ext>
                  </a:extLst>
                </a:gridCol>
              </a:tblGrid>
              <a:tr h="6015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Calibri" panose="020F0502020204030204" pitchFamily="34" charset="0"/>
                        </a:rPr>
                        <a:t>Var 2017/2024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436364"/>
                  </a:ext>
                </a:extLst>
              </a:tr>
              <a:tr h="34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AUXILIAR DE ESCRITORIO, EM GERAL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169.614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234640"/>
                  </a:ext>
                </a:extLst>
              </a:tr>
              <a:tr h="34224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ASSISTENTE ADMINISTRATIVO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127.207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103.133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68.462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323034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REPOSITOR DE MERCADORIAS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34.885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109267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VENDEDOR DE COMÉRCIO VAREJISTA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25.408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23.056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21.611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202455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ALIMENTADOR DE LINHA DE PRODUÇÃO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8859056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MECÂNICO DE MANUTENÇÃO DE MÁQUINAS, EM GERAL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10.984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927315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EMBALADOR, A MÃO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8.827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6802599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AUXILIAR DE LOGÍSTICA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1426,0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98223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ESCRITURÁRIO DE BANCO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7.285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-9,2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735429"/>
                  </a:ext>
                </a:extLst>
              </a:tr>
              <a:tr h="36448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TRABALHADOR POLIVALENTE DA CONFECÇÃO DE CALÇADOS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87918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OPERADOR DE CAIXA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652690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ALMOXARIFE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5.257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4.103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68004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ATENDENTE DE LANCHONETE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2.695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9740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CONTINUO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-11,6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665928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AJUSTADOR MECÂNICO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3.448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347124"/>
                  </a:ext>
                </a:extLst>
              </a:tr>
              <a:tr h="22914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ATENDENTE DE LOJAS E MERCADOS</a:t>
                      </a:r>
                    </a:p>
                  </a:txBody>
                  <a:tcPr marL="8862" marR="8862" marT="8862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3.143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1.412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171,7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007623"/>
                  </a:ext>
                </a:extLst>
              </a:tr>
              <a:tr h="34347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OPERADOR DE TELEMARKETING ATIVO E RECEPTIVO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3.514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2.266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</a:t>
                      </a:r>
                    </a:p>
                  </a:txBody>
                  <a:tcPr marL="8862" marR="8862" marT="8862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102149"/>
                  </a:ext>
                </a:extLst>
              </a:tr>
            </a:tbl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A6D8D2E-9459-B9FA-C3E7-B7461F58695C}"/>
              </a:ext>
            </a:extLst>
          </p:cNvPr>
          <p:cNvSpPr txBox="1"/>
          <p:nvPr/>
        </p:nvSpPr>
        <p:spPr>
          <a:xfrm>
            <a:off x="327378" y="1399822"/>
            <a:ext cx="520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aprendizes por nível de escolaridade</a:t>
            </a:r>
          </a:p>
          <a:p>
            <a:r>
              <a:rPr lang="pt-BR" b="1" dirty="0"/>
              <a:t>Brasil.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8004DD9-398A-9FBA-0354-F6A643677397}"/>
              </a:ext>
            </a:extLst>
          </p:cNvPr>
          <p:cNvSpPr txBox="1"/>
          <p:nvPr/>
        </p:nvSpPr>
        <p:spPr>
          <a:xfrm>
            <a:off x="199876" y="1172526"/>
            <a:ext cx="11142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Destaques: aumento de assistentes administrativos, alimentadores de produção e auxiliares de logística, operadores de caixa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B73818-AF41-FE77-22C0-CC4217E89BD7}"/>
              </a:ext>
            </a:extLst>
          </p:cNvPr>
          <p:cNvSpPr txBox="1"/>
          <p:nvPr/>
        </p:nvSpPr>
        <p:spPr>
          <a:xfrm>
            <a:off x="327378" y="643424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C7FD7BD-59F2-EE87-C187-D96B98B3E2F0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32464" y="34697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504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497B2B-7696-12B1-676A-68B6B4AB2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54" y="724246"/>
            <a:ext cx="10515599" cy="1265960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+mn-lt"/>
              </a:rPr>
              <a:t>As ocupações que concentram a maior parte dos aprendizes são muito similares em todas as regiões do país e, embora algumas tenham a vantagem de uma ocupação formalizada, são ocupações “que pagam as contas”, nem sempre apontam para caminhos futuros.</a:t>
            </a:r>
            <a:endParaRPr lang="pt-BR" sz="20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990C46C-249C-1817-87C3-154B7151B7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99027"/>
              </p:ext>
            </p:extLst>
          </p:nvPr>
        </p:nvGraphicFramePr>
        <p:xfrm>
          <a:off x="936977" y="2088444"/>
          <a:ext cx="10179755" cy="4131738"/>
        </p:xfrm>
        <a:graphic>
          <a:graphicData uri="http://schemas.openxmlformats.org/drawingml/2006/table">
            <a:tbl>
              <a:tblPr/>
              <a:tblGrid>
                <a:gridCol w="5018189">
                  <a:extLst>
                    <a:ext uri="{9D8B030D-6E8A-4147-A177-3AD203B41FA5}">
                      <a16:colId xmlns:a16="http://schemas.microsoft.com/office/drawing/2014/main" val="753402721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4247536950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3932338667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3698203718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1826602809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1843840995"/>
                    </a:ext>
                  </a:extLst>
                </a:gridCol>
                <a:gridCol w="860261">
                  <a:extLst>
                    <a:ext uri="{9D8B030D-6E8A-4147-A177-3AD203B41FA5}">
                      <a16:colId xmlns:a16="http://schemas.microsoft.com/office/drawing/2014/main" val="4268244274"/>
                    </a:ext>
                  </a:extLst>
                </a:gridCol>
              </a:tblGrid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BR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SE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22403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DE ESCRITÓRIO,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6148614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ASSISTENTE ADMINISTRATIVO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05689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REPOSITOR DE MERCADORIAS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91445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VENDEDOR DE COMÉRCIO VAREJISTA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5590105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ALIMENTADOR DE LINHA DE PRODUÇÃO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944233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MECÂNICO DE MANUTENÇÃO DE MÁQUINAS, EM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00452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EMBALADOR, A MÃO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2250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ESCRITURÁRIO DE BANCO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43913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AUXILIAR DE LOGÍSTICA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69519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OPERADOR DE CAIXA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2972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ALMOXARIFE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306856"/>
                  </a:ext>
                </a:extLst>
              </a:tr>
              <a:tr h="317826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 % do Total de Aprendizes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highlight>
                            <a:srgbClr val="002060"/>
                          </a:highlight>
                          <a:latin typeface="+mn-lt"/>
                        </a:rPr>
                        <a:t>85%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921994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D310F2B-683C-51D0-80F7-72F3B06DFF8B}"/>
              </a:ext>
            </a:extLst>
          </p:cNvPr>
          <p:cNvSpPr txBox="1"/>
          <p:nvPr/>
        </p:nvSpPr>
        <p:spPr>
          <a:xfrm>
            <a:off x="936977" y="62148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/>
              <a:t>Fonte</a:t>
            </a:r>
            <a:r>
              <a:rPr lang="pt-BR" sz="1800" dirty="0"/>
              <a:t>: M T E. </a:t>
            </a:r>
            <a:r>
              <a:rPr lang="pt-BR" sz="1800" dirty="0" err="1"/>
              <a:t>eSocial</a:t>
            </a:r>
            <a:r>
              <a:rPr lang="pt-BR" sz="1800" dirty="0"/>
              <a:t>, </a:t>
            </a:r>
            <a:r>
              <a:rPr lang="pt-BR" sz="1800" dirty="0" err="1"/>
              <a:t>Rais</a:t>
            </a:r>
            <a:r>
              <a:rPr lang="pt-BR" sz="1800" dirty="0"/>
              <a:t>.</a:t>
            </a:r>
            <a:endParaRPr lang="pt-BR" dirty="0"/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750AA8FC-4F4D-1539-8B56-24D644513C5B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5110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AF91-AD47-4143-9759-BB14578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7" y="328247"/>
            <a:ext cx="11554925" cy="600442"/>
          </a:xfrm>
        </p:spPr>
        <p:txBody>
          <a:bodyPr>
            <a:normAutofit fontScale="90000"/>
          </a:bodyPr>
          <a:lstStyle/>
          <a:p>
            <a:r>
              <a:rPr lang="pt-BR" sz="2800" dirty="0">
                <a:latin typeface="+mn-lt"/>
              </a:rPr>
              <a:t>Os estagiários eram </a:t>
            </a:r>
            <a: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  <a:t>642 mil em 2023 e são 877 mil em 2024 </a:t>
            </a:r>
            <a:b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</a:br>
            <a:r>
              <a:rPr lang="pt-BR" sz="2800" b="1" kern="0" dirty="0">
                <a:latin typeface="+mn-lt"/>
                <a:cs typeface="Calibri" panose="020F0502020204030204" pitchFamily="34" charset="0"/>
                <a:sym typeface="Arial"/>
              </a:rPr>
              <a:t>– </a:t>
            </a:r>
            <a:r>
              <a:rPr lang="pt-BR" sz="2800" kern="0" dirty="0">
                <a:latin typeface="+mn-lt"/>
                <a:cs typeface="Calibri" panose="020F0502020204030204" pitchFamily="34" charset="0"/>
                <a:sym typeface="Arial"/>
              </a:rPr>
              <a:t>crescimento de 37%</a:t>
            </a:r>
            <a:endParaRPr lang="pt-BR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4B1ABDC-F5D2-CAEC-A7BC-9990F0B54A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406651"/>
              </p:ext>
            </p:extLst>
          </p:nvPr>
        </p:nvGraphicFramePr>
        <p:xfrm>
          <a:off x="6498250" y="2609320"/>
          <a:ext cx="5261462" cy="381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F6E4AC00-26D1-3164-C97C-799CF26DD60D}"/>
              </a:ext>
            </a:extLst>
          </p:cNvPr>
          <p:cNvSpPr txBox="1"/>
          <p:nvPr/>
        </p:nvSpPr>
        <p:spPr>
          <a:xfrm>
            <a:off x="432288" y="1046063"/>
            <a:ext cx="11612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No 1º trim. 2024, 64% são mulheres, 45% delas são brancas ou amarelas</a:t>
            </a:r>
            <a:r>
              <a:rPr lang="pt-BR" sz="2000" dirty="0"/>
              <a:t>;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0091F4-73AA-7A23-FC35-78AA49B977BD}"/>
              </a:ext>
            </a:extLst>
          </p:cNvPr>
          <p:cNvSpPr txBox="1"/>
          <p:nvPr/>
        </p:nvSpPr>
        <p:spPr>
          <a:xfrm>
            <a:off x="432288" y="1885019"/>
            <a:ext cx="1132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b="1" dirty="0"/>
              <a:t>75% está cursando ou concluiu curso de nível superior; 25% tinha no máximo o nível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B7E1CB-96F2-851B-3F50-50A39E30E00E}"/>
              </a:ext>
            </a:extLst>
          </p:cNvPr>
          <p:cNvSpPr txBox="1"/>
          <p:nvPr/>
        </p:nvSpPr>
        <p:spPr>
          <a:xfrm>
            <a:off x="624068" y="2437260"/>
            <a:ext cx="5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Estagiários, segundo sexo e etnia ou raça. Brasil. 2024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81C6E30-E9F1-502C-DC11-BB82C7222760}"/>
              </a:ext>
            </a:extLst>
          </p:cNvPr>
          <p:cNvSpPr txBox="1"/>
          <p:nvPr/>
        </p:nvSpPr>
        <p:spPr>
          <a:xfrm>
            <a:off x="6435787" y="2424654"/>
            <a:ext cx="538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Estagiários, segundo nível de escolaridade. Brasil. 2024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A01653E-BDE1-59D1-D8EB-E99A3D67F324}"/>
              </a:ext>
            </a:extLst>
          </p:cNvPr>
          <p:cNvSpPr txBox="1"/>
          <p:nvPr/>
        </p:nvSpPr>
        <p:spPr>
          <a:xfrm>
            <a:off x="593663" y="6257923"/>
            <a:ext cx="56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</a:t>
            </a:r>
            <a:r>
              <a:rPr lang="pt-BR" sz="1100" dirty="0"/>
              <a:t>: MT E.  </a:t>
            </a:r>
            <a:r>
              <a:rPr lang="pt-BR" sz="1100" dirty="0" err="1"/>
              <a:t>eSocial</a:t>
            </a:r>
            <a:r>
              <a:rPr lang="pt-BR" sz="1100" dirty="0"/>
              <a:t>. Não considerou 2,1 indígenas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0C9B63C-A9C0-FD0C-766E-9E3505A2277E}"/>
              </a:ext>
            </a:extLst>
          </p:cNvPr>
          <p:cNvSpPr txBox="1"/>
          <p:nvPr/>
        </p:nvSpPr>
        <p:spPr>
          <a:xfrm>
            <a:off x="6547338" y="6239416"/>
            <a:ext cx="564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Fonte</a:t>
            </a:r>
            <a:r>
              <a:rPr lang="pt-BR" sz="1100" dirty="0"/>
              <a:t>: MT E.  </a:t>
            </a:r>
            <a:r>
              <a:rPr lang="pt-BR" sz="1100" dirty="0" err="1"/>
              <a:t>eSocial</a:t>
            </a:r>
            <a:r>
              <a:rPr lang="pt-BR" sz="1100" dirty="0"/>
              <a:t>. Não considerou 554 pessoas sem declaração do nível de ensino</a:t>
            </a:r>
            <a:r>
              <a:rPr lang="pt-BR" dirty="0"/>
              <a:t>.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93BA15E-C14F-4CFB-8ED0-AA594A1903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5609902"/>
              </p:ext>
            </p:extLst>
          </p:nvPr>
        </p:nvGraphicFramePr>
        <p:xfrm>
          <a:off x="412227" y="2871143"/>
          <a:ext cx="5842125" cy="32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CC260727-328F-76E6-E874-ED073D61F6F8}"/>
              </a:ext>
            </a:extLst>
          </p:cNvPr>
          <p:cNvSpPr txBox="1"/>
          <p:nvPr/>
        </p:nvSpPr>
        <p:spPr>
          <a:xfrm>
            <a:off x="441355" y="1465541"/>
            <a:ext cx="8354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 </a:t>
            </a:r>
            <a:r>
              <a:rPr lang="pt-BR" sz="2000" b="1" dirty="0"/>
              <a:t>36% são homens, 45% deles declararam ser brancos ou amarelos</a:t>
            </a:r>
            <a:r>
              <a:rPr lang="pt-BR" sz="2000" dirty="0"/>
              <a:t>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880FD5C-7D78-2E1F-84F1-FDD058034EA9}"/>
              </a:ext>
            </a:extLst>
          </p:cNvPr>
          <p:cNvSpPr txBox="1"/>
          <p:nvPr/>
        </p:nvSpPr>
        <p:spPr>
          <a:xfrm>
            <a:off x="1151466" y="6528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Fonte</a:t>
            </a:r>
            <a:r>
              <a:rPr lang="pt-BR" sz="1400" dirty="0"/>
              <a:t>: M T E. </a:t>
            </a:r>
            <a:r>
              <a:rPr lang="pt-BR" sz="1400" dirty="0" err="1"/>
              <a:t>eSocial</a:t>
            </a:r>
            <a:r>
              <a:rPr lang="pt-BR" sz="1400" dirty="0"/>
              <a:t>, </a:t>
            </a:r>
            <a:r>
              <a:rPr lang="pt-BR" sz="1400" dirty="0" err="1"/>
              <a:t>Rais</a:t>
            </a:r>
            <a:r>
              <a:rPr lang="pt-BR" sz="1400" dirty="0"/>
              <a:t> e Novo </a:t>
            </a:r>
            <a:r>
              <a:rPr lang="pt-BR" sz="1400" dirty="0" err="1"/>
              <a:t>Caged</a:t>
            </a:r>
            <a:r>
              <a:rPr lang="pt-BR" sz="1800" dirty="0"/>
              <a:t>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01E7724-2EB3-223A-90AE-4C5FBB71BEE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3397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3AF91-AD47-4143-9759-BB14578B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62" y="553805"/>
            <a:ext cx="11540637" cy="8584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+mn-lt"/>
              </a:rPr>
              <a:t>51% dos estagiários atuam em empresas privadas, mas há elevada parcela no setor público (40%) com elevada concentração na Administração pública (30%) e Justiça (7%).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BD136BD0-253D-6C81-D90C-0B079AE857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317917"/>
              </p:ext>
            </p:extLst>
          </p:nvPr>
        </p:nvGraphicFramePr>
        <p:xfrm>
          <a:off x="375138" y="2156179"/>
          <a:ext cx="5596996" cy="43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A3940B6-F1DF-40BE-BD08-D44D87F7E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243227"/>
              </p:ext>
            </p:extLst>
          </p:nvPr>
        </p:nvGraphicFramePr>
        <p:xfrm>
          <a:off x="6219868" y="2156179"/>
          <a:ext cx="5689966" cy="4531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6B73B6F-877A-9BEF-1780-5D8A5CF2A7E3}"/>
              </a:ext>
            </a:extLst>
          </p:cNvPr>
          <p:cNvSpPr txBox="1"/>
          <p:nvPr/>
        </p:nvSpPr>
        <p:spPr>
          <a:xfrm>
            <a:off x="375138" y="1840089"/>
            <a:ext cx="55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Estagiários, segundo principais atividades. Brasil. 2023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18988B-4EB5-804D-42C5-6EF61CFDD05F}"/>
              </a:ext>
            </a:extLst>
          </p:cNvPr>
          <p:cNvSpPr txBox="1"/>
          <p:nvPr/>
        </p:nvSpPr>
        <p:spPr>
          <a:xfrm>
            <a:off x="6354276" y="1840089"/>
            <a:ext cx="5555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Estagiários, segundo Unidades da Federação. Brasil. 2023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8B82E77-0142-AAB0-8F34-6BA08BD069FE}"/>
              </a:ext>
            </a:extLst>
          </p:cNvPr>
          <p:cNvSpPr txBox="1"/>
          <p:nvPr/>
        </p:nvSpPr>
        <p:spPr>
          <a:xfrm>
            <a:off x="346562" y="1392384"/>
            <a:ext cx="11597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52% atuam na Região Sudeste: SP (31%), MG (10%), RJ (8%) e ES (3%),  e na Região Sul (20%)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79A2297-2663-ED64-8090-66B7D62F8663}"/>
              </a:ext>
            </a:extLst>
          </p:cNvPr>
          <p:cNvSpPr txBox="1"/>
          <p:nvPr/>
        </p:nvSpPr>
        <p:spPr>
          <a:xfrm>
            <a:off x="2009422" y="6529754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b="1" dirty="0"/>
              <a:t>Fonte</a:t>
            </a:r>
            <a:r>
              <a:rPr lang="pt-BR" sz="1200" dirty="0"/>
              <a:t>: M T E. </a:t>
            </a:r>
            <a:r>
              <a:rPr lang="pt-BR" sz="1200" dirty="0" err="1"/>
              <a:t>eSocial</a:t>
            </a:r>
            <a:r>
              <a:rPr lang="pt-BR" sz="1200" dirty="0"/>
              <a:t>, </a:t>
            </a:r>
            <a:r>
              <a:rPr lang="pt-BR" sz="1200" dirty="0" err="1"/>
              <a:t>Rais</a:t>
            </a:r>
            <a:r>
              <a:rPr lang="pt-BR" sz="1200" dirty="0"/>
              <a:t> e Novo </a:t>
            </a:r>
            <a:r>
              <a:rPr lang="pt-BR" sz="1200" dirty="0" err="1"/>
              <a:t>Caged</a:t>
            </a:r>
            <a:r>
              <a:rPr lang="pt-BR" sz="1200" dirty="0"/>
              <a:t>.</a:t>
            </a: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5C87C414-58C3-6FBC-969A-6C355132297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76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98F0F-AFC4-8A94-6FB6-B7F4DAFC8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890" y="866776"/>
            <a:ext cx="10734498" cy="823912"/>
          </a:xfrm>
        </p:spPr>
        <p:txBody>
          <a:bodyPr>
            <a:normAutofit/>
          </a:bodyPr>
          <a:lstStyle/>
          <a:p>
            <a:r>
              <a:rPr lang="pt-BR" sz="2000" b="1" dirty="0"/>
              <a:t>Em abril de 2024, havia declaração do valor da bolsa ou salário de contratação apenas para 46% dos estagiários, e o valor médios varia de R$712 a R$1.314, a depender a jornada de trabalho</a:t>
            </a:r>
            <a:r>
              <a:rPr lang="pt-BR" sz="2000" dirty="0"/>
              <a:t>.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6E21CE-E8A4-ECF4-418E-2507AA017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890" y="1681163"/>
            <a:ext cx="5376686" cy="823912"/>
          </a:xfrm>
        </p:spPr>
        <p:txBody>
          <a:bodyPr>
            <a:normAutofit/>
          </a:bodyPr>
          <a:lstStyle/>
          <a:p>
            <a:r>
              <a:rPr lang="pt-BR" sz="2000" b="0" dirty="0"/>
              <a:t>Proporção de Estagiários, segundo declaração do salário contratual. Brasil e UF. 2024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D70B53B-B155-0DEB-64B3-B60513ED3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2000" b="0" dirty="0"/>
              <a:t>Valor do salário contratual médio declarado dos estagiários. Brasil e UF. 2024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6FC1CAD-9AC1-8AD7-E969-395047B6205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0504231"/>
              </p:ext>
            </p:extLst>
          </p:nvPr>
        </p:nvGraphicFramePr>
        <p:xfrm>
          <a:off x="508000" y="2505075"/>
          <a:ext cx="5489575" cy="37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A2C00F49-1BFC-8DB2-E2EA-6FB5C628AE2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7613708"/>
              </p:ext>
            </p:extLst>
          </p:nvPr>
        </p:nvGraphicFramePr>
        <p:xfrm>
          <a:off x="6172199" y="2505074"/>
          <a:ext cx="5629275" cy="3782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9452C0A-179F-A757-A899-57C8A4681ED2}"/>
              </a:ext>
            </a:extLst>
          </p:cNvPr>
          <p:cNvPicPr/>
          <p:nvPr/>
        </p:nvPicPr>
        <p:blipFill rotWithShape="1">
          <a:blip r:embed="rId4"/>
          <a:srcRect l="23966" t="52655" r="52877" b="28573"/>
          <a:stretch/>
        </p:blipFill>
        <p:spPr bwMode="auto">
          <a:xfrm>
            <a:off x="9164560" y="12964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98816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4FAFD4-DB49-4A08-BDBC-5B8140A910AF}"/>
              </a:ext>
            </a:extLst>
          </p:cNvPr>
          <p:cNvSpPr txBox="1"/>
          <p:nvPr/>
        </p:nvSpPr>
        <p:spPr>
          <a:xfrm>
            <a:off x="679198" y="894790"/>
            <a:ext cx="11112616" cy="5593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População brasileira 1</a:t>
            </a:r>
            <a:r>
              <a:rPr lang="pt-BR" sz="2400" b="1" dirty="0"/>
              <a:t>º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trim. 2024: 34 milhões são jovens de 14 a 24 anos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49% são mulheres e 60% são negros (pretos e pardos)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Jovens que só estudam: 12 milhões -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52% são mulheres e 59% são negros;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81% dos adolescentes de 15 a 17 anos e 17% dos jovens de 18 a 24 anos.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Jovens Ocupados: 14 milhões - 42% são mulheres e 60% são negros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12% dos adolescentes de 15 a 17 anos estuda e trabalha e 2%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15% dos jovens de 18 a 24 anos estuda e trabalha e 41%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45% dos jovens ocupações informais: 6,3 milhões - 51% das mulheres e 56% negros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Jovens Desocupados: 3,2 milhões -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51% são mulheres; 65% são negros;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 Não estudam, não trabalham, nem procuram trabalho – 4,6 milhões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65% são mulheres, a maioria com filhos pequenos; 68% negros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18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B4A12EB7-87C2-4797-BE3D-21096765B1C5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05838" y="17106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675CF35-C745-BDBA-C318-76BA9DEA18EC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9992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7DCE8-932F-A20B-D0EA-50F5B1C27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747"/>
            <a:ext cx="10515600" cy="966963"/>
          </a:xfrm>
        </p:spPr>
        <p:txBody>
          <a:bodyPr>
            <a:normAutofit/>
          </a:bodyPr>
          <a:lstStyle/>
          <a:p>
            <a:r>
              <a:rPr lang="pt-BR" sz="2400" b="1" dirty="0"/>
              <a:t>Os desafios para os 34 milhões de adolescentes e jovens de 14 a 24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E59191-AA8A-C71C-62DF-C111B672E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7200"/>
            <a:ext cx="10766778" cy="4449763"/>
          </a:xfrm>
        </p:spPr>
        <p:txBody>
          <a:bodyPr/>
          <a:lstStyle/>
          <a:p>
            <a:r>
              <a:rPr lang="pt-BR" sz="2400" dirty="0"/>
              <a:t>Quantos são, onde estão no território.</a:t>
            </a:r>
          </a:p>
          <a:p>
            <a:r>
              <a:rPr lang="pt-BR" sz="2400" dirty="0"/>
              <a:t>A crise sanitária da Covid 19 e as dificuldades de inserção e de formalização.</a:t>
            </a:r>
          </a:p>
          <a:p>
            <a:r>
              <a:rPr lang="pt-BR" sz="2400" dirty="0"/>
              <a:t>A baixa escolaridade e a discriminação de sexo e de etnia e raça afeta o desemprego, a ocupação e a formalização.</a:t>
            </a:r>
          </a:p>
          <a:p>
            <a:r>
              <a:rPr lang="pt-BR" sz="2400" dirty="0"/>
              <a:t>As ocupações com inserção para esses jovens envolvem mais esforço físico, menos remuneração e informalidade.</a:t>
            </a:r>
          </a:p>
          <a:p>
            <a:r>
              <a:rPr lang="pt-BR" sz="2400" dirty="0"/>
              <a:t>Os </a:t>
            </a:r>
            <a:r>
              <a:rPr lang="pt-BR" sz="2400" b="1" dirty="0"/>
              <a:t>aprendizes, uma política em expansão buscando maior </a:t>
            </a:r>
            <a:r>
              <a:rPr lang="pt-BR" sz="2400" dirty="0"/>
              <a:t>articulação com o nível técnico.</a:t>
            </a:r>
          </a:p>
          <a:p>
            <a:r>
              <a:rPr lang="pt-BR" sz="2400" dirty="0"/>
              <a:t>Os </a:t>
            </a:r>
            <a:r>
              <a:rPr lang="pt-BR" sz="2400" b="1" dirty="0"/>
              <a:t>estágios – uma ação formativa, com pouca informações</a:t>
            </a:r>
            <a:r>
              <a:rPr lang="pt-BR" sz="2400" dirty="0"/>
              <a:t>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2166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04FAFD4-DB49-4A08-BDBC-5B8140A910AF}"/>
              </a:ext>
            </a:extLst>
          </p:cNvPr>
          <p:cNvSpPr txBox="1"/>
          <p:nvPr/>
        </p:nvSpPr>
        <p:spPr>
          <a:xfrm>
            <a:off x="601210" y="995754"/>
            <a:ext cx="11224470" cy="5554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População brasileira 1. </a:t>
            </a:r>
            <a:r>
              <a:rPr lang="pt-BR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trim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2023: 35 milhões são jovens de 14 a 24 anos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49%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são mulheres e </a:t>
            </a:r>
            <a:r>
              <a:rPr lang="pt-BR" sz="24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são negros (pretos e pardos);</a:t>
            </a:r>
          </a:p>
          <a:p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2. Jovens que só estudam: 12 milhões - </a:t>
            </a:r>
            <a:r>
              <a:rPr lang="pt-BR" sz="2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mulheres e </a:t>
            </a:r>
            <a:r>
              <a:rPr lang="pt-BR" sz="24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59%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negros;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84% dos adolescentes de 15 a 17 anos e 20% dos jovens de 18 a 24 anos.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3. Jovens Ocupados: 14 milhões - </a:t>
            </a:r>
            <a:r>
              <a:rPr lang="pt-BR" sz="24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42%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são mulheres e </a:t>
            </a:r>
            <a:r>
              <a:rPr lang="pt-BR" sz="2400" b="1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59%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são negros;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9% dos adolescentes de 15 a 17 anos estuda e trabalha e 1%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13% dos jovens de 18 a 24 anos estuda e trabalha e 36% só trabalha;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51% dos jovens ocupações informais: 7,5 milhões - 51% das mulheres e 56% negros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4. Jovens Desocupados: 3,5 milhões - </a:t>
            </a:r>
            <a:r>
              <a:rPr lang="pt-BR" sz="2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mulheres; </a:t>
            </a:r>
            <a:r>
              <a:rPr lang="pt-BR" sz="24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66%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negros;</a:t>
            </a:r>
          </a:p>
          <a:p>
            <a:pPr marL="457189" indent="-457189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pt-B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5. Não estudam, não trabalham, nem procuram trabalho – 4,9 milhões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BR" sz="2400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60%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são mulheres, a maioria com filhos pequenos; </a:t>
            </a:r>
            <a:r>
              <a:rPr lang="pt-BR" sz="2400" dirty="0">
                <a:highlight>
                  <a:srgbClr val="00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68%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 negros</a:t>
            </a:r>
          </a:p>
          <a:p>
            <a:pPr defTabSz="1219170">
              <a:lnSpc>
                <a:spcPct val="115000"/>
              </a:lnSpc>
              <a:buClr>
                <a:srgbClr val="595959"/>
              </a:buClr>
              <a:buSzPts val="1800"/>
              <a:defRPr/>
            </a:pPr>
            <a:endParaRPr lang="pt-BR" sz="1800" kern="0" dirty="0">
              <a:latin typeface="Arial"/>
              <a:cs typeface="Arial"/>
              <a:sym typeface="Arial"/>
            </a:endParaRPr>
          </a:p>
        </p:txBody>
      </p:sp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B4A12EB7-87C2-4797-BE3D-21096765B1C5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105838" y="17106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206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D4E112-7FEF-2674-AE1F-1EA34612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778" y="675390"/>
            <a:ext cx="9841088" cy="1237897"/>
          </a:xfrm>
        </p:spPr>
        <p:txBody>
          <a:bodyPr>
            <a:normAutofit/>
          </a:bodyPr>
          <a:lstStyle/>
          <a:p>
            <a:r>
              <a:rPr lang="pt-BR" sz="4000" dirty="0"/>
              <a:t>Desafios para pensar: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41CBBF-5081-A076-59C8-7E0B88CA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778" y="2009421"/>
            <a:ext cx="11096978" cy="4526846"/>
          </a:xfrm>
        </p:spPr>
        <p:txBody>
          <a:bodyPr>
            <a:noAutofit/>
          </a:bodyPr>
          <a:lstStyle/>
          <a:p>
            <a:r>
              <a:rPr lang="pt-BR" sz="2400" dirty="0"/>
              <a:t>Fundamental elevar a escolaridade dos adolescentes e jovens (</a:t>
            </a:r>
            <a:r>
              <a:rPr lang="pt-BR" sz="2400" b="1" dirty="0"/>
              <a:t>Programa Pé de Meia</a:t>
            </a:r>
            <a:r>
              <a:rPr lang="pt-BR" sz="2400" dirty="0"/>
              <a:t>) </a:t>
            </a:r>
          </a:p>
          <a:p>
            <a:r>
              <a:rPr lang="pt-BR" sz="2400" dirty="0"/>
              <a:t>Conectar o exercício do trabalho à formação técnica e tecnológica (</a:t>
            </a:r>
            <a:r>
              <a:rPr lang="pt-BR" sz="2400" b="1" dirty="0"/>
              <a:t>Aprendizes e Estágios</a:t>
            </a:r>
            <a:r>
              <a:rPr lang="pt-BR" sz="2400" dirty="0"/>
              <a:t>);</a:t>
            </a:r>
          </a:p>
          <a:p>
            <a:r>
              <a:rPr lang="pt-BR" sz="2400" dirty="0"/>
              <a:t>Ampliar a parcela de jovens em atividades de maior concentração técnica e tecnológica;</a:t>
            </a:r>
          </a:p>
          <a:p>
            <a:r>
              <a:rPr lang="pt-BR" sz="2400" dirty="0"/>
              <a:t>Reforçar a elevação da escolaridade entre os que estão fora do mercado de trabalho, notadamente os meninos e as jovens mães e criar novas oportunidades de trabalho;</a:t>
            </a:r>
          </a:p>
          <a:p>
            <a:r>
              <a:rPr lang="pt-BR" sz="2400" dirty="0"/>
              <a:t>Muito importante formalizar os 877 mil estagiários, se não for possível, pelo menos garantir contribuição previdenciária; </a:t>
            </a:r>
          </a:p>
          <a:p>
            <a:r>
              <a:rPr lang="pt-BR" sz="2400" dirty="0"/>
              <a:t>Importante considerar desigualdades -  regionais, sexo, raça e etnia; </a:t>
            </a:r>
          </a:p>
        </p:txBody>
      </p:sp>
    </p:spTree>
    <p:extLst>
      <p:ext uri="{BB962C8B-B14F-4D97-AF65-F5344CB8AC3E}">
        <p14:creationId xmlns:p14="http://schemas.microsoft.com/office/powerpoint/2010/main" val="2080013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4A430-A527-4EB5-BA3E-C57A7F0B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77" y="500591"/>
            <a:ext cx="10913533" cy="1237898"/>
          </a:xfrm>
        </p:spPr>
        <p:txBody>
          <a:bodyPr>
            <a:normAutofit fontScale="90000"/>
          </a:bodyPr>
          <a:lstStyle/>
          <a:p>
            <a:r>
              <a:rPr lang="pt-BR" sz="2400" dirty="0">
                <a:latin typeface="+mn-lt"/>
              </a:rPr>
              <a:t>Os adolescentes e jovens de </a:t>
            </a:r>
            <a:r>
              <a:rPr lang="pt-BR" sz="2400" b="1" dirty="0">
                <a:latin typeface="+mn-lt"/>
              </a:rPr>
              <a:t>14 a 24 anos são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34 milhões de pessoas (17% da população</a:t>
            </a:r>
            <a:r>
              <a:rPr lang="pt-BR" sz="2400" dirty="0">
                <a:latin typeface="+mn-lt"/>
              </a:rPr>
              <a:t>).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Onde vivem: </a:t>
            </a:r>
            <a:r>
              <a:rPr lang="pt-BR" sz="2400" b="1" dirty="0">
                <a:latin typeface="+mn-lt"/>
              </a:rPr>
              <a:t>39% na Região Sudeste </a:t>
            </a:r>
            <a:r>
              <a:rPr lang="pt-BR" sz="2400" dirty="0">
                <a:latin typeface="+mn-lt"/>
              </a:rPr>
              <a:t>– metade em SP; </a:t>
            </a:r>
            <a:br>
              <a:rPr lang="pt-BR" sz="2400" dirty="0">
                <a:latin typeface="+mn-lt"/>
              </a:rPr>
            </a:br>
            <a:r>
              <a:rPr lang="pt-BR" sz="2400" dirty="0">
                <a:latin typeface="+mn-lt"/>
              </a:rPr>
              <a:t>25% na Região Nordeste; 13% na Região Sul; 13% no Centro Oeste e 10% no Norte 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9459267-F8A1-1BE9-E233-C96ABCF9F3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838923"/>
              </p:ext>
            </p:extLst>
          </p:nvPr>
        </p:nvGraphicFramePr>
        <p:xfrm>
          <a:off x="579967" y="1896007"/>
          <a:ext cx="11032065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m 3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DF9261DB-6A4A-40AB-34DF-18DD5B202D20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81162" y="159807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DD320F8-53F0-E025-6DB6-4B8E73D7DF67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76627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EB5C8-EA0B-20A8-9126-6FAF3C0E4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379" y="1863015"/>
            <a:ext cx="9953980" cy="496363"/>
          </a:xfrm>
        </p:spPr>
        <p:txBody>
          <a:bodyPr>
            <a:noAutofit/>
          </a:bodyPr>
          <a:lstStyle/>
          <a:p>
            <a:r>
              <a:rPr lang="pt-BR" sz="1800" b="1" dirty="0"/>
              <a:t>Taxa de participação no mercado de trabalho dos jovens de 14 a 24 anos no mercado de trabalho. </a:t>
            </a:r>
            <a:br>
              <a:rPr lang="pt-BR" sz="1800" b="1" dirty="0"/>
            </a:br>
            <a:r>
              <a:rPr lang="pt-BR" sz="1800" b="1" dirty="0"/>
              <a:t>Brasil e Unidades da Federação. 1º trim. 2019 a 1º trim. 2024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9C34567A-0C65-04C8-A748-B1275917B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065128"/>
              </p:ext>
            </p:extLst>
          </p:nvPr>
        </p:nvGraphicFramePr>
        <p:xfrm>
          <a:off x="315911" y="2359378"/>
          <a:ext cx="11179176" cy="4306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6767FE0C-45A1-CEA3-FBFC-557C9A89F3BB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55503" y="116944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3CBFA89-5935-736F-91CC-C30A2C4215DB}"/>
              </a:ext>
            </a:extLst>
          </p:cNvPr>
          <p:cNvSpPr txBox="1"/>
          <p:nvPr/>
        </p:nvSpPr>
        <p:spPr>
          <a:xfrm>
            <a:off x="1083734" y="659639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DB206C-5332-7D87-6D81-4C1CE0DE4791}"/>
              </a:ext>
            </a:extLst>
          </p:cNvPr>
          <p:cNvSpPr txBox="1"/>
          <p:nvPr/>
        </p:nvSpPr>
        <p:spPr>
          <a:xfrm>
            <a:off x="315911" y="680320"/>
            <a:ext cx="11401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 taxa de participação o grupo de 14 a 24 anos não retornou ao patamar de 2019 (50,5%).</a:t>
            </a:r>
          </a:p>
          <a:p>
            <a:r>
              <a:rPr lang="pt-BR" sz="2000" dirty="0"/>
              <a:t>Exceções são GO, RS, PR,  taxas maiores que a média nacional e TO, PA, PB, AL, com taxas menores que a nacional. Notar a redução em SP, RJ, estão muito abaixo nas regiões metropolitanas.</a:t>
            </a:r>
          </a:p>
        </p:txBody>
      </p:sp>
    </p:spTree>
    <p:extLst>
      <p:ext uri="{BB962C8B-B14F-4D97-AF65-F5344CB8AC3E}">
        <p14:creationId xmlns:p14="http://schemas.microsoft.com/office/powerpoint/2010/main" val="97153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CD2612-0CFC-5EB5-8E82-BF11713A08F9}"/>
              </a:ext>
            </a:extLst>
          </p:cNvPr>
          <p:cNvSpPr txBox="1"/>
          <p:nvPr/>
        </p:nvSpPr>
        <p:spPr>
          <a:xfrm>
            <a:off x="681565" y="795366"/>
            <a:ext cx="957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No primeiro trimestre de 2019, havia 13,7 milhões de jovens de 14 a 24 anos ocupados, e no mesmo período em 2024, há 14,0 milhões de jovens nesta faixa etária ocupados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8288B-40F4-C75F-3CF4-9193253A9540}"/>
              </a:ext>
            </a:extLst>
          </p:cNvPr>
          <p:cNvSpPr txBox="1"/>
          <p:nvPr/>
        </p:nvSpPr>
        <p:spPr>
          <a:xfrm>
            <a:off x="681564" y="1489067"/>
            <a:ext cx="112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Houve ampliação da parcela de jovens ocupados no SP, PR, GO mas não houve expansão em MG, BA, RS </a:t>
            </a:r>
          </a:p>
        </p:txBody>
      </p:sp>
      <p:pic>
        <p:nvPicPr>
          <p:cNvPr id="6" name="Imagem 5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7907DD0-44F7-AE49-2442-6EAF30CCFEDE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52E383-BABD-716B-1DEE-91A15B37A62F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52710E-DCFC-7009-C698-9172691F8FB3}"/>
              </a:ext>
            </a:extLst>
          </p:cNvPr>
          <p:cNvSpPr txBox="1"/>
          <p:nvPr/>
        </p:nvSpPr>
        <p:spPr>
          <a:xfrm>
            <a:off x="936095" y="2148955"/>
            <a:ext cx="103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Ocupados de 14 a 24 anos. Brasil e Unidades da Federação. 1º trim. 2019 – 1º trim. 2024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3D34A6-3F32-46A0-9037-CB7ED1291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799663"/>
              </p:ext>
            </p:extLst>
          </p:nvPr>
        </p:nvGraphicFramePr>
        <p:xfrm>
          <a:off x="936095" y="2582878"/>
          <a:ext cx="9624661" cy="400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51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8FE3A1-43B2-533F-6049-ADEFCB89A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35" y="758998"/>
            <a:ext cx="11334046" cy="1295577"/>
          </a:xfrm>
        </p:spPr>
        <p:txBody>
          <a:bodyPr>
            <a:normAutofit fontScale="90000"/>
          </a:bodyPr>
          <a:lstStyle/>
          <a:p>
            <a:r>
              <a:rPr lang="pt-BR" sz="2200" b="1" dirty="0"/>
              <a:t>A informalidade do mercado de trabalho alcança 40% dos ocupados, mas 45% (6,3 milhões) para o grupo de 14 a 24 anos ocupados.</a:t>
            </a:r>
            <a:br>
              <a:rPr lang="pt-BR" sz="2200" b="1" dirty="0"/>
            </a:br>
            <a:br>
              <a:rPr lang="pt-BR" sz="2200" b="1" dirty="0"/>
            </a:br>
            <a:r>
              <a:rPr lang="pt-BR" sz="2200" b="1" dirty="0"/>
              <a:t>Os jovens nas UF com informalidade abaixo da média nacional (SC, RS, PR, SP, MT, GO, MS, MG, DF, RO) </a:t>
            </a:r>
            <a:endParaRPr lang="pt-BR" sz="16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493DB1A-50A0-F92B-63DE-0EEB8D2F2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372741"/>
              </p:ext>
            </p:extLst>
          </p:nvPr>
        </p:nvGraphicFramePr>
        <p:xfrm>
          <a:off x="917222" y="2054577"/>
          <a:ext cx="10515600" cy="4269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35C3A59B-1CA7-77B1-D295-A558CC1E915A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2A536C-D5DC-BDB8-22E6-F0BB78822288}"/>
              </a:ext>
            </a:extLst>
          </p:cNvPr>
          <p:cNvSpPr txBox="1"/>
          <p:nvPr/>
        </p:nvSpPr>
        <p:spPr>
          <a:xfrm>
            <a:off x="917222" y="2054576"/>
            <a:ext cx="9595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Proporção de ocupados informais, por Unidade da Federação. 2023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88F74D4E-8080-7BE5-B124-D7209E340E49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736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4CD2612-0CFC-5EB5-8E82-BF11713A08F9}"/>
              </a:ext>
            </a:extLst>
          </p:cNvPr>
          <p:cNvSpPr txBox="1"/>
          <p:nvPr/>
        </p:nvSpPr>
        <p:spPr>
          <a:xfrm>
            <a:off x="681565" y="795366"/>
            <a:ext cx="9572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No primeiro trimestre de 2019, havia 13,7 milhões de jovens de 14 a 24 anos ocupados, e no mesmo período em 2024, há 14,0 milhões de jovens nesta faixa etária ocupados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AA8288B-40F4-C75F-3CF4-9193253A9540}"/>
              </a:ext>
            </a:extLst>
          </p:cNvPr>
          <p:cNvSpPr txBox="1"/>
          <p:nvPr/>
        </p:nvSpPr>
        <p:spPr>
          <a:xfrm>
            <a:off x="681564" y="1489067"/>
            <a:ext cx="11233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Houve ampliação da parcela de jovens ocupados no SP, PR, GO mas não houve expansão em MG, BA, RS </a:t>
            </a:r>
          </a:p>
        </p:txBody>
      </p:sp>
      <p:pic>
        <p:nvPicPr>
          <p:cNvPr id="6" name="Imagem 5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37907DD0-44F7-AE49-2442-6EAF30CCFEDE}"/>
              </a:ext>
            </a:extLst>
          </p:cNvPr>
          <p:cNvPicPr/>
          <p:nvPr/>
        </p:nvPicPr>
        <p:blipFill rotWithShape="1">
          <a:blip r:embed="rId2"/>
          <a:srcRect l="23966" t="52655" r="52877" b="28573"/>
          <a:stretch/>
        </p:blipFill>
        <p:spPr bwMode="auto">
          <a:xfrm>
            <a:off x="9055503" y="213009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52E383-BABD-716B-1DEE-91A15B37A62F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852710E-DCFC-7009-C698-9172691F8FB3}"/>
              </a:ext>
            </a:extLst>
          </p:cNvPr>
          <p:cNvSpPr txBox="1"/>
          <p:nvPr/>
        </p:nvSpPr>
        <p:spPr>
          <a:xfrm>
            <a:off x="936095" y="2148955"/>
            <a:ext cx="10319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Distribuição dos Ocupados de 14 a 24 anos. Brasil e Unidades da Federação. 1º trim. 2019 – 1º trim. 2024  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53D34A6-3F32-46A0-9037-CB7ED12915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996170"/>
              </p:ext>
            </p:extLst>
          </p:nvPr>
        </p:nvGraphicFramePr>
        <p:xfrm>
          <a:off x="936095" y="2582878"/>
          <a:ext cx="10014127" cy="400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090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A5164-3C07-0A2A-9BBC-2D45F99E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58" y="565896"/>
            <a:ext cx="11783483" cy="453143"/>
          </a:xfrm>
        </p:spPr>
        <p:txBody>
          <a:bodyPr>
            <a:normAutofit/>
          </a:bodyPr>
          <a:lstStyle/>
          <a:p>
            <a:r>
              <a:rPr lang="pt-BR" sz="1800" b="1" dirty="0"/>
              <a:t>OCUPADOS – </a:t>
            </a:r>
            <a:r>
              <a:rPr lang="pt-BR" sz="1800" b="1" u="sng" dirty="0"/>
              <a:t>estabilidade entre 1º trim. 2023 e de 2024</a:t>
            </a:r>
            <a:r>
              <a:rPr lang="pt-BR" sz="1800" b="1" dirty="0"/>
              <a:t>  para os ocupados de 14 a 24 anos</a:t>
            </a:r>
            <a:r>
              <a:rPr lang="pt-BR" sz="1800" dirty="0"/>
              <a:t>: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8C77328-E9F9-47A0-B38D-D3EAC5F64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743917"/>
              </p:ext>
            </p:extLst>
          </p:nvPr>
        </p:nvGraphicFramePr>
        <p:xfrm>
          <a:off x="554566" y="211913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F965755-2221-8AF3-0ABB-FC6A16C92AFA}"/>
              </a:ext>
            </a:extLst>
          </p:cNvPr>
          <p:cNvSpPr txBox="1"/>
          <p:nvPr/>
        </p:nvSpPr>
        <p:spPr>
          <a:xfrm>
            <a:off x="171449" y="1017363"/>
            <a:ext cx="107357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23% das ocupadas e 37% dos ocupados não concluíram o ensino médio ou equivalente.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194C09-7B1E-2C3B-3148-02F8BAF132C1}"/>
              </a:ext>
            </a:extLst>
          </p:cNvPr>
          <p:cNvSpPr txBox="1"/>
          <p:nvPr/>
        </p:nvSpPr>
        <p:spPr>
          <a:xfrm>
            <a:off x="171449" y="1303314"/>
            <a:ext cx="10905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/>
              <a:t>49% das ocupadas e 46% dos ocupados concluíram o nível médio.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BA3BBB1-6611-2656-B610-929EF463B2FF}"/>
              </a:ext>
            </a:extLst>
          </p:cNvPr>
          <p:cNvSpPr txBox="1"/>
          <p:nvPr/>
        </p:nvSpPr>
        <p:spPr>
          <a:xfrm>
            <a:off x="171449" y="1633923"/>
            <a:ext cx="115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19% das ocupadas e 11% dos ocupados cursam o nível superior, e 9% das ocupadas e 5% dos ocupados concluíram o nível superior.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28C3C191-55F5-27D9-3C33-A5F7ACA9A9E8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128081" y="114086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619FB5-70C5-81FE-11C5-303B3FC7AD79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93859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A5164-3C07-0A2A-9BBC-2D45F99E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49" y="523282"/>
            <a:ext cx="12020551" cy="678920"/>
          </a:xfrm>
        </p:spPr>
        <p:txBody>
          <a:bodyPr>
            <a:normAutofit/>
          </a:bodyPr>
          <a:lstStyle/>
          <a:p>
            <a:r>
              <a:rPr lang="pt-BR" sz="1800" b="1" dirty="0"/>
              <a:t>DESOCUPADOS -  entre os 1º trim. 2023 e de 2024, há poucas mudanças para os jovens de 14 a 24 anos</a:t>
            </a:r>
            <a:endParaRPr lang="pt-BR" sz="18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6C9D17DE-F0FD-37AB-145B-A4A1648D33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574480"/>
              </p:ext>
            </p:extLst>
          </p:nvPr>
        </p:nvGraphicFramePr>
        <p:xfrm>
          <a:off x="777977" y="1894086"/>
          <a:ext cx="1063604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C2926BBB-2EE7-C9A6-453C-19C4856743EB}"/>
              </a:ext>
            </a:extLst>
          </p:cNvPr>
          <p:cNvSpPr txBox="1"/>
          <p:nvPr/>
        </p:nvSpPr>
        <p:spPr>
          <a:xfrm>
            <a:off x="304800" y="1047408"/>
            <a:ext cx="11627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47% dos desocupados e 36% das desocupadas não haviam concluído o ensino médio.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64CF98-A46B-6E31-0308-76AA9E1CD72C}"/>
              </a:ext>
            </a:extLst>
          </p:cNvPr>
          <p:cNvSpPr txBox="1"/>
          <p:nvPr/>
        </p:nvSpPr>
        <p:spPr>
          <a:xfrm>
            <a:off x="304800" y="1416740"/>
            <a:ext cx="11119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50% das desocupadas e 41% dos desocupados haviam concluído o ensino médio ou equivalente.</a:t>
            </a:r>
          </a:p>
        </p:txBody>
      </p:sp>
      <p:pic>
        <p:nvPicPr>
          <p:cNvPr id="3" name="Imagem 2" descr="Interface gráfica do usuário, Word&#10;&#10;Descrição gerada automaticamente">
            <a:extLst>
              <a:ext uri="{FF2B5EF4-FFF2-40B4-BE49-F238E27FC236}">
                <a16:creationId xmlns:a16="http://schemas.microsoft.com/office/drawing/2014/main" id="{AFBEFA29-8E97-ABE0-C32B-4A1B235E27B1}"/>
              </a:ext>
            </a:extLst>
          </p:cNvPr>
          <p:cNvPicPr/>
          <p:nvPr/>
        </p:nvPicPr>
        <p:blipFill rotWithShape="1">
          <a:blip r:embed="rId3"/>
          <a:srcRect l="23966" t="52655" r="52877" b="28573"/>
          <a:stretch/>
        </p:blipFill>
        <p:spPr bwMode="auto">
          <a:xfrm>
            <a:off x="9072696" y="205121"/>
            <a:ext cx="2859660" cy="4963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3A28985-8EDA-D112-5F29-0E317D57CB0B}"/>
              </a:ext>
            </a:extLst>
          </p:cNvPr>
          <p:cNvSpPr txBox="1"/>
          <p:nvPr/>
        </p:nvSpPr>
        <p:spPr>
          <a:xfrm>
            <a:off x="1083734" y="6488668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kern="0" dirty="0">
                <a:latin typeface="Arial"/>
                <a:cs typeface="Arial"/>
                <a:sym typeface="Arial"/>
              </a:rPr>
              <a:t>Fonte</a:t>
            </a:r>
            <a:r>
              <a:rPr lang="pt-BR" sz="1100" kern="0" dirty="0">
                <a:latin typeface="Arial"/>
                <a:cs typeface="Arial"/>
                <a:sym typeface="Arial"/>
              </a:rPr>
              <a:t>: IBGE. PNAD Contínua. Elaboração M T E/SEET.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321740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2549</Words>
  <Application>Microsoft Office PowerPoint</Application>
  <PresentationFormat>Widescreen</PresentationFormat>
  <Paragraphs>384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Aptos Narrow</vt:lpstr>
      <vt:lpstr>Arial</vt:lpstr>
      <vt:lpstr>Calibri</vt:lpstr>
      <vt:lpstr>Calibri Light</vt:lpstr>
      <vt:lpstr>Wingdings</vt:lpstr>
      <vt:lpstr>Tema do Office</vt:lpstr>
      <vt:lpstr>Apresentação do PowerPoint</vt:lpstr>
      <vt:lpstr>Os desafios para os 34 milhões de adolescentes e jovens de 14 a 24 anos</vt:lpstr>
      <vt:lpstr>Os adolescentes e jovens de 14 a 24 anos são 34 milhões de pessoas (17% da população). Onde vivem: 39% na Região Sudeste – metade em SP;  25% na Região Nordeste; 13% na Região Sul; 13% no Centro Oeste e 10% no Norte </vt:lpstr>
      <vt:lpstr>Taxa de participação no mercado de trabalho dos jovens de 14 a 24 anos no mercado de trabalho.  Brasil e Unidades da Federação. 1º trim. 2019 a 1º trim. 2024</vt:lpstr>
      <vt:lpstr>Apresentação do PowerPoint</vt:lpstr>
      <vt:lpstr>A informalidade do mercado de trabalho alcança 40% dos ocupados, mas 45% (6,3 milhões) para o grupo de 14 a 24 anos ocupados.  Os jovens nas UF com informalidade abaixo da média nacional (SC, RS, PR, SP, MT, GO, MS, MG, DF, RO) </vt:lpstr>
      <vt:lpstr>Apresentação do PowerPoint</vt:lpstr>
      <vt:lpstr>OCUPADOS – estabilidade entre 1º trim. 2023 e de 2024  para os ocupados de 14 a 24 anos:</vt:lpstr>
      <vt:lpstr>DESOCUPADOS -  entre os 1º trim. 2023 e de 2024, há poucas mudanças para os jovens de 14 a 24 anos</vt:lpstr>
      <vt:lpstr>Apresentação do PowerPoint</vt:lpstr>
      <vt:lpstr>As 15 ocupações mais frequentes agregam 5,8 milhões de jovens (42%), apresentaram baixo crescimento entre 2019 e 2024, mas têm baixa informalidade para os controladores de abastecimento e estoques, escriturários, repositores de prateleiras, caixas, recepcionistas e vendedores de loja.</vt:lpstr>
      <vt:lpstr>Apresentação do PowerPoint</vt:lpstr>
      <vt:lpstr>Apresentação do PowerPoint</vt:lpstr>
      <vt:lpstr>Em 2024, 59% dos aprendizes não concluíram o nível médio – o que explica o tipo de postos de trabalho da maioria dos aprendizes: as 17 maiores ocupações respondem por 85% desse tipo de vínculo.</vt:lpstr>
      <vt:lpstr>As ocupações que concentram a maior parte dos aprendizes são muito similares em todas as regiões do país e, embora algumas tenham a vantagem de uma ocupação formalizada, são ocupações “que pagam as contas”, nem sempre apontam para caminhos futuros.</vt:lpstr>
      <vt:lpstr>Os estagiários eram 642 mil em 2023 e são 877 mil em 2024  – crescimento de 37%</vt:lpstr>
      <vt:lpstr>51% dos estagiários atuam em empresas privadas, mas há elevada parcela no setor público (40%) com elevada concentração na Administração pública (30%) e Justiça (7%).</vt:lpstr>
      <vt:lpstr>Em abril de 2024, havia declaração do valor da bolsa ou salário de contratação apenas para 46% dos estagiários, e o valor médios varia de R$712 a R$1.314, a depender a jornada de trabalho. </vt:lpstr>
      <vt:lpstr>Apresentação do PowerPoint</vt:lpstr>
      <vt:lpstr>Apresentação do PowerPoint</vt:lpstr>
      <vt:lpstr>Desafios para pensar: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Montagner</dc:creator>
  <cp:lastModifiedBy>Paula Montagner</cp:lastModifiedBy>
  <cp:revision>33</cp:revision>
  <cp:lastPrinted>2023-05-22T20:02:25Z</cp:lastPrinted>
  <dcterms:created xsi:type="dcterms:W3CDTF">2023-05-22T19:44:08Z</dcterms:created>
  <dcterms:modified xsi:type="dcterms:W3CDTF">2024-05-29T22:41:34Z</dcterms:modified>
</cp:coreProperties>
</file>