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46E_620F6348.xml" ContentType="application/vnd.ms-powerpoint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1134" r:id="rId6"/>
    <p:sldId id="268" r:id="rId7"/>
    <p:sldId id="264" r:id="rId8"/>
    <p:sldId id="275" r:id="rId9"/>
    <p:sldId id="270" r:id="rId10"/>
    <p:sldId id="271" r:id="rId11"/>
    <p:sldId id="272" r:id="rId12"/>
    <p:sldId id="273" r:id="rId13"/>
    <p:sldId id="274" r:id="rId14"/>
    <p:sldId id="257" r:id="rId15"/>
    <p:sldId id="258" r:id="rId16"/>
    <p:sldId id="259" r:id="rId17"/>
    <p:sldId id="260" r:id="rId18"/>
    <p:sldId id="261" r:id="rId19"/>
    <p:sldId id="267" r:id="rId20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ED4694-3E07-3D64-80A5-229C701C7F1C}" name="Augusto Veras Soares M Albuquerque" initials="AV" userId="S::augusto.albuquerque@trabalho.gov.br::b404ec5c-75fb-492e-a957-3506513ce36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CIAL_SAG" initials="JM" lastIdx="14" clrIdx="0">
    <p:extLst>
      <p:ext uri="{19B8F6BF-5375-455C-9EA6-DF929625EA0E}">
        <p15:presenceInfo xmlns:p15="http://schemas.microsoft.com/office/powerpoint/2012/main" userId="SOCIAL_SAG" providerId="None"/>
      </p:ext>
    </p:extLst>
  </p:cmAuthor>
  <p:cmAuthor id="2" name="SAG/CC/PR" initials="SAG" lastIdx="2" clrIdx="1">
    <p:extLst>
      <p:ext uri="{19B8F6BF-5375-455C-9EA6-DF929625EA0E}">
        <p15:presenceInfo xmlns:p15="http://schemas.microsoft.com/office/powerpoint/2012/main" userId="SAG/CC/P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69C9"/>
    <a:srgbClr val="2A1953"/>
    <a:srgbClr val="6565CD"/>
    <a:srgbClr val="333399"/>
    <a:srgbClr val="EEEEEE"/>
    <a:srgbClr val="5555C7"/>
    <a:srgbClr val="E2E2E2"/>
    <a:srgbClr val="3B3BB3"/>
    <a:srgbClr val="653FC5"/>
    <a:srgbClr val="6E6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>
        <p:guide orient="horz" pos="23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555555555555555E-2"/>
          <c:y val="0.1091118800461361"/>
          <c:w val="0.93888888888888888"/>
          <c:h val="0.733179667420465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A195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Planilha1!$D$10:$D$14</c:f>
              <c:strCache>
                <c:ptCount val="5"/>
                <c:pt idx="0">
                  <c:v>Mulheres Não Negras</c:v>
                </c:pt>
                <c:pt idx="1">
                  <c:v>Mulheres Negras</c:v>
                </c:pt>
                <c:pt idx="3">
                  <c:v>Homens Negros</c:v>
                </c:pt>
                <c:pt idx="4">
                  <c:v>Homens Não Negros</c:v>
                </c:pt>
              </c:strCache>
            </c:strRef>
          </c:cat>
          <c:val>
            <c:numRef>
              <c:f>Planilha1!$E$10:$E$14</c:f>
              <c:numCache>
                <c:formatCode>0.00%</c:formatCode>
                <c:ptCount val="5"/>
                <c:pt idx="0">
                  <c:v>0.30099999999999999</c:v>
                </c:pt>
                <c:pt idx="1">
                  <c:v>0.191</c:v>
                </c:pt>
                <c:pt idx="3">
                  <c:v>0.20499999999999999</c:v>
                </c:pt>
                <c:pt idx="4">
                  <c:v>0.30399999999999999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52-45C6-9E69-693CD11DA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625871736"/>
        <c:axId val="625850088"/>
      </c:barChart>
      <c:catAx>
        <c:axId val="625871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25850088"/>
        <c:crosses val="autoZero"/>
        <c:auto val="1"/>
        <c:lblAlgn val="ctr"/>
        <c:lblOffset val="100"/>
        <c:noMultiLvlLbl val="0"/>
      </c:catAx>
      <c:valAx>
        <c:axId val="62585008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625871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604920493887683"/>
          <c:y val="0.15239068156853344"/>
          <c:w val="0.63395088113616849"/>
          <c:h val="0.826900584795321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grafico!$L$62:$L$63</c:f>
              <c:strCache>
                <c:ptCount val="2"/>
                <c:pt idx="0">
                  <c:v>Salário Contratual Mediana 2022</c:v>
                </c:pt>
              </c:strCache>
            </c:strRef>
          </c:tx>
          <c:spPr>
            <a:solidFill>
              <a:srgbClr val="6565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grafico!$K$64:$K$72</c:f>
              <c:strCache>
                <c:ptCount val="9"/>
                <c:pt idx="0">
                  <c:v>Trab. Reparação e Manutenção</c:v>
                </c:pt>
                <c:pt idx="1">
                  <c:v>Trab. Produção Indústria (8)</c:v>
                </c:pt>
                <c:pt idx="2">
                  <c:v>Trab.Produção Industrial (7)</c:v>
                </c:pt>
                <c:pt idx="3">
                  <c:v>Trab. Agropecuários, Florestais e da Pesca</c:v>
                </c:pt>
                <c:pt idx="4">
                  <c:v>Trab. Serviços e  Comércio </c:v>
                </c:pt>
                <c:pt idx="5">
                  <c:v>Trab. Serviços Administrativos</c:v>
                </c:pt>
                <c:pt idx="6">
                  <c:v>Técnicos de Nível Médio</c:v>
                </c:pt>
                <c:pt idx="7">
                  <c:v>Profissionais em ocupações nível superior</c:v>
                </c:pt>
                <c:pt idx="8">
                  <c:v>Dirigentes e Gerentes</c:v>
                </c:pt>
              </c:strCache>
            </c:strRef>
          </c:cat>
          <c:val>
            <c:numRef>
              <c:f>grafico!$L$64:$L$72</c:f>
              <c:numCache>
                <c:formatCode>0</c:formatCode>
                <c:ptCount val="9"/>
                <c:pt idx="0">
                  <c:v>109.1</c:v>
                </c:pt>
                <c:pt idx="1">
                  <c:v>79.099999999999994</c:v>
                </c:pt>
                <c:pt idx="2">
                  <c:v>91.4</c:v>
                </c:pt>
                <c:pt idx="3">
                  <c:v>84.8</c:v>
                </c:pt>
                <c:pt idx="4">
                  <c:v>81.5</c:v>
                </c:pt>
                <c:pt idx="5">
                  <c:v>48.2</c:v>
                </c:pt>
                <c:pt idx="6">
                  <c:v>52.4</c:v>
                </c:pt>
                <c:pt idx="7">
                  <c:v>70.5</c:v>
                </c:pt>
                <c:pt idx="8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0-4D5B-80E0-27FDD26DE552}"/>
            </c:ext>
          </c:extLst>
        </c:ser>
        <c:ser>
          <c:idx val="1"/>
          <c:order val="1"/>
          <c:tx>
            <c:strRef>
              <c:f>grafico!$M$62:$M$63</c:f>
              <c:strCache>
                <c:ptCount val="2"/>
                <c:pt idx="0">
                  <c:v>Remuneração Média 2022</c:v>
                </c:pt>
              </c:strCache>
            </c:strRef>
          </c:tx>
          <c:spPr>
            <a:solidFill>
              <a:srgbClr val="2A195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grafico!$K$64:$K$72</c:f>
              <c:strCache>
                <c:ptCount val="9"/>
                <c:pt idx="0">
                  <c:v>Trab. Reparação e Manutenção</c:v>
                </c:pt>
                <c:pt idx="1">
                  <c:v>Trab. Produção Indústria (8)</c:v>
                </c:pt>
                <c:pt idx="2">
                  <c:v>Trab.Produção Industrial (7)</c:v>
                </c:pt>
                <c:pt idx="3">
                  <c:v>Trab. Agropecuários, Florestais e da Pesca</c:v>
                </c:pt>
                <c:pt idx="4">
                  <c:v>Trab. Serviços e  Comércio </c:v>
                </c:pt>
                <c:pt idx="5">
                  <c:v>Trab. Serviços Administrativos</c:v>
                </c:pt>
                <c:pt idx="6">
                  <c:v>Técnicos de Nível Médio</c:v>
                </c:pt>
                <c:pt idx="7">
                  <c:v>Profissionais em ocupações nível superior</c:v>
                </c:pt>
                <c:pt idx="8">
                  <c:v>Dirigentes e Gerentes</c:v>
                </c:pt>
              </c:strCache>
            </c:strRef>
          </c:cat>
          <c:val>
            <c:numRef>
              <c:f>grafico!$M$64:$M$72</c:f>
              <c:numCache>
                <c:formatCode>0</c:formatCode>
                <c:ptCount val="9"/>
                <c:pt idx="0">
                  <c:v>82.3</c:v>
                </c:pt>
                <c:pt idx="1">
                  <c:v>59.9</c:v>
                </c:pt>
                <c:pt idx="2">
                  <c:v>81.5</c:v>
                </c:pt>
                <c:pt idx="3">
                  <c:v>60.4</c:v>
                </c:pt>
                <c:pt idx="4">
                  <c:v>56.4</c:v>
                </c:pt>
                <c:pt idx="5">
                  <c:v>53.5</c:v>
                </c:pt>
                <c:pt idx="6">
                  <c:v>51.1</c:v>
                </c:pt>
                <c:pt idx="7">
                  <c:v>60.2</c:v>
                </c:pt>
                <c:pt idx="8">
                  <c:v>67.400000000000006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B0-4D5B-80E0-27FDD26DE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4"/>
        <c:axId val="385613824"/>
        <c:axId val="385616120"/>
      </c:barChart>
      <c:catAx>
        <c:axId val="385613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5616120"/>
        <c:crosses val="autoZero"/>
        <c:auto val="1"/>
        <c:lblAlgn val="ctr"/>
        <c:lblOffset val="100"/>
        <c:noMultiLvlLbl val="0"/>
      </c:catAx>
      <c:valAx>
        <c:axId val="38561612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38561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46E_620F634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9042884-2299-48CD-848C-6F4B1788A1A3}" authorId="{42ED4694-3E07-3D64-80A5-229C701C7F1C}" created="2024-02-07T19:01:23.58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45175624" sldId="1134"/>
      <ac:spMk id="3" creationId="{7DABE944-B97A-437A-95BB-72F531BAD36C}"/>
      <ac:txMk cp="62" len="4">
        <ac:context len="953" hash="3807494583"/>
      </ac:txMk>
    </ac:txMkLst>
    <p188:pos x="7488861" y="239470"/>
    <p188:txBody>
      <a:bodyPr/>
      <a:lstStyle/>
      <a:p>
        <a:r>
          <a:rPr lang="pt-BR"/>
          <a:t>Talvez valha a pena especificar que as informações serão apresentadas por CNPJ básico (oito dígitos), que identifica todos os estabelecimentos da empresa.</a:t>
        </a:r>
      </a:p>
    </p188:txBody>
  </p188:cm>
  <p188:cm id="{9EE0888C-CF1E-492E-AB97-4B2DB9411976}" authorId="{42ED4694-3E07-3D64-80A5-229C701C7F1C}" created="2024-02-07T19:02:22.66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45175624" sldId="1134"/>
      <ac:spMk id="3" creationId="{7DABE944-B97A-437A-95BB-72F531BAD36C}"/>
      <ac:txMk cp="210" len="6">
        <ac:context len="953" hash="3807494583"/>
      </ac:txMk>
    </ac:txMkLst>
    <p188:pos x="5423296" y="1153870"/>
    <p188:txBody>
      <a:bodyPr/>
      <a:lstStyle/>
      <a:p>
        <a:r>
          <a:rPr lang="pt-BR"/>
          <a:t>Os dados de ocupação da RAIS são os do cargo, não da função. Talvez gere confusão colocar função.</a:t>
        </a:r>
      </a:p>
    </p188:txBody>
  </p188:cm>
</p188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0.22296</cdr:x>
      <cdr:y>0.03696</cdr:y>
    </cdr:from>
    <cdr:to>
      <cdr:x>0.46956</cdr:x>
      <cdr:y>0.12819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E8148BA0-D54A-44AA-BDB8-796D292E956E}"/>
            </a:ext>
          </a:extLst>
        </cdr:cNvPr>
        <cdr:cNvSpPr txBox="1"/>
      </cdr:nvSpPr>
      <cdr:spPr>
        <a:xfrm xmlns:a="http://schemas.openxmlformats.org/drawingml/2006/main">
          <a:off x="1205937" y="89558"/>
          <a:ext cx="1333849" cy="2210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000" b="1" i="0" u="none" strike="noStrike" dirty="0">
              <a:solidFill>
                <a:srgbClr val="404040"/>
              </a:solidFill>
              <a:effectLst/>
              <a:latin typeface="Calibri" panose="020F0502020204030204" pitchFamily="34" charset="0"/>
            </a:rPr>
            <a:t>Salário Médio - 2022 </a:t>
          </a:r>
          <a:endParaRPr lang="pt-BR" sz="1000" b="1" dirty="0"/>
        </a:p>
      </cdr:txBody>
    </cdr:sp>
  </cdr:relSizeAnchor>
  <cdr:relSizeAnchor xmlns:cdr="http://schemas.openxmlformats.org/drawingml/2006/chartDrawing">
    <cdr:from>
      <cdr:x>0.51144</cdr:x>
      <cdr:y>0.03696</cdr:y>
    </cdr:from>
    <cdr:to>
      <cdr:x>0.91631</cdr:x>
      <cdr:y>0.12819</cdr:y>
    </cdr:to>
    <cdr:sp macro="" textlink="">
      <cdr:nvSpPr>
        <cdr:cNvPr id="3" name="CaixaDeTexto 2">
          <a:extLst xmlns:a="http://schemas.openxmlformats.org/drawingml/2006/main">
            <a:ext uri="{FF2B5EF4-FFF2-40B4-BE49-F238E27FC236}">
              <a16:creationId xmlns:a16="http://schemas.microsoft.com/office/drawing/2014/main" id="{7719E067-76C9-4B56-821A-9001C266852E}"/>
            </a:ext>
          </a:extLst>
        </cdr:cNvPr>
        <cdr:cNvSpPr txBox="1"/>
      </cdr:nvSpPr>
      <cdr:spPr>
        <a:xfrm xmlns:a="http://schemas.openxmlformats.org/drawingml/2006/main">
          <a:off x="2766289" y="89558"/>
          <a:ext cx="2189869" cy="2210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000" b="1" i="0" u="none" strike="noStrike" dirty="0">
              <a:solidFill>
                <a:srgbClr val="404040"/>
              </a:solidFill>
              <a:effectLst/>
              <a:latin typeface="Calibri" panose="020F0502020204030204" pitchFamily="34" charset="0"/>
            </a:rPr>
            <a:t>Salário Mediano Contratual -2022 </a:t>
          </a:r>
          <a:endParaRPr lang="pt-BR" sz="1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1E8CF-36C3-4FE5-9197-7A6A61967AD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5B153-9872-4900-A2A7-096B6CDB9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77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t-B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6554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t-B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655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BE7DC-C1F7-4583-ABB6-000C7DF80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2114E4-74E2-434B-9C88-2DB88A38A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239BC7-4CE9-4AEA-81D1-9E9E779EF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7E7C2A-DD29-434D-824C-24BF43F0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19C93A-9C3F-429A-A23A-5F09C17C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70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282CF-24C3-4967-85E5-7916E321A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73A5C0-4952-451D-8F0C-0134758EA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07ED0B-E398-475C-B18A-BCAC2F541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622F91-C48D-4BC4-BFFF-5E4971F74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C8DA0D-5493-4A3B-9827-E24B1373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08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52CD4-F88D-4EC4-A58B-9B42167149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5992F7D-C0CA-469D-B910-DD7BEBE8A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770229-7C3F-4A7C-9F48-305C8FC81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D87BC5-1B26-4A7C-A61B-389E2F46D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E024BE-0B48-4982-BA1B-2CE70CC7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76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4E5B-806F-4744-B4C1-BB31D63D8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9A0E4E-5F2B-4618-A908-EDB029A06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55E9FE-9A9E-4761-B70D-CB11A95D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1A329C-8054-410E-B756-5571BE2F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2BD8CA-5AA1-4FF7-A125-FAEC2C88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37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249ABC-66E2-4285-8254-271747A0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52DDEA-54E3-431C-A1EB-92ECF217B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9C26BF-DDB8-424D-B6A0-C7BF145CA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E13600-F916-4F61-A2E2-2ED3186C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1EFCB3-8473-420C-9E86-429B45D7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90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5A576-4CDF-45E5-9B4A-0376597FA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325548-6516-4D63-92D9-55AB294FC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D4697FD-AFE7-4B58-822A-69CC133C8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15A44D4-FEA5-4C62-8E09-15AF822E7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0A6B20-8F33-426D-8156-1B670CA5D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01F66A-FAC5-45B9-9B33-5250FF22C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60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3A8B22-5F68-4D5D-90B4-9A7CB2C5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86665B-56BD-49A1-AE5E-6855FC97D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6D365D4-19FD-496E-BDB7-2761314C0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3F0B6-B9A5-4F51-82B9-B5CCBB4B0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BAD6958-A5A5-45EF-ABB1-B18DAAD78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1F64202-454D-4E15-A567-F76A9310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1F27976-4D0C-495B-8502-790859498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F59039F-A089-4FE1-93E2-4CFEDFE5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68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6D16DE-0A07-49BF-81D6-7A4B81F9E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783708D-B6BC-4A00-AE8A-390884A1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BC78D2-D622-453E-A9BA-8020ABC9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3BC9833-E967-473B-A0B8-70632C03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3812187-64BD-44DA-A789-2C2BD114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B58F20-9762-41D4-848E-457764788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BA5AECB-1826-418F-9EC7-939B9012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26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FD17F-2384-4424-92BE-651A9774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D2A297-1D03-4249-AEC9-DE722ACAA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08F357-AD5F-4046-B4F9-36B8E745F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0492FD-61EC-4D26-B22A-F160B541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2F85E9-CEC3-4999-89BB-A943CCBC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8C1952-DDE0-4E01-83E8-E501B5609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53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1100D-735F-45F9-A3F3-475A8EA15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D0825AC-2FAB-40BD-BA53-BD14ACBC7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1CD33BF-EDBB-45C2-AE58-862A69E5C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5FFC48-F507-4D25-AF6A-53071E4AB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5F9CA0-72CC-48DC-AAB9-E0B81A67B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92710D-7F11-41A9-B69A-C7B6A318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25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730BAAB-9FFF-4FD2-8950-65A59D961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1E8C96-5BB9-4F42-B42B-A7978F2B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B4510D-0BF9-45AB-972A-C93749C53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4ABC7-3FFD-4836-929B-AD33EF0B0103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2F5121-7BAB-453C-AC8D-200D6FFC9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ACF79-7F21-4393-A7BC-8F36C3DD0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A88E9-F573-4C25-AC49-5D39C80B3B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7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chart" Target="../charts/chart2.xml"/><Relationship Id="rId4" Type="http://schemas.openxmlformats.org/officeDocument/2006/relationships/image" Target="../media/image1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46E_620F634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sv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91593-BB39-4F7E-A6A1-08BF939BEF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841" y="1535837"/>
            <a:ext cx="10536572" cy="30184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accent1"/>
                </a:solidFill>
                <a:latin typeface="+mn-lt"/>
              </a:rPr>
              <a:t>Relatório de transparência e igualdade de salários e remunerações entre homens e mulheres – </a:t>
            </a:r>
            <a:br>
              <a:rPr lang="pt-BR" sz="4000" dirty="0">
                <a:solidFill>
                  <a:schemeClr val="accent1"/>
                </a:solidFill>
                <a:latin typeface="+mn-lt"/>
              </a:rPr>
            </a:br>
            <a:r>
              <a:rPr lang="pt-BR" sz="4000" dirty="0">
                <a:solidFill>
                  <a:schemeClr val="accent1"/>
                </a:solidFill>
                <a:latin typeface="+mn-lt"/>
              </a:rPr>
              <a:t>Lei 14.611</a:t>
            </a:r>
            <a:br>
              <a:rPr lang="pt-BR" sz="4000" dirty="0">
                <a:solidFill>
                  <a:schemeClr val="accent1"/>
                </a:solidFill>
                <a:latin typeface="+mn-lt"/>
              </a:rPr>
            </a:br>
            <a:r>
              <a:rPr lang="pt-BR" sz="2800" dirty="0">
                <a:solidFill>
                  <a:schemeClr val="accent1"/>
                </a:solidFill>
                <a:latin typeface="+mn-lt"/>
              </a:rPr>
              <a:t>empresas privadas com 100 empregados e mais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4E6D13-8952-4A6D-93CF-844C5D653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4245"/>
            <a:ext cx="9144000" cy="564686"/>
          </a:xfrm>
        </p:spPr>
        <p:txBody>
          <a:bodyPr>
            <a:normAutofit fontScale="32500" lnSpcReduction="20000"/>
          </a:bodyPr>
          <a:lstStyle/>
          <a:p>
            <a:pPr algn="r"/>
            <a:endParaRPr lang="pt-BR" dirty="0"/>
          </a:p>
          <a:p>
            <a:pPr algn="r"/>
            <a:r>
              <a:rPr lang="pt-BR" sz="5600"/>
              <a:t>Fevereiro </a:t>
            </a:r>
            <a:r>
              <a:rPr lang="pt-BR" sz="5600" dirty="0"/>
              <a:t>2024</a:t>
            </a:r>
          </a:p>
        </p:txBody>
      </p:sp>
      <p:pic>
        <p:nvPicPr>
          <p:cNvPr id="5" name="Imagem 4" descr="Forma&#10;&#10;Descrição gerada automaticamente">
            <a:extLst>
              <a:ext uri="{FF2B5EF4-FFF2-40B4-BE49-F238E27FC236}">
                <a16:creationId xmlns:a16="http://schemas.microsoft.com/office/drawing/2014/main" id="{71694A7D-F33C-4B6F-A759-864689095D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891" y="5118931"/>
            <a:ext cx="3508797" cy="120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4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F5F6BD1-D88C-4F10-BF32-584AA6CCF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791" y="704603"/>
            <a:ext cx="10730713" cy="537748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AF4F328-8CC4-4A48-83C7-0AE73E2FABCA}"/>
              </a:ext>
            </a:extLst>
          </p:cNvPr>
          <p:cNvSpPr txBox="1"/>
          <p:nvPr/>
        </p:nvSpPr>
        <p:spPr>
          <a:xfrm>
            <a:off x="1073791" y="386239"/>
            <a:ext cx="657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Perguntas e declaração de veracidade das informações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ACEB0A4E-BAE0-4B81-ACF8-1F2605FE9E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38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3F004456-6BE1-46D4-8620-F2310CFCC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247" y="784663"/>
            <a:ext cx="9521505" cy="52886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9425C33-8DB3-44CA-9EBE-3F10B206E7B9}"/>
              </a:ext>
            </a:extLst>
          </p:cNvPr>
          <p:cNvSpPr txBox="1"/>
          <p:nvPr/>
        </p:nvSpPr>
        <p:spPr>
          <a:xfrm>
            <a:off x="2065789" y="648866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endereço: https://servicos.mte.gov.br/empregador/#/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9AA2108E-1FAC-4E9C-AB69-6095514D11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9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CF748D4-223E-4B6E-A4AC-2D6C73FF2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039" y="1511658"/>
            <a:ext cx="9922262" cy="37079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E2E0291-B4B5-471C-AC70-69550A8B6C73}"/>
              </a:ext>
            </a:extLst>
          </p:cNvPr>
          <p:cNvSpPr txBox="1"/>
          <p:nvPr/>
        </p:nvSpPr>
        <p:spPr>
          <a:xfrm>
            <a:off x="1296039" y="469569"/>
            <a:ext cx="5293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Checagem se há 100 ou mais empregados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A02C24F5-7B5E-466B-8A42-B990B3B38B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2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7578BDF-BC8D-4A32-A90E-064257CA3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553" y="1937856"/>
            <a:ext cx="10515536" cy="324851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29BD02C8-3816-4D78-9EBF-E9C5328B33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040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5C02F0D-7E2E-4FB2-8B9E-16B595729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023" y="586279"/>
            <a:ext cx="9897856" cy="55919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E86CF91-7934-47EE-8C8C-42B74E057BC3}"/>
              </a:ext>
            </a:extLst>
          </p:cNvPr>
          <p:cNvSpPr txBox="1"/>
          <p:nvPr/>
        </p:nvSpPr>
        <p:spPr>
          <a:xfrm>
            <a:off x="1333850" y="234892"/>
            <a:ext cx="4051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Perguntas a responder: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3FAD18DD-0121-43AE-A2BD-AD557F9EEB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82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F5F6BD1-D88C-4F10-BF32-584AA6CCF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791" y="704603"/>
            <a:ext cx="10730713" cy="537748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AF4F328-8CC4-4A48-83C7-0AE73E2FABCA}"/>
              </a:ext>
            </a:extLst>
          </p:cNvPr>
          <p:cNvSpPr txBox="1"/>
          <p:nvPr/>
        </p:nvSpPr>
        <p:spPr>
          <a:xfrm>
            <a:off x="1073791" y="386239"/>
            <a:ext cx="657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Perguntas e declaração de veracidade das informações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ACEB0A4E-BAE0-4B81-ACF8-1F2605FE9E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2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86D34-50B7-79FC-A1B7-CCC4D028F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DF47B4C-1F8D-9452-C5AE-A5DC12940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395" y="762301"/>
            <a:ext cx="5566410" cy="7533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Diferentes definições de salário mostram variações nas diferenças entre mulheres e homens. O salário mediano das mulheres equivale a 90,5% do recebido pelos homens. Já o salário médio equivalia a 70,8% e o salários de admissão 88,4%.</a:t>
            </a:r>
          </a:p>
          <a:p>
            <a:pPr algn="l">
              <a:lnSpc>
                <a:spcPct val="100000"/>
              </a:lnSpc>
            </a:pPr>
            <a:endParaRPr lang="pt-BR" sz="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D40F42A-E558-51B6-49D9-FB72E37E008B}"/>
              </a:ext>
            </a:extLst>
          </p:cNvPr>
          <p:cNvSpPr txBox="1"/>
          <p:nvPr/>
        </p:nvSpPr>
        <p:spPr>
          <a:xfrm>
            <a:off x="251495" y="3817036"/>
            <a:ext cx="556641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50" b="1" dirty="0">
                <a:solidFill>
                  <a:srgbClr val="333399"/>
                </a:solidFill>
              </a:rPr>
              <a:t>Por grande grupo de ocupação, a diferença (%) do salário das mulheres em comparação aos homens: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ED99150-812E-5E99-28B4-9EBEC16FA9B7}"/>
              </a:ext>
            </a:extLst>
          </p:cNvPr>
          <p:cNvSpPr txBox="1">
            <a:spLocks/>
          </p:cNvSpPr>
          <p:nvPr/>
        </p:nvSpPr>
        <p:spPr>
          <a:xfrm>
            <a:off x="231302" y="128842"/>
            <a:ext cx="11454881" cy="2978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1800" b="1" dirty="0">
                <a:solidFill>
                  <a:srgbClr val="333399"/>
                </a:solidFill>
              </a:rPr>
              <a:t>Relatório de Transparência e Igualdade salarial de Mulheres e Homens  1º Semestre de 2024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0AAEFE2-D479-B4A2-BCD2-F8335CA59D33}"/>
              </a:ext>
            </a:extLst>
          </p:cNvPr>
          <p:cNvSpPr txBox="1"/>
          <p:nvPr/>
        </p:nvSpPr>
        <p:spPr>
          <a:xfrm>
            <a:off x="231302" y="367953"/>
            <a:ext cx="488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333399"/>
                </a:solidFill>
              </a:rPr>
              <a:t>CNPJ pessoa jurídica (100 empregados e mais)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C2FF517-52E4-A97B-E9B9-5F93F26366B6}"/>
              </a:ext>
            </a:extLst>
          </p:cNvPr>
          <p:cNvSpPr txBox="1"/>
          <p:nvPr/>
        </p:nvSpPr>
        <p:spPr>
          <a:xfrm>
            <a:off x="4538904" y="6629355"/>
            <a:ext cx="4895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Fonte</a:t>
            </a:r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eSocial</a:t>
            </a:r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pt-BR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Rais</a:t>
            </a:r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2021 e Portal Emprega Brasil fev.2023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81111EB0-1391-CB4B-19B8-137B6926FC44}"/>
              </a:ext>
            </a:extLst>
          </p:cNvPr>
          <p:cNvSpPr txBox="1"/>
          <p:nvPr/>
        </p:nvSpPr>
        <p:spPr>
          <a:xfrm>
            <a:off x="6038239" y="745482"/>
            <a:ext cx="57940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50" b="1" dirty="0">
                <a:solidFill>
                  <a:srgbClr val="333399"/>
                </a:solidFill>
              </a:rPr>
              <a:t>Composição dos empregados pode explicar parcialmente as diferenças porque usualmente o salário de mulheres é menor que o dos homens.</a:t>
            </a:r>
          </a:p>
        </p:txBody>
      </p:sp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EE054FEE-E344-D3DC-269B-86CA7305B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810572"/>
              </p:ext>
            </p:extLst>
          </p:nvPr>
        </p:nvGraphicFramePr>
        <p:xfrm>
          <a:off x="7198776" y="1090276"/>
          <a:ext cx="3608801" cy="251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CaixaDeTexto 23">
            <a:extLst>
              <a:ext uri="{FF2B5EF4-FFF2-40B4-BE49-F238E27FC236}">
                <a16:creationId xmlns:a16="http://schemas.microsoft.com/office/drawing/2014/main" id="{4BF566FB-0153-C3B1-3791-4218CB4337C2}"/>
              </a:ext>
            </a:extLst>
          </p:cNvPr>
          <p:cNvSpPr txBox="1"/>
          <p:nvPr/>
        </p:nvSpPr>
        <p:spPr>
          <a:xfrm>
            <a:off x="6441460" y="2351978"/>
            <a:ext cx="759013" cy="369332"/>
          </a:xfrm>
          <a:prstGeom prst="rect">
            <a:avLst/>
          </a:prstGeom>
          <a:gradFill flip="none" rotWithShape="1">
            <a:gsLst>
              <a:gs pos="0">
                <a:srgbClr val="5555C7">
                  <a:tint val="66000"/>
                  <a:satMod val="160000"/>
                </a:srgbClr>
              </a:gs>
              <a:gs pos="50000">
                <a:srgbClr val="5555C7">
                  <a:tint val="44500"/>
                  <a:satMod val="160000"/>
                </a:srgbClr>
              </a:gs>
              <a:gs pos="100000">
                <a:srgbClr val="5555C7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49,2%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7AB9D6EC-850F-8F69-B292-20F08F69CDE2}"/>
              </a:ext>
            </a:extLst>
          </p:cNvPr>
          <p:cNvSpPr txBox="1"/>
          <p:nvPr/>
        </p:nvSpPr>
        <p:spPr>
          <a:xfrm>
            <a:off x="10774196" y="2358191"/>
            <a:ext cx="759013" cy="369332"/>
          </a:xfrm>
          <a:prstGeom prst="rect">
            <a:avLst/>
          </a:prstGeom>
          <a:gradFill flip="none" rotWithShape="1">
            <a:gsLst>
              <a:gs pos="0">
                <a:srgbClr val="5555C7">
                  <a:tint val="66000"/>
                  <a:satMod val="160000"/>
                </a:srgbClr>
              </a:gs>
              <a:gs pos="50000">
                <a:srgbClr val="5555C7">
                  <a:tint val="44500"/>
                  <a:satMod val="160000"/>
                </a:srgbClr>
              </a:gs>
              <a:gs pos="100000">
                <a:srgbClr val="5555C7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50,8%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49F7EB48-9AB7-C46D-C197-53FFE6C91519}"/>
              </a:ext>
            </a:extLst>
          </p:cNvPr>
          <p:cNvSpPr txBox="1"/>
          <p:nvPr/>
        </p:nvSpPr>
        <p:spPr>
          <a:xfrm>
            <a:off x="6038240" y="3845771"/>
            <a:ext cx="56002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50" b="1" dirty="0">
                <a:solidFill>
                  <a:srgbClr val="333399"/>
                </a:solidFill>
              </a:rPr>
              <a:t>Políticas e critérios de remuneração declaradas pela empresa</a:t>
            </a:r>
          </a:p>
        </p:txBody>
      </p:sp>
      <p:graphicFrame>
        <p:nvGraphicFramePr>
          <p:cNvPr id="27" name="Tabela 26">
            <a:extLst>
              <a:ext uri="{FF2B5EF4-FFF2-40B4-BE49-F238E27FC236}">
                <a16:creationId xmlns:a16="http://schemas.microsoft.com/office/drawing/2014/main" id="{DCE9BFBF-DD58-FDCD-736B-BA2F42167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04081"/>
              </p:ext>
            </p:extLst>
          </p:nvPr>
        </p:nvGraphicFramePr>
        <p:xfrm>
          <a:off x="6116270" y="4130478"/>
          <a:ext cx="5716046" cy="2448440"/>
        </p:xfrm>
        <a:graphic>
          <a:graphicData uri="http://schemas.openxmlformats.org/drawingml/2006/table">
            <a:tbl>
              <a:tblPr firstRow="1" firstCol="1" bandRow="1"/>
              <a:tblGrid>
                <a:gridCol w="5097322">
                  <a:extLst>
                    <a:ext uri="{9D8B030D-6E8A-4147-A177-3AD203B41FA5}">
                      <a16:colId xmlns:a16="http://schemas.microsoft.com/office/drawing/2014/main" val="3867620255"/>
                    </a:ext>
                  </a:extLst>
                </a:gridCol>
                <a:gridCol w="618724">
                  <a:extLst>
                    <a:ext uri="{9D8B030D-6E8A-4147-A177-3AD203B41FA5}">
                      <a16:colId xmlns:a16="http://schemas.microsoft.com/office/drawing/2014/main" val="1809293083"/>
                    </a:ext>
                  </a:extLst>
                </a:gridCol>
              </a:tblGrid>
              <a:tr h="3111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Critérios remuneratórios 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19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1º Sem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19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32366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Plano de Cargos e Salários ou Plano de Carreira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436727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Cumprir metas de produção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905001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Disponibilidade para horas extras, reuniões com clientes, viagens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230733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Disponibilidade de pessoa em ocupações específicas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7075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Tempo de experiência profissional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977962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Capacidade de trabalho em equipe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216068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Proatividade desenvolvimento de ideias e sugestões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843956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Ações para aumentar a diversidade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19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19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03626"/>
                  </a:ext>
                </a:extLst>
              </a:tr>
              <a:tr h="311183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Políticas de contratação de mulheres (negras, com deficiência, em situação de violência, chefes de família, LBTQIA+)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22973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Políticas de promoção de mulheres para cargos de direção e gerência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591254"/>
                  </a:ext>
                </a:extLst>
              </a:tr>
              <a:tr h="181979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Ações de apoio a compartilhamento de obrigações familiares para ambos os sexos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707885"/>
                  </a:ext>
                </a:extLst>
              </a:tr>
            </a:tbl>
          </a:graphicData>
        </a:graphic>
      </p:graphicFrame>
      <p:pic>
        <p:nvPicPr>
          <p:cNvPr id="21" name="Gráfico 20" descr="Mulher estrutura de tópicos">
            <a:extLst>
              <a:ext uri="{FF2B5EF4-FFF2-40B4-BE49-F238E27FC236}">
                <a16:creationId xmlns:a16="http://schemas.microsoft.com/office/drawing/2014/main" id="{4A06A515-3482-F713-F385-74EFBF91AB9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63325" y="1557546"/>
            <a:ext cx="713947" cy="713947"/>
          </a:xfrm>
          <a:prstGeom prst="rect">
            <a:avLst/>
          </a:prstGeom>
        </p:spPr>
      </p:pic>
      <p:grpSp>
        <p:nvGrpSpPr>
          <p:cNvPr id="34" name="Gráfico 32" descr="Homem estrutura de tópicos">
            <a:extLst>
              <a:ext uri="{FF2B5EF4-FFF2-40B4-BE49-F238E27FC236}">
                <a16:creationId xmlns:a16="http://schemas.microsoft.com/office/drawing/2014/main" id="{F61153D1-3F2D-A0B2-8A5F-CD56BFFAE6D7}"/>
              </a:ext>
            </a:extLst>
          </p:cNvPr>
          <p:cNvGrpSpPr/>
          <p:nvPr/>
        </p:nvGrpSpPr>
        <p:grpSpPr>
          <a:xfrm>
            <a:off x="11013233" y="1609836"/>
            <a:ext cx="280938" cy="665438"/>
            <a:chOff x="5870963" y="3914180"/>
            <a:chExt cx="361918" cy="857250"/>
          </a:xfrm>
          <a:solidFill>
            <a:srgbClr val="2A1953"/>
          </a:solidFill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1A96ABA6-61F2-00FE-EB72-8289BF6E287D}"/>
                </a:ext>
              </a:extLst>
            </p:cNvPr>
            <p:cNvSpPr/>
            <p:nvPr/>
          </p:nvSpPr>
          <p:spPr>
            <a:xfrm>
              <a:off x="5956690" y="4209455"/>
              <a:ext cx="190500" cy="561975"/>
            </a:xfrm>
            <a:custGeom>
              <a:avLst/>
              <a:gdLst>
                <a:gd name="connsiteX0" fmla="*/ 178889 w 190500"/>
                <a:gd name="connsiteY0" fmla="*/ 0 h 561975"/>
                <a:gd name="connsiteX1" fmla="*/ 178889 w 190500"/>
                <a:gd name="connsiteY1" fmla="*/ 0 h 561975"/>
                <a:gd name="connsiteX2" fmla="*/ 169364 w 190500"/>
                <a:gd name="connsiteY2" fmla="*/ 9525 h 561975"/>
                <a:gd name="connsiteX3" fmla="*/ 171450 w 190500"/>
                <a:gd name="connsiteY3" fmla="*/ 542925 h 561975"/>
                <a:gd name="connsiteX4" fmla="*/ 104775 w 190500"/>
                <a:gd name="connsiteY4" fmla="*/ 542925 h 561975"/>
                <a:gd name="connsiteX5" fmla="*/ 104775 w 190500"/>
                <a:gd name="connsiteY5" fmla="*/ 219075 h 561975"/>
                <a:gd name="connsiteX6" fmla="*/ 85725 w 190500"/>
                <a:gd name="connsiteY6" fmla="*/ 219075 h 561975"/>
                <a:gd name="connsiteX7" fmla="*/ 85725 w 190500"/>
                <a:gd name="connsiteY7" fmla="*/ 542925 h 561975"/>
                <a:gd name="connsiteX8" fmla="*/ 19050 w 190500"/>
                <a:gd name="connsiteY8" fmla="*/ 542925 h 561975"/>
                <a:gd name="connsiteX9" fmla="*/ 19050 w 190500"/>
                <a:gd name="connsiteY9" fmla="*/ 9525 h 561975"/>
                <a:gd name="connsiteX10" fmla="*/ 9525 w 190500"/>
                <a:gd name="connsiteY10" fmla="*/ 0 h 561975"/>
                <a:gd name="connsiteX11" fmla="*/ 0 w 190500"/>
                <a:gd name="connsiteY11" fmla="*/ 9525 h 561975"/>
                <a:gd name="connsiteX12" fmla="*/ 0 w 190500"/>
                <a:gd name="connsiteY12" fmla="*/ 561975 h 561975"/>
                <a:gd name="connsiteX13" fmla="*/ 190500 w 190500"/>
                <a:gd name="connsiteY13" fmla="*/ 561975 h 561975"/>
                <a:gd name="connsiteX14" fmla="*/ 188376 w 190500"/>
                <a:gd name="connsiteY14" fmla="*/ 9525 h 561975"/>
                <a:gd name="connsiteX15" fmla="*/ 178889 w 190500"/>
                <a:gd name="connsiteY15" fmla="*/ 0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90500" h="561975">
                  <a:moveTo>
                    <a:pt x="178889" y="0"/>
                  </a:moveTo>
                  <a:lnTo>
                    <a:pt x="178889" y="0"/>
                  </a:lnTo>
                  <a:cubicBezTo>
                    <a:pt x="173628" y="0"/>
                    <a:pt x="169364" y="4264"/>
                    <a:pt x="169364" y="9525"/>
                  </a:cubicBezTo>
                  <a:lnTo>
                    <a:pt x="171450" y="542925"/>
                  </a:lnTo>
                  <a:lnTo>
                    <a:pt x="104775" y="542925"/>
                  </a:lnTo>
                  <a:lnTo>
                    <a:pt x="104775" y="219075"/>
                  </a:lnTo>
                  <a:lnTo>
                    <a:pt x="85725" y="219075"/>
                  </a:lnTo>
                  <a:lnTo>
                    <a:pt x="85725" y="542925"/>
                  </a:lnTo>
                  <a:lnTo>
                    <a:pt x="19050" y="542925"/>
                  </a:lnTo>
                  <a:lnTo>
                    <a:pt x="19050" y="9525"/>
                  </a:lnTo>
                  <a:cubicBezTo>
                    <a:pt x="19050" y="4264"/>
                    <a:pt x="14786" y="0"/>
                    <a:pt x="9525" y="0"/>
                  </a:cubicBezTo>
                  <a:cubicBezTo>
                    <a:pt x="4264" y="0"/>
                    <a:pt x="0" y="4264"/>
                    <a:pt x="0" y="9525"/>
                  </a:cubicBezTo>
                  <a:lnTo>
                    <a:pt x="0" y="561975"/>
                  </a:lnTo>
                  <a:lnTo>
                    <a:pt x="190500" y="561975"/>
                  </a:lnTo>
                  <a:lnTo>
                    <a:pt x="188376" y="9525"/>
                  </a:lnTo>
                  <a:cubicBezTo>
                    <a:pt x="188376" y="4280"/>
                    <a:pt x="184134" y="21"/>
                    <a:pt x="178889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475786CC-F69B-FF23-87FA-3C0F3091DC20}"/>
                </a:ext>
              </a:extLst>
            </p:cNvPr>
            <p:cNvSpPr/>
            <p:nvPr/>
          </p:nvSpPr>
          <p:spPr>
            <a:xfrm>
              <a:off x="5975740" y="3914180"/>
              <a:ext cx="152400" cy="152400"/>
            </a:xfrm>
            <a:custGeom>
              <a:avLst/>
              <a:gdLst>
                <a:gd name="connsiteX0" fmla="*/ 76200 w 152400"/>
                <a:gd name="connsiteY0" fmla="*/ 152400 h 152400"/>
                <a:gd name="connsiteX1" fmla="*/ 152400 w 152400"/>
                <a:gd name="connsiteY1" fmla="*/ 76200 h 152400"/>
                <a:gd name="connsiteX2" fmla="*/ 76200 w 152400"/>
                <a:gd name="connsiteY2" fmla="*/ 0 h 152400"/>
                <a:gd name="connsiteX3" fmla="*/ 0 w 152400"/>
                <a:gd name="connsiteY3" fmla="*/ 76200 h 152400"/>
                <a:gd name="connsiteX4" fmla="*/ 76200 w 152400"/>
                <a:gd name="connsiteY4" fmla="*/ 152400 h 152400"/>
                <a:gd name="connsiteX5" fmla="*/ 76200 w 152400"/>
                <a:gd name="connsiteY5" fmla="*/ 19050 h 152400"/>
                <a:gd name="connsiteX6" fmla="*/ 133350 w 152400"/>
                <a:gd name="connsiteY6" fmla="*/ 76200 h 152400"/>
                <a:gd name="connsiteX7" fmla="*/ 76200 w 152400"/>
                <a:gd name="connsiteY7" fmla="*/ 133350 h 152400"/>
                <a:gd name="connsiteX8" fmla="*/ 19050 w 152400"/>
                <a:gd name="connsiteY8" fmla="*/ 76200 h 152400"/>
                <a:gd name="connsiteX9" fmla="*/ 76200 w 152400"/>
                <a:gd name="connsiteY9" fmla="*/ 1905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52400"/>
                  </a:move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ubicBezTo>
                    <a:pt x="34116" y="0"/>
                    <a:pt x="0" y="34116"/>
                    <a:pt x="0" y="76200"/>
                  </a:cubicBezTo>
                  <a:cubicBezTo>
                    <a:pt x="48" y="118264"/>
                    <a:pt x="34136" y="152352"/>
                    <a:pt x="76200" y="152400"/>
                  </a:cubicBezTo>
                  <a:close/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1" y="44650"/>
                    <a:pt x="44650" y="19082"/>
                    <a:pt x="76200" y="190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37" name="Forma Livre: Forma 36">
              <a:extLst>
                <a:ext uri="{FF2B5EF4-FFF2-40B4-BE49-F238E27FC236}">
                  <a16:creationId xmlns:a16="http://schemas.microsoft.com/office/drawing/2014/main" id="{6BF625DF-A53A-1E98-026C-2354F2DD7D95}"/>
                </a:ext>
              </a:extLst>
            </p:cNvPr>
            <p:cNvSpPr/>
            <p:nvPr/>
          </p:nvSpPr>
          <p:spPr>
            <a:xfrm>
              <a:off x="5870963" y="4085628"/>
              <a:ext cx="361918" cy="352426"/>
            </a:xfrm>
            <a:custGeom>
              <a:avLst/>
              <a:gdLst>
                <a:gd name="connsiteX0" fmla="*/ 361542 w 361918"/>
                <a:gd name="connsiteY0" fmla="*/ 302363 h 352426"/>
                <a:gd name="connsiteX1" fmla="*/ 331605 w 361918"/>
                <a:gd name="connsiteY1" fmla="*/ 90117 h 352426"/>
                <a:gd name="connsiteX2" fmla="*/ 325242 w 361918"/>
                <a:gd name="connsiteY2" fmla="*/ 69600 h 352426"/>
                <a:gd name="connsiteX3" fmla="*/ 317774 w 361918"/>
                <a:gd name="connsiteY3" fmla="*/ 58761 h 352426"/>
                <a:gd name="connsiteX4" fmla="*/ 241717 w 361918"/>
                <a:gd name="connsiteY4" fmla="*/ 10002 h 352426"/>
                <a:gd name="connsiteX5" fmla="*/ 181929 w 361918"/>
                <a:gd name="connsiteY5" fmla="*/ 1 h 352426"/>
                <a:gd name="connsiteX6" fmla="*/ 179967 w 361918"/>
                <a:gd name="connsiteY6" fmla="*/ 1 h 352426"/>
                <a:gd name="connsiteX7" fmla="*/ 120350 w 361918"/>
                <a:gd name="connsiteY7" fmla="*/ 9955 h 352426"/>
                <a:gd name="connsiteX8" fmla="*/ 43816 w 361918"/>
                <a:gd name="connsiteY8" fmla="*/ 59180 h 352426"/>
                <a:gd name="connsiteX9" fmla="*/ 36720 w 361918"/>
                <a:gd name="connsiteY9" fmla="*/ 69600 h 352426"/>
                <a:gd name="connsiteX10" fmla="*/ 30357 w 361918"/>
                <a:gd name="connsiteY10" fmla="*/ 90127 h 352426"/>
                <a:gd name="connsiteX11" fmla="*/ 363 w 361918"/>
                <a:gd name="connsiteY11" fmla="*/ 302801 h 352426"/>
                <a:gd name="connsiteX12" fmla="*/ 24776 w 361918"/>
                <a:gd name="connsiteY12" fmla="*/ 351664 h 352426"/>
                <a:gd name="connsiteX13" fmla="*/ 28500 w 361918"/>
                <a:gd name="connsiteY13" fmla="*/ 352426 h 352426"/>
                <a:gd name="connsiteX14" fmla="*/ 38026 w 361918"/>
                <a:gd name="connsiteY14" fmla="*/ 342902 h 352426"/>
                <a:gd name="connsiteX15" fmla="*/ 32234 w 361918"/>
                <a:gd name="connsiteY15" fmla="*/ 334138 h 352426"/>
                <a:gd name="connsiteX16" fmla="*/ 19280 w 361918"/>
                <a:gd name="connsiteY16" fmla="*/ 305020 h 352426"/>
                <a:gd name="connsiteX17" fmla="*/ 49207 w 361918"/>
                <a:gd name="connsiteY17" fmla="*/ 92794 h 352426"/>
                <a:gd name="connsiteX18" fmla="*/ 53417 w 361918"/>
                <a:gd name="connsiteY18" fmla="*/ 78754 h 352426"/>
                <a:gd name="connsiteX19" fmla="*/ 58075 w 361918"/>
                <a:gd name="connsiteY19" fmla="*/ 71791 h 352426"/>
                <a:gd name="connsiteX20" fmla="*/ 126541 w 361918"/>
                <a:gd name="connsiteY20" fmla="*/ 27976 h 352426"/>
                <a:gd name="connsiteX21" fmla="*/ 179005 w 361918"/>
                <a:gd name="connsiteY21" fmla="*/ 19051 h 352426"/>
                <a:gd name="connsiteX22" fmla="*/ 179957 w 361918"/>
                <a:gd name="connsiteY22" fmla="*/ 19051 h 352426"/>
                <a:gd name="connsiteX23" fmla="*/ 180976 w 361918"/>
                <a:gd name="connsiteY23" fmla="*/ 18841 h 352426"/>
                <a:gd name="connsiteX24" fmla="*/ 182005 w 361918"/>
                <a:gd name="connsiteY24" fmla="*/ 19051 h 352426"/>
                <a:gd name="connsiteX25" fmla="*/ 182062 w 361918"/>
                <a:gd name="connsiteY25" fmla="*/ 19051 h 352426"/>
                <a:gd name="connsiteX26" fmla="*/ 235554 w 361918"/>
                <a:gd name="connsiteY26" fmla="*/ 28033 h 352426"/>
                <a:gd name="connsiteX27" fmla="*/ 303515 w 361918"/>
                <a:gd name="connsiteY27" fmla="*/ 71372 h 352426"/>
                <a:gd name="connsiteX28" fmla="*/ 308535 w 361918"/>
                <a:gd name="connsiteY28" fmla="*/ 78754 h 352426"/>
                <a:gd name="connsiteX29" fmla="*/ 312745 w 361918"/>
                <a:gd name="connsiteY29" fmla="*/ 92784 h 352426"/>
                <a:gd name="connsiteX30" fmla="*/ 342625 w 361918"/>
                <a:gd name="connsiteY30" fmla="*/ 304582 h 352426"/>
                <a:gd name="connsiteX31" fmla="*/ 329719 w 361918"/>
                <a:gd name="connsiteY31" fmla="*/ 334109 h 352426"/>
                <a:gd name="connsiteX32" fmla="*/ 324591 w 361918"/>
                <a:gd name="connsiteY32" fmla="*/ 346566 h 352426"/>
                <a:gd name="connsiteX33" fmla="*/ 333452 w 361918"/>
                <a:gd name="connsiteY33" fmla="*/ 352426 h 352426"/>
                <a:gd name="connsiteX34" fmla="*/ 337177 w 361918"/>
                <a:gd name="connsiteY34" fmla="*/ 351664 h 352426"/>
                <a:gd name="connsiteX35" fmla="*/ 361542 w 361918"/>
                <a:gd name="connsiteY35" fmla="*/ 302363 h 35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61918" h="352426">
                  <a:moveTo>
                    <a:pt x="361542" y="302363"/>
                  </a:moveTo>
                  <a:lnTo>
                    <a:pt x="331605" y="90117"/>
                  </a:lnTo>
                  <a:cubicBezTo>
                    <a:pt x="330749" y="82949"/>
                    <a:pt x="328593" y="75995"/>
                    <a:pt x="325242" y="69600"/>
                  </a:cubicBezTo>
                  <a:cubicBezTo>
                    <a:pt x="323124" y="65744"/>
                    <a:pt x="320623" y="62113"/>
                    <a:pt x="317774" y="58761"/>
                  </a:cubicBezTo>
                  <a:cubicBezTo>
                    <a:pt x="296847" y="36466"/>
                    <a:pt x="270713" y="19712"/>
                    <a:pt x="241717" y="10002"/>
                  </a:cubicBezTo>
                  <a:cubicBezTo>
                    <a:pt x="222493" y="3324"/>
                    <a:pt x="202279" y="-57"/>
                    <a:pt x="181929" y="1"/>
                  </a:cubicBezTo>
                  <a:cubicBezTo>
                    <a:pt x="181302" y="268"/>
                    <a:pt x="180593" y="268"/>
                    <a:pt x="179967" y="1"/>
                  </a:cubicBezTo>
                  <a:cubicBezTo>
                    <a:pt x="159675" y="-68"/>
                    <a:pt x="139519" y="3299"/>
                    <a:pt x="120350" y="9955"/>
                  </a:cubicBezTo>
                  <a:cubicBezTo>
                    <a:pt x="91142" y="19744"/>
                    <a:pt x="64838" y="36664"/>
                    <a:pt x="43816" y="59180"/>
                  </a:cubicBezTo>
                  <a:cubicBezTo>
                    <a:pt x="41118" y="62415"/>
                    <a:pt x="38741" y="65905"/>
                    <a:pt x="36720" y="69600"/>
                  </a:cubicBezTo>
                  <a:cubicBezTo>
                    <a:pt x="33368" y="75998"/>
                    <a:pt x="31212" y="82954"/>
                    <a:pt x="30357" y="90127"/>
                  </a:cubicBezTo>
                  <a:lnTo>
                    <a:pt x="363" y="302801"/>
                  </a:lnTo>
                  <a:cubicBezTo>
                    <a:pt x="-2494" y="333386"/>
                    <a:pt x="12060" y="346254"/>
                    <a:pt x="24776" y="351664"/>
                  </a:cubicBezTo>
                  <a:cubicBezTo>
                    <a:pt x="25952" y="352169"/>
                    <a:pt x="27220" y="352428"/>
                    <a:pt x="28500" y="352426"/>
                  </a:cubicBezTo>
                  <a:cubicBezTo>
                    <a:pt x="33761" y="352426"/>
                    <a:pt x="38025" y="348163"/>
                    <a:pt x="38026" y="342902"/>
                  </a:cubicBezTo>
                  <a:cubicBezTo>
                    <a:pt x="38026" y="339083"/>
                    <a:pt x="35747" y="335634"/>
                    <a:pt x="32234" y="334138"/>
                  </a:cubicBezTo>
                  <a:cubicBezTo>
                    <a:pt x="25766" y="331385"/>
                    <a:pt x="17384" y="325327"/>
                    <a:pt x="19280" y="305020"/>
                  </a:cubicBezTo>
                  <a:lnTo>
                    <a:pt x="49207" y="92794"/>
                  </a:lnTo>
                  <a:cubicBezTo>
                    <a:pt x="49755" y="87899"/>
                    <a:pt x="51181" y="83143"/>
                    <a:pt x="53417" y="78754"/>
                  </a:cubicBezTo>
                  <a:cubicBezTo>
                    <a:pt x="54757" y="76296"/>
                    <a:pt x="56315" y="73966"/>
                    <a:pt x="58075" y="71791"/>
                  </a:cubicBezTo>
                  <a:cubicBezTo>
                    <a:pt x="76910" y="51734"/>
                    <a:pt x="100439" y="36677"/>
                    <a:pt x="126541" y="27976"/>
                  </a:cubicBezTo>
                  <a:cubicBezTo>
                    <a:pt x="143399" y="22058"/>
                    <a:pt x="161138" y="19041"/>
                    <a:pt x="179005" y="19051"/>
                  </a:cubicBezTo>
                  <a:cubicBezTo>
                    <a:pt x="179319" y="19051"/>
                    <a:pt x="179633" y="19051"/>
                    <a:pt x="179957" y="19051"/>
                  </a:cubicBezTo>
                  <a:cubicBezTo>
                    <a:pt x="180300" y="19001"/>
                    <a:pt x="180641" y="18930"/>
                    <a:pt x="180976" y="18841"/>
                  </a:cubicBezTo>
                  <a:cubicBezTo>
                    <a:pt x="181315" y="18930"/>
                    <a:pt x="181658" y="19001"/>
                    <a:pt x="182005" y="19051"/>
                  </a:cubicBezTo>
                  <a:lnTo>
                    <a:pt x="182062" y="19051"/>
                  </a:lnTo>
                  <a:cubicBezTo>
                    <a:pt x="200276" y="18963"/>
                    <a:pt x="218369" y="22001"/>
                    <a:pt x="235554" y="28033"/>
                  </a:cubicBezTo>
                  <a:cubicBezTo>
                    <a:pt x="261434" y="36657"/>
                    <a:pt x="284780" y="51546"/>
                    <a:pt x="303515" y="71372"/>
                  </a:cubicBezTo>
                  <a:cubicBezTo>
                    <a:pt x="305421" y="73665"/>
                    <a:pt x="307102" y="76137"/>
                    <a:pt x="308535" y="78754"/>
                  </a:cubicBezTo>
                  <a:cubicBezTo>
                    <a:pt x="310771" y="83139"/>
                    <a:pt x="312196" y="87892"/>
                    <a:pt x="312745" y="92784"/>
                  </a:cubicBezTo>
                  <a:lnTo>
                    <a:pt x="342625" y="304582"/>
                  </a:lnTo>
                  <a:cubicBezTo>
                    <a:pt x="344530" y="325327"/>
                    <a:pt x="336186" y="331385"/>
                    <a:pt x="329719" y="334109"/>
                  </a:cubicBezTo>
                  <a:cubicBezTo>
                    <a:pt x="324863" y="336134"/>
                    <a:pt x="322567" y="341710"/>
                    <a:pt x="324591" y="346566"/>
                  </a:cubicBezTo>
                  <a:cubicBezTo>
                    <a:pt x="326080" y="350138"/>
                    <a:pt x="329582" y="352454"/>
                    <a:pt x="333452" y="352426"/>
                  </a:cubicBezTo>
                  <a:cubicBezTo>
                    <a:pt x="334733" y="352428"/>
                    <a:pt x="336000" y="352169"/>
                    <a:pt x="337177" y="351664"/>
                  </a:cubicBezTo>
                  <a:cubicBezTo>
                    <a:pt x="349893" y="346254"/>
                    <a:pt x="364456" y="333376"/>
                    <a:pt x="361542" y="30236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BBDB4AB0-7284-AEA7-8C9D-269EFB2A2E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745250"/>
              </p:ext>
            </p:extLst>
          </p:nvPr>
        </p:nvGraphicFramePr>
        <p:xfrm>
          <a:off x="161468" y="4204532"/>
          <a:ext cx="5408821" cy="2423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1" name="Retângulo 60">
            <a:extLst>
              <a:ext uri="{FF2B5EF4-FFF2-40B4-BE49-F238E27FC236}">
                <a16:creationId xmlns:a16="http://schemas.microsoft.com/office/drawing/2014/main" id="{2D5B8DA6-EB21-4656-7DB9-2A1DB7952427}"/>
              </a:ext>
            </a:extLst>
          </p:cNvPr>
          <p:cNvSpPr/>
          <p:nvPr/>
        </p:nvSpPr>
        <p:spPr>
          <a:xfrm>
            <a:off x="5906663" y="791236"/>
            <a:ext cx="45719" cy="5836365"/>
          </a:xfrm>
          <a:prstGeom prst="rect">
            <a:avLst/>
          </a:prstGeom>
          <a:solidFill>
            <a:srgbClr val="2A195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B0C93FE-A945-4459-AB8C-D87E69B7D0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668" y="1393966"/>
            <a:ext cx="5532395" cy="242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8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D2E77A0B-3B45-474C-9979-ABD5DE8516D6}"/>
              </a:ext>
            </a:extLst>
          </p:cNvPr>
          <p:cNvSpPr/>
          <p:nvPr/>
        </p:nvSpPr>
        <p:spPr>
          <a:xfrm>
            <a:off x="838200" y="1300899"/>
            <a:ext cx="10849824" cy="26554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640BE5-7731-48DF-BD6A-79CD7FAF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25" y="365126"/>
            <a:ext cx="11373142" cy="612648"/>
          </a:xfrm>
        </p:spPr>
        <p:txBody>
          <a:bodyPr>
            <a:normAutofit fontScale="90000"/>
          </a:bodyPr>
          <a:lstStyle/>
          <a:p>
            <a:r>
              <a:rPr lang="pt-BR" sz="4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Relatório de transparência salarial soma duas partes: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ABE944-B97A-437A-95BB-72F531BAD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975" y="862709"/>
            <a:ext cx="11128699" cy="559658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Parte A - </a:t>
            </a:r>
            <a:r>
              <a:rPr lang="pt-BR" sz="2000" b="1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Informações prestadas pelas empresas no </a:t>
            </a:r>
            <a:r>
              <a:rPr lang="pt-BR" sz="2000" b="1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eSocial</a:t>
            </a:r>
            <a:r>
              <a:rPr lang="pt-BR" sz="20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por CNPJ (dados J-D.2022, dados J-D.2023</a:t>
            </a:r>
            <a:r>
              <a:rPr lang="pt-BR" sz="20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)</a:t>
            </a:r>
            <a:endParaRPr lang="pt-BR" sz="20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50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1. Total dos/as empregados/as considerando o sexo e a raça/etnia;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2.Remuneração de contratação para a mesma função, entre mulheres e homens = Grandes Grupos Classificação Brasileira     	de Ocupações; 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3.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Razão entre homens e mulheres da r</a:t>
            </a: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emuneração média dos últimos 12 meses, considerando a remuneração</a:t>
            </a:r>
            <a:b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</a:b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 paga; 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4.Proporção de mulheres e homens ocupados na empresa;</a:t>
            </a:r>
          </a:p>
          <a:p>
            <a:pPr marL="508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Parte B - Informações prestadas pelas empesas no Portal do Empregador : Portal Emprega Brasil </a:t>
            </a:r>
          </a:p>
          <a:p>
            <a:pPr marL="50800" indent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6.  A empresa tem plano de cargos e salários implementados?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7.Quais os critérios salariais e remuneratórios utilizados pela empresa?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8.Se há políticas de incentivo à contratação de mulheres?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9.Quais são os critérios adotados pela empresa para promoção a cargos de chefia/direção?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t-BR" sz="16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	10.Considerando as políticas que apoiam o incentivo ao compartilhamento de obrigações familiares?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00333825-3A0A-4AB0-97BA-6525351C7C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91" y="6344225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17562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2843669E-A09E-B371-46E8-6C23083ED96F}"/>
              </a:ext>
            </a:extLst>
          </p:cNvPr>
          <p:cNvSpPr txBox="1"/>
          <p:nvPr/>
        </p:nvSpPr>
        <p:spPr>
          <a:xfrm>
            <a:off x="4533614" y="1929468"/>
            <a:ext cx="8625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Número total de Homens</a:t>
            </a:r>
          </a:p>
        </p:txBody>
      </p:sp>
      <p:sp>
        <p:nvSpPr>
          <p:cNvPr id="18" name="Igual a 17">
            <a:extLst>
              <a:ext uri="{FF2B5EF4-FFF2-40B4-BE49-F238E27FC236}">
                <a16:creationId xmlns:a16="http://schemas.microsoft.com/office/drawing/2014/main" id="{2D17FC30-139E-BE95-010D-50E6F081F597}"/>
              </a:ext>
            </a:extLst>
          </p:cNvPr>
          <p:cNvSpPr/>
          <p:nvPr/>
        </p:nvSpPr>
        <p:spPr>
          <a:xfrm>
            <a:off x="5555582" y="2173955"/>
            <a:ext cx="194174" cy="178887"/>
          </a:xfrm>
          <a:prstGeom prst="mathEqual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5BC4E7D-C27F-F122-1CD7-B96DB3730D9A}"/>
              </a:ext>
            </a:extLst>
          </p:cNvPr>
          <p:cNvSpPr txBox="1"/>
          <p:nvPr/>
        </p:nvSpPr>
        <p:spPr>
          <a:xfrm>
            <a:off x="4538445" y="2811809"/>
            <a:ext cx="8963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Número total de Mulheres</a:t>
            </a:r>
          </a:p>
        </p:txBody>
      </p:sp>
      <p:sp>
        <p:nvSpPr>
          <p:cNvPr id="23" name="Igual a 22">
            <a:extLst>
              <a:ext uri="{FF2B5EF4-FFF2-40B4-BE49-F238E27FC236}">
                <a16:creationId xmlns:a16="http://schemas.microsoft.com/office/drawing/2014/main" id="{12754C07-E4A8-2ABF-9DF9-FCE3F028CC20}"/>
              </a:ext>
            </a:extLst>
          </p:cNvPr>
          <p:cNvSpPr/>
          <p:nvPr/>
        </p:nvSpPr>
        <p:spPr>
          <a:xfrm flipH="1">
            <a:off x="5590245" y="2973059"/>
            <a:ext cx="159511" cy="228954"/>
          </a:xfrm>
          <a:prstGeom prst="mathEqual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65" name="Agrupar 64">
            <a:extLst>
              <a:ext uri="{FF2B5EF4-FFF2-40B4-BE49-F238E27FC236}">
                <a16:creationId xmlns:a16="http://schemas.microsoft.com/office/drawing/2014/main" id="{CE83DFF3-893D-F639-6D8D-9D72066EAD51}"/>
              </a:ext>
            </a:extLst>
          </p:cNvPr>
          <p:cNvGrpSpPr/>
          <p:nvPr/>
        </p:nvGrpSpPr>
        <p:grpSpPr>
          <a:xfrm>
            <a:off x="1523763" y="1748485"/>
            <a:ext cx="2984864" cy="1711652"/>
            <a:chOff x="3069369" y="2040546"/>
            <a:chExt cx="1668794" cy="1256625"/>
          </a:xfrm>
        </p:grpSpPr>
        <p:pic>
          <p:nvPicPr>
            <p:cNvPr id="2" name="Gráfico 1" descr="Mulher com preenchimento sólido">
              <a:extLst>
                <a:ext uri="{FF2B5EF4-FFF2-40B4-BE49-F238E27FC236}">
                  <a16:creationId xmlns:a16="http://schemas.microsoft.com/office/drawing/2014/main" id="{2E16A6AD-3472-06CB-4942-A5C5B98B5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69369" y="2808482"/>
              <a:ext cx="461927" cy="461927"/>
            </a:xfrm>
            <a:prstGeom prst="rect">
              <a:avLst/>
            </a:prstGeom>
          </p:spPr>
        </p:pic>
        <p:pic>
          <p:nvPicPr>
            <p:cNvPr id="3" name="Gráfico 2" descr="Homem com preenchimento sólido">
              <a:extLst>
                <a:ext uri="{FF2B5EF4-FFF2-40B4-BE49-F238E27FC236}">
                  <a16:creationId xmlns:a16="http://schemas.microsoft.com/office/drawing/2014/main" id="{B7214866-CB12-2D49-B44F-80F0414AD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76011" y="2176300"/>
              <a:ext cx="462096" cy="462096"/>
            </a:xfrm>
            <a:prstGeom prst="rect">
              <a:avLst/>
            </a:prstGeom>
          </p:spPr>
        </p:pic>
        <p:pic>
          <p:nvPicPr>
            <p:cNvPr id="4" name="Gráfico 3" descr="Homem com preenchimento sólido">
              <a:extLst>
                <a:ext uri="{FF2B5EF4-FFF2-40B4-BE49-F238E27FC236}">
                  <a16:creationId xmlns:a16="http://schemas.microsoft.com/office/drawing/2014/main" id="{823D1FDE-1E29-A8CB-6356-AB2C7B9BC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410806" y="2176300"/>
              <a:ext cx="462096" cy="462096"/>
            </a:xfrm>
            <a:prstGeom prst="rect">
              <a:avLst/>
            </a:prstGeom>
          </p:spPr>
        </p:pic>
        <p:pic>
          <p:nvPicPr>
            <p:cNvPr id="5" name="Gráfico 4" descr="Homem com preenchimento sólido">
              <a:extLst>
                <a:ext uri="{FF2B5EF4-FFF2-40B4-BE49-F238E27FC236}">
                  <a16:creationId xmlns:a16="http://schemas.microsoft.com/office/drawing/2014/main" id="{877E332E-DB9D-BE4B-4CE1-31B103F856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762998" y="2176300"/>
              <a:ext cx="462096" cy="462096"/>
            </a:xfrm>
            <a:prstGeom prst="rect">
              <a:avLst/>
            </a:prstGeom>
          </p:spPr>
        </p:pic>
        <p:sp>
          <p:nvSpPr>
            <p:cNvPr id="6" name="Sinal de Adição 5">
              <a:extLst>
                <a:ext uri="{FF2B5EF4-FFF2-40B4-BE49-F238E27FC236}">
                  <a16:creationId xmlns:a16="http://schemas.microsoft.com/office/drawing/2014/main" id="{BA5745B9-F140-2D30-1E06-1B7164122E2A}"/>
                </a:ext>
              </a:extLst>
            </p:cNvPr>
            <p:cNvSpPr/>
            <p:nvPr/>
          </p:nvSpPr>
          <p:spPr>
            <a:xfrm>
              <a:off x="3399803" y="2428198"/>
              <a:ext cx="137922" cy="141258"/>
            </a:xfrm>
            <a:prstGeom prst="mathPlu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Sinal de Adição 6">
              <a:extLst>
                <a:ext uri="{FF2B5EF4-FFF2-40B4-BE49-F238E27FC236}">
                  <a16:creationId xmlns:a16="http://schemas.microsoft.com/office/drawing/2014/main" id="{E1821823-1FF1-6B94-5215-98465FE982BD}"/>
                </a:ext>
              </a:extLst>
            </p:cNvPr>
            <p:cNvSpPr/>
            <p:nvPr/>
          </p:nvSpPr>
          <p:spPr>
            <a:xfrm>
              <a:off x="3742987" y="2422943"/>
              <a:ext cx="137922" cy="141258"/>
            </a:xfrm>
            <a:prstGeom prst="mathPlu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Igual a 7">
              <a:extLst>
                <a:ext uri="{FF2B5EF4-FFF2-40B4-BE49-F238E27FC236}">
                  <a16:creationId xmlns:a16="http://schemas.microsoft.com/office/drawing/2014/main" id="{8FB2A014-ACE5-D1C9-75A0-1FB2314BD0C6}"/>
                </a:ext>
              </a:extLst>
            </p:cNvPr>
            <p:cNvSpPr/>
            <p:nvPr/>
          </p:nvSpPr>
          <p:spPr>
            <a:xfrm>
              <a:off x="4136643" y="2430732"/>
              <a:ext cx="144712" cy="156330"/>
            </a:xfrm>
            <a:prstGeom prst="mathEqual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pic>
          <p:nvPicPr>
            <p:cNvPr id="9" name="Gráfico 8" descr="Homem com preenchimento sólido">
              <a:extLst>
                <a:ext uri="{FF2B5EF4-FFF2-40B4-BE49-F238E27FC236}">
                  <a16:creationId xmlns:a16="http://schemas.microsoft.com/office/drawing/2014/main" id="{C9083634-9007-B8EF-804C-EC9254770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124222" y="2040546"/>
              <a:ext cx="607576" cy="607576"/>
            </a:xfrm>
            <a:prstGeom prst="rect">
              <a:avLst/>
            </a:prstGeom>
          </p:spPr>
        </p:pic>
        <p:pic>
          <p:nvPicPr>
            <p:cNvPr id="10" name="Gráfico 9" descr="Mulher com preenchimento sólido">
              <a:extLst>
                <a:ext uri="{FF2B5EF4-FFF2-40B4-BE49-F238E27FC236}">
                  <a16:creationId xmlns:a16="http://schemas.microsoft.com/office/drawing/2014/main" id="{3BAC0D46-220F-32A7-F404-C1202A4D9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06456" y="2807745"/>
              <a:ext cx="461927" cy="461927"/>
            </a:xfrm>
            <a:prstGeom prst="rect">
              <a:avLst/>
            </a:prstGeom>
          </p:spPr>
        </p:pic>
        <p:pic>
          <p:nvPicPr>
            <p:cNvPr id="11" name="Gráfico 10" descr="Mulher com preenchimento sólido">
              <a:extLst>
                <a:ext uri="{FF2B5EF4-FFF2-40B4-BE49-F238E27FC236}">
                  <a16:creationId xmlns:a16="http://schemas.microsoft.com/office/drawing/2014/main" id="{28AD068C-E79B-ACC2-268F-3AABCD6AD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65413" y="2807745"/>
              <a:ext cx="461927" cy="461927"/>
            </a:xfrm>
            <a:prstGeom prst="rect">
              <a:avLst/>
            </a:prstGeom>
          </p:spPr>
        </p:pic>
        <p:sp>
          <p:nvSpPr>
            <p:cNvPr id="12" name="Sinal de Adição 11">
              <a:extLst>
                <a:ext uri="{FF2B5EF4-FFF2-40B4-BE49-F238E27FC236}">
                  <a16:creationId xmlns:a16="http://schemas.microsoft.com/office/drawing/2014/main" id="{B4881ADB-41A7-124A-22BE-A5CE84536681}"/>
                </a:ext>
              </a:extLst>
            </p:cNvPr>
            <p:cNvSpPr/>
            <p:nvPr/>
          </p:nvSpPr>
          <p:spPr>
            <a:xfrm>
              <a:off x="3389987" y="3058154"/>
              <a:ext cx="137922" cy="141258"/>
            </a:xfrm>
            <a:prstGeom prst="mathPlu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Sinal de Adição 12">
              <a:extLst>
                <a:ext uri="{FF2B5EF4-FFF2-40B4-BE49-F238E27FC236}">
                  <a16:creationId xmlns:a16="http://schemas.microsoft.com/office/drawing/2014/main" id="{E3100F8B-40E2-F0EF-530C-76A026B299D2}"/>
                </a:ext>
              </a:extLst>
            </p:cNvPr>
            <p:cNvSpPr/>
            <p:nvPr/>
          </p:nvSpPr>
          <p:spPr>
            <a:xfrm>
              <a:off x="3751376" y="3058154"/>
              <a:ext cx="137922" cy="141258"/>
            </a:xfrm>
            <a:prstGeom prst="mathPlu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Igual a 13">
              <a:extLst>
                <a:ext uri="{FF2B5EF4-FFF2-40B4-BE49-F238E27FC236}">
                  <a16:creationId xmlns:a16="http://schemas.microsoft.com/office/drawing/2014/main" id="{EB0F766A-265C-3D3F-3206-ED2F8D67CDBA}"/>
                </a:ext>
              </a:extLst>
            </p:cNvPr>
            <p:cNvSpPr/>
            <p:nvPr/>
          </p:nvSpPr>
          <p:spPr>
            <a:xfrm>
              <a:off x="4138138" y="3055426"/>
              <a:ext cx="144712" cy="156330"/>
            </a:xfrm>
            <a:prstGeom prst="mathEqual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pic>
          <p:nvPicPr>
            <p:cNvPr id="15" name="Gráfico 14" descr="Mulher com preenchimento sólido">
              <a:extLst>
                <a:ext uri="{FF2B5EF4-FFF2-40B4-BE49-F238E27FC236}">
                  <a16:creationId xmlns:a16="http://schemas.microsoft.com/office/drawing/2014/main" id="{22754D4B-61CF-C03A-ED17-A0A5561DD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127782" y="2689595"/>
              <a:ext cx="607576" cy="607576"/>
            </a:xfrm>
            <a:prstGeom prst="rect">
              <a:avLst/>
            </a:prstGeom>
          </p:spPr>
        </p:pic>
        <p:sp>
          <p:nvSpPr>
            <p:cNvPr id="16" name="Sinal de Divisão 15">
              <a:extLst>
                <a:ext uri="{FF2B5EF4-FFF2-40B4-BE49-F238E27FC236}">
                  <a16:creationId xmlns:a16="http://schemas.microsoft.com/office/drawing/2014/main" id="{197A9B29-E465-A1AA-F528-89A190FC9912}"/>
                </a:ext>
              </a:extLst>
            </p:cNvPr>
            <p:cNvSpPr/>
            <p:nvPr/>
          </p:nvSpPr>
          <p:spPr>
            <a:xfrm>
              <a:off x="4571808" y="2430218"/>
              <a:ext cx="166355" cy="171402"/>
            </a:xfrm>
            <a:prstGeom prst="mathDivid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Sinal de Divisão 23">
              <a:extLst>
                <a:ext uri="{FF2B5EF4-FFF2-40B4-BE49-F238E27FC236}">
                  <a16:creationId xmlns:a16="http://schemas.microsoft.com/office/drawing/2014/main" id="{069F5753-373E-F137-704B-E959F2FE6E1E}"/>
                </a:ext>
              </a:extLst>
            </p:cNvPr>
            <p:cNvSpPr/>
            <p:nvPr/>
          </p:nvSpPr>
          <p:spPr>
            <a:xfrm>
              <a:off x="4561220" y="3060025"/>
              <a:ext cx="166355" cy="171402"/>
            </a:xfrm>
            <a:prstGeom prst="mathDivid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33EDBCB-B7EA-9FEB-B172-1CF5D3E803AA}"/>
              </a:ext>
            </a:extLst>
          </p:cNvPr>
          <p:cNvSpPr txBox="1"/>
          <p:nvPr/>
        </p:nvSpPr>
        <p:spPr>
          <a:xfrm>
            <a:off x="5723975" y="2008550"/>
            <a:ext cx="13888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Salário médio para Homens (H)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125D3B0-7411-D24D-762B-A1E1B4AA47DA}"/>
              </a:ext>
            </a:extLst>
          </p:cNvPr>
          <p:cNvSpPr txBox="1"/>
          <p:nvPr/>
        </p:nvSpPr>
        <p:spPr>
          <a:xfrm>
            <a:off x="5817600" y="2854509"/>
            <a:ext cx="13077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Salário médio para Mulheres (M)</a:t>
            </a:r>
          </a:p>
        </p:txBody>
      </p:sp>
      <p:sp>
        <p:nvSpPr>
          <p:cNvPr id="27" name="Chave Direita 26">
            <a:extLst>
              <a:ext uri="{FF2B5EF4-FFF2-40B4-BE49-F238E27FC236}">
                <a16:creationId xmlns:a16="http://schemas.microsoft.com/office/drawing/2014/main" id="{2103C4CD-8041-4752-2779-8605DCF776F8}"/>
              </a:ext>
            </a:extLst>
          </p:cNvPr>
          <p:cNvSpPr/>
          <p:nvPr/>
        </p:nvSpPr>
        <p:spPr>
          <a:xfrm>
            <a:off x="7103539" y="1711354"/>
            <a:ext cx="533984" cy="2114026"/>
          </a:xfrm>
          <a:prstGeom prst="rightBrac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DF923971-FBFD-6177-A845-41AF9E23B389}"/>
              </a:ext>
            </a:extLst>
          </p:cNvPr>
          <p:cNvSpPr txBox="1"/>
          <p:nvPr/>
        </p:nvSpPr>
        <p:spPr>
          <a:xfrm>
            <a:off x="7890612" y="2105638"/>
            <a:ext cx="23468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Divisão M /H = quanto salário das mulheres equivale ao salário dos homens, em porcentagem (%)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27B2850-AF12-49EC-8A6B-0FEF1B39F65B}"/>
              </a:ext>
            </a:extLst>
          </p:cNvPr>
          <p:cNvSpPr txBox="1"/>
          <p:nvPr/>
        </p:nvSpPr>
        <p:spPr>
          <a:xfrm>
            <a:off x="1520206" y="743986"/>
            <a:ext cx="779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Como calcular a diferença de salários médio de mulheres e homens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6C04C2F-FB25-4134-B4C8-09F8E1BAB174}"/>
              </a:ext>
            </a:extLst>
          </p:cNvPr>
          <p:cNvSpPr txBox="1"/>
          <p:nvPr/>
        </p:nvSpPr>
        <p:spPr>
          <a:xfrm>
            <a:off x="1683758" y="1216974"/>
            <a:ext cx="2088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Soma do salário real mensal de homens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656FA618-6E5E-4D36-BF42-BD8538D4D9D3}"/>
              </a:ext>
            </a:extLst>
          </p:cNvPr>
          <p:cNvSpPr txBox="1"/>
          <p:nvPr/>
        </p:nvSpPr>
        <p:spPr>
          <a:xfrm>
            <a:off x="1683758" y="3431350"/>
            <a:ext cx="2088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Soma do salário real mensal de mulheres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F2C325D-3D30-4536-A615-297E13212CEA}"/>
              </a:ext>
            </a:extLst>
          </p:cNvPr>
          <p:cNvSpPr txBox="1"/>
          <p:nvPr/>
        </p:nvSpPr>
        <p:spPr>
          <a:xfrm>
            <a:off x="389331" y="4185677"/>
            <a:ext cx="22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Exemplo:</a:t>
            </a:r>
          </a:p>
        </p:txBody>
      </p:sp>
      <p:pic>
        <p:nvPicPr>
          <p:cNvPr id="35" name="Imagem 34">
            <a:extLst>
              <a:ext uri="{FF2B5EF4-FFF2-40B4-BE49-F238E27FC236}">
                <a16:creationId xmlns:a16="http://schemas.microsoft.com/office/drawing/2014/main" id="{37FEB133-FD60-47A6-A6DC-DCD4993F88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6368" y="5446856"/>
            <a:ext cx="10547754" cy="923994"/>
          </a:xfrm>
          <a:prstGeom prst="rect">
            <a:avLst/>
          </a:prstGeom>
        </p:spPr>
      </p:pic>
      <p:pic>
        <p:nvPicPr>
          <p:cNvPr id="37" name="Imagem 36">
            <a:extLst>
              <a:ext uri="{FF2B5EF4-FFF2-40B4-BE49-F238E27FC236}">
                <a16:creationId xmlns:a16="http://schemas.microsoft.com/office/drawing/2014/main" id="{76D522C6-04D1-434A-B4D9-C96B4B359C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6368" y="4521815"/>
            <a:ext cx="10547754" cy="944089"/>
          </a:xfrm>
          <a:prstGeom prst="rect">
            <a:avLst/>
          </a:prstGeom>
        </p:spPr>
      </p:pic>
      <p:sp>
        <p:nvSpPr>
          <p:cNvPr id="38" name="CaixaDeTexto 37">
            <a:extLst>
              <a:ext uri="{FF2B5EF4-FFF2-40B4-BE49-F238E27FC236}">
                <a16:creationId xmlns:a16="http://schemas.microsoft.com/office/drawing/2014/main" id="{3C4D6B10-721A-4248-89F8-5C8DDF8D7150}"/>
              </a:ext>
            </a:extLst>
          </p:cNvPr>
          <p:cNvSpPr txBox="1"/>
          <p:nvPr/>
        </p:nvSpPr>
        <p:spPr>
          <a:xfrm>
            <a:off x="389330" y="6370850"/>
            <a:ext cx="10768028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/>
              <a:t>Nota - Média de doze meses (janeiro a dezembro de 2022). </a:t>
            </a:r>
            <a:r>
              <a:rPr lang="pt-BR" sz="1050" dirty="0" err="1"/>
              <a:t>Inflator</a:t>
            </a:r>
            <a:r>
              <a:rPr lang="pt-BR" sz="1050" dirty="0"/>
              <a:t>= INPC – IBGE. A</a:t>
            </a:r>
            <a:r>
              <a:rPr lang="pt-BR" sz="1050" dirty="0">
                <a:effectLst/>
              </a:rPr>
              <a:t>s médias, aplicamos os cortes de valores menores que 0,3 salários mínimos e maiores que 150 salários mínimos.</a:t>
            </a:r>
          </a:p>
          <a:p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21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ixaDeTexto 25">
            <a:extLst>
              <a:ext uri="{FF2B5EF4-FFF2-40B4-BE49-F238E27FC236}">
                <a16:creationId xmlns:a16="http://schemas.microsoft.com/office/drawing/2014/main" id="{3125D3B0-7411-D24D-762B-A1E1B4AA47DA}"/>
              </a:ext>
            </a:extLst>
          </p:cNvPr>
          <p:cNvSpPr txBox="1"/>
          <p:nvPr/>
        </p:nvSpPr>
        <p:spPr>
          <a:xfrm>
            <a:off x="3651200" y="2232855"/>
            <a:ext cx="3200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Salário mediano para Mulheres (M)</a:t>
            </a:r>
          </a:p>
        </p:txBody>
      </p:sp>
      <p:sp>
        <p:nvSpPr>
          <p:cNvPr id="27" name="Chave Direita 26">
            <a:extLst>
              <a:ext uri="{FF2B5EF4-FFF2-40B4-BE49-F238E27FC236}">
                <a16:creationId xmlns:a16="http://schemas.microsoft.com/office/drawing/2014/main" id="{2103C4CD-8041-4752-2779-8605DCF776F8}"/>
              </a:ext>
            </a:extLst>
          </p:cNvPr>
          <p:cNvSpPr/>
          <p:nvPr/>
        </p:nvSpPr>
        <p:spPr>
          <a:xfrm>
            <a:off x="7103539" y="2013358"/>
            <a:ext cx="533984" cy="1239356"/>
          </a:xfrm>
          <a:prstGeom prst="rightBrac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DF923971-FBFD-6177-A845-41AF9E23B389}"/>
              </a:ext>
            </a:extLst>
          </p:cNvPr>
          <p:cNvSpPr txBox="1"/>
          <p:nvPr/>
        </p:nvSpPr>
        <p:spPr>
          <a:xfrm>
            <a:off x="7874142" y="2298607"/>
            <a:ext cx="2234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Divisão M /H = quanto salário das mulheres equivale ao salário dos homens, em %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FBDD3076-6044-AE39-4C9C-98B6BDD83DE7}"/>
              </a:ext>
            </a:extLst>
          </p:cNvPr>
          <p:cNvSpPr txBox="1"/>
          <p:nvPr/>
        </p:nvSpPr>
        <p:spPr>
          <a:xfrm>
            <a:off x="1602298" y="1170022"/>
            <a:ext cx="7180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/>
              <a:t>A mediana é o ponto do meio no conjunto dos empregados em que há tantas pessoas com salário maior quanto salário menor, para mulheres e para  homens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pSp>
        <p:nvGrpSpPr>
          <p:cNvPr id="64" name="Agrupar 63">
            <a:extLst>
              <a:ext uri="{FF2B5EF4-FFF2-40B4-BE49-F238E27FC236}">
                <a16:creationId xmlns:a16="http://schemas.microsoft.com/office/drawing/2014/main" id="{7644866A-185C-E237-CBCA-D9CC96B9E242}"/>
              </a:ext>
            </a:extLst>
          </p:cNvPr>
          <p:cNvGrpSpPr/>
          <p:nvPr/>
        </p:nvGrpSpPr>
        <p:grpSpPr>
          <a:xfrm>
            <a:off x="1976423" y="3483895"/>
            <a:ext cx="7780352" cy="1425709"/>
            <a:chOff x="3193541" y="4161052"/>
            <a:chExt cx="4539760" cy="799280"/>
          </a:xfrm>
        </p:grpSpPr>
        <p:pic>
          <p:nvPicPr>
            <p:cNvPr id="29" name="Gráfico 28" descr="Mulher com preenchimento sólido">
              <a:extLst>
                <a:ext uri="{FF2B5EF4-FFF2-40B4-BE49-F238E27FC236}">
                  <a16:creationId xmlns:a16="http://schemas.microsoft.com/office/drawing/2014/main" id="{96805BD9-2D0D-D940-6B1F-71759960E9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93541" y="4484953"/>
              <a:ext cx="461927" cy="461927"/>
            </a:xfrm>
            <a:prstGeom prst="rect">
              <a:avLst/>
            </a:prstGeom>
          </p:spPr>
        </p:pic>
        <p:pic>
          <p:nvPicPr>
            <p:cNvPr id="30" name="Gráfico 29" descr="Homem com preenchimento sólido">
              <a:extLst>
                <a:ext uri="{FF2B5EF4-FFF2-40B4-BE49-F238E27FC236}">
                  <a16:creationId xmlns:a16="http://schemas.microsoft.com/office/drawing/2014/main" id="{688A26C2-4328-4E47-8038-C7E4DFBC01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35035" y="4484784"/>
              <a:ext cx="462096" cy="462096"/>
            </a:xfrm>
            <a:prstGeom prst="rect">
              <a:avLst/>
            </a:prstGeom>
          </p:spPr>
        </p:pic>
        <p:pic>
          <p:nvPicPr>
            <p:cNvPr id="32" name="Gráfico 31" descr="Homem com preenchimento sólido">
              <a:extLst>
                <a:ext uri="{FF2B5EF4-FFF2-40B4-BE49-F238E27FC236}">
                  <a16:creationId xmlns:a16="http://schemas.microsoft.com/office/drawing/2014/main" id="{1AD4274A-686F-621C-243A-E3EEEB85B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238131" y="4337221"/>
              <a:ext cx="609659" cy="609659"/>
            </a:xfrm>
            <a:prstGeom prst="rect">
              <a:avLst/>
            </a:prstGeom>
          </p:spPr>
        </p:pic>
        <p:pic>
          <p:nvPicPr>
            <p:cNvPr id="53" name="Gráfico 52" descr="Homem com preenchimento sólido">
              <a:extLst>
                <a:ext uri="{FF2B5EF4-FFF2-40B4-BE49-F238E27FC236}">
                  <a16:creationId xmlns:a16="http://schemas.microsoft.com/office/drawing/2014/main" id="{2BAE38E3-102E-2BFE-B00C-E198BBB5C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585699" y="4256965"/>
              <a:ext cx="689916" cy="689916"/>
            </a:xfrm>
            <a:prstGeom prst="rect">
              <a:avLst/>
            </a:prstGeom>
          </p:spPr>
        </p:pic>
        <p:pic>
          <p:nvPicPr>
            <p:cNvPr id="55" name="Gráfico 54" descr="Homem com preenchimento sólido">
              <a:extLst>
                <a:ext uri="{FF2B5EF4-FFF2-40B4-BE49-F238E27FC236}">
                  <a16:creationId xmlns:a16="http://schemas.microsoft.com/office/drawing/2014/main" id="{478B8200-A501-0866-FA07-0881939C87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941971" y="4161052"/>
              <a:ext cx="791330" cy="791330"/>
            </a:xfrm>
            <a:prstGeom prst="rect">
              <a:avLst/>
            </a:prstGeom>
          </p:spPr>
        </p:pic>
        <p:pic>
          <p:nvPicPr>
            <p:cNvPr id="56" name="Gráfico 55" descr="Mulher com preenchimento sólido">
              <a:extLst>
                <a:ext uri="{FF2B5EF4-FFF2-40B4-BE49-F238E27FC236}">
                  <a16:creationId xmlns:a16="http://schemas.microsoft.com/office/drawing/2014/main" id="{1F326455-33E9-4A1C-7E69-79C13D522E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64109" y="4410021"/>
              <a:ext cx="545937" cy="545937"/>
            </a:xfrm>
            <a:prstGeom prst="rect">
              <a:avLst/>
            </a:prstGeom>
          </p:spPr>
        </p:pic>
        <p:pic>
          <p:nvPicPr>
            <p:cNvPr id="57" name="Gráfico 56" descr="Mulher com preenchimento sólido">
              <a:extLst>
                <a:ext uri="{FF2B5EF4-FFF2-40B4-BE49-F238E27FC236}">
                  <a16:creationId xmlns:a16="http://schemas.microsoft.com/office/drawing/2014/main" id="{72B968F4-9289-BDCD-7015-4E32700A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784932" y="4324979"/>
              <a:ext cx="631720" cy="631720"/>
            </a:xfrm>
            <a:prstGeom prst="rect">
              <a:avLst/>
            </a:prstGeom>
          </p:spPr>
        </p:pic>
        <p:sp>
          <p:nvSpPr>
            <p:cNvPr id="63" name="Retângulo: Cantos Arredondados 62">
              <a:extLst>
                <a:ext uri="{FF2B5EF4-FFF2-40B4-BE49-F238E27FC236}">
                  <a16:creationId xmlns:a16="http://schemas.microsoft.com/office/drawing/2014/main" id="{69303440-CAF6-5939-D7CB-3EB9C01F1C2F}"/>
                </a:ext>
              </a:extLst>
            </p:cNvPr>
            <p:cNvSpPr/>
            <p:nvPr/>
          </p:nvSpPr>
          <p:spPr>
            <a:xfrm>
              <a:off x="4018435" y="4326893"/>
              <a:ext cx="2600172" cy="152390"/>
            </a:xfrm>
            <a:prstGeom prst="roundRect">
              <a:avLst/>
            </a:prstGeom>
            <a:noFill/>
            <a:ln>
              <a:solidFill>
                <a:srgbClr val="7769C9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31" name="Gráfico 30" descr="Homem com preenchimento sólido">
              <a:extLst>
                <a:ext uri="{FF2B5EF4-FFF2-40B4-BE49-F238E27FC236}">
                  <a16:creationId xmlns:a16="http://schemas.microsoft.com/office/drawing/2014/main" id="{972282C0-E7EA-D87F-89C9-5913090F6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919495" y="4410021"/>
              <a:ext cx="536859" cy="536859"/>
            </a:xfrm>
            <a:prstGeom prst="rect">
              <a:avLst/>
            </a:prstGeom>
          </p:spPr>
        </p:pic>
        <p:pic>
          <p:nvPicPr>
            <p:cNvPr id="58" name="Gráfico 57" descr="Mulher com preenchimento sólido">
              <a:extLst>
                <a:ext uri="{FF2B5EF4-FFF2-40B4-BE49-F238E27FC236}">
                  <a16:creationId xmlns:a16="http://schemas.microsoft.com/office/drawing/2014/main" id="{19B10E47-09F8-D07B-F437-8B6514DF9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47780" y="4256965"/>
              <a:ext cx="699734" cy="699734"/>
            </a:xfrm>
            <a:prstGeom prst="rect">
              <a:avLst/>
            </a:prstGeom>
          </p:spPr>
        </p:pic>
        <p:pic>
          <p:nvPicPr>
            <p:cNvPr id="59" name="Gráfico 58" descr="Mulher com preenchimento sólido">
              <a:extLst>
                <a:ext uri="{FF2B5EF4-FFF2-40B4-BE49-F238E27FC236}">
                  <a16:creationId xmlns:a16="http://schemas.microsoft.com/office/drawing/2014/main" id="{F704EE5F-1862-E52C-721A-0EF9C08B3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26487" y="4179079"/>
              <a:ext cx="781253" cy="781253"/>
            </a:xfrm>
            <a:prstGeom prst="rect">
              <a:avLst/>
            </a:prstGeom>
          </p:spPr>
        </p:pic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27B2850-AF12-49EC-8A6B-0FEF1B39F65B}"/>
              </a:ext>
            </a:extLst>
          </p:cNvPr>
          <p:cNvSpPr txBox="1"/>
          <p:nvPr/>
        </p:nvSpPr>
        <p:spPr>
          <a:xfrm>
            <a:off x="1520206" y="743986"/>
            <a:ext cx="7456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Como calculamos a diferença de salários mediano de mulheres e homens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70B793E1-7302-4370-8496-9BC5B3FBBEBC}"/>
              </a:ext>
            </a:extLst>
          </p:cNvPr>
          <p:cNvSpPr txBox="1"/>
          <p:nvPr/>
        </p:nvSpPr>
        <p:spPr>
          <a:xfrm>
            <a:off x="3239119" y="2875701"/>
            <a:ext cx="39073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Salário mediano para Homens (H)</a:t>
            </a:r>
          </a:p>
        </p:txBody>
      </p:sp>
      <p:pic>
        <p:nvPicPr>
          <p:cNvPr id="37" name="Imagem 36">
            <a:extLst>
              <a:ext uri="{FF2B5EF4-FFF2-40B4-BE49-F238E27FC236}">
                <a16:creationId xmlns:a16="http://schemas.microsoft.com/office/drawing/2014/main" id="{E2BE62AD-D79B-493A-A2C3-5CE71B396E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38546" y="4998753"/>
            <a:ext cx="8007457" cy="716717"/>
          </a:xfrm>
          <a:prstGeom prst="rect">
            <a:avLst/>
          </a:prstGeom>
        </p:spPr>
      </p:pic>
      <p:sp>
        <p:nvSpPr>
          <p:cNvPr id="60" name="CaixaDeTexto 59">
            <a:extLst>
              <a:ext uri="{FF2B5EF4-FFF2-40B4-BE49-F238E27FC236}">
                <a16:creationId xmlns:a16="http://schemas.microsoft.com/office/drawing/2014/main" id="{517E27F4-6FF9-4439-9E31-A9F0A2E6693F}"/>
              </a:ext>
            </a:extLst>
          </p:cNvPr>
          <p:cNvSpPr txBox="1"/>
          <p:nvPr/>
        </p:nvSpPr>
        <p:spPr>
          <a:xfrm>
            <a:off x="1438546" y="6293355"/>
            <a:ext cx="80074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Nota - Média de doze meses (janeiro a dezembro de 2022). </a:t>
            </a:r>
            <a:r>
              <a:rPr lang="pt-BR" sz="1000" dirty="0" err="1"/>
              <a:t>Inflator</a:t>
            </a:r>
            <a:r>
              <a:rPr lang="pt-BR" sz="1000" dirty="0"/>
              <a:t>= INPC – IBGE. A</a:t>
            </a:r>
            <a:r>
              <a:rPr lang="pt-BR" sz="1000" dirty="0">
                <a:effectLst/>
              </a:rPr>
              <a:t>s médias, aplicamos os cortes de valores menores que 0,3 salários</a:t>
            </a:r>
          </a:p>
          <a:p>
            <a:r>
              <a:rPr lang="pt-BR" sz="1000" dirty="0">
                <a:effectLst/>
              </a:rPr>
              <a:t> mínimos e maiores que 150 salários mínimos</a:t>
            </a:r>
            <a:r>
              <a:rPr lang="pt-BR" sz="1800" dirty="0">
                <a:effectLst/>
              </a:rPr>
              <a:t>.</a:t>
            </a:r>
          </a:p>
        </p:txBody>
      </p:sp>
      <p:pic>
        <p:nvPicPr>
          <p:cNvPr id="44" name="Imagem 43">
            <a:extLst>
              <a:ext uri="{FF2B5EF4-FFF2-40B4-BE49-F238E27FC236}">
                <a16:creationId xmlns:a16="http://schemas.microsoft.com/office/drawing/2014/main" id="{949816E6-B14B-475E-BF3C-3F4E75DAA8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38546" y="5715470"/>
            <a:ext cx="8007457" cy="56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5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478D2-93A6-44EF-A1D3-75955CC83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1921"/>
            <a:ext cx="10515600" cy="1325563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pt-BR" dirty="0"/>
              <a:t>Se as diferenças têm explicação válida,       não são discriminação ou infração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F1CDCD-7CB0-48C5-A856-76063C8A4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pPr marL="50800" indent="0">
              <a:buNone/>
            </a:pPr>
            <a:endParaRPr lang="pt-BR" dirty="0"/>
          </a:p>
          <a:p>
            <a:pPr marL="50800" indent="0">
              <a:buNone/>
            </a:pPr>
            <a:r>
              <a:rPr lang="pt-BR" dirty="0"/>
              <a:t>Vamos aqui a uma rápida olhada no questionário </a:t>
            </a:r>
            <a:br>
              <a:rPr lang="pt-BR" dirty="0"/>
            </a:br>
            <a:r>
              <a:rPr lang="pt-BR" dirty="0"/>
              <a:t>do Portal Emprega Brasil para ver como as diferenças podem ser explicadas pelas políticas de diversidade e remuneração das empresas</a:t>
            </a:r>
          </a:p>
          <a:p>
            <a:pPr marL="5080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393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3F004456-6BE1-46D4-8620-F2310CFCC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247" y="784663"/>
            <a:ext cx="9521505" cy="52886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9425C33-8DB3-44CA-9EBE-3F10B206E7B9}"/>
              </a:ext>
            </a:extLst>
          </p:cNvPr>
          <p:cNvSpPr txBox="1"/>
          <p:nvPr/>
        </p:nvSpPr>
        <p:spPr>
          <a:xfrm>
            <a:off x="2065789" y="648866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endereço: https://servicos.mte.gov.br/empregador/#/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9AA2108E-1FAC-4E9C-AB69-6095514D11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0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CF748D4-223E-4B6E-A4AC-2D6C73FF2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039" y="1511658"/>
            <a:ext cx="9922262" cy="37079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E2E0291-B4B5-471C-AC70-69550A8B6C73}"/>
              </a:ext>
            </a:extLst>
          </p:cNvPr>
          <p:cNvSpPr txBox="1"/>
          <p:nvPr/>
        </p:nvSpPr>
        <p:spPr>
          <a:xfrm>
            <a:off x="1296039" y="469569"/>
            <a:ext cx="5293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Checagem se há 100 ou mais empregados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A02C24F5-7B5E-466B-8A42-B990B3B38B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2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7578BDF-BC8D-4A32-A90E-064257CA3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553" y="1937856"/>
            <a:ext cx="10515536" cy="324851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29BD02C8-3816-4D78-9EBF-E9C5328B33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95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5C02F0D-7E2E-4FB2-8B9E-16B595729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023" y="586279"/>
            <a:ext cx="9897856" cy="55919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E86CF91-7934-47EE-8C8C-42B74E057BC3}"/>
              </a:ext>
            </a:extLst>
          </p:cNvPr>
          <p:cNvSpPr txBox="1"/>
          <p:nvPr/>
        </p:nvSpPr>
        <p:spPr>
          <a:xfrm>
            <a:off x="1333850" y="234892"/>
            <a:ext cx="4051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Perguntas a responder:</a:t>
            </a:r>
          </a:p>
        </p:txBody>
      </p:sp>
      <p:pic>
        <p:nvPicPr>
          <p:cNvPr id="4" name="Imagem 3" descr="Forma&#10;&#10;Descrição gerada automaticamente">
            <a:extLst>
              <a:ext uri="{FF2B5EF4-FFF2-40B4-BE49-F238E27FC236}">
                <a16:creationId xmlns:a16="http://schemas.microsoft.com/office/drawing/2014/main" id="{3FAD18DD-0121-43AE-A2BD-AD557F9EEB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243" y="6249113"/>
            <a:ext cx="1494238" cy="51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886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8FD08DCA4890B4895CB2195D20441AF" ma:contentTypeVersion="17" ma:contentTypeDescription="Crie um novo documento." ma:contentTypeScope="" ma:versionID="d7e7dc9d72b91b0a7f5e45eb76350e67">
  <xsd:schema xmlns:xsd="http://www.w3.org/2001/XMLSchema" xmlns:xs="http://www.w3.org/2001/XMLSchema" xmlns:p="http://schemas.microsoft.com/office/2006/metadata/properties" xmlns:ns3="40bc1c82-4ea8-47c8-b6ee-fec1795ead6b" xmlns:ns4="42c0a6e1-9fb7-4f91-af03-50649e56a752" targetNamespace="http://schemas.microsoft.com/office/2006/metadata/properties" ma:root="true" ma:fieldsID="997992c4cfc7956a3dabf4baa9223403" ns3:_="" ns4:_="">
    <xsd:import namespace="40bc1c82-4ea8-47c8-b6ee-fec1795ead6b"/>
    <xsd:import namespace="42c0a6e1-9fb7-4f91-af03-50649e56a75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DateTaken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bc1c82-4ea8-47c8-b6ee-fec1795ead6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0a6e1-9fb7-4f91-af03-50649e56a7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c0a6e1-9fb7-4f91-af03-50649e56a752" xsi:nil="true"/>
  </documentManagement>
</p:properties>
</file>

<file path=customXml/itemProps1.xml><?xml version="1.0" encoding="utf-8"?>
<ds:datastoreItem xmlns:ds="http://schemas.openxmlformats.org/officeDocument/2006/customXml" ds:itemID="{CF346DF9-0C28-4DCA-9156-0C9600D149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bc1c82-4ea8-47c8-b6ee-fec1795ead6b"/>
    <ds:schemaRef ds:uri="42c0a6e1-9fb7-4f91-af03-50649e56a7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63CE91-BC25-46AC-8F6E-172972FACA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A6528C-C9CB-40C8-A156-2BD629644F33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40bc1c82-4ea8-47c8-b6ee-fec1795ead6b"/>
    <ds:schemaRef ds:uri="http://purl.org/dc/terms/"/>
    <ds:schemaRef ds:uri="http://schemas.microsoft.com/office/infopath/2007/PartnerControls"/>
    <ds:schemaRef ds:uri="42c0a6e1-9fb7-4f91-af03-50649e56a752"/>
    <ds:schemaRef ds:uri="http://www.w3.org/XML/1998/namespace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804</Words>
  <Application>Microsoft Office PowerPoint</Application>
  <PresentationFormat>Widescreen</PresentationFormat>
  <Paragraphs>79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do Office</vt:lpstr>
      <vt:lpstr>Relatório de transparência e igualdade de salários e remunerações entre homens e mulheres –  Lei 14.611 empresas privadas com 100 empregados e mais</vt:lpstr>
      <vt:lpstr>Relatório de transparência salarial soma duas partes:</vt:lpstr>
      <vt:lpstr>Apresentação do PowerPoint</vt:lpstr>
      <vt:lpstr>Apresentação do PowerPoint</vt:lpstr>
      <vt:lpstr>Se as diferenças têm explicação válida,       não são discriminação ou infração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Igualdade salarial de Mulheres e Homens  1º Semestre de 2024</dc:title>
  <dc:creator>Paula Montagner</dc:creator>
  <cp:lastModifiedBy>Paula Montagner</cp:lastModifiedBy>
  <cp:revision>47</cp:revision>
  <cp:lastPrinted>2024-02-07T12:59:25Z</cp:lastPrinted>
  <dcterms:created xsi:type="dcterms:W3CDTF">2024-01-26T20:07:24Z</dcterms:created>
  <dcterms:modified xsi:type="dcterms:W3CDTF">2024-02-09T17:19:09Z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0x010100F8FD08DCA4890B4895CB2195D20441AF</vt:lpwstr>
  </property>
</Properties>
</file>