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64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75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84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50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64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99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58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369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7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13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98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E4ADF-448C-45E4-B23C-21D496BD42CB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07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7409583" y="584775"/>
            <a:ext cx="4623090" cy="38472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1400" b="1" dirty="0" smtClean="0"/>
              <a:t>Base Legal: arts. 1º, 3º e 5º da Lei Complementar nº 156/16</a:t>
            </a:r>
            <a:endParaRPr lang="pt-BR" sz="1400" b="1" dirty="0"/>
          </a:p>
          <a:p>
            <a:pPr algn="just"/>
            <a:endParaRPr lang="pt-BR" sz="1000" b="1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400" dirty="0" smtClean="0"/>
              <a:t>18 Estados alongaram suas dívidas com a União dentro do prazo legal, finalizado em 23/12/2017;</a:t>
            </a:r>
            <a:endParaRPr lang="pt-BR" sz="1400" dirty="0"/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pt-BR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400" dirty="0"/>
              <a:t>Art. 1º </a:t>
            </a:r>
            <a:r>
              <a:rPr lang="pt-BR" sz="1400" dirty="0" smtClean="0"/>
              <a:t>permitiu </a:t>
            </a:r>
            <a:r>
              <a:rPr lang="pt-BR" sz="1400" dirty="0"/>
              <a:t>o alongamento da dívida em 240 </a:t>
            </a:r>
            <a:r>
              <a:rPr lang="pt-BR" sz="1400" dirty="0" smtClean="0"/>
              <a:t>meses </a:t>
            </a:r>
            <a:r>
              <a:rPr lang="pt-BR" sz="1400" dirty="0"/>
              <a:t>adicionais, totalizando 600 </a:t>
            </a:r>
            <a:r>
              <a:rPr lang="pt-BR" sz="1400" dirty="0" smtClean="0"/>
              <a:t>meses para pagamento;</a:t>
            </a:r>
            <a:endParaRPr lang="pt-BR" sz="1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400" dirty="0"/>
              <a:t>Art. 3º </a:t>
            </a:r>
            <a:r>
              <a:rPr lang="pt-BR" sz="1400" dirty="0" smtClean="0"/>
              <a:t>autorizou a redução extraordinária das </a:t>
            </a:r>
            <a:r>
              <a:rPr lang="pt-BR" sz="1400" dirty="0"/>
              <a:t>parcelas devidas entre </a:t>
            </a:r>
            <a:r>
              <a:rPr lang="pt-BR" sz="1400" dirty="0" err="1"/>
              <a:t>jul</a:t>
            </a:r>
            <a:r>
              <a:rPr lang="pt-BR" sz="1400" dirty="0"/>
              <a:t>/16 e </a:t>
            </a:r>
            <a:r>
              <a:rPr lang="pt-BR" sz="1400" dirty="0" err="1"/>
              <a:t>jun</a:t>
            </a:r>
            <a:r>
              <a:rPr lang="pt-BR" sz="1400" dirty="0"/>
              <a:t>/18, incorporando os valores </a:t>
            </a:r>
            <a:r>
              <a:rPr lang="pt-BR" sz="1400" dirty="0" smtClean="0"/>
              <a:t>ao </a:t>
            </a:r>
            <a:r>
              <a:rPr lang="pt-BR" sz="1400" dirty="0"/>
              <a:t>saldo devedor remanescente</a:t>
            </a:r>
            <a:r>
              <a:rPr lang="pt-BR" sz="1400" dirty="0" smtClean="0"/>
              <a:t>;</a:t>
            </a:r>
            <a:endParaRPr lang="pt-BR" sz="1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400" dirty="0"/>
              <a:t>Art. 5º </a:t>
            </a:r>
            <a:r>
              <a:rPr lang="pt-BR" sz="1400" dirty="0" smtClean="0"/>
              <a:t>possibilitou </a:t>
            </a:r>
            <a:r>
              <a:rPr lang="pt-BR" sz="1400" dirty="0"/>
              <a:t>o parcelamento em 24 meses </a:t>
            </a:r>
            <a:r>
              <a:rPr lang="pt-BR" sz="1400" dirty="0" smtClean="0"/>
              <a:t>dos pagamentos não realizados no </a:t>
            </a:r>
            <a:r>
              <a:rPr lang="pt-BR" sz="1400" dirty="0"/>
              <a:t>primeiro semestre de 2016</a:t>
            </a:r>
            <a:r>
              <a:rPr lang="pt-BR" sz="1400" dirty="0" smtClean="0"/>
              <a:t>, </a:t>
            </a:r>
            <a:r>
              <a:rPr lang="pt-BR" sz="1400" dirty="0"/>
              <a:t>devido a liminares concedidas pelo </a:t>
            </a:r>
            <a:r>
              <a:rPr lang="pt-BR" sz="1400" dirty="0" smtClean="0"/>
              <a:t>STF;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400" dirty="0" smtClean="0"/>
              <a:t>Os Estados de AP, BA e o DF não </a:t>
            </a:r>
            <a:r>
              <a:rPr lang="pt-BR" sz="1400" dirty="0"/>
              <a:t>alongaram suas dívidas no prazo </a:t>
            </a:r>
            <a:r>
              <a:rPr lang="pt-BR" sz="1400" dirty="0" smtClean="0"/>
              <a:t>legal.</a:t>
            </a:r>
            <a:endParaRPr lang="pt-BR" sz="10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0" y="0"/>
            <a:ext cx="962198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BR" sz="32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Renegociação </a:t>
            </a:r>
            <a:r>
              <a:rPr lang="pt-BR" sz="32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 dívidas </a:t>
            </a:r>
            <a:r>
              <a:rPr lang="pt-BR" sz="32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 a </a:t>
            </a:r>
            <a:r>
              <a:rPr lang="pt-BR" sz="32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União da Lei 9.496</a:t>
            </a:r>
            <a:endParaRPr lang="pt-BR" sz="32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409583" y="4538558"/>
            <a:ext cx="4623090" cy="19697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1400" b="1" dirty="0"/>
              <a:t>Contrapartida à renegociação </a:t>
            </a:r>
            <a:r>
              <a:rPr lang="pt-BR" sz="1400" b="1" dirty="0" smtClean="0"/>
              <a:t>de dívidas </a:t>
            </a:r>
            <a:r>
              <a:rPr lang="pt-BR" sz="1400" b="1" dirty="0"/>
              <a:t>com a União da Lei </a:t>
            </a:r>
            <a:r>
              <a:rPr lang="pt-BR" sz="1400" b="1" dirty="0" smtClean="0"/>
              <a:t>9.496</a:t>
            </a:r>
          </a:p>
          <a:p>
            <a:pPr algn="just"/>
            <a:endParaRPr lang="pt-BR" sz="1000" b="1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400" dirty="0" smtClean="0"/>
              <a:t>Limitação </a:t>
            </a:r>
            <a:r>
              <a:rPr lang="pt-BR" sz="1400" dirty="0"/>
              <a:t>do crescimento anual das despesas primárias correntes para os dois </a:t>
            </a:r>
            <a:r>
              <a:rPr lang="pt-BR" sz="1400" dirty="0" smtClean="0"/>
              <a:t>anos posteriores à </a:t>
            </a:r>
            <a:r>
              <a:rPr lang="pt-BR" sz="1400" dirty="0"/>
              <a:t>renegociação (Teto de Gastos</a:t>
            </a:r>
            <a:r>
              <a:rPr lang="pt-BR" sz="1400" dirty="0" smtClean="0"/>
              <a:t>);</a:t>
            </a:r>
            <a:endParaRPr lang="pt-BR" sz="1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4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400" dirty="0" smtClean="0"/>
              <a:t>Os 18 Estados que solicitaram a renegociação da dívida com a União publicaram lei de teto de gastos.</a:t>
            </a:r>
            <a:endParaRPr lang="pt-BR" sz="1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293142"/>
              </p:ext>
            </p:extLst>
          </p:nvPr>
        </p:nvGraphicFramePr>
        <p:xfrm>
          <a:off x="121526" y="584775"/>
          <a:ext cx="7214457" cy="5970329"/>
        </p:xfrm>
        <a:graphic>
          <a:graphicData uri="http://schemas.openxmlformats.org/drawingml/2006/table">
            <a:tbl>
              <a:tblPr/>
              <a:tblGrid>
                <a:gridCol w="1152009"/>
                <a:gridCol w="742301"/>
                <a:gridCol w="1175313"/>
                <a:gridCol w="830133"/>
                <a:gridCol w="966354"/>
                <a:gridCol w="997528"/>
                <a:gridCol w="1350819"/>
              </a:tblGrid>
              <a:tr h="1913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Estado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Renegociação de dívidas com a União da Lei 9.496/97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10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Solicitou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da dívida renegociada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Alongamento da dívida em 240 meses</a:t>
                      </a:r>
                      <a:b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(art. 1º LC 156)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Redução regressiva das parcelas de jul/16 a jun/18 </a:t>
                      </a:r>
                      <a:b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(art. 3º LC 156)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Parcelamento de pagamentos não realizados por decisão do STF (art. 5º LC 156)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Redução potencial no fluxo de pagamentos da dívida com a União de </a:t>
                      </a:r>
                      <a:r>
                        <a:rPr lang="pt-BR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/16 a </a:t>
                      </a:r>
                      <a:r>
                        <a:rPr lang="pt-BR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/18*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Acre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311.945.371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solicitado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67.580.210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Alagoas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6.226.194.346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1.280.616.438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Amapá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14.858.138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9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Amazonas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Bahia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937.154.629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Ceará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879.149.981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solicitado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solicitado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157.840.387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Distrito Federal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159.445.975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Espírito Santo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1.257.066.933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solicitado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174.913.299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Goiás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3.349.775.154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698.132.446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9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Maranhão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Mato Grosso 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1.841.036.059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437.768.537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Mato Grosso do Sul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3.300.168.109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2.287.085.538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Minas Gerais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73.567.521.225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8.509.503.624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Pará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865.643.620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185.255.028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Paraíba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711.806.913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solicitado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69.322.297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Paraná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9.311.603.669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1.722.937.180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Pernambuco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2.877.583.371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625.466.808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9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Piauí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Dívida liquidada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de Janeiro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68.200.406.891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solicitado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solicitado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5.181.139.273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9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Grande do Norte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Grande do Sul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51.022.239.635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5.365.879.782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Rondônia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2.106.684.884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solicitado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350.643.472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849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Roraima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Santa Catarina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8.600.057.374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1.732.306.729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São Paulo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223.539.966.235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14.609.926.848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1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Sergipe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896.246.019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176.083.649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6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458.865.095.791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Deferidos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Deferidos</a:t>
                      </a:r>
                      <a:b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Deferidos</a:t>
                      </a:r>
                      <a:b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Em análise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44.743.860.285 </a:t>
                      </a:r>
                    </a:p>
                  </a:txBody>
                  <a:tcPr marL="4017" marR="4017" marT="4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05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Estimativa considerando os efeitos acumulados das renegociações da dívida com a União. </a:t>
                      </a:r>
                    </a:p>
                  </a:txBody>
                  <a:tcPr marL="4017" marR="4017" marT="40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5705">
                <a:tc gridSpan="7">
                  <a:txBody>
                    <a:bodyPr/>
                    <a:lstStyle/>
                    <a:p>
                      <a:pPr algn="l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17" marR="4017" marT="40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96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575</Words>
  <Application>Microsoft Office PowerPoint</Application>
  <PresentationFormat>Widescreen</PresentationFormat>
  <Paragraphs>210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Laércio Marques da Afonseca Junior</dc:creator>
  <cp:lastModifiedBy>Marcilio Silva Souza</cp:lastModifiedBy>
  <cp:revision>90</cp:revision>
  <dcterms:created xsi:type="dcterms:W3CDTF">2018-01-04T13:34:02Z</dcterms:created>
  <dcterms:modified xsi:type="dcterms:W3CDTF">2018-01-11T10:22:59Z</dcterms:modified>
</cp:coreProperties>
</file>