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14" r:id="rId3"/>
    <p:sldId id="315" r:id="rId4"/>
    <p:sldId id="316" r:id="rId5"/>
    <p:sldId id="317" r:id="rId6"/>
    <p:sldId id="286" r:id="rId7"/>
    <p:sldId id="295" r:id="rId8"/>
    <p:sldId id="296" r:id="rId9"/>
    <p:sldId id="321" r:id="rId10"/>
    <p:sldId id="320" r:id="rId11"/>
    <p:sldId id="283" r:id="rId12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FF74"/>
    <a:srgbClr val="D9E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88397-06DA-412C-B3FF-7412FE888194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33014-4E63-4394-B7DC-97688F703E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297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43" cy="496254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64" y="0"/>
            <a:ext cx="2946443" cy="496254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r">
              <a:defRPr sz="1200"/>
            </a:lvl1pPr>
          </a:lstStyle>
          <a:p>
            <a:fld id="{9AA50D5F-9E7D-414E-B41C-0B53F70B712D}" type="datetimeFigureOut">
              <a:rPr lang="pt-BR" smtClean="0"/>
              <a:pPr/>
              <a:t>01/09/2017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1" tIns="45286" rIns="90571" bIns="45286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551" y="4715193"/>
            <a:ext cx="5438140" cy="4466277"/>
          </a:xfrm>
          <a:prstGeom prst="rect">
            <a:avLst/>
          </a:prstGeom>
        </p:spPr>
        <p:txBody>
          <a:bodyPr vert="horz" lIns="90571" tIns="45286" rIns="90571" bIns="45286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8809"/>
            <a:ext cx="2946443" cy="496253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64" y="9428809"/>
            <a:ext cx="2946443" cy="496253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r">
              <a:defRPr sz="1200"/>
            </a:lvl1pPr>
          </a:lstStyle>
          <a:p>
            <a:fld id="{79CCA892-9F1D-46BB-9BDB-768CE0346F6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3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CA892-9F1D-46BB-9BDB-768CE0346F6F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2942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22E2-8C9A-418F-85C5-E199D00A52AE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938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CA892-9F1D-46BB-9BDB-768CE0346F6F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546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CA892-9F1D-46BB-9BDB-768CE0346F6F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753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22E2-8C9A-418F-85C5-E199D00A52AE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2799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CA892-9F1D-46BB-9BDB-768CE0346F6F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9700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CA892-9F1D-46BB-9BDB-768CE0346F6F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214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CA892-9F1D-46BB-9BDB-768CE0346F6F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214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22E2-8C9A-418F-85C5-E199D00A52AE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938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22E2-8C9A-418F-85C5-E199D00A52AE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4117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22E2-8C9A-418F-85C5-E199D00A52AE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93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140F-344F-4823-AC5C-BAD0647F6828}" type="datetime1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58F5-F2FD-4BA0-B417-683FF2BB4C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58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3A22-F9CC-45FA-B3DB-235BA8681FBD}" type="datetime1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58F5-F2FD-4BA0-B417-683FF2BB4C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97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A375-B214-41E7-B7D1-C6F6D1E5D014}" type="datetime1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58F5-F2FD-4BA0-B417-683FF2BB4C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43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C6C1-8212-4EFB-AC31-783FE952C51F}" type="datetime1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58F5-F2FD-4BA0-B417-683FF2BB4C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586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56AA-48B8-4DC2-9137-AE2B950B8AE3}" type="datetime1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58F5-F2FD-4BA0-B417-683FF2BB4C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538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FECD-BC7D-4E41-84B3-BA8B28C94F66}" type="datetime1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58F5-F2FD-4BA0-B417-683FF2BB4C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00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560B1-3831-4DA2-9012-E804C904CEAF}" type="datetime1">
              <a:rPr lang="pt-BR" smtClean="0"/>
              <a:pPr/>
              <a:t>01/09/2017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58F5-F2FD-4BA0-B417-683FF2BB4C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947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A549-72B5-4FE7-B06C-26FE5C1D66C4}" type="datetime1">
              <a:rPr lang="pt-BR" smtClean="0"/>
              <a:pPr/>
              <a:t>01/09/2017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58F5-F2FD-4BA0-B417-683FF2BB4C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76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1D37-FFEA-4565-8432-B67DCAA639E1}" type="datetime1">
              <a:rPr lang="pt-BR" smtClean="0"/>
              <a:pPr/>
              <a:t>01/09/2017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58F5-F2FD-4BA0-B417-683FF2BB4C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278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A85D-7F0E-41B2-9B90-8CC685451BBB}" type="datetime1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58F5-F2FD-4BA0-B417-683FF2BB4C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548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D2D1-721F-423D-B149-9511A351B86E}" type="datetime1">
              <a:rPr lang="pt-BR" smtClean="0"/>
              <a:pPr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58F5-F2FD-4BA0-B417-683FF2BB4C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50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362A0-2AE4-4B49-B9C7-0E71D0A7E96B}" type="datetime1">
              <a:rPr lang="pt-BR" smtClean="0"/>
              <a:pPr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958F5-F2FD-4BA0-B417-683FF2BB4C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43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ergio.silva@sudene.gov.br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lena.villas@sudene.gov.br" TargetMode="External"/><Relationship Id="rId4" Type="http://schemas.openxmlformats.org/officeDocument/2006/relationships/hyperlink" Target="mailto:silvio.carlos@sudene.gov.b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43608" y="2702530"/>
            <a:ext cx="7560840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altLang="pt-BR" sz="4400" b="1" dirty="0" smtClean="0">
                <a:solidFill>
                  <a:srgbClr val="00B050"/>
                </a:solidFill>
              </a:rPr>
              <a:t>OS INCENTIVOS </a:t>
            </a:r>
            <a:r>
              <a:rPr lang="pt-BR" altLang="pt-BR" sz="4400" b="1" dirty="0">
                <a:solidFill>
                  <a:srgbClr val="00B050"/>
                </a:solidFill>
              </a:rPr>
              <a:t>FISCAIS OFERTADOS PELA SUDENE</a:t>
            </a:r>
            <a:endParaRPr lang="pt-BR" altLang="pt-BR" sz="4400" b="1" dirty="0">
              <a:solidFill>
                <a:srgbClr val="00B050"/>
              </a:solidFill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332656"/>
            <a:ext cx="2525576" cy="7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36696"/>
            <a:ext cx="2859807" cy="50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58F5-F2FD-4BA0-B417-683FF2BB4C0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99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188641"/>
            <a:ext cx="8712968" cy="563231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b="1" dirty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</p:txBody>
      </p:sp>
      <p:pic>
        <p:nvPicPr>
          <p:cNvPr id="3" name="Picture 2" descr="C:\Users\scas\Pictures\logomarc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242146"/>
            <a:ext cx="3032389" cy="41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498266"/>
              </p:ext>
            </p:extLst>
          </p:nvPr>
        </p:nvGraphicFramePr>
        <p:xfrm>
          <a:off x="370619" y="442675"/>
          <a:ext cx="8457906" cy="540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2356"/>
                <a:gridCol w="1147867"/>
                <a:gridCol w="2734471"/>
                <a:gridCol w="1408050"/>
                <a:gridCol w="979512"/>
                <a:gridCol w="1065650"/>
              </a:tblGrid>
              <a:tr h="7305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classificação</a:t>
                      </a:r>
                      <a:endParaRPr lang="pt-BR" sz="1600" b="1" i="0" u="none" strike="noStrike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IDHM 2010</a:t>
                      </a:r>
                      <a:endParaRPr lang="pt-BR" sz="1600" b="1" i="0" u="none" strike="noStrike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MUNICÍPIO</a:t>
                      </a:r>
                      <a:endParaRPr lang="pt-BR" sz="1600" b="1" i="0" u="none" strike="noStrike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Incentivos Operações</a:t>
                      </a:r>
                      <a:endParaRPr lang="pt-BR" sz="1600" b="1" i="0" u="none" strike="noStrike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IDHM 2000</a:t>
                      </a:r>
                      <a:endParaRPr lang="pt-BR" sz="1600" b="1" i="0" u="none" strike="noStrike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classificação</a:t>
                      </a:r>
                      <a:endParaRPr lang="pt-BR" sz="1600" b="1" i="0" u="none" strike="noStrike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alto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0,754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Fortaleza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205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0,652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médio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médio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0,686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Maracanaú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132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0,575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baixo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médio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0,682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Caucaia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0,555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baixo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alto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0,714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Sobral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0,537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baixo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médio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0,694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Juazeiro do Norte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0,544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baixo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alto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0,701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Eusébio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65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0,507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baixo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88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baixo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0,641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Aquiraz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0,499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</a:t>
                      </a:r>
                      <a:r>
                        <a:rPr lang="pt-BR" sz="1400" u="none" strike="noStrike" dirty="0">
                          <a:effectLst/>
                        </a:rPr>
                        <a:t>muito baixo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médio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0,665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São Gonçalo do Amarante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0,459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muito baixo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alto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0,713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Crato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0,577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baixo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médio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0,677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Iguatu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0,546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baixo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médio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0,658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Horizonte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0,493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muito baixo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médio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0,640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Itapipoca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0,477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muito baixo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médio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0,655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Aracati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0,523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baixo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médio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0,659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Maranguape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0,524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baixo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6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médio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0,675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Pacatuba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0,533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baixo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080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639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41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24936" cy="4536504"/>
          </a:xfrm>
          <a:ln w="19050">
            <a:noFill/>
          </a:ln>
        </p:spPr>
        <p:txBody>
          <a:bodyPr>
            <a:norm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t-BR" sz="1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endParaRPr lang="pt-BR" sz="1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0" indent="0" algn="ctr">
              <a:buNone/>
            </a:pPr>
            <a:r>
              <a:rPr lang="pt-BR" dirty="0"/>
              <a:t> </a:t>
            </a:r>
          </a:p>
        </p:txBody>
      </p:sp>
      <p:sp>
        <p:nvSpPr>
          <p:cNvPr id="4" name="Retângulo 3"/>
          <p:cNvSpPr/>
          <p:nvPr/>
        </p:nvSpPr>
        <p:spPr>
          <a:xfrm>
            <a:off x="251520" y="404664"/>
            <a:ext cx="871296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pt-BR" altLang="pt-BR" sz="2800" b="1" dirty="0">
                <a:solidFill>
                  <a:srgbClr val="00B050"/>
                </a:solidFill>
              </a:rPr>
              <a:t>Ministério da Integração </a:t>
            </a:r>
            <a:r>
              <a:rPr lang="pt-BR" altLang="pt-BR" sz="2800" b="1" dirty="0" smtClean="0">
                <a:solidFill>
                  <a:srgbClr val="00B050"/>
                </a:solidFill>
              </a:rPr>
              <a:t>Nacional</a:t>
            </a:r>
            <a:endParaRPr lang="pt-BR" altLang="pt-BR" sz="2000" b="1" dirty="0">
              <a:solidFill>
                <a:srgbClr val="00B050"/>
              </a:solidFill>
            </a:endParaRPr>
          </a:p>
          <a:p>
            <a:pPr algn="ctr">
              <a:spcBef>
                <a:spcPct val="0"/>
              </a:spcBef>
            </a:pPr>
            <a:r>
              <a:rPr lang="pt-BR" altLang="pt-BR" sz="2800" b="1" dirty="0">
                <a:solidFill>
                  <a:srgbClr val="00B050"/>
                </a:solidFill>
              </a:rPr>
              <a:t>Sudene</a:t>
            </a:r>
          </a:p>
          <a:p>
            <a:pPr algn="ctr">
              <a:spcBef>
                <a:spcPct val="0"/>
              </a:spcBef>
            </a:pPr>
            <a:r>
              <a:rPr lang="pt-BR" altLang="pt-BR" sz="2400" b="1" dirty="0" smtClean="0">
                <a:solidFill>
                  <a:srgbClr val="00B050"/>
                </a:solidFill>
              </a:rPr>
              <a:t>Diretoria </a:t>
            </a:r>
            <a:r>
              <a:rPr lang="pt-BR" altLang="pt-BR" sz="2400" b="1" dirty="0">
                <a:solidFill>
                  <a:srgbClr val="00B050"/>
                </a:solidFill>
              </a:rPr>
              <a:t>de Gestão de Fundos e Incentivos Fiscais </a:t>
            </a:r>
          </a:p>
          <a:p>
            <a:pPr algn="ctr">
              <a:spcBef>
                <a:spcPct val="0"/>
              </a:spcBef>
            </a:pPr>
            <a:r>
              <a:rPr lang="pt-BR" altLang="pt-BR" sz="2400" b="1" dirty="0" smtClean="0">
                <a:solidFill>
                  <a:srgbClr val="00B050"/>
                </a:solidFill>
              </a:rPr>
              <a:t>Marcelo José Almeida das Neves - Superintendente</a:t>
            </a:r>
            <a:endParaRPr lang="pt-BR" altLang="pt-BR" sz="2400" b="1" dirty="0">
              <a:solidFill>
                <a:srgbClr val="00B050"/>
              </a:solidFill>
            </a:endParaRPr>
          </a:p>
          <a:p>
            <a:pPr algn="ctr">
              <a:spcBef>
                <a:spcPct val="0"/>
              </a:spcBef>
            </a:pPr>
            <a:r>
              <a:rPr lang="pt-BR" altLang="pt-BR" sz="2400" b="1" dirty="0" smtClean="0">
                <a:solidFill>
                  <a:srgbClr val="00B050"/>
                </a:solidFill>
              </a:rPr>
              <a:t>Sérgio Wanderley Silva – Diretor</a:t>
            </a:r>
          </a:p>
          <a:p>
            <a:pPr algn="ctr">
              <a:spcBef>
                <a:spcPct val="0"/>
              </a:spcBef>
            </a:pPr>
            <a:endParaRPr lang="pt-BR" altLang="pt-BR" sz="500" b="1" dirty="0">
              <a:solidFill>
                <a:srgbClr val="00B050"/>
              </a:solidFill>
            </a:endParaRPr>
          </a:p>
          <a:p>
            <a:pPr algn="ctr">
              <a:spcBef>
                <a:spcPct val="0"/>
              </a:spcBef>
            </a:pPr>
            <a:r>
              <a:rPr lang="pt-BR" altLang="pt-BR" sz="2400" b="1" dirty="0" smtClean="0">
                <a:solidFill>
                  <a:srgbClr val="00B050"/>
                </a:solidFill>
              </a:rPr>
              <a:t>Silvio Carlos do Amaral e Silva – Coordenador-Geral de Incentivos</a:t>
            </a:r>
          </a:p>
          <a:p>
            <a:pPr algn="ctr">
              <a:spcBef>
                <a:spcPct val="0"/>
              </a:spcBef>
            </a:pPr>
            <a:endParaRPr lang="pt-BR" altLang="pt-BR" sz="500" b="1" dirty="0">
              <a:solidFill>
                <a:srgbClr val="00B050"/>
              </a:solidFill>
            </a:endParaRPr>
          </a:p>
          <a:p>
            <a:pPr algn="ctr">
              <a:spcBef>
                <a:spcPct val="0"/>
              </a:spcBef>
            </a:pPr>
            <a:r>
              <a:rPr lang="pt-BR" altLang="pt-BR" sz="2400" b="1" dirty="0" smtClean="0">
                <a:solidFill>
                  <a:srgbClr val="00B050"/>
                </a:solidFill>
              </a:rPr>
              <a:t>Ilena Villas– Coordenadora de Incentivos Especiais</a:t>
            </a:r>
            <a:endParaRPr lang="pt-BR" altLang="pt-BR" sz="2400" b="1" dirty="0">
              <a:solidFill>
                <a:srgbClr val="00B050"/>
              </a:solidFill>
            </a:endParaRPr>
          </a:p>
          <a:p>
            <a:pPr algn="ctr">
              <a:spcBef>
                <a:spcPct val="0"/>
              </a:spcBef>
            </a:pPr>
            <a:endParaRPr lang="pt-BR" altLang="pt-BR" dirty="0" smtClean="0">
              <a:latin typeface="Arial" pitchFamily="34" charset="0"/>
              <a:hlinkClick r:id="rId3"/>
            </a:endParaRPr>
          </a:p>
          <a:p>
            <a:pPr algn="ctr">
              <a:spcBef>
                <a:spcPct val="0"/>
              </a:spcBef>
            </a:pPr>
            <a:r>
              <a:rPr lang="pt-BR" altLang="pt-BR" dirty="0" smtClean="0">
                <a:latin typeface="Arial" pitchFamily="34" charset="0"/>
                <a:hlinkClick r:id="rId3"/>
              </a:rPr>
              <a:t>sergio.silva@sudene.gov.br</a:t>
            </a:r>
            <a:endParaRPr lang="pt-BR" altLang="pt-BR" dirty="0">
              <a:latin typeface="Arial" pitchFamily="34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u="sng" dirty="0">
                <a:solidFill>
                  <a:srgbClr val="0070C0"/>
                </a:solidFill>
                <a:latin typeface="Arial" pitchFamily="34" charset="0"/>
                <a:hlinkClick r:id="rId4"/>
              </a:rPr>
              <a:t>silvio.carlos@sudene.gov.br</a:t>
            </a:r>
            <a:endParaRPr lang="pt-BR" altLang="pt-BR" u="sng" dirty="0">
              <a:solidFill>
                <a:srgbClr val="0070C0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u="sng" dirty="0" smtClean="0">
                <a:solidFill>
                  <a:srgbClr val="0070C0"/>
                </a:solidFill>
                <a:latin typeface="Arial" pitchFamily="34" charset="0"/>
                <a:hlinkClick r:id="rId5"/>
              </a:rPr>
              <a:t>Ilena.villas@sudene.gov.br</a:t>
            </a:r>
            <a:r>
              <a:rPr lang="pt-BR" altLang="pt-BR" u="sng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endParaRPr lang="pt-BR" altLang="pt-BR" u="sng" dirty="0">
              <a:solidFill>
                <a:srgbClr val="0070C0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</a:pPr>
            <a:endParaRPr lang="pt-BR" altLang="pt-BR" u="sng" dirty="0">
              <a:solidFill>
                <a:srgbClr val="0070C0"/>
              </a:solidFill>
              <a:latin typeface="Arial" pitchFamily="34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sz="2000" dirty="0"/>
              <a:t>+ 55 81 </a:t>
            </a:r>
            <a:r>
              <a:rPr lang="pt-BR" altLang="pt-BR" sz="2000" dirty="0" smtClean="0"/>
              <a:t>2102-2004/2034/2114</a:t>
            </a:r>
            <a:endParaRPr lang="pt-BR" altLang="pt-BR" sz="2000" dirty="0"/>
          </a:p>
          <a:p>
            <a:pPr algn="ctr">
              <a:spcBef>
                <a:spcPct val="0"/>
              </a:spcBef>
            </a:pPr>
            <a:endParaRPr lang="pt-BR" altLang="pt-BR" dirty="0">
              <a:latin typeface="Arial" pitchFamily="34" charset="0"/>
            </a:endParaRPr>
          </a:p>
          <a:p>
            <a:pPr algn="ctr">
              <a:spcBef>
                <a:spcPct val="0"/>
              </a:spcBef>
            </a:pPr>
            <a:endParaRPr lang="pt-BR" altLang="pt-BR" dirty="0">
              <a:latin typeface="Arial" pitchFamily="34" charset="0"/>
            </a:endParaRPr>
          </a:p>
          <a:p>
            <a:pPr algn="ctr">
              <a:spcBef>
                <a:spcPct val="0"/>
              </a:spcBef>
            </a:pPr>
            <a:endParaRPr lang="pt-BR" altLang="pt-BR" dirty="0">
              <a:latin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835696" y="5229200"/>
            <a:ext cx="56206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rgbClr val="00B050"/>
                </a:solidFill>
              </a:rPr>
              <a:t>Muito obrigado!</a:t>
            </a:r>
            <a:endParaRPr lang="pt-BR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39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67544" y="342731"/>
            <a:ext cx="8496944" cy="470898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pt-BR" altLang="pt-BR" sz="800" b="1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/>
            <a:r>
              <a:rPr lang="pt-BR" altLang="pt-BR" sz="2400" b="1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INCENTIVOS </a:t>
            </a:r>
            <a:r>
              <a:rPr lang="pt-BR" altLang="pt-BR" sz="24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FISCAIS</a:t>
            </a:r>
          </a:p>
          <a:p>
            <a:pPr algn="ctr"/>
            <a:endParaRPr lang="pt-BR" altLang="pt-BR" sz="2400" b="1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altLang="pt-BR" sz="2400" b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altLang="pt-BR" sz="2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</a:t>
            </a:r>
            <a:r>
              <a:rPr lang="pt-BR" altLang="pt-BR" sz="2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pt-BR" altLang="pt-BR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altLang="pt-BR" sz="2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Atrair investimentos </a:t>
            </a:r>
            <a:r>
              <a:rPr lang="pt-BR" altLang="pt-BR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privados em setores considerados prioritários para o desenvolvimento </a:t>
            </a:r>
            <a:r>
              <a:rPr lang="pt-BR" altLang="pt-BR" sz="2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</a:t>
            </a:r>
            <a:r>
              <a:rPr lang="pt-BR" altLang="pt-BR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 de atuação da </a:t>
            </a:r>
            <a:r>
              <a:rPr lang="pt-BR" altLang="pt-BR" sz="2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Sudene.</a:t>
            </a:r>
            <a:endParaRPr lang="pt-BR" altLang="pt-BR" sz="2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altLang="pt-BR" sz="2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altLang="pt-BR" sz="2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t-BR" altLang="pt-BR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altLang="pt-BR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altLang="pt-BR" sz="2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PÚBLICO-ALVO: </a:t>
            </a:r>
            <a:r>
              <a:rPr lang="pt-BR" altLang="pt-BR" sz="2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empresas em operação na </a:t>
            </a:r>
            <a:r>
              <a:rPr lang="pt-BR" altLang="pt-BR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 de atuação da SUDENE e que sejam </a:t>
            </a:r>
            <a:r>
              <a:rPr lang="pt-BR" altLang="pt-BR" sz="2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optantes da tributação com base no lucro </a:t>
            </a:r>
            <a:r>
              <a:rPr lang="pt-BR" altLang="pt-BR" sz="2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real.</a:t>
            </a:r>
            <a:endParaRPr lang="pt-BR" altLang="pt-BR" sz="2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altLang="pt-BR" sz="2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altLang="pt-BR" sz="2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t-BR" altLang="pt-BR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altLang="pt-BR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altLang="pt-BR" sz="2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VANTAGENS</a:t>
            </a:r>
            <a:r>
              <a:rPr lang="pt-BR" altLang="pt-BR" sz="2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pt-BR" altLang="pt-BR" sz="2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Não </a:t>
            </a:r>
            <a:r>
              <a:rPr lang="pt-BR" altLang="pt-BR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necessário aprovação do projeto pela SUDENE</a:t>
            </a:r>
            <a:r>
              <a:rPr lang="pt-BR" altLang="pt-BR" sz="2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pt-BR" sz="2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C:\Users\scas\Pictures\logomarc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059" y="6309320"/>
            <a:ext cx="3248413" cy="43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8666112" y="6356350"/>
            <a:ext cx="298376" cy="365125"/>
          </a:xfrm>
        </p:spPr>
        <p:txBody>
          <a:bodyPr/>
          <a:lstStyle/>
          <a:p>
            <a:fld id="{863958F5-F2FD-4BA0-B417-683FF2BB4C02}" type="slidenum">
              <a:rPr lang="pt-BR" b="1" smtClean="0"/>
              <a:pPr/>
              <a:t>2</a:t>
            </a:fld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9605372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188641"/>
            <a:ext cx="8712968" cy="484748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ctr">
              <a:spcBef>
                <a:spcPct val="50000"/>
              </a:spcBef>
              <a:defRPr/>
            </a:pPr>
            <a:endParaRPr lang="pt-BR" altLang="pt-BR" b="1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 algn="ctr">
              <a:spcBef>
                <a:spcPct val="50000"/>
              </a:spcBef>
              <a:defRPr/>
            </a:pPr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INCENTIVOS FISCAIS – SETORES PRIORITÁRIOS</a:t>
            </a:r>
            <a:endParaRPr lang="pt-BR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285750" algn="just">
              <a:buClr>
                <a:srgbClr val="FFFFFF"/>
              </a:buClr>
              <a:defRPr/>
            </a:pPr>
            <a:endParaRPr lang="pt-BR" altLang="pt-BR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285750" algn="just">
              <a:buClr>
                <a:srgbClr val="FFFFFF"/>
              </a:buClr>
              <a:defRPr/>
            </a:pPr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INFRAESTRUTURA;</a:t>
            </a:r>
          </a:p>
          <a:p>
            <a:pPr indent="-285750" algn="just">
              <a:buClr>
                <a:srgbClr val="FFFFFF"/>
              </a:buClr>
              <a:defRPr/>
            </a:pPr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TURISMO;</a:t>
            </a:r>
          </a:p>
          <a:p>
            <a:pPr indent="-285750" algn="just">
              <a:buClr>
                <a:srgbClr val="FFFFFF"/>
              </a:buClr>
              <a:defRPr/>
            </a:pPr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AGRICULTURA IRRIGADA</a:t>
            </a:r>
            <a:r>
              <a:rPr lang="pt-BR" alt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  <a:p>
            <a:pPr indent="-285750" algn="just">
              <a:buClr>
                <a:srgbClr val="FFFFFF"/>
              </a:buClr>
              <a:defRPr/>
            </a:pPr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AGROINDÚSTRIA</a:t>
            </a:r>
            <a:r>
              <a:rPr lang="pt-BR" alt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indent="-285750" algn="just">
              <a:buClr>
                <a:srgbClr val="FFFFFF"/>
              </a:buClr>
              <a:defRPr/>
            </a:pPr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INDÚSTRIA </a:t>
            </a:r>
            <a:r>
              <a:rPr lang="pt-BR" altLang="pt-B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TRANSFORMAÇÃO</a:t>
            </a:r>
            <a:r>
              <a:rPr lang="pt-BR" altLang="pt-BR" sz="2400" dirty="0" smtClean="0">
                <a:solidFill>
                  <a:srgbClr val="00B050"/>
                </a:solidFill>
              </a:rPr>
              <a:t>;</a:t>
            </a:r>
          </a:p>
          <a:p>
            <a:pPr indent="-285750" algn="just">
              <a:buClr>
                <a:srgbClr val="FFFFFF"/>
              </a:buClr>
              <a:defRPr/>
            </a:pPr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INDÚSTRIA </a:t>
            </a:r>
            <a:r>
              <a:rPr lang="pt-BR" altLang="pt-B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EXTRATIVA DE MINERAIS </a:t>
            </a:r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METÁLICOS</a:t>
            </a:r>
            <a:r>
              <a:rPr lang="pt-BR" alt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indent="-285750" algn="just">
              <a:buClr>
                <a:srgbClr val="FFFFFF"/>
              </a:buClr>
              <a:defRPr/>
            </a:pPr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ELETROELETRÔNICA</a:t>
            </a:r>
            <a:r>
              <a:rPr lang="pt-BR" altLang="pt-BR" sz="2400" dirty="0" smtClean="0">
                <a:solidFill>
                  <a:srgbClr val="00B050"/>
                </a:solidFill>
              </a:rPr>
              <a:t>.</a:t>
            </a:r>
          </a:p>
          <a:p>
            <a:pPr indent="-285750" algn="just">
              <a:spcBef>
                <a:spcPct val="50000"/>
              </a:spcBef>
              <a:buClr>
                <a:srgbClr val="FFFFFF"/>
              </a:buClr>
              <a:defRPr/>
            </a:pPr>
            <a:endParaRPr lang="pt-BR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C:\Users\scas\Pictures\logomarc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242146"/>
            <a:ext cx="3032389" cy="41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41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260648"/>
            <a:ext cx="8712968" cy="55245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Bef>
                <a:spcPct val="50000"/>
              </a:spcBef>
              <a:buClr>
                <a:srgbClr val="FFFFFF"/>
              </a:buClr>
            </a:pPr>
            <a:r>
              <a:rPr lang="pt-BR" altLang="pt-BR" sz="28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MODALIDADES </a:t>
            </a:r>
          </a:p>
          <a:p>
            <a:pPr algn="just">
              <a:spcBef>
                <a:spcPct val="50000"/>
              </a:spcBef>
              <a:buClr>
                <a:srgbClr val="FFFFFF"/>
              </a:buClr>
            </a:pPr>
            <a:r>
              <a:rPr lang="pt-BR" altLang="pt-BR" sz="2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 - Redução de 75%</a:t>
            </a:r>
            <a:r>
              <a:rPr lang="pt-BR" altLang="pt-BR" sz="2200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pt-BR" altLang="pt-BR" sz="2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do </a:t>
            </a:r>
            <a:r>
              <a:rPr lang="pt-BR" altLang="pt-BR" sz="22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IRPJ:</a:t>
            </a:r>
            <a:r>
              <a:rPr lang="pt-BR" altLang="pt-BR" sz="2200" dirty="0" smtClean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pt-BR" altLang="pt-BR" sz="2200" dirty="0" smtClean="0">
                <a:solidFill>
                  <a:srgbClr val="00B050"/>
                </a:solidFill>
              </a:rPr>
              <a:t> </a:t>
            </a:r>
          </a:p>
          <a:p>
            <a:pPr algn="just">
              <a:spcBef>
                <a:spcPct val="50000"/>
              </a:spcBef>
              <a:buClr>
                <a:srgbClr val="FFFFFF"/>
              </a:buClr>
            </a:pPr>
            <a:r>
              <a:rPr lang="pt-BR" altLang="pt-BR" sz="2200" dirty="0" smtClean="0">
                <a:solidFill>
                  <a:srgbClr val="00B050"/>
                </a:solidFill>
              </a:rPr>
              <a:t>instalação, ampliação, modernização </a:t>
            </a:r>
            <a:r>
              <a:rPr lang="pt-BR" altLang="pt-BR" sz="2200" dirty="0">
                <a:solidFill>
                  <a:srgbClr val="00B050"/>
                </a:solidFill>
              </a:rPr>
              <a:t>ou  </a:t>
            </a:r>
            <a:r>
              <a:rPr lang="pt-BR" altLang="pt-BR" sz="2200" dirty="0" smtClean="0">
                <a:solidFill>
                  <a:srgbClr val="00B050"/>
                </a:solidFill>
              </a:rPr>
              <a:t>diversificação de </a:t>
            </a:r>
            <a:r>
              <a:rPr lang="pt-BR" altLang="pt-BR" sz="2200" dirty="0">
                <a:solidFill>
                  <a:srgbClr val="00B050"/>
                </a:solidFill>
              </a:rPr>
              <a:t>linha de </a:t>
            </a:r>
            <a:r>
              <a:rPr lang="pt-BR" altLang="pt-BR" sz="2200" dirty="0" smtClean="0">
                <a:solidFill>
                  <a:srgbClr val="00B050"/>
                </a:solidFill>
              </a:rPr>
              <a:t>produção. </a:t>
            </a:r>
          </a:p>
          <a:p>
            <a:pPr algn="just">
              <a:spcBef>
                <a:spcPct val="50000"/>
              </a:spcBef>
              <a:buClr>
                <a:srgbClr val="FFFFFF"/>
              </a:buClr>
            </a:pPr>
            <a:r>
              <a:rPr lang="pt-BR" altLang="pt-BR" sz="2200" dirty="0" smtClean="0">
                <a:solidFill>
                  <a:srgbClr val="00B050"/>
                </a:solidFill>
              </a:rPr>
              <a:t>Fruição por 10 anos.</a:t>
            </a:r>
          </a:p>
          <a:p>
            <a:pPr algn="just">
              <a:spcBef>
                <a:spcPct val="50000"/>
              </a:spcBef>
              <a:buClr>
                <a:srgbClr val="FFFFFF"/>
              </a:buClr>
            </a:pPr>
            <a:r>
              <a:rPr lang="pt-BR" altLang="pt-BR" sz="2200" dirty="0" smtClean="0">
                <a:solidFill>
                  <a:srgbClr val="00B050"/>
                </a:solidFill>
              </a:rPr>
              <a:t>Redução calculada </a:t>
            </a:r>
            <a:r>
              <a:rPr lang="pt-BR" altLang="pt-BR" sz="2200" dirty="0">
                <a:solidFill>
                  <a:srgbClr val="00B050"/>
                </a:solidFill>
              </a:rPr>
              <a:t>com base no lucro da exploração da atividade</a:t>
            </a:r>
            <a:r>
              <a:rPr lang="pt-BR" altLang="pt-BR" sz="2200" dirty="0" smtClean="0">
                <a:solidFill>
                  <a:srgbClr val="00B050"/>
                </a:solidFill>
              </a:rPr>
              <a:t>.</a:t>
            </a:r>
          </a:p>
          <a:p>
            <a:pPr algn="just">
              <a:spcBef>
                <a:spcPct val="50000"/>
              </a:spcBef>
              <a:buClr>
                <a:srgbClr val="FFFFFF"/>
              </a:buClr>
            </a:pPr>
            <a:endParaRPr lang="pt-BR" altLang="pt-BR" sz="2200" dirty="0">
              <a:solidFill>
                <a:srgbClr val="00B050"/>
              </a:solidFill>
            </a:endParaRPr>
          </a:p>
          <a:p>
            <a:pPr algn="just">
              <a:spcBef>
                <a:spcPct val="50000"/>
              </a:spcBef>
              <a:buClr>
                <a:srgbClr val="FFFFFF"/>
              </a:buClr>
            </a:pPr>
            <a:r>
              <a:rPr lang="pt-BR" altLang="pt-BR" sz="22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pt-BR" altLang="pt-BR" sz="2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pt-BR" altLang="pt-BR" sz="2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Isenção do imposto sobre a renda e do adicional</a:t>
            </a:r>
            <a:r>
              <a:rPr lang="pt-BR" altLang="pt-BR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pt-BR" altLang="pt-BR" sz="2200" dirty="0">
                <a:solidFill>
                  <a:srgbClr val="00B050"/>
                </a:solidFill>
                <a:cs typeface="Times New Roman" pitchFamily="18" charset="0"/>
              </a:rPr>
              <a:t>exclusivamente para </a:t>
            </a:r>
            <a:r>
              <a:rPr lang="pt-BR" altLang="pt-BR" sz="2200" dirty="0" smtClean="0">
                <a:solidFill>
                  <a:srgbClr val="00B050"/>
                </a:solidFill>
                <a:cs typeface="Times New Roman" pitchFamily="18" charset="0"/>
              </a:rPr>
              <a:t>fabricantes </a:t>
            </a:r>
            <a:r>
              <a:rPr lang="pt-BR" altLang="pt-BR" sz="2200" dirty="0">
                <a:solidFill>
                  <a:srgbClr val="00B050"/>
                </a:solidFill>
                <a:cs typeface="Times New Roman" pitchFamily="18" charset="0"/>
              </a:rPr>
              <a:t>de </a:t>
            </a:r>
            <a:r>
              <a:rPr lang="pt-BR" altLang="pt-BR" sz="2200" dirty="0" smtClean="0">
                <a:solidFill>
                  <a:srgbClr val="00B050"/>
                </a:solidFill>
                <a:cs typeface="Times New Roman" pitchFamily="18" charset="0"/>
              </a:rPr>
              <a:t>máquinas e </a:t>
            </a:r>
            <a:r>
              <a:rPr lang="pt-BR" altLang="pt-BR" sz="2200" dirty="0">
                <a:solidFill>
                  <a:srgbClr val="00B050"/>
                </a:solidFill>
                <a:cs typeface="Times New Roman" pitchFamily="18" charset="0"/>
              </a:rPr>
              <a:t>dispositivos baseados em tecnologia </a:t>
            </a:r>
            <a:r>
              <a:rPr lang="pt-BR" altLang="pt-BR" sz="2200" dirty="0" smtClean="0">
                <a:solidFill>
                  <a:srgbClr val="00B050"/>
                </a:solidFill>
                <a:cs typeface="Times New Roman" pitchFamily="18" charset="0"/>
              </a:rPr>
              <a:t>digital - Programa </a:t>
            </a:r>
            <a:r>
              <a:rPr lang="pt-BR" altLang="pt-BR" sz="2200" dirty="0">
                <a:solidFill>
                  <a:srgbClr val="00B050"/>
                </a:solidFill>
                <a:cs typeface="Times New Roman" pitchFamily="18" charset="0"/>
              </a:rPr>
              <a:t>de Inclusão </a:t>
            </a:r>
            <a:r>
              <a:rPr lang="pt-BR" altLang="pt-BR" sz="2200" dirty="0" smtClean="0">
                <a:solidFill>
                  <a:srgbClr val="00B050"/>
                </a:solidFill>
                <a:cs typeface="Times New Roman" pitchFamily="18" charset="0"/>
              </a:rPr>
              <a:t>Digital do Governo Federal. </a:t>
            </a:r>
          </a:p>
          <a:p>
            <a:pPr algn="just">
              <a:spcBef>
                <a:spcPct val="50000"/>
              </a:spcBef>
              <a:buClr>
                <a:srgbClr val="FFFFFF"/>
              </a:buClr>
            </a:pPr>
            <a:endParaRPr lang="pt-BR" altLang="pt-BR" sz="2200" dirty="0" smtClean="0">
              <a:solidFill>
                <a:srgbClr val="00B050"/>
              </a:solidFill>
              <a:cs typeface="Times New Roman" pitchFamily="18" charset="0"/>
            </a:endParaRPr>
          </a:p>
        </p:txBody>
      </p:sp>
      <p:pic>
        <p:nvPicPr>
          <p:cNvPr id="3" name="Picture 2" descr="C:\Users\scas\Pictures\logomarc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051" y="6305020"/>
            <a:ext cx="3248413" cy="43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8676456" y="6305020"/>
            <a:ext cx="288032" cy="365125"/>
          </a:xfrm>
        </p:spPr>
        <p:txBody>
          <a:bodyPr/>
          <a:lstStyle/>
          <a:p>
            <a:fld id="{863958F5-F2FD-4BA0-B417-683FF2BB4C02}" type="slidenum">
              <a:rPr lang="pt-BR" b="1" smtClean="0"/>
              <a:pPr/>
              <a:t>4</a:t>
            </a:fld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157291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116632"/>
            <a:ext cx="8712968" cy="544764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buClr>
                <a:srgbClr val="FFFFFF"/>
              </a:buClr>
            </a:pPr>
            <a:r>
              <a:rPr lang="pt-BR" altLang="pt-BR" sz="28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MODALIDADES (continuação)</a:t>
            </a:r>
          </a:p>
          <a:p>
            <a:pPr algn="just"/>
            <a:r>
              <a:rPr lang="pt-BR" altLang="pt-BR" sz="24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- Depósitos para Reinvestimento – 30% do Imposto Devido.</a:t>
            </a:r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/>
            <a:r>
              <a:rPr lang="pt-BR" altLang="pt-BR" sz="2400" dirty="0" smtClean="0">
                <a:solidFill>
                  <a:srgbClr val="00B050"/>
                </a:solidFill>
              </a:rPr>
              <a:t>Depósito no BNB. </a:t>
            </a:r>
            <a:r>
              <a:rPr lang="pt-BR" altLang="pt-BR" sz="2400" dirty="0">
                <a:solidFill>
                  <a:srgbClr val="00B050"/>
                </a:solidFill>
              </a:rPr>
              <a:t>P</a:t>
            </a:r>
            <a:r>
              <a:rPr lang="pt-BR" altLang="pt-BR" sz="2400" dirty="0" smtClean="0">
                <a:solidFill>
                  <a:srgbClr val="00B050"/>
                </a:solidFill>
              </a:rPr>
              <a:t>arcela de 50% de recursos próprios. Mesma data do recolhimento do IRPJ. Não precisa comunicar à SUDENE.</a:t>
            </a:r>
          </a:p>
          <a:p>
            <a:pPr algn="just"/>
            <a:endParaRPr lang="pt-BR" altLang="pt-BR" sz="2400" dirty="0" smtClean="0">
              <a:solidFill>
                <a:srgbClr val="00B050"/>
              </a:solidFill>
            </a:endParaRPr>
          </a:p>
          <a:p>
            <a:pPr algn="just"/>
            <a:r>
              <a:rPr lang="pt-BR" altLang="pt-BR" sz="2400" b="1" dirty="0" smtClean="0">
                <a:solidFill>
                  <a:srgbClr val="00B050"/>
                </a:solidFill>
              </a:rPr>
              <a:t>Aquisição de máquinas ou equipamentos </a:t>
            </a:r>
            <a:r>
              <a:rPr lang="pt-BR" altLang="pt-BR" sz="2400" b="1" u="sng" dirty="0" smtClean="0">
                <a:solidFill>
                  <a:srgbClr val="00B050"/>
                </a:solidFill>
              </a:rPr>
              <a:t>novos.</a:t>
            </a:r>
            <a:r>
              <a:rPr lang="pt-BR" altLang="pt-BR" sz="2400" b="1" dirty="0" smtClean="0">
                <a:solidFill>
                  <a:srgbClr val="00B050"/>
                </a:solidFill>
              </a:rPr>
              <a:t> Necessita de aprovação do projeto pela SUDENE.</a:t>
            </a:r>
            <a:r>
              <a:rPr lang="pt-BR" altLang="pt-BR" sz="2400" dirty="0" smtClean="0">
                <a:solidFill>
                  <a:srgbClr val="00B050"/>
                </a:solidFill>
              </a:rPr>
              <a:t> </a:t>
            </a:r>
          </a:p>
          <a:p>
            <a:pPr algn="just"/>
            <a:endParaRPr lang="pt-BR" altLang="pt-BR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ct val="50000"/>
              </a:spcBef>
              <a:buClr>
                <a:srgbClr val="FFFFFF"/>
              </a:buClr>
            </a:pPr>
            <a:r>
              <a:rPr lang="pt-BR" altLang="pt-BR" sz="24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</a:t>
            </a:r>
            <a:r>
              <a:rPr lang="pt-BR" altLang="pt-BR" sz="24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pt-BR" altLang="pt-BR" sz="24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Depreciação Acelerada Incentivada e Desconto do PIS/PASEP e da </a:t>
            </a:r>
            <a:r>
              <a:rPr lang="pt-BR" altLang="pt-BR" sz="24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COFINS:</a:t>
            </a:r>
            <a:r>
              <a:rPr lang="pt-BR" alt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pt-BR" altLang="pt-BR" sz="2400" dirty="0" smtClean="0">
                <a:solidFill>
                  <a:srgbClr val="00B050"/>
                </a:solidFill>
                <a:cs typeface="Times New Roman" pitchFamily="18" charset="0"/>
              </a:rPr>
              <a:t>Empreendimentos </a:t>
            </a:r>
            <a:r>
              <a:rPr lang="pt-BR" altLang="pt-BR" sz="2400" b="1" dirty="0" smtClean="0">
                <a:solidFill>
                  <a:srgbClr val="00B050"/>
                </a:solidFill>
                <a:cs typeface="Times New Roman" pitchFamily="18" charset="0"/>
              </a:rPr>
              <a:t>que já usufruem da redução de 75%. Microrregiões menos desenvolvidas. D</a:t>
            </a:r>
            <a:r>
              <a:rPr lang="pt-BR" altLang="pt-BR" sz="2400" dirty="0" smtClean="0">
                <a:solidFill>
                  <a:srgbClr val="00B050"/>
                </a:solidFill>
              </a:rPr>
              <a:t>epreciação </a:t>
            </a:r>
            <a:r>
              <a:rPr lang="pt-BR" altLang="pt-BR" sz="2400" dirty="0">
                <a:solidFill>
                  <a:srgbClr val="00B050"/>
                </a:solidFill>
              </a:rPr>
              <a:t>integral no próprio ano da aquisição, ou até o 4° (quarto) ano </a:t>
            </a:r>
            <a:r>
              <a:rPr lang="pt-BR" altLang="pt-BR" sz="2400" dirty="0" smtClean="0">
                <a:solidFill>
                  <a:srgbClr val="00B050"/>
                </a:solidFill>
              </a:rPr>
              <a:t>subsequente.</a:t>
            </a:r>
          </a:p>
          <a:p>
            <a:pPr algn="just">
              <a:spcBef>
                <a:spcPct val="50000"/>
              </a:spcBef>
              <a:buClr>
                <a:srgbClr val="FFFFFF"/>
              </a:buClr>
            </a:pPr>
            <a:endParaRPr lang="pt-BR" altLang="pt-BR" sz="2000" b="1" u="sng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C:\Users\scas\Pictures\logomarc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387" y="6165304"/>
            <a:ext cx="3248413" cy="43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8666112" y="6356350"/>
            <a:ext cx="298376" cy="365125"/>
          </a:xfrm>
        </p:spPr>
        <p:txBody>
          <a:bodyPr/>
          <a:lstStyle/>
          <a:p>
            <a:fld id="{863958F5-F2FD-4BA0-B417-683FF2BB4C02}" type="slidenum">
              <a:rPr lang="pt-BR" b="1" smtClean="0"/>
              <a:pPr/>
              <a:t>5</a:t>
            </a:fld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6760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67544" y="692696"/>
            <a:ext cx="8496944" cy="495520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altLang="pt-BR" sz="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pt-BR" altLang="pt-BR" sz="24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significa na prática a redução de 75% e o Reinvestimento de 30% do IRPJ.</a:t>
            </a:r>
          </a:p>
          <a:p>
            <a:pPr algn="just"/>
            <a:endParaRPr lang="pt-BR" altLang="pt-BR" sz="2400" b="1" u="sng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Imposto Devido: 1.000 – Incentivo (75%) = 250 a recolher; 750 a ser incorporado diretamente ao capital da empresa.</a:t>
            </a:r>
          </a:p>
          <a:p>
            <a:pPr algn="just"/>
            <a:endParaRPr lang="pt-BR" altLang="pt-BR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Opção pelo Reinvestimento = 250 * 30% = 75</a:t>
            </a:r>
          </a:p>
          <a:p>
            <a:pPr algn="just"/>
            <a:endParaRPr lang="pt-BR" altLang="pt-BR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75 + 50% (recursos próprios) =  75 + 37,5 = 112,50 (Depósito BNB)</a:t>
            </a:r>
          </a:p>
          <a:p>
            <a:pPr algn="just"/>
            <a:endParaRPr lang="pt-BR" altLang="pt-BR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altLang="pt-B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Recolhimento IRPJ = </a:t>
            </a:r>
            <a:r>
              <a:rPr lang="pt-BR" alt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175  ou  17,5%</a:t>
            </a:r>
            <a:endParaRPr lang="pt-BR" altLang="pt-BR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altLang="pt-BR" sz="2400" dirty="0" smtClean="0">
              <a:solidFill>
                <a:srgbClr val="00B050"/>
              </a:solidFill>
            </a:endParaRPr>
          </a:p>
          <a:p>
            <a:pPr algn="just"/>
            <a:endParaRPr lang="pt-BR" sz="2000" b="1" u="sng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C:\Users\scas\Pictures\logomarc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043" y="6233012"/>
            <a:ext cx="3248413" cy="43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8676456" y="6356350"/>
            <a:ext cx="288032" cy="365125"/>
          </a:xfrm>
        </p:spPr>
        <p:txBody>
          <a:bodyPr/>
          <a:lstStyle/>
          <a:p>
            <a:fld id="{863958F5-F2FD-4BA0-B417-683FF2BB4C02}" type="slidenum">
              <a:rPr lang="pt-BR" b="1" smtClean="0"/>
              <a:pPr/>
              <a:t>6</a:t>
            </a:fld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9422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188641"/>
            <a:ext cx="8712968" cy="535531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ctr">
              <a:spcBef>
                <a:spcPct val="50000"/>
              </a:spcBef>
              <a:defRPr/>
            </a:pPr>
            <a:r>
              <a:rPr lang="pt-BR" altLang="pt-BR" sz="2000" b="1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ROTEIRO PARA ELABORAÇÃO DE PLEITOS DE ISENÇÃO/REDUÇÃO DE 75% DO IRPJ </a:t>
            </a:r>
          </a:p>
          <a:p>
            <a:endParaRPr lang="pt-BR" b="1" dirty="0" smtClean="0"/>
          </a:p>
          <a:p>
            <a:pPr algn="ctr"/>
            <a:r>
              <a:rPr 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Fluxo para Obtenção do Incentivo Fiscal</a:t>
            </a:r>
          </a:p>
          <a:p>
            <a:pPr algn="just"/>
            <a:endParaRPr lang="pt-BR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a)Protocolização </a:t>
            </a:r>
            <a:r>
              <a:rPr lang="pt-B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pleito </a:t>
            </a:r>
            <a:r>
              <a:rPr 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 </a:t>
            </a: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 a documentação básica </a:t>
            </a:r>
            <a:r>
              <a:rPr 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necessária (vide informações no site da SUDENE);</a:t>
            </a:r>
          </a:p>
          <a:p>
            <a:pPr algn="just"/>
            <a:endParaRPr lang="pt-BR" sz="11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11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Verificação, pela SUDENE, </a:t>
            </a:r>
            <a:r>
              <a:rPr lang="pt-B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documentação apresentada (</a:t>
            </a:r>
            <a:r>
              <a:rPr 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pré-análise)</a:t>
            </a:r>
            <a:r>
              <a:rPr 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algn="just"/>
            <a:endParaRPr lang="pt-BR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t-B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Análise do </a:t>
            </a:r>
            <a:r>
              <a:rPr 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pleito e vistoria </a:t>
            </a:r>
            <a:r>
              <a:rPr lang="pt-B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prévia no </a:t>
            </a:r>
            <a:r>
              <a:rPr 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empreendimento. </a:t>
            </a:r>
            <a:r>
              <a:rPr lang="pt-B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pleito,  </a:t>
            </a:r>
            <a:r>
              <a:rPr lang="pt-B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 atenda às condições previstas na legislação e regulamentação vigentes, será encaminhado para aprovação da Diretoria Colegiada e emitido o Laudo Constitutivo do direito ao benefício </a:t>
            </a:r>
            <a:r>
              <a:rPr 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</a:t>
            </a:r>
            <a:r>
              <a:rPr 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C:\Users\scas\Pictures\logomarc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242146"/>
            <a:ext cx="3032389" cy="41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01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9512" y="356108"/>
            <a:ext cx="8712968" cy="334002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87000"/>
              </a:lnSpc>
              <a:spcBef>
                <a:spcPct val="50000"/>
              </a:spcBef>
              <a:buClr>
                <a:srgbClr val="FFFFFF"/>
              </a:buClr>
              <a:defRPr/>
            </a:pPr>
            <a:r>
              <a:rPr lang="pt-BR" altLang="pt-BR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altLang="pt-B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DISTRIBUIÇÃO DOS INCENTIVOS </a:t>
            </a:r>
            <a:r>
              <a:rPr lang="pt-BR" altLang="pt-B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FISCAIS OFERTADOS PELA SUDENE </a:t>
            </a:r>
          </a:p>
        </p:txBody>
      </p:sp>
      <p:pic>
        <p:nvPicPr>
          <p:cNvPr id="5" name="Picture 2" descr="C:\Users\scas\Pictures\logomarc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295" y="6309320"/>
            <a:ext cx="3032389" cy="41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194215"/>
              </p:ext>
            </p:extLst>
          </p:nvPr>
        </p:nvGraphicFramePr>
        <p:xfrm>
          <a:off x="251520" y="836712"/>
          <a:ext cx="8640959" cy="5070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4"/>
                <a:gridCol w="1078296"/>
                <a:gridCol w="1009936"/>
                <a:gridCol w="1122959"/>
                <a:gridCol w="765655"/>
                <a:gridCol w="765655"/>
                <a:gridCol w="2242274"/>
              </a:tblGrid>
              <a:tr h="94935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2013 a 2016</a:t>
                      </a:r>
                      <a:endParaRPr lang="pt-BR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Redução </a:t>
                      </a:r>
                      <a:r>
                        <a:rPr lang="pt-BR" sz="1600" b="1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 </a:t>
                      </a:r>
                      <a:r>
                        <a:rPr lang="pt-BR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IRPJ</a:t>
                      </a:r>
                      <a:endParaRPr lang="pt-BR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Reinvesti</a:t>
                      </a:r>
                      <a:r>
                        <a:rPr lang="pt-BR" sz="1600" b="1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m</a:t>
                      </a:r>
                      <a:r>
                        <a:rPr lang="pt-BR" sz="1600" b="1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ento do </a:t>
                      </a:r>
                      <a:r>
                        <a:rPr lang="pt-BR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IRPJ</a:t>
                      </a:r>
                      <a:endParaRPr lang="pt-BR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Isenção do AFRMM</a:t>
                      </a:r>
                      <a:endParaRPr lang="pt-BR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Depr. </a:t>
                      </a:r>
                      <a:r>
                        <a:rPr lang="pt-BR" sz="1600" b="1" u="none" strike="noStrik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Incent</a:t>
                      </a:r>
                      <a:r>
                        <a:rPr lang="pt-BR" sz="1600" b="1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 </a:t>
                      </a:r>
                      <a:endParaRPr lang="pt-BR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Recursos Investidos </a:t>
                      </a:r>
                      <a:endParaRPr lang="pt-BR" sz="1600" b="1" u="none" strike="noStrike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em </a:t>
                      </a:r>
                      <a:r>
                        <a:rPr lang="pt-BR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R$</a:t>
                      </a:r>
                      <a:endParaRPr lang="pt-BR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298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Alagoas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55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4.823.573.200,00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34705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Bahia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341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241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43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56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24.210.163.387,00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356203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Ceará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247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165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36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44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11.341.616.187,00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337323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Espírito Santo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52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46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5.990.416.836,00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356203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Maranhão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71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45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23.103.107.285,00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9186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Minas Gerais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29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5.538.280.139,00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356203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Paraíba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71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55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3.417.965.633,00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69413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Pernambuco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237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154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31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52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12.904.478.057,00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356203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Piauí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43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33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1.995.105.047,00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356203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Rio G Norte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79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60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2.717.109.059,00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356203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Sergipe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50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1.284.348.690,00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356203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  <a:endParaRPr lang="pt-BR" sz="20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1.295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914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165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208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97.326.163.520,00</a:t>
                      </a:r>
                      <a:endParaRPr lang="pt-BR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04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260648"/>
            <a:ext cx="8432989" cy="59093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b="1" dirty="0" smtClean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 smtClean="0"/>
          </a:p>
        </p:txBody>
      </p:sp>
      <p:pic>
        <p:nvPicPr>
          <p:cNvPr id="3" name="Picture 2" descr="C:\Users\scas\Pictures\logomarc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242146"/>
            <a:ext cx="3032389" cy="41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90909"/>
              </p:ext>
            </p:extLst>
          </p:nvPr>
        </p:nvGraphicFramePr>
        <p:xfrm>
          <a:off x="467544" y="404660"/>
          <a:ext cx="8280920" cy="5688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1352"/>
                <a:gridCol w="1195409"/>
                <a:gridCol w="2912448"/>
                <a:gridCol w="1157373"/>
                <a:gridCol w="961761"/>
                <a:gridCol w="1222577"/>
              </a:tblGrid>
              <a:tr h="7798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Posição Atual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PIB 2014 </a:t>
                      </a:r>
                      <a:r>
                        <a:rPr lang="pt-BR" sz="14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R</a:t>
                      </a:r>
                      <a:r>
                        <a:rPr lang="pt-BR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 mil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MUNICÍPIO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PIB 2004 </a:t>
                      </a:r>
                      <a:r>
                        <a:rPr lang="pt-BR" sz="14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R</a:t>
                      </a:r>
                      <a:r>
                        <a:rPr lang="pt-BR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$ mil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Posição Anterior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Incentivos Operações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1º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56.728.828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Fortaleza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17.097.518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205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16º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6.742.786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Maracanaú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2.152.460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17º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132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21º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5.513.528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Caucaia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1.113.780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34º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29º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3.793.940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Sobral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1.367.901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26º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30º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3.779.837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Juazeiro do Norte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812.130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44º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44º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2.486.552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Eusébio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586.852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55º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65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62º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1.601.415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Aquiraz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322.330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95º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64º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1.515.257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São Gonçalo do Amarante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114.827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269º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65º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1.478.136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Crato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466.405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70º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69º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1.424.606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Iguatu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396.687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78º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70º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1.397.774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Horizonte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472.936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68º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87º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1.189.218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Itapipoca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395.221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79º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91º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1.082.530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Aracati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314.128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98º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95º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1.059.651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Maranguape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394.789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80º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99º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960.144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Pacatuba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212.252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150º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113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90.754.202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>
                          <a:effectLst/>
                        </a:rPr>
                        <a:t>26.220.216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639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22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8262</TotalTime>
  <Words>803</Words>
  <Application>Microsoft Office PowerPoint</Application>
  <PresentationFormat>Apresentação na tela (4:3)</PresentationFormat>
  <Paragraphs>425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Silvio Carlos do Amaral e Silva - SUDENE</dc:creator>
  <cp:lastModifiedBy>Silvio Carlos do Amaral e Silva - SUDENE</cp:lastModifiedBy>
  <cp:revision>188</cp:revision>
  <cp:lastPrinted>2017-09-01T18:30:01Z</cp:lastPrinted>
  <dcterms:created xsi:type="dcterms:W3CDTF">2016-08-16T18:19:09Z</dcterms:created>
  <dcterms:modified xsi:type="dcterms:W3CDTF">2017-09-01T18:42:13Z</dcterms:modified>
</cp:coreProperties>
</file>