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372" r:id="rId3"/>
    <p:sldId id="371" r:id="rId4"/>
    <p:sldId id="379" r:id="rId5"/>
    <p:sldId id="367" r:id="rId6"/>
    <p:sldId id="339" r:id="rId7"/>
    <p:sldId id="352" r:id="rId8"/>
    <p:sldId id="349" r:id="rId9"/>
    <p:sldId id="354" r:id="rId10"/>
    <p:sldId id="375" r:id="rId11"/>
    <p:sldId id="386" r:id="rId12"/>
    <p:sldId id="383" r:id="rId13"/>
    <p:sldId id="385" r:id="rId14"/>
    <p:sldId id="395" r:id="rId15"/>
    <p:sldId id="394" r:id="rId16"/>
    <p:sldId id="400" r:id="rId17"/>
    <p:sldId id="393" r:id="rId18"/>
    <p:sldId id="381" r:id="rId19"/>
    <p:sldId id="380" r:id="rId20"/>
    <p:sldId id="376" r:id="rId21"/>
    <p:sldId id="351" r:id="rId22"/>
    <p:sldId id="396" r:id="rId23"/>
    <p:sldId id="397" r:id="rId24"/>
    <p:sldId id="398" r:id="rId25"/>
    <p:sldId id="302" r:id="rId26"/>
    <p:sldId id="360" r:id="rId27"/>
    <p:sldId id="384" r:id="rId28"/>
    <p:sldId id="387" r:id="rId29"/>
    <p:sldId id="388" r:id="rId30"/>
    <p:sldId id="389" r:id="rId31"/>
    <p:sldId id="390" r:id="rId32"/>
    <p:sldId id="391" r:id="rId33"/>
    <p:sldId id="392" r:id="rId34"/>
    <p:sldId id="399" r:id="rId35"/>
    <p:sldId id="377" r:id="rId36"/>
    <p:sldId id="286" r:id="rId37"/>
  </p:sldIdLst>
  <p:sldSz cx="9906000" cy="6858000" type="A4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957" autoAdjust="0"/>
  </p:normalViewPr>
  <p:slideViewPr>
    <p:cSldViewPr>
      <p:cViewPr varScale="1">
        <p:scale>
          <a:sx n="87" d="100"/>
          <a:sy n="87" d="100"/>
        </p:scale>
        <p:origin x="1290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57BFB24-9A0D-4B67-8FE2-B56FE7BB2666}"/>
    <pc:docChg chg="addSld delSld modSld">
      <pc:chgData name="" userId="" providerId="" clId="Web-{E57BFB24-9A0D-4B67-8FE2-B56FE7BB2666}" dt="2018-09-09T18:44:22.054" v="292"/>
      <pc:docMkLst>
        <pc:docMk/>
      </pc:docMkLst>
      <pc:sldChg chg="modSp">
        <pc:chgData name="" userId="" providerId="" clId="Web-{E57BFB24-9A0D-4B67-8FE2-B56FE7BB2666}" dt="2018-09-09T18:33:42.246" v="204" actId="20577"/>
        <pc:sldMkLst>
          <pc:docMk/>
          <pc:sldMk cId="1596504021" sldId="302"/>
        </pc:sldMkLst>
        <pc:spChg chg="mod">
          <ac:chgData name="" userId="" providerId="" clId="Web-{E57BFB24-9A0D-4B67-8FE2-B56FE7BB2666}" dt="2018-09-09T18:33:42.246" v="204" actId="20577"/>
          <ac:spMkLst>
            <pc:docMk/>
            <pc:sldMk cId="1596504021" sldId="302"/>
            <ac:spMk id="18" creationId="{00000000-0000-0000-0000-000000000000}"/>
          </ac:spMkLst>
        </pc:spChg>
      </pc:sldChg>
      <pc:sldChg chg="delSp modSp">
        <pc:chgData name="" userId="" providerId="" clId="Web-{E57BFB24-9A0D-4B67-8FE2-B56FE7BB2666}" dt="2018-09-09T18:22:32.304" v="10"/>
        <pc:sldMkLst>
          <pc:docMk/>
          <pc:sldMk cId="3323494804" sldId="349"/>
        </pc:sldMkLst>
        <pc:spChg chg="del mod">
          <ac:chgData name="" userId="" providerId="" clId="Web-{E57BFB24-9A0D-4B67-8FE2-B56FE7BB2666}" dt="2018-09-09T18:22:32.304" v="10"/>
          <ac:spMkLst>
            <pc:docMk/>
            <pc:sldMk cId="3323494804" sldId="349"/>
            <ac:spMk id="12" creationId="{00000000-0000-0000-0000-000000000000}"/>
          </ac:spMkLst>
        </pc:spChg>
        <pc:spChg chg="del">
          <ac:chgData name="" userId="" providerId="" clId="Web-{E57BFB24-9A0D-4B67-8FE2-B56FE7BB2666}" dt="2018-09-09T18:22:29.788" v="9"/>
          <ac:spMkLst>
            <pc:docMk/>
            <pc:sldMk cId="3323494804" sldId="349"/>
            <ac:spMk id="13" creationId="{00000000-0000-0000-0000-000000000000}"/>
          </ac:spMkLst>
        </pc:spChg>
      </pc:sldChg>
      <pc:sldChg chg="del">
        <pc:chgData name="" userId="" providerId="" clId="Web-{E57BFB24-9A0D-4B67-8FE2-B56FE7BB2666}" dt="2018-09-09T18:21:42.443" v="4"/>
        <pc:sldMkLst>
          <pc:docMk/>
          <pc:sldMk cId="4238417256" sldId="350"/>
        </pc:sldMkLst>
      </pc:sldChg>
      <pc:sldChg chg="del">
        <pc:chgData name="" userId="" providerId="" clId="Web-{E57BFB24-9A0D-4B67-8FE2-B56FE7BB2666}" dt="2018-09-09T18:22:54.508" v="11"/>
        <pc:sldMkLst>
          <pc:docMk/>
          <pc:sldMk cId="983937278" sldId="355"/>
        </pc:sldMkLst>
      </pc:sldChg>
      <pc:sldChg chg="del">
        <pc:chgData name="" userId="" providerId="" clId="Web-{E57BFB24-9A0D-4B67-8FE2-B56FE7BB2666}" dt="2018-09-09T18:21:36.473" v="3"/>
        <pc:sldMkLst>
          <pc:docMk/>
          <pc:sldMk cId="786225046" sldId="357"/>
        </pc:sldMkLst>
      </pc:sldChg>
      <pc:sldChg chg="del">
        <pc:chgData name="" userId="" providerId="" clId="Web-{E57BFB24-9A0D-4B67-8FE2-B56FE7BB2666}" dt="2018-09-09T18:21:57.225" v="5"/>
        <pc:sldMkLst>
          <pc:docMk/>
          <pc:sldMk cId="1720224475" sldId="358"/>
        </pc:sldMkLst>
      </pc:sldChg>
      <pc:sldChg chg="del">
        <pc:chgData name="" userId="" providerId="" clId="Web-{E57BFB24-9A0D-4B67-8FE2-B56FE7BB2666}" dt="2018-09-09T18:33:17.605" v="198"/>
        <pc:sldMkLst>
          <pc:docMk/>
          <pc:sldMk cId="887325980" sldId="359"/>
        </pc:sldMkLst>
      </pc:sldChg>
      <pc:sldChg chg="addSp delSp modSp">
        <pc:chgData name="" userId="" providerId="" clId="Web-{E57BFB24-9A0D-4B67-8FE2-B56FE7BB2666}" dt="2018-09-09T18:38:33.830" v="236" actId="1076"/>
        <pc:sldMkLst>
          <pc:docMk/>
          <pc:sldMk cId="3653053309" sldId="360"/>
        </pc:sldMkLst>
        <pc:spChg chg="mod">
          <ac:chgData name="" userId="" providerId="" clId="Web-{E57BFB24-9A0D-4B67-8FE2-B56FE7BB2666}" dt="2018-09-09T18:37:36.718" v="232"/>
          <ac:spMkLst>
            <pc:docMk/>
            <pc:sldMk cId="3653053309" sldId="360"/>
            <ac:spMk id="13" creationId="{00000000-0000-0000-0000-000000000000}"/>
          </ac:spMkLst>
        </pc:spChg>
        <pc:spChg chg="mod">
          <ac:chgData name="" userId="" providerId="" clId="Web-{E57BFB24-9A0D-4B67-8FE2-B56FE7BB2666}" dt="2018-09-09T18:35:45.401" v="220" actId="1076"/>
          <ac:spMkLst>
            <pc:docMk/>
            <pc:sldMk cId="3653053309" sldId="360"/>
            <ac:spMk id="14" creationId="{00000000-0000-0000-0000-000000000000}"/>
          </ac:spMkLst>
        </pc:spChg>
        <pc:picChg chg="add del mod">
          <ac:chgData name="" userId="" providerId="" clId="Web-{E57BFB24-9A0D-4B67-8FE2-B56FE7BB2666}" dt="2018-09-09T18:35:09.868" v="215"/>
          <ac:picMkLst>
            <pc:docMk/>
            <pc:sldMk cId="3653053309" sldId="360"/>
            <ac:picMk id="2" creationId="{643B101C-4E1A-43B3-B102-C26CE0553B39}"/>
          </ac:picMkLst>
        </pc:picChg>
        <pc:picChg chg="add mod modCrop">
          <ac:chgData name="" userId="" providerId="" clId="Web-{E57BFB24-9A0D-4B67-8FE2-B56FE7BB2666}" dt="2018-09-09T18:38:33.830" v="236" actId="1076"/>
          <ac:picMkLst>
            <pc:docMk/>
            <pc:sldMk cId="3653053309" sldId="360"/>
            <ac:picMk id="4" creationId="{B146EDB4-63E7-4F2B-84C3-853400737292}"/>
          </ac:picMkLst>
        </pc:picChg>
        <pc:picChg chg="add mod ord">
          <ac:chgData name="" userId="" providerId="" clId="Web-{E57BFB24-9A0D-4B67-8FE2-B56FE7BB2666}" dt="2018-09-09T18:35:29.572" v="218"/>
          <ac:picMkLst>
            <pc:docMk/>
            <pc:sldMk cId="3653053309" sldId="360"/>
            <ac:picMk id="15" creationId="{C5685196-5C36-40F7-B8FA-68B2730CC5F3}"/>
          </ac:picMkLst>
        </pc:picChg>
        <pc:picChg chg="del">
          <ac:chgData name="" userId="" providerId="" clId="Web-{E57BFB24-9A0D-4B67-8FE2-B56FE7BB2666}" dt="2018-09-09T18:34:29.279" v="208"/>
          <ac:picMkLst>
            <pc:docMk/>
            <pc:sldMk cId="3653053309" sldId="360"/>
            <ac:picMk id="1026" creationId="{00000000-0000-0000-0000-000000000000}"/>
          </ac:picMkLst>
        </pc:picChg>
      </pc:sldChg>
      <pc:sldChg chg="del">
        <pc:chgData name="" userId="" providerId="" clId="Web-{E57BFB24-9A0D-4B67-8FE2-B56FE7BB2666}" dt="2018-09-09T18:40:37.370" v="265"/>
        <pc:sldMkLst>
          <pc:docMk/>
          <pc:sldMk cId="3542301647" sldId="361"/>
        </pc:sldMkLst>
      </pc:sldChg>
      <pc:sldChg chg="del">
        <pc:chgData name="" userId="" providerId="" clId="Web-{E57BFB24-9A0D-4B67-8FE2-B56FE7BB2666}" dt="2018-09-09T18:40:42.180" v="266"/>
        <pc:sldMkLst>
          <pc:docMk/>
          <pc:sldMk cId="1789127979" sldId="362"/>
        </pc:sldMkLst>
      </pc:sldChg>
      <pc:sldChg chg="add del">
        <pc:chgData name="" userId="" providerId="" clId="Web-{E57BFB24-9A0D-4B67-8FE2-B56FE7BB2666}" dt="2018-09-09T18:20:54.393" v="2"/>
        <pc:sldMkLst>
          <pc:docMk/>
          <pc:sldMk cId="4000120741" sldId="373"/>
        </pc:sldMkLst>
      </pc:sldChg>
      <pc:sldChg chg="addSp delSp add del">
        <pc:chgData name="" userId="" providerId="" clId="Web-{E57BFB24-9A0D-4B67-8FE2-B56FE7BB2666}" dt="2018-09-09T18:41:20.541" v="271"/>
        <pc:sldMkLst>
          <pc:docMk/>
          <pc:sldMk cId="2126095405" sldId="374"/>
        </pc:sldMkLst>
        <pc:spChg chg="add del">
          <ac:chgData name="" userId="" providerId="" clId="Web-{E57BFB24-9A0D-4B67-8FE2-B56FE7BB2666}" dt="2018-09-09T18:41:16.166" v="270"/>
          <ac:spMkLst>
            <pc:docMk/>
            <pc:sldMk cId="2126095405" sldId="374"/>
            <ac:spMk id="14" creationId="{00000000-0000-0000-0000-000000000000}"/>
          </ac:spMkLst>
        </pc:spChg>
      </pc:sldChg>
      <pc:sldChg chg="addSp modSp">
        <pc:chgData name="" userId="" providerId="" clId="Web-{E57BFB24-9A0D-4B67-8FE2-B56FE7BB2666}" dt="2018-09-09T18:25:46.563" v="148" actId="20577"/>
        <pc:sldMkLst>
          <pc:docMk/>
          <pc:sldMk cId="358660924" sldId="375"/>
        </pc:sldMkLst>
        <pc:spChg chg="mod">
          <ac:chgData name="" userId="" providerId="" clId="Web-{E57BFB24-9A0D-4B67-8FE2-B56FE7BB2666}" dt="2018-09-09T18:25:46.563" v="148" actId="20577"/>
          <ac:spMkLst>
            <pc:docMk/>
            <pc:sldMk cId="358660924" sldId="375"/>
            <ac:spMk id="3" creationId="{00000000-0000-0000-0000-000000000000}"/>
          </ac:spMkLst>
        </pc:spChg>
        <pc:spChg chg="add mod">
          <ac:chgData name="" userId="" providerId="" clId="Web-{E57BFB24-9A0D-4B67-8FE2-B56FE7BB2666}" dt="2018-09-09T18:25:31.984" v="136" actId="20577"/>
          <ac:spMkLst>
            <pc:docMk/>
            <pc:sldMk cId="358660924" sldId="375"/>
            <ac:spMk id="13" creationId="{46B8A182-67AE-4277-9279-64F196113737}"/>
          </ac:spMkLst>
        </pc:spChg>
      </pc:sldChg>
      <pc:sldChg chg="modSp">
        <pc:chgData name="" userId="" providerId="" clId="Web-{E57BFB24-9A0D-4B67-8FE2-B56FE7BB2666}" dt="2018-09-09T18:33:07.432" v="196" actId="20577"/>
        <pc:sldMkLst>
          <pc:docMk/>
          <pc:sldMk cId="2427400094" sldId="376"/>
        </pc:sldMkLst>
        <pc:spChg chg="mod">
          <ac:chgData name="" userId="" providerId="" clId="Web-{E57BFB24-9A0D-4B67-8FE2-B56FE7BB2666}" dt="2018-09-09T18:33:07.432" v="196" actId="20577"/>
          <ac:spMkLst>
            <pc:docMk/>
            <pc:sldMk cId="2427400094" sldId="376"/>
            <ac:spMk id="3" creationId="{00000000-0000-0000-0000-000000000000}"/>
          </ac:spMkLst>
        </pc:spChg>
      </pc:sldChg>
      <pc:sldChg chg="addSp delSp modSp">
        <pc:chgData name="" userId="" providerId="" clId="Web-{E57BFB24-9A0D-4B67-8FE2-B56FE7BB2666}" dt="2018-09-09T18:44:04.709" v="291" actId="1076"/>
        <pc:sldMkLst>
          <pc:docMk/>
          <pc:sldMk cId="1825791905" sldId="377"/>
        </pc:sldMkLst>
        <pc:spChg chg="mod">
          <ac:chgData name="" userId="" providerId="" clId="Web-{E57BFB24-9A0D-4B67-8FE2-B56FE7BB2666}" dt="2018-09-09T18:44:04.709" v="291" actId="1076"/>
          <ac:spMkLst>
            <pc:docMk/>
            <pc:sldMk cId="1825791905" sldId="377"/>
            <ac:spMk id="13" creationId="{00000000-0000-0000-0000-000000000000}"/>
          </ac:spMkLst>
        </pc:spChg>
        <pc:spChg chg="mod">
          <ac:chgData name="" userId="" providerId="" clId="Web-{E57BFB24-9A0D-4B67-8FE2-B56FE7BB2666}" dt="2018-09-09T18:44:04.709" v="290" actId="1076"/>
          <ac:spMkLst>
            <pc:docMk/>
            <pc:sldMk cId="1825791905" sldId="377"/>
            <ac:spMk id="17" creationId="{00000000-0000-0000-0000-000000000000}"/>
          </ac:spMkLst>
        </pc:spChg>
        <pc:picChg chg="add mod ord modCrop">
          <ac:chgData name="" userId="" providerId="" clId="Web-{E57BFB24-9A0D-4B67-8FE2-B56FE7BB2666}" dt="2018-09-09T18:43:53.240" v="289"/>
          <ac:picMkLst>
            <pc:docMk/>
            <pc:sldMk cId="1825791905" sldId="377"/>
            <ac:picMk id="2" creationId="{150D7C44-6B43-44B0-9D37-52190975E0CD}"/>
          </ac:picMkLst>
        </pc:picChg>
        <pc:picChg chg="del">
          <ac:chgData name="" userId="" providerId="" clId="Web-{E57BFB24-9A0D-4B67-8FE2-B56FE7BB2666}" dt="2018-09-09T18:42:54.863" v="281"/>
          <ac:picMkLst>
            <pc:docMk/>
            <pc:sldMk cId="1825791905" sldId="377"/>
            <ac:picMk id="1026" creationId="{00000000-0000-0000-0000-000000000000}"/>
          </ac:picMkLst>
        </pc:picChg>
      </pc:sldChg>
      <pc:sldChg chg="del">
        <pc:chgData name="" userId="" providerId="" clId="Web-{E57BFB24-9A0D-4B67-8FE2-B56FE7BB2666}" dt="2018-09-09T18:44:22.054" v="292"/>
        <pc:sldMkLst>
          <pc:docMk/>
          <pc:sldMk cId="3000678386" sldId="378"/>
        </pc:sldMkLst>
      </pc:sldChg>
      <pc:sldChg chg="modSp">
        <pc:chgData name="" userId="" providerId="" clId="Web-{E57BFB24-9A0D-4B67-8FE2-B56FE7BB2666}" dt="2018-09-09T18:32:31.962" v="186" actId="20577"/>
        <pc:sldMkLst>
          <pc:docMk/>
          <pc:sldMk cId="843624861" sldId="381"/>
        </pc:sldMkLst>
        <pc:spChg chg="mod">
          <ac:chgData name="" userId="" providerId="" clId="Web-{E57BFB24-9A0D-4B67-8FE2-B56FE7BB2666}" dt="2018-09-09T18:32:31.962" v="186" actId="20577"/>
          <ac:spMkLst>
            <pc:docMk/>
            <pc:sldMk cId="843624861" sldId="381"/>
            <ac:spMk id="3" creationId="{00000000-0000-0000-0000-000000000000}"/>
          </ac:spMkLst>
        </pc:spChg>
      </pc:sldChg>
      <pc:sldChg chg="del">
        <pc:chgData name="" userId="" providerId="" clId="Web-{E57BFB24-9A0D-4B67-8FE2-B56FE7BB2666}" dt="2018-09-09T18:26:10.064" v="151"/>
        <pc:sldMkLst>
          <pc:docMk/>
          <pc:sldMk cId="573352537" sldId="382"/>
        </pc:sldMkLst>
      </pc:sldChg>
      <pc:sldChg chg="delSp modSp add replId">
        <pc:chgData name="" userId="" providerId="" clId="Web-{E57BFB24-9A0D-4B67-8FE2-B56FE7BB2666}" dt="2018-09-09T18:40:33.758" v="264" actId="14100"/>
        <pc:sldMkLst>
          <pc:docMk/>
          <pc:sldMk cId="3894428946" sldId="384"/>
        </pc:sldMkLst>
        <pc:spChg chg="mod">
          <ac:chgData name="" userId="" providerId="" clId="Web-{E57BFB24-9A0D-4B67-8FE2-B56FE7BB2666}" dt="2018-09-09T18:40:17.741" v="263" actId="20577"/>
          <ac:spMkLst>
            <pc:docMk/>
            <pc:sldMk cId="3894428946" sldId="384"/>
            <ac:spMk id="13" creationId="{00000000-0000-0000-0000-000000000000}"/>
          </ac:spMkLst>
        </pc:spChg>
        <pc:spChg chg="mod">
          <ac:chgData name="" userId="" providerId="" clId="Web-{E57BFB24-9A0D-4B67-8FE2-B56FE7BB2666}" dt="2018-09-09T18:39:39.974" v="245" actId="20577"/>
          <ac:spMkLst>
            <pc:docMk/>
            <pc:sldMk cId="3894428946" sldId="384"/>
            <ac:spMk id="14" creationId="{00000000-0000-0000-0000-000000000000}"/>
          </ac:spMkLst>
        </pc:spChg>
        <pc:picChg chg="mod ord">
          <ac:chgData name="" userId="" providerId="" clId="Web-{E57BFB24-9A0D-4B67-8FE2-B56FE7BB2666}" dt="2018-09-09T18:40:33.758" v="264" actId="14100"/>
          <ac:picMkLst>
            <pc:docMk/>
            <pc:sldMk cId="3894428946" sldId="384"/>
            <ac:picMk id="2" creationId="{643B101C-4E1A-43B3-B102-C26CE0553B39}"/>
          </ac:picMkLst>
        </pc:picChg>
        <pc:picChg chg="del">
          <ac:chgData name="" userId="" providerId="" clId="Web-{E57BFB24-9A0D-4B67-8FE2-B56FE7BB2666}" dt="2018-09-09T18:38:52.675" v="237"/>
          <ac:picMkLst>
            <pc:docMk/>
            <pc:sldMk cId="3894428946" sldId="384"/>
            <ac:picMk id="15" creationId="{C5685196-5C36-40F7-B8FA-68B2730CC5F3}"/>
          </ac:picMkLst>
        </pc:picChg>
      </pc:sldChg>
    </pc:docChg>
  </pc:docChgLst>
  <pc:docChgLst>
    <pc:chgData clId="Web-{038A89F1-72C0-4D96-8146-E166E706F49C}"/>
    <pc:docChg chg="modSld">
      <pc:chgData name="" userId="" providerId="" clId="Web-{038A89F1-72C0-4D96-8146-E166E706F49C}" dt="2018-09-09T18:48:19.689" v="0"/>
      <pc:docMkLst>
        <pc:docMk/>
      </pc:docMkLst>
      <pc:sldChg chg="delSp">
        <pc:chgData name="" userId="" providerId="" clId="Web-{038A89F1-72C0-4D96-8146-E166E706F49C}" dt="2018-09-09T18:48:19.689" v="0"/>
        <pc:sldMkLst>
          <pc:docMk/>
          <pc:sldMk cId="3894428946" sldId="384"/>
        </pc:sldMkLst>
        <pc:picChg chg="del">
          <ac:chgData name="" userId="" providerId="" clId="Web-{038A89F1-72C0-4D96-8146-E166E706F49C}" dt="2018-09-09T18:48:19.689" v="0"/>
          <ac:picMkLst>
            <pc:docMk/>
            <pc:sldMk cId="3894428946" sldId="384"/>
            <ac:picMk id="4" creationId="{B146EDB4-63E7-4F2B-84C3-85340073729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.0.176\Setores2015\Setores\Coplac\Americo\Capacita&#231;&#227;o%20Sicon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.0.176\Setores2015\Setores\Coplac\Americo\Capacita&#231;&#227;o%20Sicon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.0.176\Setores2015\Setores\Coplac\Americo\Capacita&#231;&#227;o%20Sicon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.0.176\Setores2015\Setores\Coplac\Americo\Capacita&#231;&#227;o%20Sicon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.paz.SEPLAN\Downloads\Capacita&#231;&#245;es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Quantidade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pessoas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capacitadas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por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ano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'[Capacitação Siconv.xlsx]Plan2'!$B$4</c:f>
              <c:strCache>
                <c:ptCount val="1"/>
                <c:pt idx="0">
                  <c:v>Capacitados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'[Capacitação Siconv.xlsx]Plan2'!$A$5:$A$6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'[Capacitação Siconv.xlsx]Plan2'!$B$5:$B$6</c:f>
              <c:numCache>
                <c:formatCode>General</c:formatCode>
                <c:ptCount val="2"/>
                <c:pt idx="0">
                  <c:v>161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6511184"/>
        <c:axId val="-1706510096"/>
      </c:barChart>
      <c:catAx>
        <c:axId val="-17065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06510096"/>
        <c:crosses val="autoZero"/>
        <c:auto val="1"/>
        <c:lblAlgn val="ctr"/>
        <c:lblOffset val="100"/>
        <c:noMultiLvlLbl val="0"/>
      </c:catAx>
      <c:valAx>
        <c:axId val="-1706510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0651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>
                <a:solidFill>
                  <a:schemeClr val="tx2">
                    <a:lumMod val="50000"/>
                  </a:schemeClr>
                </a:solidFill>
              </a:rPr>
              <a:t>Quantidade de inscritos</a:t>
            </a:r>
            <a:r>
              <a:rPr lang="pt-BR" sz="1800" baseline="0">
                <a:solidFill>
                  <a:schemeClr val="tx2">
                    <a:lumMod val="50000"/>
                  </a:schemeClr>
                </a:solidFill>
              </a:rPr>
              <a:t> e de concluintes, por ente/entidade.</a:t>
            </a:r>
            <a:endParaRPr lang="pt-BR" sz="180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'[Capacitação Siconv.xlsx]Plan2'!$B$19</c:f>
              <c:strCache>
                <c:ptCount val="1"/>
                <c:pt idx="0">
                  <c:v>Inscritos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'[Capacitação Siconv.xlsx]Plan2'!$A$20:$A$23</c:f>
              <c:strCache>
                <c:ptCount val="4"/>
                <c:pt idx="0">
                  <c:v>Estado</c:v>
                </c:pt>
                <c:pt idx="1">
                  <c:v>Município</c:v>
                </c:pt>
                <c:pt idx="2">
                  <c:v>OSC</c:v>
                </c:pt>
                <c:pt idx="3">
                  <c:v>Outros</c:v>
                </c:pt>
              </c:strCache>
            </c:strRef>
          </c:cat>
          <c:val>
            <c:numRef>
              <c:f>'[Capacitação Siconv.xlsx]Plan2'!$B$20:$B$23</c:f>
              <c:numCache>
                <c:formatCode>General</c:formatCode>
                <c:ptCount val="4"/>
                <c:pt idx="0">
                  <c:v>153</c:v>
                </c:pt>
                <c:pt idx="1">
                  <c:v>189</c:v>
                </c:pt>
                <c:pt idx="2">
                  <c:v>4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'[Capacitação Siconv.xlsx]Plan2'!$C$19</c:f>
              <c:strCache>
                <c:ptCount val="1"/>
                <c:pt idx="0">
                  <c:v>Concluidos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'[Capacitação Siconv.xlsx]Plan2'!$A$20:$A$23</c:f>
              <c:strCache>
                <c:ptCount val="4"/>
                <c:pt idx="0">
                  <c:v>Estado</c:v>
                </c:pt>
                <c:pt idx="1">
                  <c:v>Município</c:v>
                </c:pt>
                <c:pt idx="2">
                  <c:v>OSC</c:v>
                </c:pt>
                <c:pt idx="3">
                  <c:v>Outros</c:v>
                </c:pt>
              </c:strCache>
            </c:strRef>
          </c:cat>
          <c:val>
            <c:numRef>
              <c:f>'[Capacitação Siconv.xlsx]Plan2'!$C$20:$C$23</c:f>
              <c:numCache>
                <c:formatCode>#,##0</c:formatCode>
                <c:ptCount val="4"/>
                <c:pt idx="0">
                  <c:v>95</c:v>
                </c:pt>
                <c:pt idx="1">
                  <c:v>138</c:v>
                </c:pt>
                <c:pt idx="2">
                  <c:v>1</c:v>
                </c:pt>
                <c:pt idx="3" formatCode="General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6509552"/>
        <c:axId val="-1706508464"/>
      </c:barChart>
      <c:catAx>
        <c:axId val="-17065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06508464"/>
        <c:crosses val="autoZero"/>
        <c:auto val="1"/>
        <c:lblAlgn val="ctr"/>
        <c:lblOffset val="100"/>
        <c:noMultiLvlLbl val="0"/>
      </c:catAx>
      <c:valAx>
        <c:axId val="-170650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0650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>
                <a:solidFill>
                  <a:schemeClr val="tx2">
                    <a:lumMod val="50000"/>
                  </a:schemeClr>
                </a:solidFill>
              </a:rPr>
              <a:t>Quantidade</a:t>
            </a:r>
            <a:r>
              <a:rPr lang="pt-BR" sz="1800" baseline="0">
                <a:solidFill>
                  <a:schemeClr val="tx2">
                    <a:lumMod val="50000"/>
                  </a:schemeClr>
                </a:solidFill>
              </a:rPr>
              <a:t> de pessoas capacitadas, por ente/entidade e por ano.</a:t>
            </a:r>
            <a:endParaRPr lang="pt-BR" sz="180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'[Capacitação Siconv.xlsx]Plan2'!$B$11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'[Capacitação Siconv.xlsx]Plan2'!$A$12:$A$15</c:f>
              <c:strCache>
                <c:ptCount val="4"/>
                <c:pt idx="0">
                  <c:v>Estado</c:v>
                </c:pt>
                <c:pt idx="1">
                  <c:v>Município</c:v>
                </c:pt>
                <c:pt idx="2">
                  <c:v>OSC</c:v>
                </c:pt>
                <c:pt idx="3">
                  <c:v>Outros</c:v>
                </c:pt>
              </c:strCache>
            </c:strRef>
          </c:cat>
          <c:val>
            <c:numRef>
              <c:f>'[Capacitação Siconv.xlsx]Plan2'!$B$12:$B$15</c:f>
              <c:numCache>
                <c:formatCode>#,##0</c:formatCode>
                <c:ptCount val="4"/>
                <c:pt idx="0">
                  <c:v>54</c:v>
                </c:pt>
                <c:pt idx="1">
                  <c:v>90</c:v>
                </c:pt>
                <c:pt idx="2">
                  <c:v>1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'[Capacitação Siconv.xlsx]Plan2'!$C$11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'[Capacitação Siconv.xlsx]Plan2'!$A$12:$A$15</c:f>
              <c:strCache>
                <c:ptCount val="4"/>
                <c:pt idx="0">
                  <c:v>Estado</c:v>
                </c:pt>
                <c:pt idx="1">
                  <c:v>Município</c:v>
                </c:pt>
                <c:pt idx="2">
                  <c:v>OSC</c:v>
                </c:pt>
                <c:pt idx="3">
                  <c:v>Outros</c:v>
                </c:pt>
              </c:strCache>
            </c:strRef>
          </c:cat>
          <c:val>
            <c:numRef>
              <c:f>'[Capacitação Siconv.xlsx]Plan2'!$C$12:$C$15</c:f>
              <c:numCache>
                <c:formatCode>#,##0</c:formatCode>
                <c:ptCount val="4"/>
                <c:pt idx="0">
                  <c:v>41</c:v>
                </c:pt>
                <c:pt idx="1">
                  <c:v>48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6949888"/>
        <c:axId val="-1626950976"/>
      </c:barChart>
      <c:catAx>
        <c:axId val="-16269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626950976"/>
        <c:crosses val="autoZero"/>
        <c:auto val="1"/>
        <c:lblAlgn val="ctr"/>
        <c:lblOffset val="100"/>
        <c:noMultiLvlLbl val="0"/>
      </c:catAx>
      <c:valAx>
        <c:axId val="-1626950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6269498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>
                <a:solidFill>
                  <a:schemeClr val="tx2">
                    <a:lumMod val="50000"/>
                  </a:schemeClr>
                </a:solidFill>
              </a:rPr>
              <a:t>Percentual</a:t>
            </a:r>
            <a:r>
              <a:rPr lang="pt-BR" sz="1800" baseline="0">
                <a:solidFill>
                  <a:schemeClr val="tx2">
                    <a:lumMod val="50000"/>
                  </a:schemeClr>
                </a:solidFill>
              </a:rPr>
              <a:t> de participação, por ente/entidade</a:t>
            </a:r>
            <a:endParaRPr lang="pt-BR" sz="180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'[Capacitação Siconv.xlsx]Plan2'!$A$26:$D$26</c:f>
              <c:strCache>
                <c:ptCount val="4"/>
                <c:pt idx="0">
                  <c:v>Estado</c:v>
                </c:pt>
                <c:pt idx="1">
                  <c:v>Município</c:v>
                </c:pt>
                <c:pt idx="2">
                  <c:v>OSC</c:v>
                </c:pt>
                <c:pt idx="3">
                  <c:v>Outros</c:v>
                </c:pt>
              </c:strCache>
            </c:strRef>
          </c:cat>
          <c:val>
            <c:numRef>
              <c:f>'[Capacitação Siconv.xlsx]Plan2'!$A$27:$D$27</c:f>
              <c:numCache>
                <c:formatCode>0.0</c:formatCode>
                <c:ptCount val="4"/>
                <c:pt idx="0">
                  <c:v>62.091503267973856</c:v>
                </c:pt>
                <c:pt idx="1">
                  <c:v>73.544973544973544</c:v>
                </c:pt>
                <c:pt idx="2">
                  <c:v>25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'[Capacitação Siconv.xlsx]Plan2'!$A$26:$D$26</c:f>
              <c:strCache>
                <c:ptCount val="4"/>
                <c:pt idx="0">
                  <c:v>Estado</c:v>
                </c:pt>
                <c:pt idx="1">
                  <c:v>Município</c:v>
                </c:pt>
                <c:pt idx="2">
                  <c:v>OSC</c:v>
                </c:pt>
                <c:pt idx="3">
                  <c:v>Outros</c:v>
                </c:pt>
              </c:strCache>
            </c:strRef>
          </c:cat>
          <c:val>
            <c:numRef>
              <c:f>'[Capacitação Siconv.xlsx]Plan2'!$A$28:$D$28</c:f>
              <c:numCache>
                <c:formatCode>0.0</c:formatCode>
                <c:ptCount val="4"/>
                <c:pt idx="0">
                  <c:v>37.9</c:v>
                </c:pt>
                <c:pt idx="1">
                  <c:v>26.5</c:v>
                </c:pt>
                <c:pt idx="2">
                  <c:v>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26953696"/>
        <c:axId val="-1626952064"/>
      </c:barChart>
      <c:catAx>
        <c:axId val="-16269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626952064"/>
        <c:crosses val="autoZero"/>
        <c:auto val="1"/>
        <c:lblAlgn val="ctr"/>
        <c:lblOffset val="100"/>
        <c:noMultiLvlLbl val="0"/>
      </c:catAx>
      <c:valAx>
        <c:axId val="-16269520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162695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Quantidad</a:t>
            </a:r>
            <a:r>
              <a:rPr lang="en-US" baseline="0" dirty="0" err="1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baseline="0" dirty="0" err="1">
                <a:solidFill>
                  <a:schemeClr val="tx2">
                    <a:lumMod val="50000"/>
                  </a:schemeClr>
                </a:solidFill>
              </a:rPr>
              <a:t>Capacitados</a:t>
            </a:r>
            <a:r>
              <a:rPr lang="en-US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2">
                    <a:lumMod val="50000"/>
                  </a:schemeClr>
                </a:solidFill>
              </a:rPr>
              <a:t>por</a:t>
            </a:r>
            <a:r>
              <a:rPr lang="en-US" baseline="0" dirty="0">
                <a:solidFill>
                  <a:schemeClr val="tx2">
                    <a:lumMod val="50000"/>
                  </a:schemeClr>
                </a:solidFill>
              </a:rPr>
              <a:t> UF, 2018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'[Capacitações 2018.xlsx]Plan1'!$B$1</c:f>
              <c:strCache>
                <c:ptCount val="1"/>
                <c:pt idx="0">
                  <c:v>Estados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'[Capacitações 2018.xlsx]Plan1'!$A$2:$A$28</c:f>
              <c:strCache>
                <c:ptCount val="27"/>
                <c:pt idx="0">
                  <c:v>SC</c:v>
                </c:pt>
                <c:pt idx="1">
                  <c:v>MA</c:v>
                </c:pt>
                <c:pt idx="2">
                  <c:v>PA</c:v>
                </c:pt>
                <c:pt idx="3">
                  <c:v>AP</c:v>
                </c:pt>
                <c:pt idx="4">
                  <c:v>PI</c:v>
                </c:pt>
                <c:pt idx="5">
                  <c:v>TO</c:v>
                </c:pt>
                <c:pt idx="6">
                  <c:v>RJ</c:v>
                </c:pt>
                <c:pt idx="7">
                  <c:v>RO</c:v>
                </c:pt>
                <c:pt idx="8">
                  <c:v>RN</c:v>
                </c:pt>
                <c:pt idx="9">
                  <c:v>SE</c:v>
                </c:pt>
                <c:pt idx="10">
                  <c:v>AC</c:v>
                </c:pt>
                <c:pt idx="11">
                  <c:v>BA</c:v>
                </c:pt>
                <c:pt idx="12">
                  <c:v>MS</c:v>
                </c:pt>
                <c:pt idx="13">
                  <c:v>CE</c:v>
                </c:pt>
                <c:pt idx="14">
                  <c:v>MT</c:v>
                </c:pt>
                <c:pt idx="15">
                  <c:v>PE</c:v>
                </c:pt>
                <c:pt idx="16">
                  <c:v>GO</c:v>
                </c:pt>
                <c:pt idx="17">
                  <c:v>DF</c:v>
                </c:pt>
                <c:pt idx="18">
                  <c:v>AL</c:v>
                </c:pt>
                <c:pt idx="19">
                  <c:v>AM</c:v>
                </c:pt>
                <c:pt idx="20">
                  <c:v>ES</c:v>
                </c:pt>
                <c:pt idx="21">
                  <c:v>MG</c:v>
                </c:pt>
                <c:pt idx="22">
                  <c:v>PB</c:v>
                </c:pt>
                <c:pt idx="23">
                  <c:v>PR</c:v>
                </c:pt>
                <c:pt idx="24">
                  <c:v>RR</c:v>
                </c:pt>
                <c:pt idx="25">
                  <c:v>RS</c:v>
                </c:pt>
                <c:pt idx="26">
                  <c:v>SP</c:v>
                </c:pt>
              </c:strCache>
            </c:strRef>
          </c:cat>
          <c:val>
            <c:numRef>
              <c:f>'[Capacitações 2018.xlsx]Plan1'!$B$2:$B$28</c:f>
              <c:numCache>
                <c:formatCode>General</c:formatCode>
                <c:ptCount val="27"/>
                <c:pt idx="0">
                  <c:v>242</c:v>
                </c:pt>
                <c:pt idx="1">
                  <c:v>239</c:v>
                </c:pt>
                <c:pt idx="2">
                  <c:v>180</c:v>
                </c:pt>
                <c:pt idx="3">
                  <c:v>160</c:v>
                </c:pt>
                <c:pt idx="4">
                  <c:v>121</c:v>
                </c:pt>
                <c:pt idx="5">
                  <c:v>104</c:v>
                </c:pt>
                <c:pt idx="6">
                  <c:v>92</c:v>
                </c:pt>
                <c:pt idx="7">
                  <c:v>90</c:v>
                </c:pt>
                <c:pt idx="8">
                  <c:v>89</c:v>
                </c:pt>
                <c:pt idx="9">
                  <c:v>89</c:v>
                </c:pt>
                <c:pt idx="10">
                  <c:v>80</c:v>
                </c:pt>
                <c:pt idx="11">
                  <c:v>73</c:v>
                </c:pt>
                <c:pt idx="12">
                  <c:v>73</c:v>
                </c:pt>
                <c:pt idx="13">
                  <c:v>60</c:v>
                </c:pt>
                <c:pt idx="14">
                  <c:v>58</c:v>
                </c:pt>
                <c:pt idx="15">
                  <c:v>49</c:v>
                </c:pt>
                <c:pt idx="16">
                  <c:v>20</c:v>
                </c:pt>
                <c:pt idx="17">
                  <c:v>19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6946080"/>
        <c:axId val="-1626953152"/>
      </c:barChart>
      <c:catAx>
        <c:axId val="-162694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26953152"/>
        <c:crosses val="autoZero"/>
        <c:auto val="1"/>
        <c:lblAlgn val="ctr"/>
        <c:lblOffset val="100"/>
        <c:noMultiLvlLbl val="0"/>
      </c:catAx>
      <c:valAx>
        <c:axId val="-162695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62694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E709-2623-4103-8ED9-BDFD3DBBE66F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70F7-736F-458D-84BF-44B34E1B3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60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2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1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02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006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39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1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07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660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762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70F7-736F-458D-84BF-44B34E1B35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61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1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3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46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99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42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60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7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7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8293-A8C6-413F-BBEB-66D7933A191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1812-B840-45E2-8982-564CAF0DD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6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38109"/>
          <a:stretch/>
        </p:blipFill>
        <p:spPr bwMode="auto">
          <a:xfrm>
            <a:off x="0" y="0"/>
            <a:ext cx="9990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6123130" y="0"/>
            <a:ext cx="3164417" cy="2492896"/>
          </a:xfrm>
          <a:prstGeom prst="rect">
            <a:avLst/>
          </a:prstGeom>
          <a:solidFill>
            <a:srgbClr val="FFFFFF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pt-BR" sz="2200" b="1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005065"/>
            <a:ext cx="9990431" cy="1776412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05" y="3933056"/>
            <a:ext cx="2751667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008784" y="6086784"/>
            <a:ext cx="262268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rebuchet MS" pitchFamily="34" charset="0"/>
                <a:cs typeface="Arial" pitchFamily="34" charset="0"/>
              </a:rPr>
              <a:t>Natal – 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Trebuchet MS" pitchFamily="34" charset="0"/>
                <a:cs typeface="Arial" pitchFamily="34" charset="0"/>
              </a:rPr>
              <a:t>Setembro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rebuchet MS" pitchFamily="34" charset="0"/>
                <a:cs typeface="Arial" pitchFamily="34" charset="0"/>
              </a:rPr>
              <a:t> - 2018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6506" y="4077072"/>
            <a:ext cx="739882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pt-BR" sz="2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Seminário de Fortalecimento da Gestão Municipal para o Desenvolvimento Local</a:t>
            </a:r>
          </a:p>
          <a:p>
            <a:pPr algn="ctr" fontAlgn="base">
              <a:spcBef>
                <a:spcPts val="500"/>
              </a:spcBef>
              <a:spcAft>
                <a:spcPts val="500"/>
              </a:spcAft>
            </a:pPr>
            <a:endParaRPr lang="pt-BR" b="1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 – SEPLAN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rebuchet MS" pitchFamily="34" charset="0"/>
                <a:cs typeface="Arial" pitchFamily="34" charset="0"/>
              </a:rPr>
              <a:t>REDE SICONV ESTADUAL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4070" y="1916832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2744" y="2564904"/>
            <a:ext cx="9035525" cy="16619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Comunicação com os municípios;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Disponibilização de vagas em cursos presenciais;</a:t>
            </a:r>
            <a:endParaRPr lang="pt-BR" sz="2000" dirty="0">
              <a:solidFill>
                <a:schemeClr val="tx2"/>
              </a:solidFill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Divulgação de relatórios bimestrais - FEMURN;</a:t>
            </a:r>
            <a:endParaRPr lang="pt-BR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36">
            <a:off x="7530099" y="4103368"/>
            <a:ext cx="178593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6B8A182-67AE-4277-9279-64F196113737}"/>
              </a:ext>
            </a:extLst>
          </p:cNvPr>
          <p:cNvSpPr/>
          <p:nvPr/>
        </p:nvSpPr>
        <p:spPr>
          <a:xfrm>
            <a:off x="457724" y="4405205"/>
            <a:ext cx="9035525" cy="20759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Comunicação com os órgãos estaduais;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cs typeface="Calibri"/>
              </a:rPr>
              <a:t>Capacitação;</a:t>
            </a:r>
            <a:endParaRPr lang="pt-BR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Prazo de vigência dos instrumentos;</a:t>
            </a:r>
            <a:endParaRPr lang="pt-BR" dirty="0">
              <a:solidFill>
                <a:schemeClr val="tx2"/>
              </a:solidFill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Disponibilização dos programas federais;</a:t>
            </a:r>
          </a:p>
        </p:txBody>
      </p:sp>
    </p:spTree>
    <p:extLst>
      <p:ext uri="{BB962C8B-B14F-4D97-AF65-F5344CB8AC3E}">
        <p14:creationId xmlns:p14="http://schemas.microsoft.com/office/powerpoint/2010/main" val="3586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Estrutura dos Cursos Presenciais Sobre SICONV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0512" y="2737951"/>
            <a:ext cx="9035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Módulo A – Elaboração de Projetos e Cadastro da Proposta no SICONV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Módulo B – Execução de Convênios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Módulo C – Prestação </a:t>
            </a:r>
            <a:r>
              <a:rPr lang="pt-BR" sz="2800" smtClean="0">
                <a:solidFill>
                  <a:schemeClr val="tx2"/>
                </a:solidFill>
              </a:rPr>
              <a:t>de Contas</a:t>
            </a:r>
            <a:endParaRPr lang="pt-BR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2737951"/>
            <a:ext cx="9035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Capacitação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2"/>
                </a:solidFill>
              </a:rPr>
              <a:t>Multiplicadores: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/>
                </a:solidFill>
              </a:rPr>
              <a:t>09 representantes do Estado;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/>
                </a:solidFill>
              </a:rPr>
              <a:t>01 representante de OSC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/>
                </a:solidFill>
              </a:rPr>
              <a:t>01 representante FEMURN</a:t>
            </a: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2737951"/>
            <a:ext cx="90355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Capacitação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tx2"/>
                </a:solidFill>
              </a:rPr>
              <a:t>250 pessoas capacitadas:</a:t>
            </a:r>
            <a:endParaRPr lang="pt-BR" sz="2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95 Técnicos Estaduais</a:t>
            </a:r>
            <a:endParaRPr lang="pt-BR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/>
                </a:solidFill>
              </a:rPr>
              <a:t>1</a:t>
            </a:r>
            <a:r>
              <a:rPr lang="pt-BR" sz="2000" dirty="0" smtClean="0">
                <a:solidFill>
                  <a:schemeClr val="tx2"/>
                </a:solidFill>
              </a:rPr>
              <a:t> representante </a:t>
            </a:r>
            <a:r>
              <a:rPr lang="pt-BR" sz="2000" dirty="0">
                <a:solidFill>
                  <a:schemeClr val="tx2"/>
                </a:solidFill>
              </a:rPr>
              <a:t>de OSC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138 </a:t>
            </a:r>
            <a:r>
              <a:rPr lang="pt-BR" sz="2000" dirty="0">
                <a:solidFill>
                  <a:schemeClr val="tx2"/>
                </a:solidFill>
              </a:rPr>
              <a:t>Técnicos </a:t>
            </a:r>
            <a:r>
              <a:rPr lang="pt-BR" sz="2000" dirty="0" smtClean="0">
                <a:solidFill>
                  <a:schemeClr val="tx2"/>
                </a:solidFill>
              </a:rPr>
              <a:t>Municipais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16 Outros</a:t>
            </a:r>
            <a:endParaRPr lang="pt-BR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474417"/>
              </p:ext>
            </p:extLst>
          </p:nvPr>
        </p:nvGraphicFramePr>
        <p:xfrm>
          <a:off x="4088904" y="2544389"/>
          <a:ext cx="534585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56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2737951"/>
            <a:ext cx="90355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Capacitação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tx2"/>
                </a:solidFill>
              </a:rPr>
              <a:t>250 pessoas capacitadas:</a:t>
            </a:r>
            <a:endParaRPr lang="pt-BR" sz="2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95 Técnicos Estaduais</a:t>
            </a:r>
            <a:endParaRPr lang="pt-BR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 representante </a:t>
            </a:r>
            <a:r>
              <a:rPr lang="pt-BR" sz="2000" dirty="0">
                <a:solidFill>
                  <a:schemeClr val="tx2"/>
                </a:solidFill>
              </a:rPr>
              <a:t>de OSC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138 </a:t>
            </a:r>
            <a:r>
              <a:rPr lang="pt-BR" sz="2000" dirty="0">
                <a:solidFill>
                  <a:schemeClr val="tx2"/>
                </a:solidFill>
              </a:rPr>
              <a:t>Técnicos </a:t>
            </a:r>
            <a:r>
              <a:rPr lang="pt-BR" sz="2000" dirty="0" smtClean="0">
                <a:solidFill>
                  <a:schemeClr val="tx2"/>
                </a:solidFill>
              </a:rPr>
              <a:t>Municipais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16 Outros</a:t>
            </a:r>
            <a:endParaRPr lang="pt-BR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537592"/>
              </p:ext>
            </p:extLst>
          </p:nvPr>
        </p:nvGraphicFramePr>
        <p:xfrm>
          <a:off x="4232920" y="2252664"/>
          <a:ext cx="5419815" cy="401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18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2737951"/>
            <a:ext cx="90355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Capacitação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tx2"/>
                </a:solidFill>
              </a:rPr>
              <a:t>250 pessoas capacitadas:</a:t>
            </a:r>
            <a:endParaRPr lang="pt-BR" sz="2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95 Técnicos Estaduais</a:t>
            </a:r>
            <a:endParaRPr lang="pt-BR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 representante </a:t>
            </a:r>
            <a:r>
              <a:rPr lang="pt-BR" sz="2000" dirty="0">
                <a:solidFill>
                  <a:schemeClr val="tx2"/>
                </a:solidFill>
              </a:rPr>
              <a:t>de OSC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138 </a:t>
            </a:r>
            <a:r>
              <a:rPr lang="pt-BR" sz="2000" dirty="0">
                <a:solidFill>
                  <a:schemeClr val="tx2"/>
                </a:solidFill>
              </a:rPr>
              <a:t>Técnicos </a:t>
            </a:r>
            <a:r>
              <a:rPr lang="pt-BR" sz="2000" dirty="0" smtClean="0">
                <a:solidFill>
                  <a:schemeClr val="tx2"/>
                </a:solidFill>
              </a:rPr>
              <a:t>Municipais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16 Outros</a:t>
            </a:r>
            <a:endParaRPr lang="pt-BR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42375"/>
              </p:ext>
            </p:extLst>
          </p:nvPr>
        </p:nvGraphicFramePr>
        <p:xfrm>
          <a:off x="4325888" y="2544389"/>
          <a:ext cx="5580112" cy="365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29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2737951"/>
            <a:ext cx="9035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Capacitação</a:t>
            </a: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445661"/>
              </p:ext>
            </p:extLst>
          </p:nvPr>
        </p:nvGraphicFramePr>
        <p:xfrm>
          <a:off x="3512840" y="2737951"/>
          <a:ext cx="5940152" cy="362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6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43944"/>
              </p:ext>
            </p:extLst>
          </p:nvPr>
        </p:nvGraphicFramePr>
        <p:xfrm>
          <a:off x="992560" y="2252664"/>
          <a:ext cx="8064896" cy="441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2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98" y="2252664"/>
            <a:ext cx="6191352" cy="43776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1991054"/>
            <a:ext cx="9035525" cy="6718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Capacitação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1" y="2276872"/>
            <a:ext cx="9035525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Controle Gerencial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Relatório mensal;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Divulgação de relatório bimestralmente; 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36">
            <a:off x="7530099" y="4103368"/>
            <a:ext cx="178593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1587928"/>
            <a:ext cx="9905999" cy="1644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78411"/>
          <a:stretch/>
        </p:blipFill>
        <p:spPr bwMode="auto">
          <a:xfrm>
            <a:off x="-4120" y="808833"/>
            <a:ext cx="9910120" cy="7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86444" y="2596481"/>
            <a:ext cx="4464496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pt-BR" sz="2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Seminário de Fortalecimento da Gestão Municipal para o Desenvolvimento local</a:t>
            </a:r>
          </a:p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endParaRPr lang="pt-BR" sz="2400" b="1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pt-BR" sz="2400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REDE SICONV ESTADUAL</a:t>
            </a:r>
          </a:p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endParaRPr lang="pt-BR" sz="2400" b="1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pt-BR" sz="2400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Set/2018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169024" y="2077055"/>
            <a:ext cx="0" cy="422947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 de texto 37"/>
          <p:cNvSpPr txBox="1"/>
          <p:nvPr/>
        </p:nvSpPr>
        <p:spPr>
          <a:xfrm>
            <a:off x="5457056" y="2083324"/>
            <a:ext cx="4320480" cy="43264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GUSTAVO NOGUEIRA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Secretário de Estado do Planejamento e das Finanças</a:t>
            </a: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AMÉRICO MAIA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Coordenador Geral da Rede</a:t>
            </a:r>
          </a:p>
          <a:p>
            <a:pPr>
              <a:spcAft>
                <a:spcPts val="0"/>
              </a:spcAft>
            </a:pPr>
            <a:endParaRPr lang="pt-BR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DIEGO TENÓRIO DA PAZ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Coordenador de Entidades do Estado</a:t>
            </a:r>
          </a:p>
          <a:p>
            <a:pPr>
              <a:spcAft>
                <a:spcPts val="0"/>
              </a:spcAft>
            </a:pPr>
            <a:endParaRPr lang="pt-BR" sz="1400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IVANI TRIGUEIRO MATIAS XAVIER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Coordenadora de Entidades dos Municípios</a:t>
            </a:r>
          </a:p>
          <a:p>
            <a:pPr>
              <a:spcAft>
                <a:spcPts val="0"/>
              </a:spcAft>
            </a:pPr>
            <a:endParaRPr lang="pt-BR" sz="1400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VILMA QUEIROZ SAMPAIO F.DE OLIVEIRA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Coordenadora de Entidades de </a:t>
            </a:r>
            <a:r>
              <a:rPr lang="pt-BR" sz="1400" dirty="0" err="1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OSC’s</a:t>
            </a:r>
            <a:endParaRPr lang="pt-BR" sz="1400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pt-BR" sz="1400" dirty="0">
              <a:solidFill>
                <a:srgbClr val="17365D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sz="1200" dirty="0">
                <a:effectLst/>
                <a:latin typeface="Trebuchet MS"/>
                <a:ea typeface="MS Mincho"/>
                <a:cs typeface="Times New Roman"/>
              </a:rPr>
              <a:t> </a:t>
            </a:r>
            <a:endParaRPr lang="pt-BR" sz="1200" dirty="0">
              <a:effectLst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200" dirty="0">
                <a:effectLst/>
                <a:latin typeface="Trebuchet MS"/>
                <a:ea typeface="MS Mincho"/>
                <a:cs typeface="Times New Roman"/>
              </a:rPr>
              <a:t> </a:t>
            </a:r>
            <a:endParaRPr lang="pt-BR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</p:spTree>
    <p:extLst>
      <p:ext uri="{BB962C8B-B14F-4D97-AF65-F5344CB8AC3E}">
        <p14:creationId xmlns:p14="http://schemas.microsoft.com/office/powerpoint/2010/main" val="26377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ATIVIDADES JÁ DESENVOLVIDAS EM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1" y="2276872"/>
            <a:ext cx="9145017" cy="38573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Participação em reuniões do Comitê Gestor da Rede </a:t>
            </a:r>
            <a:r>
              <a:rPr lang="pt-BR" sz="2800" dirty="0" err="1">
                <a:solidFill>
                  <a:schemeClr val="tx2"/>
                </a:solidFill>
              </a:rPr>
              <a:t>Siconv</a:t>
            </a:r>
            <a:endParaRPr lang="pt-BR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Governança Inovadora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Processo priorizado na Frente de Processos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Desenho do novo processo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Redesenho do processo</a:t>
            </a:r>
            <a:endParaRPr lang="pt-BR" sz="28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36">
            <a:off x="7530099" y="4103368"/>
            <a:ext cx="178593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 rotWithShape="1">
          <a:blip r:embed="rId3"/>
          <a:srcRect b="13756"/>
          <a:stretch/>
        </p:blipFill>
        <p:spPr bwMode="auto">
          <a:xfrm>
            <a:off x="0" y="2898298"/>
            <a:ext cx="9906001" cy="2546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16496" y="1585589"/>
            <a:ext cx="47525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Fluxo do Processo da Rede </a:t>
            </a:r>
            <a:r>
              <a:rPr lang="pt-BR" sz="2000" b="1" dirty="0" err="1">
                <a:solidFill>
                  <a:schemeClr val="bg1"/>
                </a:solidFill>
              </a:rPr>
              <a:t>Siconv</a:t>
            </a:r>
            <a:r>
              <a:rPr lang="pt-BR" sz="2000" b="1" dirty="0">
                <a:solidFill>
                  <a:schemeClr val="bg1"/>
                </a:solidFill>
              </a:rPr>
              <a:t> Estadual </a:t>
            </a:r>
          </a:p>
        </p:txBody>
      </p:sp>
    </p:spTree>
    <p:extLst>
      <p:ext uri="{BB962C8B-B14F-4D97-AF65-F5344CB8AC3E}">
        <p14:creationId xmlns:p14="http://schemas.microsoft.com/office/powerpoint/2010/main" val="22297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66803"/>
          <a:stretch/>
        </p:blipFill>
        <p:spPr bwMode="auto">
          <a:xfrm>
            <a:off x="1" y="808833"/>
            <a:ext cx="9906000" cy="22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105836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INSTRUMENTOS DE TRANSFERÊNCIA VOLUNTÁRIA</a:t>
            </a:r>
          </a:p>
        </p:txBody>
      </p:sp>
      <p:pic>
        <p:nvPicPr>
          <p:cNvPr id="11266" name="Picture 2" descr="Resultado de imagem para transferencia de recursos icon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903725"/>
            <a:ext cx="3905694" cy="26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1" y="908720"/>
            <a:ext cx="9906001" cy="50405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20418" y="4410690"/>
            <a:ext cx="403244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RN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todos os entes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88437" y="5058762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Visão Geral </a:t>
            </a:r>
          </a:p>
        </p:txBody>
      </p:sp>
    </p:spTree>
    <p:extLst>
      <p:ext uri="{BB962C8B-B14F-4D97-AF65-F5344CB8AC3E}">
        <p14:creationId xmlns:p14="http://schemas.microsoft.com/office/powerpoint/2010/main" val="42081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113" t="8647" r="8566" b="26738"/>
          <a:stretch/>
        </p:blipFill>
        <p:spPr>
          <a:xfrm>
            <a:off x="437571" y="1436012"/>
            <a:ext cx="9468430" cy="408122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085913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 execução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7764" y="248810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1.220</a:t>
            </a:r>
            <a:endParaRPr lang="pt-BR" sz="28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3831" t="42247" r="10020" b="31907"/>
          <a:stretch/>
        </p:blipFill>
        <p:spPr>
          <a:xfrm>
            <a:off x="2327727" y="5312509"/>
            <a:ext cx="7031985" cy="1545491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296411" y="1448406"/>
            <a:ext cx="4032448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RN </a:t>
            </a:r>
            <a:r>
              <a:rPr lang="pt-BR" dirty="0" smtClean="0">
                <a:solidFill>
                  <a:schemeClr val="bg1"/>
                </a:solidFill>
              </a:rPr>
              <a:t>todos os entes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113" t="8647" r="8566" b="12524"/>
          <a:stretch/>
        </p:blipFill>
        <p:spPr>
          <a:xfrm>
            <a:off x="416496" y="1437718"/>
            <a:ext cx="9485710" cy="4988175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186554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Saldo</a:t>
            </a:r>
            <a:r>
              <a:rPr lang="pt-BR" sz="2400" b="1" dirty="0">
                <a:solidFill>
                  <a:schemeClr val="bg1"/>
                </a:solidFill>
                <a:cs typeface="Calibri"/>
              </a:rPr>
              <a:t> em Conta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5947" y="2660430"/>
            <a:ext cx="1284515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cs typeface="Calibri"/>
              </a:rPr>
              <a:t>+</a:t>
            </a:r>
            <a:r>
              <a:rPr lang="pt-BR" sz="3200" b="1" dirty="0" smtClean="0">
                <a:solidFill>
                  <a:schemeClr val="bg1"/>
                </a:solidFill>
                <a:cs typeface="Calibri"/>
              </a:rPr>
              <a:t>161</a:t>
            </a:r>
            <a:r>
              <a:rPr lang="pt-BR" sz="2000" b="1" dirty="0" smtClean="0">
                <a:solidFill>
                  <a:schemeClr val="bg1"/>
                </a:solidFill>
                <a:cs typeface="Calibri"/>
              </a:rPr>
              <a:t>mi</a:t>
            </a:r>
            <a:endParaRPr lang="pt-BR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296411" y="1448406"/>
            <a:ext cx="4032448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RN </a:t>
            </a:r>
            <a:r>
              <a:rPr lang="pt-BR" dirty="0" smtClean="0">
                <a:solidFill>
                  <a:schemeClr val="bg1"/>
                </a:solidFill>
              </a:rPr>
              <a:t>todos os entes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66803"/>
          <a:stretch/>
        </p:blipFill>
        <p:spPr bwMode="auto">
          <a:xfrm>
            <a:off x="1" y="808833"/>
            <a:ext cx="9906000" cy="22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105836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INSTRUMENTOS DE TRANSFERÊNCIA VOLUNTÁRIA</a:t>
            </a:r>
          </a:p>
        </p:txBody>
      </p:sp>
      <p:pic>
        <p:nvPicPr>
          <p:cNvPr id="11266" name="Picture 2" descr="Resultado de imagem para transferencia de recursos icon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903725"/>
            <a:ext cx="3905694" cy="26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1" y="908720"/>
            <a:ext cx="9906001" cy="50405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20418" y="4528284"/>
            <a:ext cx="403244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Municípios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88437" y="5058762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Visão Geral </a:t>
            </a:r>
          </a:p>
        </p:txBody>
      </p:sp>
    </p:spTree>
    <p:extLst>
      <p:ext uri="{BB962C8B-B14F-4D97-AF65-F5344CB8AC3E}">
        <p14:creationId xmlns:p14="http://schemas.microsoft.com/office/powerpoint/2010/main" val="15965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6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C5685196-5C36-40F7-B8FA-68B2730C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5" y="1438402"/>
            <a:ext cx="9342407" cy="4268744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085913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 execução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7764" y="248810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1.056</a:t>
            </a:r>
            <a:endParaRPr lang="pt-BR" sz="28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4" name="Imagem 10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B146EDB4-63E7-4F2B-84C3-853400737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48" t="60952" r="-310" b="-318"/>
          <a:stretch/>
        </p:blipFill>
        <p:spPr>
          <a:xfrm>
            <a:off x="2297013" y="4823092"/>
            <a:ext cx="7473075" cy="1783201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296411" y="1448406"/>
            <a:ext cx="4032448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Município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643B101C-4E1A-43B3-B102-C26CE0553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8" y="1436244"/>
            <a:ext cx="9572444" cy="4718758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186554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Saldo</a:t>
            </a:r>
            <a:r>
              <a:rPr lang="pt-BR" sz="2400" b="1" dirty="0">
                <a:solidFill>
                  <a:schemeClr val="bg1"/>
                </a:solidFill>
                <a:cs typeface="Calibri"/>
              </a:rPr>
              <a:t> em Conta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2141" y="270376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cs typeface="Calibri"/>
              </a:rPr>
              <a:t>+</a:t>
            </a:r>
            <a:r>
              <a:rPr lang="pt-BR" sz="4000" b="1" dirty="0">
                <a:solidFill>
                  <a:schemeClr val="bg1"/>
                </a:solidFill>
                <a:cs typeface="Calibri"/>
              </a:rPr>
              <a:t>75</a:t>
            </a:r>
            <a:r>
              <a:rPr lang="pt-BR" sz="2000" b="1" dirty="0">
                <a:solidFill>
                  <a:schemeClr val="bg1"/>
                </a:solidFill>
                <a:cs typeface="Calibri"/>
              </a:rPr>
              <a:t>mi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296411" y="1448406"/>
            <a:ext cx="4032448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Município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66803"/>
          <a:stretch/>
        </p:blipFill>
        <p:spPr bwMode="auto">
          <a:xfrm>
            <a:off x="1" y="808833"/>
            <a:ext cx="9906000" cy="22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105836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INSTRUMENTOS DE TRANSFERÊNCIA VOLUNTÁRIA</a:t>
            </a:r>
          </a:p>
        </p:txBody>
      </p:sp>
      <p:pic>
        <p:nvPicPr>
          <p:cNvPr id="11266" name="Picture 2" descr="Resultado de imagem para transferencia de recursos icon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903725"/>
            <a:ext cx="3905694" cy="26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1" y="908720"/>
            <a:ext cx="9906001" cy="50405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20418" y="4528284"/>
            <a:ext cx="403244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Estado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88437" y="5058762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Visão Geral </a:t>
            </a:r>
          </a:p>
        </p:txBody>
      </p:sp>
    </p:spTree>
    <p:extLst>
      <p:ext uri="{BB962C8B-B14F-4D97-AF65-F5344CB8AC3E}">
        <p14:creationId xmlns:p14="http://schemas.microsoft.com/office/powerpoint/2010/main" val="2693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112" t="8647" r="7990" b="24154"/>
          <a:stretch/>
        </p:blipFill>
        <p:spPr>
          <a:xfrm>
            <a:off x="419903" y="1437719"/>
            <a:ext cx="9486098" cy="422352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085913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 execução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7764" y="248810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91</a:t>
            </a:r>
            <a:endParaRPr lang="pt-BR" sz="28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3832" t="42247" r="8566" b="30615"/>
          <a:stretch/>
        </p:blipFill>
        <p:spPr>
          <a:xfrm>
            <a:off x="2260830" y="5247173"/>
            <a:ext cx="7551587" cy="1705197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296411" y="1448406"/>
            <a:ext cx="4032448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Estado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0" y="920654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#REDE SICONV</a:t>
            </a:r>
          </a:p>
        </p:txBody>
      </p:sp>
      <p:sp>
        <p:nvSpPr>
          <p:cNvPr id="13" name="Espaço Reservado para Conteúdo 4"/>
          <p:cNvSpPr>
            <a:spLocks noGrp="1"/>
          </p:cNvSpPr>
          <p:nvPr>
            <p:ph idx="1"/>
          </p:nvPr>
        </p:nvSpPr>
        <p:spPr>
          <a:xfrm>
            <a:off x="632520" y="1628800"/>
            <a:ext cx="8081053" cy="4602297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0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Programa voltado ao desenvolvimento de ações voltadas à melhoria dos processos de gestão das transferências da União, operacionalizadas por meio do Sistema de Gestão de Convênios e Contratos de Repasse – SICONV.</a:t>
            </a:r>
          </a:p>
          <a:p>
            <a:pPr algn="just" fontAlgn="base"/>
            <a:r>
              <a:rPr lang="pt-BR" sz="2000" dirty="0"/>
              <a:t>Essa atuação em rede compete a Portaria nº 161, de 10 de Maio de 2016, que dispõe sobre a constituição da Rede </a:t>
            </a:r>
            <a:r>
              <a:rPr lang="pt-BR" sz="2000" dirty="0" err="1"/>
              <a:t>Siconv</a:t>
            </a:r>
            <a:r>
              <a:rPr lang="pt-BR" sz="2000" dirty="0"/>
              <a:t>.</a:t>
            </a:r>
          </a:p>
          <a:p>
            <a:pPr marL="0" indent="0" algn="just" fontAlgn="base">
              <a:buNone/>
            </a:pPr>
            <a:r>
              <a:rPr lang="pt-BR" sz="2000" dirty="0"/>
              <a:t>Segundo a Portaria em seu Art. 3º À Rede </a:t>
            </a:r>
            <a:r>
              <a:rPr lang="pt-BR" sz="2000" dirty="0" err="1"/>
              <a:t>Siconv</a:t>
            </a:r>
            <a:r>
              <a:rPr lang="pt-BR" sz="2000" dirty="0"/>
              <a:t> compete:</a:t>
            </a:r>
          </a:p>
          <a:p>
            <a:pPr algn="just" fontAlgn="base"/>
            <a:r>
              <a:rPr lang="pt-BR" sz="2000" dirty="0"/>
              <a:t>I - promover ações de melhoria da gestão nos processos de transferências da União operacionalizados por meio do SICONV;</a:t>
            </a:r>
          </a:p>
          <a:p>
            <a:pPr algn="just" fontAlgn="base"/>
            <a:r>
              <a:rPr lang="pt-BR" sz="2000" dirty="0"/>
              <a:t>II - auxiliar os órgãos e entidades integrantes da </a:t>
            </a:r>
            <a:r>
              <a:rPr lang="pt-BR" sz="2000" dirty="0" err="1"/>
              <a:t>RedeSiconv</a:t>
            </a:r>
            <a:r>
              <a:rPr lang="pt-BR" sz="2000" dirty="0"/>
              <a:t> nas atividades e processos voltados a capacitação dos usuários do Sistema; e</a:t>
            </a:r>
          </a:p>
          <a:p>
            <a:pPr algn="just" fontAlgn="base"/>
            <a:r>
              <a:rPr lang="pt-BR" sz="2000" dirty="0"/>
              <a:t>III - aprimorar as atividades de comunicação e transparência dos instrumentos de transferências da União executados no SICONV.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altLang="pt-BR" sz="2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</p:spTree>
    <p:extLst>
      <p:ext uri="{BB962C8B-B14F-4D97-AF65-F5344CB8AC3E}">
        <p14:creationId xmlns:p14="http://schemas.microsoft.com/office/powerpoint/2010/main" val="33580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113" t="8647" r="7839" b="12524"/>
          <a:stretch/>
        </p:blipFill>
        <p:spPr>
          <a:xfrm>
            <a:off x="414652" y="1437719"/>
            <a:ext cx="9493269" cy="494948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186554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Saldo</a:t>
            </a:r>
            <a:r>
              <a:rPr lang="pt-BR" sz="2400" b="1" dirty="0">
                <a:solidFill>
                  <a:schemeClr val="bg1"/>
                </a:solidFill>
                <a:cs typeface="Calibri"/>
              </a:rPr>
              <a:t> em Conta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2141" y="270376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cs typeface="Calibri"/>
              </a:rPr>
              <a:t>+</a:t>
            </a:r>
            <a:r>
              <a:rPr lang="pt-BR" sz="3600" b="1" dirty="0" smtClean="0">
                <a:solidFill>
                  <a:schemeClr val="bg1"/>
                </a:solidFill>
                <a:cs typeface="Calibri"/>
              </a:rPr>
              <a:t>64</a:t>
            </a:r>
            <a:r>
              <a:rPr lang="pt-BR" sz="2000" b="1" dirty="0" smtClean="0">
                <a:solidFill>
                  <a:schemeClr val="bg1"/>
                </a:solidFill>
                <a:cs typeface="Calibri"/>
              </a:rPr>
              <a:t>mi</a:t>
            </a:r>
            <a:endParaRPr lang="pt-BR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296411" y="1448406"/>
            <a:ext cx="4032448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Estado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66803"/>
          <a:stretch/>
        </p:blipFill>
        <p:spPr bwMode="auto">
          <a:xfrm>
            <a:off x="1" y="808833"/>
            <a:ext cx="9906000" cy="22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105836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INSTRUMENTOS DE TRANSFERÊNCIA VOLUNTÁRIA</a:t>
            </a:r>
          </a:p>
        </p:txBody>
      </p:sp>
      <p:pic>
        <p:nvPicPr>
          <p:cNvPr id="11266" name="Picture 2" descr="Resultado de imagem para transferencia de recursos icon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903725"/>
            <a:ext cx="3905694" cy="26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1" y="908720"/>
            <a:ext cx="9906001" cy="50405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20418" y="4528284"/>
            <a:ext cx="403244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OSC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88437" y="5058762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Visão Geral </a:t>
            </a:r>
          </a:p>
        </p:txBody>
      </p:sp>
    </p:spTree>
    <p:extLst>
      <p:ext uri="{BB962C8B-B14F-4D97-AF65-F5344CB8AC3E}">
        <p14:creationId xmlns:p14="http://schemas.microsoft.com/office/powerpoint/2010/main" val="5386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113" t="8647" r="7839" b="26738"/>
          <a:stretch/>
        </p:blipFill>
        <p:spPr>
          <a:xfrm>
            <a:off x="528439" y="1437718"/>
            <a:ext cx="9377562" cy="4007505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085913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 execução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7764" y="248810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68</a:t>
            </a:r>
            <a:endParaRPr lang="pt-BR" sz="28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23832" t="30615" r="8566" b="42246"/>
          <a:stretch/>
        </p:blipFill>
        <p:spPr>
          <a:xfrm>
            <a:off x="2296411" y="5239923"/>
            <a:ext cx="7113240" cy="1606215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296410" y="1448406"/>
            <a:ext cx="4672813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Organização da Sociedade Civil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113" t="8647" r="7839" b="12524"/>
          <a:stretch/>
        </p:blipFill>
        <p:spPr>
          <a:xfrm>
            <a:off x="440607" y="1446379"/>
            <a:ext cx="9465394" cy="493494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0" y="3186554"/>
            <a:ext cx="2296411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Saldo</a:t>
            </a:r>
            <a:r>
              <a:rPr lang="pt-BR" sz="2400" b="1" dirty="0">
                <a:solidFill>
                  <a:schemeClr val="bg1"/>
                </a:solidFill>
                <a:cs typeface="Calibri"/>
              </a:rPr>
              <a:t> em Conta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2141" y="2703765"/>
            <a:ext cx="1152128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cs typeface="Calibri"/>
              </a:rPr>
              <a:t>+</a:t>
            </a:r>
            <a:r>
              <a:rPr lang="pt-BR" sz="3200" b="1" dirty="0" smtClean="0">
                <a:solidFill>
                  <a:schemeClr val="bg1"/>
                </a:solidFill>
                <a:cs typeface="Calibri"/>
              </a:rPr>
              <a:t>19</a:t>
            </a:r>
            <a:r>
              <a:rPr lang="pt-BR" sz="2000" b="1" dirty="0" smtClean="0">
                <a:solidFill>
                  <a:schemeClr val="bg1"/>
                </a:solidFill>
                <a:cs typeface="Calibri"/>
              </a:rPr>
              <a:t>mi</a:t>
            </a:r>
            <a:endParaRPr lang="pt-BR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" y="1437719"/>
            <a:ext cx="2296410" cy="301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2008 - </a:t>
            </a:r>
            <a:r>
              <a:rPr lang="pt-BR" sz="2800" b="1" dirty="0" smtClean="0">
                <a:solidFill>
                  <a:schemeClr val="bg1"/>
                </a:solidFill>
              </a:rPr>
              <a:t>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296410" y="1448406"/>
            <a:ext cx="4672813" cy="2905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Organização da Sociedade Civil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09483" y="3120245"/>
            <a:ext cx="9577064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www.transferenciasabertas.planejamento.gov.br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480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</a:t>
            </a:r>
            <a:r>
              <a:rPr lang="pt-BR" sz="24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SICONV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78157" y="3691308"/>
            <a:ext cx="4549685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Painel Transferências Abertas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150D7C44-6B43-44B0-9D37-52190975E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7" t="10526" r="12288" b="8647"/>
          <a:stretch/>
        </p:blipFill>
        <p:spPr>
          <a:xfrm>
            <a:off x="1704167" y="1435777"/>
            <a:ext cx="8197855" cy="476483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73811" y="6108616"/>
            <a:ext cx="3224808" cy="602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EVG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8543" y="5598861"/>
            <a:ext cx="2808311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CAPACITAÇÕES</a:t>
            </a:r>
          </a:p>
        </p:txBody>
      </p:sp>
    </p:spTree>
    <p:extLst>
      <p:ext uri="{BB962C8B-B14F-4D97-AF65-F5344CB8AC3E}">
        <p14:creationId xmlns:p14="http://schemas.microsoft.com/office/powerpoint/2010/main" val="18257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38109"/>
          <a:stretch/>
        </p:blipFill>
        <p:spPr bwMode="auto">
          <a:xfrm>
            <a:off x="0" y="0"/>
            <a:ext cx="9990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" y="3140968"/>
            <a:ext cx="9990431" cy="504056"/>
          </a:xfrm>
          <a:prstGeom prst="rect">
            <a:avLst/>
          </a:prstGeom>
          <a:solidFill>
            <a:schemeClr val="bg1">
              <a:lumMod val="85000"/>
              <a:alpha val="60001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OBRIGADO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28647" y="5589240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CONTATOS: 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3232-1927 /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3232-1929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/ 3232-4005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coplacseplan@gmail.com</a:t>
            </a:r>
          </a:p>
        </p:txBody>
      </p:sp>
    </p:spTree>
    <p:extLst>
      <p:ext uri="{BB962C8B-B14F-4D97-AF65-F5344CB8AC3E}">
        <p14:creationId xmlns:p14="http://schemas.microsoft.com/office/powerpoint/2010/main" val="25052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1550575"/>
            <a:ext cx="9906000" cy="588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920654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O ACORDO DE COOPERAÇÃO TÉCNICA</a:t>
            </a:r>
          </a:p>
        </p:txBody>
      </p:sp>
      <p:sp>
        <p:nvSpPr>
          <p:cNvPr id="13" name="Espaço Reservado para Conteúdo 4"/>
          <p:cNvSpPr>
            <a:spLocks noGrp="1"/>
          </p:cNvSpPr>
          <p:nvPr>
            <p:ph idx="1"/>
          </p:nvPr>
        </p:nvSpPr>
        <p:spPr>
          <a:xfrm>
            <a:off x="616363" y="2139070"/>
            <a:ext cx="8081053" cy="46022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latin typeface="+mj-lt"/>
                <a:cs typeface="Arial" charset="0"/>
              </a:rPr>
              <a:t>Acordo de cooperação técnica foi assinado em 09/12/2015;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latin typeface="+mj-lt"/>
                <a:cs typeface="Arial" charset="0"/>
              </a:rPr>
              <a:t>Elaboração do plano de ação: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SzPct val="70000"/>
              <a:buFont typeface="Wingdings" pitchFamily="2" charset="2"/>
              <a:buChar char="ü"/>
            </a:pPr>
            <a:r>
              <a:rPr lang="pt-BR" altLang="pt-BR" sz="1800" dirty="0">
                <a:solidFill>
                  <a:schemeClr val="tx2"/>
                </a:solidFill>
                <a:latin typeface="+mj-lt"/>
                <a:cs typeface="Arial" charset="0"/>
              </a:rPr>
              <a:t>Proposta de cronograma para capacitações;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SzPct val="70000"/>
              <a:buFont typeface="Wingdings" pitchFamily="2" charset="2"/>
              <a:buChar char="ü"/>
            </a:pPr>
            <a:r>
              <a:rPr lang="pt-BR" altLang="pt-BR" sz="1800" dirty="0">
                <a:solidFill>
                  <a:schemeClr val="tx2"/>
                </a:solidFill>
                <a:latin typeface="+mj-lt"/>
                <a:cs typeface="Arial" charset="0"/>
              </a:rPr>
              <a:t>Proposta de controle gerencial dos instrumentos firmados;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latin typeface="+mj-lt"/>
                <a:cs typeface="Arial" charset="0"/>
              </a:rPr>
              <a:t>Prevê: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1600" dirty="0">
                <a:solidFill>
                  <a:schemeClr val="tx2"/>
                </a:solidFill>
                <a:latin typeface="+mj-lt"/>
                <a:cs typeface="Arial" charset="0"/>
              </a:rPr>
              <a:t>Controle Gerencial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1600" dirty="0">
                <a:solidFill>
                  <a:schemeClr val="tx2"/>
                </a:solidFill>
                <a:latin typeface="+mj-lt"/>
                <a:cs typeface="Arial" charset="0"/>
              </a:rPr>
              <a:t>Reuniões periódicas – por setor de interesse;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1600" dirty="0">
                <a:solidFill>
                  <a:schemeClr val="tx2"/>
                </a:solidFill>
                <a:latin typeface="+mj-lt"/>
                <a:cs typeface="Arial" charset="0"/>
              </a:rPr>
              <a:t>Divulgação;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1600" dirty="0">
                <a:solidFill>
                  <a:schemeClr val="tx2"/>
                </a:solidFill>
                <a:latin typeface="+mj-lt"/>
                <a:cs typeface="Arial" charset="0"/>
              </a:rPr>
              <a:t>Capacitação.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latin typeface="+mj-lt"/>
                <a:cs typeface="Arial" charset="0"/>
              </a:rPr>
              <a:t> Capacitação de Multiplicadores</a:t>
            </a:r>
          </a:p>
        </p:txBody>
      </p:sp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4376936" y="1556792"/>
            <a:ext cx="1168319" cy="576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altLang="pt-BR" sz="1800" b="1" dirty="0">
                <a:solidFill>
                  <a:schemeClr val="accent1">
                    <a:lumMod val="50000"/>
                  </a:schemeClr>
                </a:solidFill>
              </a:rPr>
              <a:t>SEPLAN</a:t>
            </a:r>
          </a:p>
        </p:txBody>
      </p:sp>
      <p:sp>
        <p:nvSpPr>
          <p:cNvPr id="16" name="Espaço Reservado para Conteúdo 4"/>
          <p:cNvSpPr txBox="1">
            <a:spLocks/>
          </p:cNvSpPr>
          <p:nvPr/>
        </p:nvSpPr>
        <p:spPr>
          <a:xfrm>
            <a:off x="3204849" y="1553683"/>
            <a:ext cx="1168319" cy="5822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altLang="pt-BR" sz="1800" b="1" dirty="0">
                <a:solidFill>
                  <a:schemeClr val="accent1">
                    <a:lumMod val="50000"/>
                  </a:schemeClr>
                </a:solidFill>
              </a:rPr>
              <a:t>MPOG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35968" y="1556792"/>
            <a:ext cx="157701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ENTRE:</a:t>
            </a:r>
          </a:p>
        </p:txBody>
      </p:sp>
      <p:sp>
        <p:nvSpPr>
          <p:cNvPr id="18" name="Espaço Reservado para Conteúdo 4"/>
          <p:cNvSpPr txBox="1">
            <a:spLocks/>
          </p:cNvSpPr>
          <p:nvPr/>
        </p:nvSpPr>
        <p:spPr>
          <a:xfrm>
            <a:off x="5728897" y="1700809"/>
            <a:ext cx="1168319" cy="4320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altLang="pt-BR" sz="1800" b="1" dirty="0">
                <a:solidFill>
                  <a:schemeClr val="accent1">
                    <a:lumMod val="50000"/>
                  </a:schemeClr>
                </a:solidFill>
              </a:rPr>
              <a:t>LIGA</a:t>
            </a:r>
          </a:p>
        </p:txBody>
      </p:sp>
      <p:sp>
        <p:nvSpPr>
          <p:cNvPr id="19" name="Espaço Reservado para Conteúdo 4"/>
          <p:cNvSpPr txBox="1">
            <a:spLocks/>
          </p:cNvSpPr>
          <p:nvPr/>
        </p:nvSpPr>
        <p:spPr>
          <a:xfrm>
            <a:off x="6897216" y="1700808"/>
            <a:ext cx="1168319" cy="4320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altLang="pt-BR" sz="1800" b="1" dirty="0">
                <a:solidFill>
                  <a:schemeClr val="accent1">
                    <a:lumMod val="50000"/>
                  </a:schemeClr>
                </a:solidFill>
              </a:rPr>
              <a:t>FEMURN</a:t>
            </a:r>
          </a:p>
        </p:txBody>
      </p:sp>
      <p:sp>
        <p:nvSpPr>
          <p:cNvPr id="21" name="Espaço Reservado para Conteúdo 4"/>
          <p:cNvSpPr txBox="1">
            <a:spLocks/>
          </p:cNvSpPr>
          <p:nvPr/>
        </p:nvSpPr>
        <p:spPr>
          <a:xfrm>
            <a:off x="5728896" y="1556792"/>
            <a:ext cx="2336639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altLang="pt-BR" sz="1200" b="1" dirty="0">
                <a:solidFill>
                  <a:schemeClr val="accent1">
                    <a:lumMod val="50000"/>
                  </a:schemeClr>
                </a:solidFill>
              </a:rPr>
              <a:t>PARCEIROS</a:t>
            </a:r>
          </a:p>
        </p:txBody>
      </p:sp>
      <p:cxnSp>
        <p:nvCxnSpPr>
          <p:cNvPr id="7" name="Conector reto 6"/>
          <p:cNvCxnSpPr>
            <a:stCxn id="15" idx="3"/>
          </p:cNvCxnSpPr>
          <p:nvPr/>
        </p:nvCxnSpPr>
        <p:spPr>
          <a:xfrm flipV="1">
            <a:off x="5545255" y="1841715"/>
            <a:ext cx="183642" cy="310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</p:spTree>
    <p:extLst>
      <p:ext uri="{BB962C8B-B14F-4D97-AF65-F5344CB8AC3E}">
        <p14:creationId xmlns:p14="http://schemas.microsoft.com/office/powerpoint/2010/main" val="37256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0" y="920654"/>
            <a:ext cx="9906000" cy="492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b="1" dirty="0">
                <a:solidFill>
                  <a:schemeClr val="tx2"/>
                </a:solidFill>
                <a:ea typeface="Calibri"/>
                <a:cs typeface="Times New Roman"/>
              </a:rPr>
              <a:t>REDE SICONV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5049" y="1729444"/>
            <a:ext cx="4897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OBJETIVOS DA #REDESICONV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31556" r="17500" b="7778"/>
          <a:stretch/>
        </p:blipFill>
        <p:spPr bwMode="auto">
          <a:xfrm>
            <a:off x="225622" y="2492896"/>
            <a:ext cx="9454757" cy="41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</p:spTree>
    <p:extLst>
      <p:ext uri="{BB962C8B-B14F-4D97-AF65-F5344CB8AC3E}">
        <p14:creationId xmlns:p14="http://schemas.microsoft.com/office/powerpoint/2010/main" val="22652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3" name="Espaço Reservado para Conteúdo 4"/>
          <p:cNvSpPr>
            <a:spLocks noGrp="1"/>
          </p:cNvSpPr>
          <p:nvPr>
            <p:ph idx="1"/>
          </p:nvPr>
        </p:nvSpPr>
        <p:spPr>
          <a:xfrm>
            <a:off x="752449" y="1412776"/>
            <a:ext cx="8297077" cy="5112568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2"/>
                </a:solidFill>
              </a:rPr>
              <a:t>A </a:t>
            </a:r>
            <a:r>
              <a:rPr lang="pt-BR" sz="2000" b="1" dirty="0">
                <a:solidFill>
                  <a:schemeClr val="tx2"/>
                </a:solidFill>
              </a:rPr>
              <a:t>Rede SICONV Estadual</a:t>
            </a:r>
            <a:r>
              <a:rPr lang="pt-BR" sz="2000" dirty="0">
                <a:solidFill>
                  <a:schemeClr val="tx2"/>
                </a:solidFill>
              </a:rPr>
              <a:t> tem por objetivo </a:t>
            </a:r>
            <a:r>
              <a:rPr lang="pt-BR" sz="2000" b="1" dirty="0">
                <a:solidFill>
                  <a:schemeClr val="tx2"/>
                </a:solidFill>
              </a:rPr>
              <a:t>ampliar a captação de recursos e maior celeridade na execução</a:t>
            </a:r>
            <a:r>
              <a:rPr lang="pt-BR" sz="2000" dirty="0">
                <a:solidFill>
                  <a:schemeClr val="tx2"/>
                </a:solidFill>
              </a:rPr>
              <a:t> dos projetos e </a:t>
            </a:r>
            <a:r>
              <a:rPr lang="pt-BR" sz="2000" b="1" dirty="0">
                <a:solidFill>
                  <a:schemeClr val="tx2"/>
                </a:solidFill>
              </a:rPr>
              <a:t>prestação de contas </a:t>
            </a:r>
            <a:r>
              <a:rPr lang="pt-BR" sz="2000" dirty="0">
                <a:solidFill>
                  <a:schemeClr val="tx2"/>
                </a:solidFill>
              </a:rPr>
              <a:t>dos convênios e contratos de repasse.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2"/>
                </a:solidFill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Melhoria dos processos voltados para a </a:t>
            </a:r>
            <a:r>
              <a:rPr lang="pt-BR" sz="2000" b="1" dirty="0">
                <a:solidFill>
                  <a:schemeClr val="tx2"/>
                </a:solidFill>
              </a:rPr>
              <a:t>gestão</a:t>
            </a:r>
            <a:r>
              <a:rPr lang="pt-BR" sz="2000" dirty="0">
                <a:solidFill>
                  <a:schemeClr val="tx2"/>
                </a:solidFill>
              </a:rPr>
              <a:t> dos convênios e contratos de repasse;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Atuação integrada de conhecimento e experiências entre os órgãos</a:t>
            </a:r>
            <a:r>
              <a:rPr lang="pt-BR" sz="2000" dirty="0">
                <a:solidFill>
                  <a:schemeClr val="tx2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Aprimorar as etapas de elaboração de projetos, execução de convênios e contratos de repasse e prestação de contas;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23694" y="2086650"/>
            <a:ext cx="8772344" cy="483157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Melhoria na </a:t>
            </a:r>
            <a:r>
              <a:rPr lang="pt-BR" sz="2500" b="1" dirty="0">
                <a:solidFill>
                  <a:schemeClr val="tx2"/>
                </a:solidFill>
              </a:rPr>
              <a:t>gestão</a:t>
            </a:r>
            <a:r>
              <a:rPr lang="pt-BR" sz="2500" dirty="0">
                <a:solidFill>
                  <a:schemeClr val="tx2"/>
                </a:solidFill>
              </a:rPr>
              <a:t> dos instrumentos;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Ampliar a </a:t>
            </a:r>
            <a:r>
              <a:rPr lang="pt-BR" sz="2500" b="1" dirty="0">
                <a:solidFill>
                  <a:schemeClr val="tx2"/>
                </a:solidFill>
              </a:rPr>
              <a:t>captação de recursos</a:t>
            </a:r>
            <a:r>
              <a:rPr lang="pt-BR" sz="2500" dirty="0">
                <a:solidFill>
                  <a:schemeClr val="tx2"/>
                </a:solidFill>
              </a:rPr>
              <a:t> da União;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Agilidade na </a:t>
            </a:r>
            <a:r>
              <a:rPr lang="pt-BR" sz="2500" b="1" dirty="0">
                <a:solidFill>
                  <a:schemeClr val="tx2"/>
                </a:solidFill>
              </a:rPr>
              <a:t>execução</a:t>
            </a:r>
            <a:r>
              <a:rPr lang="pt-BR" sz="2500" dirty="0">
                <a:solidFill>
                  <a:schemeClr val="tx2"/>
                </a:solidFill>
              </a:rPr>
              <a:t> dos projetos;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Celeridade na </a:t>
            </a:r>
            <a:r>
              <a:rPr lang="pt-BR" sz="2500" b="1" dirty="0">
                <a:solidFill>
                  <a:schemeClr val="tx2"/>
                </a:solidFill>
              </a:rPr>
              <a:t>prestação de contas</a:t>
            </a:r>
            <a:r>
              <a:rPr lang="pt-BR" sz="2500" dirty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Troca de </a:t>
            </a:r>
            <a:r>
              <a:rPr lang="pt-BR" sz="2500" b="1" dirty="0">
                <a:solidFill>
                  <a:schemeClr val="tx2"/>
                </a:solidFill>
              </a:rPr>
              <a:t>conhecimentos e experiências </a:t>
            </a:r>
            <a:r>
              <a:rPr lang="pt-BR" sz="2500" dirty="0">
                <a:solidFill>
                  <a:schemeClr val="tx2"/>
                </a:solidFill>
              </a:rPr>
              <a:t>entre órgãos do Estado;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chemeClr val="tx2"/>
                </a:solidFill>
              </a:rPr>
              <a:t>Debater temas </a:t>
            </a:r>
            <a:r>
              <a:rPr lang="pt-BR" sz="2500" dirty="0">
                <a:solidFill>
                  <a:schemeClr val="tx2"/>
                </a:solidFill>
              </a:rPr>
              <a:t>relevantes;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Atuação </a:t>
            </a:r>
            <a:r>
              <a:rPr lang="pt-BR" sz="2500" b="1" dirty="0">
                <a:solidFill>
                  <a:schemeClr val="tx2"/>
                </a:solidFill>
              </a:rPr>
              <a:t>integrada</a:t>
            </a:r>
            <a:r>
              <a:rPr lang="pt-BR" sz="2500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16496" y="1585589"/>
            <a:ext cx="1900624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OBJETIVOS</a:t>
            </a:r>
          </a:p>
        </p:txBody>
      </p:sp>
      <p:pic>
        <p:nvPicPr>
          <p:cNvPr id="2050" name="Picture 2" descr="Resultado de imagem para OBJE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99" y="5445224"/>
            <a:ext cx="1489735" cy="12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3694" y="2086650"/>
            <a:ext cx="8772344" cy="124649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Bimestrais;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tx2"/>
                </a:solidFill>
              </a:rPr>
              <a:t>Extraordinárias;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6496" y="1585589"/>
            <a:ext cx="1826974" cy="6024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REUNIÕES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77" y="3849345"/>
            <a:ext cx="2442660" cy="228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049" y="1729444"/>
            <a:ext cx="8210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COMPROMISSOS DA SECRETARIA DE PLANEJAMENTO E FINANÇAS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0512" y="269033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Promover Intercâmbio de Conhecimento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Realizar Capacitações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Acompanhamento e Diretrizes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Eventos de Integração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Canal de Comunicação Direta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</a:rPr>
              <a:t>Promover reuniões setoriais temáticas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83514"/>
          <a:stretch/>
        </p:blipFill>
        <p:spPr bwMode="auto">
          <a:xfrm>
            <a:off x="1" y="808833"/>
            <a:ext cx="9906000" cy="1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27384"/>
            <a:ext cx="7917329" cy="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GOVERNO DO ESTADO DO RIO GRANDE DO NORTE</a:t>
            </a:r>
          </a:p>
          <a:p>
            <a:pPr lvl="0" algn="just" fontAlgn="base"/>
            <a:r>
              <a:rPr lang="pt-BR" b="1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SECRETARIA DE ESTADO DO PLANEJAMENTO E DAS FINANÇAS</a:t>
            </a:r>
          </a:p>
          <a:p>
            <a:pPr lvl="0" algn="just" fontAlgn="base"/>
            <a:r>
              <a:rPr lang="pt-BR" sz="1600" dirty="0">
                <a:solidFill>
                  <a:srgbClr val="17365D"/>
                </a:solidFill>
                <a:latin typeface="Trebuchet MS" pitchFamily="34" charset="0"/>
                <a:cs typeface="Arial" pitchFamily="34" charset="0"/>
              </a:rPr>
              <a:t>COODENAÇÃO ESTADUAL DA REDE SICONV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920654"/>
            <a:ext cx="9906000" cy="517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pt-BR" sz="2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REDE SICONV ESTADUAL</a:t>
            </a:r>
            <a:endParaRPr lang="pt-BR" sz="2400" b="1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3" name="Picture 2" descr="Resultado de imagem para compromisso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50" y="5168611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13582</TotalTime>
  <Words>1584</Words>
  <Application>Microsoft Office PowerPoint</Application>
  <PresentationFormat>Papel A4 (210 x 297 mm)</PresentationFormat>
  <Paragraphs>358</Paragraphs>
  <Slides>36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MS Mincho</vt:lpstr>
      <vt:lpstr>Segoe UI Black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Tenorio da Paz</dc:creator>
  <cp:lastModifiedBy>Diego Tenorio da Paz</cp:lastModifiedBy>
  <cp:revision>835</cp:revision>
  <cp:lastPrinted>2016-11-04T12:40:29Z</cp:lastPrinted>
  <dcterms:created xsi:type="dcterms:W3CDTF">2016-07-12T12:41:11Z</dcterms:created>
  <dcterms:modified xsi:type="dcterms:W3CDTF">2018-09-10T15:39:24Z</dcterms:modified>
</cp:coreProperties>
</file>