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4800" cy="70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4800" cy="70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2692440" y="1871280"/>
            <a:ext cx="6814800" cy="7023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pt-BR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>
            <a:noFill/>
          </a:ln>
        </p:spPr>
      </p:pic>
      <p:sp>
        <p:nvSpPr>
          <p:cNvPr id="12" name="CustomShape 1"/>
          <p:cNvSpPr/>
          <p:nvPr/>
        </p:nvSpPr>
        <p:spPr>
          <a:xfrm>
            <a:off x="608040" y="609480"/>
            <a:ext cx="10972080" cy="5637960"/>
          </a:xfrm>
          <a:prstGeom prst="rect">
            <a:avLst/>
          </a:prstGeom>
          <a:noFill/>
          <a:ln w="15840">
            <a:solidFill>
              <a:srgbClr val="4A7EBB"/>
            </a:solidFill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/>
          <p:cNvPicPr/>
          <p:nvPr/>
        </p:nvPicPr>
        <p:blipFill>
          <a:blip r:embed="rId16"/>
          <a:stretch/>
        </p:blipFill>
        <p:spPr>
          <a:xfrm>
            <a:off x="-15840" y="3153960"/>
            <a:ext cx="776520" cy="605880"/>
          </a:xfrm>
          <a:prstGeom prst="rect">
            <a:avLst/>
          </a:prstGeom>
          <a:ln>
            <a:noFill/>
          </a:ln>
        </p:spPr>
      </p:pic>
      <p:pic>
        <p:nvPicPr>
          <p:cNvPr id="3" name="Picture 10"/>
          <p:cNvPicPr/>
          <p:nvPr/>
        </p:nvPicPr>
        <p:blipFill>
          <a:blip r:embed="rId16"/>
          <a:stretch/>
        </p:blipFill>
        <p:spPr>
          <a:xfrm>
            <a:off x="11436840" y="3153960"/>
            <a:ext cx="776520" cy="605880"/>
          </a:xfrm>
          <a:prstGeom prst="rect">
            <a:avLst/>
          </a:prstGeom>
          <a:ln>
            <a:noFill/>
          </a:ln>
        </p:spPr>
      </p:pic>
      <p:pic>
        <p:nvPicPr>
          <p:cNvPr id="4" name="Picture 15"/>
          <p:cNvPicPr/>
          <p:nvPr/>
        </p:nvPicPr>
        <p:blipFill>
          <a:blip r:embed="rId17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080" cy="3834720"/>
          </a:xfrm>
          <a:prstGeom prst="rect">
            <a:avLst/>
          </a:prstGeom>
          <a:noFill/>
          <a:ln w="15840">
            <a:solidFill>
              <a:srgbClr val="4A7EBB"/>
            </a:solidFill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/>
          <p:cNvPicPr/>
          <p:nvPr/>
        </p:nvPicPr>
        <p:blipFill>
          <a:blip r:embed="rId18"/>
          <a:stretch/>
        </p:blipFill>
        <p:spPr>
          <a:xfrm>
            <a:off x="-16920" y="3147480"/>
            <a:ext cx="2477160" cy="612000"/>
          </a:xfrm>
          <a:prstGeom prst="rect">
            <a:avLst/>
          </a:prstGeom>
          <a:ln>
            <a:noFill/>
          </a:ln>
        </p:spPr>
      </p:pic>
      <p:pic>
        <p:nvPicPr>
          <p:cNvPr id="7" name="Picture 19"/>
          <p:cNvPicPr/>
          <p:nvPr/>
        </p:nvPicPr>
        <p:blipFill>
          <a:blip r:embed="rId18"/>
          <a:stretch/>
        </p:blipFill>
        <p:spPr>
          <a:xfrm>
            <a:off x="9736200" y="3147480"/>
            <a:ext cx="2477160" cy="612000"/>
          </a:xfrm>
          <a:prstGeom prst="rect">
            <a:avLst/>
          </a:prstGeom>
          <a:ln>
            <a:noFill/>
          </a:ln>
        </p:spPr>
      </p:pic>
      <p:sp>
        <p:nvSpPr>
          <p:cNvPr id="8" name="Line 3"/>
          <p:cNvSpPr/>
          <p:nvPr/>
        </p:nvSpPr>
        <p:spPr>
          <a:xfrm>
            <a:off x="2692080" y="3521880"/>
            <a:ext cx="681588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4800" cy="15148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608040" y="609480"/>
            <a:ext cx="10972080" cy="5637960"/>
          </a:xfrm>
          <a:prstGeom prst="rect">
            <a:avLst/>
          </a:prstGeom>
          <a:noFill/>
          <a:ln w="15840">
            <a:solidFill>
              <a:srgbClr val="4A7EBB"/>
            </a:solidFill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9" name="Picture 9"/>
          <p:cNvPicPr/>
          <p:nvPr/>
        </p:nvPicPr>
        <p:blipFill>
          <a:blip r:embed="rId16"/>
          <a:stretch/>
        </p:blipFill>
        <p:spPr>
          <a:xfrm>
            <a:off x="-15840" y="3153960"/>
            <a:ext cx="776520" cy="605880"/>
          </a:xfrm>
          <a:prstGeom prst="rect">
            <a:avLst/>
          </a:prstGeom>
          <a:ln>
            <a:noFill/>
          </a:ln>
        </p:spPr>
      </p:pic>
      <p:pic>
        <p:nvPicPr>
          <p:cNvPr id="50" name="Picture 10"/>
          <p:cNvPicPr/>
          <p:nvPr/>
        </p:nvPicPr>
        <p:blipFill>
          <a:blip r:embed="rId16"/>
          <a:stretch/>
        </p:blipFill>
        <p:spPr>
          <a:xfrm>
            <a:off x="11436840" y="3153960"/>
            <a:ext cx="776520" cy="605880"/>
          </a:xfrm>
          <a:prstGeom prst="rect">
            <a:avLst/>
          </a:prstGeom>
          <a:ln>
            <a:noFill/>
          </a:ln>
        </p:spPr>
      </p:pic>
      <p:sp>
        <p:nvSpPr>
          <p:cNvPr id="51" name="Line 2"/>
          <p:cNvSpPr/>
          <p:nvPr/>
        </p:nvSpPr>
        <p:spPr>
          <a:xfrm>
            <a:off x="1396080" y="2421360"/>
            <a:ext cx="9407160" cy="36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2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/>
          <p:cNvPicPr/>
          <p:nvPr/>
        </p:nvPicPr>
        <p:blipFill>
          <a:blip r:embed="rId15"/>
          <a:stretch/>
        </p:blipFill>
        <p:spPr>
          <a:xfrm>
            <a:off x="0" y="0"/>
            <a:ext cx="12188160" cy="685548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608040" y="609480"/>
            <a:ext cx="10972080" cy="5637960"/>
          </a:xfrm>
          <a:prstGeom prst="rect">
            <a:avLst/>
          </a:prstGeom>
          <a:noFill/>
          <a:ln w="15840">
            <a:solidFill>
              <a:srgbClr val="4A7EBB"/>
            </a:solidFill>
            <a:miter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2" name="Picture 9"/>
          <p:cNvPicPr/>
          <p:nvPr/>
        </p:nvPicPr>
        <p:blipFill>
          <a:blip r:embed="rId16"/>
          <a:stretch/>
        </p:blipFill>
        <p:spPr>
          <a:xfrm>
            <a:off x="-15840" y="3153960"/>
            <a:ext cx="776520" cy="605880"/>
          </a:xfrm>
          <a:prstGeom prst="rect">
            <a:avLst/>
          </a:prstGeom>
          <a:ln>
            <a:noFill/>
          </a:ln>
        </p:spPr>
      </p:pic>
      <p:pic>
        <p:nvPicPr>
          <p:cNvPr id="93" name="Picture 10"/>
          <p:cNvPicPr/>
          <p:nvPr/>
        </p:nvPicPr>
        <p:blipFill>
          <a:blip r:embed="rId16"/>
          <a:stretch/>
        </p:blipFill>
        <p:spPr>
          <a:xfrm>
            <a:off x="11436840" y="3153960"/>
            <a:ext cx="776520" cy="605880"/>
          </a:xfrm>
          <a:prstGeom prst="rect">
            <a:avLst/>
          </a:prstGeom>
          <a:ln>
            <a:noFill/>
          </a:ln>
        </p:spPr>
      </p:pic>
      <p:sp>
        <p:nvSpPr>
          <p:cNvPr id="9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4"/>
          <p:cNvPicPr/>
          <p:nvPr/>
        </p:nvPicPr>
        <p:blipFill>
          <a:blip r:embed="rId2"/>
          <a:stretch/>
        </p:blipFill>
        <p:spPr>
          <a:xfrm>
            <a:off x="3659040" y="5730840"/>
            <a:ext cx="4717440" cy="669240"/>
          </a:xfrm>
          <a:prstGeom prst="rect">
            <a:avLst/>
          </a:prstGeom>
          <a:ln>
            <a:noFill/>
          </a:ln>
        </p:spPr>
      </p:pic>
      <p:pic>
        <p:nvPicPr>
          <p:cNvPr id="133" name="Imagem 5"/>
          <p:cNvPicPr/>
          <p:nvPr/>
        </p:nvPicPr>
        <p:blipFill>
          <a:blip r:embed="rId3"/>
          <a:stretch/>
        </p:blipFill>
        <p:spPr>
          <a:xfrm>
            <a:off x="263520" y="0"/>
            <a:ext cx="2964600" cy="5596920"/>
          </a:xfrm>
          <a:prstGeom prst="rect">
            <a:avLst/>
          </a:prstGeom>
          <a:ln>
            <a:noFill/>
          </a:ln>
        </p:spPr>
      </p:pic>
      <p:sp>
        <p:nvSpPr>
          <p:cNvPr id="134" name="Line 1"/>
          <p:cNvSpPr/>
          <p:nvPr/>
        </p:nvSpPr>
        <p:spPr>
          <a:xfrm>
            <a:off x="393480" y="6573600"/>
            <a:ext cx="11256840" cy="1191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Line 2"/>
          <p:cNvSpPr/>
          <p:nvPr/>
        </p:nvSpPr>
        <p:spPr>
          <a:xfrm flipH="1">
            <a:off x="11642400" y="393480"/>
            <a:ext cx="28800" cy="62992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3"/>
          <p:cNvSpPr/>
          <p:nvPr/>
        </p:nvSpPr>
        <p:spPr>
          <a:xfrm>
            <a:off x="3659040" y="393480"/>
            <a:ext cx="8012160" cy="3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4"/>
          <p:cNvSpPr/>
          <p:nvPr/>
        </p:nvSpPr>
        <p:spPr>
          <a:xfrm>
            <a:off x="3181320" y="1498680"/>
            <a:ext cx="6828840" cy="201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 Estratégia de Inovações Institucionais para Articulação e Coordenação do Sistema de Inovação Paraibano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3181320" y="3602160"/>
            <a:ext cx="6828840" cy="165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pt-BR" sz="2100" b="1" strike="noStrike" spc="-1">
                <a:solidFill>
                  <a:srgbClr val="C11915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Equipe de Coordenação PLADES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pt-BR" sz="2100" b="1" strike="noStrike" spc="-1">
                <a:solidFill>
                  <a:srgbClr val="C11915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Governo da Paraíba -UFPB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r>
              <a:rPr lang="pt-BR" sz="2100" b="0" strike="noStrike" spc="-1">
                <a:solidFill>
                  <a:srgbClr val="C11915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2016-2021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m 4"/>
          <p:cNvPicPr/>
          <p:nvPr/>
        </p:nvPicPr>
        <p:blipFill>
          <a:blip r:embed="rId2"/>
          <a:stretch/>
        </p:blipFill>
        <p:spPr>
          <a:xfrm>
            <a:off x="3659040" y="5730840"/>
            <a:ext cx="4717440" cy="669240"/>
          </a:xfrm>
          <a:prstGeom prst="rect">
            <a:avLst/>
          </a:prstGeom>
          <a:ln>
            <a:noFill/>
          </a:ln>
        </p:spPr>
      </p:pic>
      <p:sp>
        <p:nvSpPr>
          <p:cNvPr id="220" name="Line 1"/>
          <p:cNvSpPr/>
          <p:nvPr/>
        </p:nvSpPr>
        <p:spPr>
          <a:xfrm flipH="1">
            <a:off x="393480" y="3058920"/>
            <a:ext cx="15840" cy="35146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Line 2"/>
          <p:cNvSpPr/>
          <p:nvPr/>
        </p:nvSpPr>
        <p:spPr>
          <a:xfrm>
            <a:off x="393480" y="6573600"/>
            <a:ext cx="11256840" cy="1191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Line 3"/>
          <p:cNvSpPr/>
          <p:nvPr/>
        </p:nvSpPr>
        <p:spPr>
          <a:xfrm flipH="1">
            <a:off x="11642400" y="393480"/>
            <a:ext cx="28800" cy="62992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Line 4"/>
          <p:cNvSpPr/>
          <p:nvPr/>
        </p:nvSpPr>
        <p:spPr>
          <a:xfrm>
            <a:off x="2033280" y="393480"/>
            <a:ext cx="9653760" cy="3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5"/>
          <p:cNvSpPr/>
          <p:nvPr/>
        </p:nvSpPr>
        <p:spPr>
          <a:xfrm>
            <a:off x="1446840" y="743040"/>
            <a:ext cx="9570240" cy="1324800"/>
          </a:xfrm>
          <a:prstGeom prst="rect">
            <a:avLst/>
          </a:prstGeom>
          <a:noFill/>
          <a:ln>
            <a:solidFill>
              <a:srgbClr val="83992A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Níveis das Câmaras Temáticas do NEAPL-PB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6"/>
          <p:cNvSpPr/>
          <p:nvPr/>
        </p:nvSpPr>
        <p:spPr>
          <a:xfrm>
            <a:off x="838080" y="2571840"/>
            <a:ext cx="10787760" cy="34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As CTs serão hierarquizadas de acordo com a complexidade da Rede de Atores que a compõem, obedecendo a seguinte escala: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- Nível 1 : CT de um único APL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- Nível 2 : CTs em Rede Setorial: composta de dois ou mais APLs de mesma cadeia produtiva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- Nível 3 : CTs em Rede Territorial: composta de dois ou mais APLs de atividades produtivas distintas em um mesmo território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- Nível 4 : CT Estruturante: composta por rede de duas ou mais CTs setoriais e territoriais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6" name="Imagem 5"/>
          <p:cNvPicPr/>
          <p:nvPr/>
        </p:nvPicPr>
        <p:blipFill>
          <a:blip r:embed="rId3"/>
          <a:stretch/>
        </p:blipFill>
        <p:spPr>
          <a:xfrm>
            <a:off x="228960" y="9360"/>
            <a:ext cx="1402560" cy="264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7. Visão Estratégica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1295280" y="2557080"/>
            <a:ext cx="9600480" cy="331812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 Desenvolvimento Territorial resulta de um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Sistema Produtivo e Inovativo</a:t>
            </a: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que gera, difunde e enraiza </a:t>
            </a:r>
            <a:r>
              <a:rPr lang="pt-BR" sz="24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conhecimento</a:t>
            </a: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Estabelece sua direção e ritmo, de forma integrada e integradora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das múltiplas escalas territoriais,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dos diversos interesses sociais, políticos e econômicos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das diferentes dinâmicas temporais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295280" y="99504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8. Vetor de Descrição dos Problemas: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Retroalimentação Cumulativa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1295280" y="2557440"/>
            <a:ext cx="9600480" cy="359964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Fragilidades geram dois problemas retroalimentados e cumulativos :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Na </a:t>
            </a:r>
            <a:r>
              <a:rPr lang="pt-BR" sz="2000" b="1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visão sistêmica</a:t>
            </a: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do Planejamento do Desenvolvimento Territorial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No Dinamismo Territorial dos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295280" y="99504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Fragilidades na Visão Sistêmica do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Planejamento do Desenvolvimento Territorial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295280" y="2487600"/>
            <a:ext cx="9600480" cy="366948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Complexidade Espacial –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Identificação das Escalas Territoriais do Desenvolvimento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00240" lvl="2" indent="-285120">
              <a:lnSpc>
                <a:spcPct val="6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Articulação Multiescalar do Desenvolvimento Territorial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Complexidade Dinâmica –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Identificação da Temporalidade dos Processos de Desenvolvimento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00240" lvl="2" indent="-285120">
              <a:lnSpc>
                <a:spcPct val="6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Integração Intertemporal de Processos de Curto e Longo Prazo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Complexidade Institucional –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Identificação dos Interesses Estratégicos dos Atores do Território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00240" lvl="2" indent="-285120">
              <a:lnSpc>
                <a:spcPct val="60000"/>
              </a:lnSpc>
              <a:spcBef>
                <a:spcPts val="3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8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Coordenação e Alinhamento Estratégico de Interesses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295280" y="99504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Fragilidades no Dinamismo Territorial dos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1295280" y="2557440"/>
            <a:ext cx="9600480" cy="359964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10000"/>
              </a:lnSpc>
              <a:spcBef>
                <a:spcPts val="38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Insuficiente escala, reduzida diversificação e perfil produtivo Tradicional dos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38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Presença esparsa e territorialmente desarticulada em atividades “portadoras de futuro”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38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Estratégias inovativas de direção não-equitativa, reduzida amplitude produtiva intersetorial e baixa pervasividade multiescalar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38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Infraestrutura física e de C&amp;T heterogênea e não integradora do tradicional ao “futuro do desenvolvimento” =&gt; heterogeneidade estrutural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10000"/>
              </a:lnSpc>
              <a:spcBef>
                <a:spcPts val="38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19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Assimetrias Institucionais entre organizações governamentais, de C&amp;T&amp;I e o sistema produtivo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Estratégia Técnica do PLADES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Os Estudos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6194160" y="2581200"/>
            <a:ext cx="127476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Mapeamento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3"/>
          <p:cNvSpPr/>
          <p:nvPr/>
        </p:nvSpPr>
        <p:spPr>
          <a:xfrm>
            <a:off x="4487760" y="2557080"/>
            <a:ext cx="3080160" cy="3080160"/>
          </a:xfrm>
          <a:prstGeom prst="circularArrow">
            <a:avLst>
              <a:gd name="adj1" fmla="val 5193"/>
              <a:gd name="adj2" fmla="val 335366"/>
              <a:gd name="adj3" fmla="val 21295469"/>
              <a:gd name="adj4" fmla="val 19764287"/>
              <a:gd name="adj5" fmla="val 6058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4"/>
          <p:cNvSpPr/>
          <p:nvPr/>
        </p:nvSpPr>
        <p:spPr>
          <a:xfrm>
            <a:off x="6782400" y="4109760"/>
            <a:ext cx="109116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Balança Comercial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4487760" y="2557080"/>
            <a:ext cx="3080160" cy="3080160"/>
          </a:xfrm>
          <a:prstGeom prst="circularArrow">
            <a:avLst>
              <a:gd name="adj1" fmla="val 5193"/>
              <a:gd name="adj2" fmla="val 335366"/>
              <a:gd name="adj3" fmla="val 3733124"/>
              <a:gd name="adj4" fmla="val 2251313"/>
              <a:gd name="adj5" fmla="val 6058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5511600" y="5054400"/>
            <a:ext cx="10321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Impacto Grandes Projetos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7"/>
          <p:cNvSpPr/>
          <p:nvPr/>
        </p:nvSpPr>
        <p:spPr>
          <a:xfrm>
            <a:off x="4487760" y="2557080"/>
            <a:ext cx="3080160" cy="3080160"/>
          </a:xfrm>
          <a:prstGeom prst="circularArrow">
            <a:avLst>
              <a:gd name="adj1" fmla="val 5193"/>
              <a:gd name="adj2" fmla="val 335366"/>
              <a:gd name="adj3" fmla="val 8213320"/>
              <a:gd name="adj4" fmla="val 6731510"/>
              <a:gd name="adj5" fmla="val 6058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8"/>
          <p:cNvSpPr/>
          <p:nvPr/>
        </p:nvSpPr>
        <p:spPr>
          <a:xfrm>
            <a:off x="4317840" y="4109760"/>
            <a:ext cx="81972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Políticas Públicas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4407840" y="2108880"/>
            <a:ext cx="3080160" cy="3080160"/>
          </a:xfrm>
          <a:prstGeom prst="circularArrow">
            <a:avLst>
              <a:gd name="adj1" fmla="val 5193"/>
              <a:gd name="adj2" fmla="val 335366"/>
              <a:gd name="adj3" fmla="val 11057508"/>
              <a:gd name="adj4" fmla="val 9619157"/>
              <a:gd name="adj5" fmla="val 6058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10"/>
          <p:cNvSpPr/>
          <p:nvPr/>
        </p:nvSpPr>
        <p:spPr>
          <a:xfrm>
            <a:off x="4164480" y="2594160"/>
            <a:ext cx="144000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0160" tIns="20160" rIns="20160" bIns="20160" anchor="ctr"/>
          <a:lstStyle/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Oportunidades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Investimento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11"/>
          <p:cNvSpPr/>
          <p:nvPr/>
        </p:nvSpPr>
        <p:spPr>
          <a:xfrm>
            <a:off x="4037400" y="2420280"/>
            <a:ext cx="3080160" cy="3080160"/>
          </a:xfrm>
          <a:prstGeom prst="circularArrow">
            <a:avLst>
              <a:gd name="adj1" fmla="val 5193"/>
              <a:gd name="adj2" fmla="val 335366"/>
              <a:gd name="adj3" fmla="val 17472240"/>
              <a:gd name="adj4" fmla="val 16095493"/>
              <a:gd name="adj5" fmla="val 6058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m 3"/>
          <p:cNvPicPr/>
          <p:nvPr/>
        </p:nvPicPr>
        <p:blipFill>
          <a:blip r:embed="rId2"/>
          <a:stretch/>
        </p:blipFill>
        <p:spPr>
          <a:xfrm>
            <a:off x="900000" y="633240"/>
            <a:ext cx="10325880" cy="555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magem 4"/>
          <p:cNvPicPr/>
          <p:nvPr/>
        </p:nvPicPr>
        <p:blipFill>
          <a:blip r:embed="rId2"/>
          <a:stretch/>
        </p:blipFill>
        <p:spPr>
          <a:xfrm>
            <a:off x="3659040" y="5730840"/>
            <a:ext cx="4717440" cy="669240"/>
          </a:xfrm>
          <a:prstGeom prst="rect">
            <a:avLst/>
          </a:prstGeom>
          <a:ln>
            <a:noFill/>
          </a:ln>
        </p:spPr>
      </p:pic>
      <p:pic>
        <p:nvPicPr>
          <p:cNvPr id="248" name="Imagem 5"/>
          <p:cNvPicPr/>
          <p:nvPr/>
        </p:nvPicPr>
        <p:blipFill>
          <a:blip r:embed="rId3"/>
          <a:stretch/>
        </p:blipFill>
        <p:spPr>
          <a:xfrm>
            <a:off x="263520" y="0"/>
            <a:ext cx="1402560" cy="2647080"/>
          </a:xfrm>
          <a:prstGeom prst="rect">
            <a:avLst/>
          </a:prstGeom>
          <a:ln>
            <a:noFill/>
          </a:ln>
        </p:spPr>
      </p:pic>
      <p:sp>
        <p:nvSpPr>
          <p:cNvPr id="249" name="Line 1"/>
          <p:cNvSpPr/>
          <p:nvPr/>
        </p:nvSpPr>
        <p:spPr>
          <a:xfrm flipH="1">
            <a:off x="393480" y="3058920"/>
            <a:ext cx="15840" cy="35146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0" name="Line 2"/>
          <p:cNvSpPr/>
          <p:nvPr/>
        </p:nvSpPr>
        <p:spPr>
          <a:xfrm>
            <a:off x="393480" y="6573600"/>
            <a:ext cx="11256840" cy="1191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1" name="Line 3"/>
          <p:cNvSpPr/>
          <p:nvPr/>
        </p:nvSpPr>
        <p:spPr>
          <a:xfrm flipH="1">
            <a:off x="11642400" y="393480"/>
            <a:ext cx="28800" cy="62992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2" name="Line 4"/>
          <p:cNvSpPr/>
          <p:nvPr/>
        </p:nvSpPr>
        <p:spPr>
          <a:xfrm>
            <a:off x="2033280" y="393480"/>
            <a:ext cx="9653760" cy="3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3" name="CustomShape 5"/>
          <p:cNvSpPr/>
          <p:nvPr/>
        </p:nvSpPr>
        <p:spPr>
          <a:xfrm>
            <a:off x="1782720" y="365040"/>
            <a:ext cx="9570240" cy="132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Núcleo de Coordenação do PLADES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6"/>
          <p:cNvSpPr/>
          <p:nvPr/>
        </p:nvSpPr>
        <p:spPr>
          <a:xfrm>
            <a:off x="838080" y="2571840"/>
            <a:ext cx="10787760" cy="349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NETE/Departamento de Economia/UFPB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Paulo Fernando Cavalcanti Filho – Coordenador- Geral (Doutor em Economia/UFRJ)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Danilo R. Arruda – Gerente Executivo (Doutor em Economia/UFRJ)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NEAPL/SETDE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Delma Aquino – Coordenadora-Financeira (Mestre em Gestão Pública/UFPE)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GEDIN/SETDE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Marília Medeiros de Araújo – Coordenadora Administrativa (Mestre em Economia/UFRN)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m 4"/>
          <p:cNvPicPr/>
          <p:nvPr/>
        </p:nvPicPr>
        <p:blipFill>
          <a:blip r:embed="rId2"/>
          <a:stretch/>
        </p:blipFill>
        <p:spPr>
          <a:xfrm>
            <a:off x="3659040" y="5730840"/>
            <a:ext cx="4717440" cy="669240"/>
          </a:xfrm>
          <a:prstGeom prst="rect">
            <a:avLst/>
          </a:prstGeom>
          <a:ln>
            <a:noFill/>
          </a:ln>
        </p:spPr>
      </p:pic>
      <p:pic>
        <p:nvPicPr>
          <p:cNvPr id="256" name="Imagem 5"/>
          <p:cNvPicPr/>
          <p:nvPr/>
        </p:nvPicPr>
        <p:blipFill>
          <a:blip r:embed="rId3"/>
          <a:stretch/>
        </p:blipFill>
        <p:spPr>
          <a:xfrm>
            <a:off x="263520" y="0"/>
            <a:ext cx="2964600" cy="5596920"/>
          </a:xfrm>
          <a:prstGeom prst="rect">
            <a:avLst/>
          </a:prstGeom>
          <a:ln>
            <a:noFill/>
          </a:ln>
        </p:spPr>
      </p:pic>
      <p:sp>
        <p:nvSpPr>
          <p:cNvPr id="257" name="Line 1"/>
          <p:cNvSpPr/>
          <p:nvPr/>
        </p:nvSpPr>
        <p:spPr>
          <a:xfrm>
            <a:off x="393480" y="6573600"/>
            <a:ext cx="11256840" cy="1191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Line 2"/>
          <p:cNvSpPr/>
          <p:nvPr/>
        </p:nvSpPr>
        <p:spPr>
          <a:xfrm flipH="1">
            <a:off x="11642400" y="393480"/>
            <a:ext cx="28800" cy="62992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Line 3"/>
          <p:cNvSpPr/>
          <p:nvPr/>
        </p:nvSpPr>
        <p:spPr>
          <a:xfrm>
            <a:off x="3659040" y="393480"/>
            <a:ext cx="8012160" cy="36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3228840" y="3514680"/>
            <a:ext cx="7259040" cy="192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819"/>
              </a:spcBef>
              <a:spcAft>
                <a:spcPts val="601"/>
              </a:spcAft>
            </a:pPr>
            <a:r>
              <a:rPr lang="pt-BR" sz="41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pladesapl@gmail.com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pcavalcantifilho@Hotmail.com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delmacompet@gmail.com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marilia.mda@outlook.com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dr_arruda@yahoo.com.br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3228840" y="1371600"/>
            <a:ext cx="6828840" cy="176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4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Obrigado pela Atenção!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1. Objeto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1295280" y="2557080"/>
            <a:ext cx="9600480" cy="331812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285840" indent="-285120" algn="ctr">
              <a:lnSpc>
                <a:spcPct val="100000"/>
              </a:lnSpc>
              <a:spcAft>
                <a:spcPts val="601"/>
              </a:spcAft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	</a:t>
            </a:r>
            <a:r>
              <a:rPr lang="pt-BR" sz="3600" b="1" strike="noStrike" spc="-1">
                <a:solidFill>
                  <a:srgbClr val="3C977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</a:t>
            </a: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</a:t>
            </a:r>
            <a:r>
              <a:rPr lang="pt-BR" sz="3600" b="1" strike="noStrike" spc="-1">
                <a:solidFill>
                  <a:srgbClr val="3C977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Desenvolvimento Territorial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Aft>
                <a:spcPts val="601"/>
              </a:spcAft>
            </a:pPr>
            <a:r>
              <a:rPr lang="pt-BR" sz="3600" b="1" strike="noStrike" spc="-1">
                <a:solidFill>
                  <a:srgbClr val="3C977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dos APLs Paraibanos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2. Objetivo Geral do PLADES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295280" y="2557080"/>
            <a:ext cx="9600480" cy="331812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Bef>
                <a:spcPts val="66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3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a Paraíba o Estado Nordestino com uma </a:t>
            </a:r>
            <a:r>
              <a:rPr lang="pt-BR" sz="3300" b="1" strike="noStrike" spc="-1">
                <a:solidFill>
                  <a:srgbClr val="3C977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Estratégia Integrada de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60"/>
              </a:spcBef>
              <a:spcAft>
                <a:spcPts val="601"/>
              </a:spcAft>
            </a:pPr>
            <a:r>
              <a:rPr lang="pt-BR" sz="3300" b="1" strike="noStrike" spc="-1">
                <a:solidFill>
                  <a:srgbClr val="3C977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Desenvolvimento Territorial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lang="pt-BR" sz="3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com o Planejamento de programas e instrumentos de política produtiva e inovativa, em um horizonte de médio prazo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295280" y="99504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3. Vetor de Descrição dos Problemas: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Fragilidades Institucionais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1295280" y="2557440"/>
            <a:ext cx="9600480" cy="359964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Fragililidades para o Desenvolvimento Territorial dos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  <a:spcBef>
                <a:spcPts val="47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Na capacitação Produtiva, Tecnológica e Inovativa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No arcabouço institucional e sua estrutura organizacional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6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Na integração entre os atores-chave do Sistema de Inovação estadual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6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0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Na capacidade de promover a sustentação econômica, social, ambiental, fiscal e financeira da estratégia de desenvolvimento territorial a ser implantada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4. Diretriz Estratégica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295280" y="2557080"/>
            <a:ext cx="9600480" cy="331812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 Planejamento e Execução de </a:t>
            </a:r>
            <a:r>
              <a:rPr lang="pt-BR" sz="24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Inovações Institucionais</a:t>
            </a: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,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onde e quando avaliados necessários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no âmbito do Sistema de Inovação Estadual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Reestruturando as Organizações (SETDE)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Reorganizando a sua Governança (NEAPL)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Redefinindo Objetivos (IES)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7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Desenhando novos Instrumentos de Ação (OP-APL)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295280" y="982080"/>
            <a:ext cx="9600480" cy="1303200"/>
          </a:xfrm>
          <a:prstGeom prst="rect">
            <a:avLst/>
          </a:prstGeom>
          <a:blipFill>
            <a:blip r:embed="rId2"/>
            <a:tile/>
          </a:blipFill>
          <a:ln w="9360">
            <a:solidFill>
              <a:srgbClr val="83992A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marL="343080" indent="-342360" algn="ctr">
              <a:lnSpc>
                <a:spcPct val="100000"/>
              </a:lnSpc>
            </a:pPr>
            <a:r>
              <a:rPr lang="pt-BR" sz="3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6. Vetor de Descrição de Resultados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1295280" y="2557080"/>
            <a:ext cx="9600480" cy="3318120"/>
          </a:xfrm>
          <a:prstGeom prst="rect">
            <a:avLst/>
          </a:prstGeom>
          <a:solidFill>
            <a:srgbClr val="6D3C1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a Política de APLs um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Eixo Estruturante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do Desenvolvimento da  Paraíba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Sistêmico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o Planejamento das Políticas para APLs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o NEAPL espaço de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coordenação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das Políticas de Desenvolvimento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as IES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parceiras estratégicas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para Sistema Produtivo e para o Governo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Estratégias Empresariais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aderentes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ao Padrão de Concorrência Global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120"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Tornar as Políticas Públicas </a:t>
            </a:r>
            <a:r>
              <a:rPr lang="pt-BR" sz="2200" b="0" u="sng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coerentes</a:t>
            </a:r>
            <a:r>
              <a:rPr lang="pt-BR" sz="2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 com as Estratégias Empresariais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601"/>
              </a:spcAft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928960" y="1573560"/>
            <a:ext cx="3049560" cy="962280"/>
          </a:xfrm>
          <a:custGeom>
            <a:avLst/>
            <a:gdLst/>
            <a:ahLst/>
            <a:cxnLst/>
            <a:rect l="l" t="t" r="r" b="b"/>
            <a:pathLst>
              <a:path w="3050434" h="962913">
                <a:moveTo>
                  <a:pt x="3050434" y="0"/>
                </a:moveTo>
                <a:lnTo>
                  <a:pt x="3050434" y="962913"/>
                </a:lnTo>
                <a:lnTo>
                  <a:pt x="0" y="962913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CustomShape 2"/>
          <p:cNvSpPr/>
          <p:nvPr/>
        </p:nvSpPr>
        <p:spPr>
          <a:xfrm>
            <a:off x="5979240" y="1573560"/>
            <a:ext cx="2367360" cy="1983960"/>
          </a:xfrm>
          <a:custGeom>
            <a:avLst/>
            <a:gdLst/>
            <a:ahLst/>
            <a:cxnLst/>
            <a:rect l="l" t="t" r="r" b="b"/>
            <a:pathLst>
              <a:path w="2367968" h="1984831">
                <a:moveTo>
                  <a:pt x="0" y="0"/>
                </a:moveTo>
                <a:lnTo>
                  <a:pt x="0" y="1769978"/>
                </a:lnTo>
                <a:lnTo>
                  <a:pt x="2367968" y="1769978"/>
                </a:lnTo>
                <a:lnTo>
                  <a:pt x="2367968" y="1984831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3"/>
          <p:cNvSpPr/>
          <p:nvPr/>
        </p:nvSpPr>
        <p:spPr>
          <a:xfrm>
            <a:off x="5915520" y="4479120"/>
            <a:ext cx="90720" cy="633960"/>
          </a:xfrm>
          <a:custGeom>
            <a:avLst/>
            <a:gdLst/>
            <a:ahLst/>
            <a:cxnLst/>
            <a:rect l="l" t="t" r="r" b="b"/>
            <a:pathLst>
              <a:path h="634622">
                <a:moveTo>
                  <a:pt x="45720" y="0"/>
                </a:moveTo>
                <a:lnTo>
                  <a:pt x="45720" y="634622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4"/>
          <p:cNvSpPr/>
          <p:nvPr/>
        </p:nvSpPr>
        <p:spPr>
          <a:xfrm>
            <a:off x="5915520" y="1573560"/>
            <a:ext cx="90720" cy="1983960"/>
          </a:xfrm>
          <a:custGeom>
            <a:avLst/>
            <a:gdLst/>
            <a:ahLst/>
            <a:cxnLst/>
            <a:rect l="l" t="t" r="r" b="b"/>
            <a:pathLst>
              <a:path w="18022" h="1984831">
                <a:moveTo>
                  <a:pt x="63742" y="0"/>
                </a:moveTo>
                <a:lnTo>
                  <a:pt x="63742" y="1769978"/>
                </a:lnTo>
                <a:lnTo>
                  <a:pt x="45720" y="1769978"/>
                </a:lnTo>
                <a:lnTo>
                  <a:pt x="45720" y="1984831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CustomShape 5"/>
          <p:cNvSpPr/>
          <p:nvPr/>
        </p:nvSpPr>
        <p:spPr>
          <a:xfrm>
            <a:off x="3575520" y="1573560"/>
            <a:ext cx="2403360" cy="1983960"/>
          </a:xfrm>
          <a:custGeom>
            <a:avLst/>
            <a:gdLst/>
            <a:ahLst/>
            <a:cxnLst/>
            <a:rect l="l" t="t" r="r" b="b"/>
            <a:pathLst>
              <a:path w="2404013" h="1984831">
                <a:moveTo>
                  <a:pt x="2404013" y="0"/>
                </a:moveTo>
                <a:lnTo>
                  <a:pt x="2404013" y="1769978"/>
                </a:lnTo>
                <a:lnTo>
                  <a:pt x="0" y="1769978"/>
                </a:lnTo>
                <a:lnTo>
                  <a:pt x="0" y="1984831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6"/>
          <p:cNvSpPr/>
          <p:nvPr/>
        </p:nvSpPr>
        <p:spPr>
          <a:xfrm>
            <a:off x="5090040" y="652680"/>
            <a:ext cx="1777680" cy="920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99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NEAPL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7"/>
          <p:cNvSpPr/>
          <p:nvPr/>
        </p:nvSpPr>
        <p:spPr>
          <a:xfrm>
            <a:off x="5445720" y="1368720"/>
            <a:ext cx="1599840" cy="30636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3280" tIns="13320" rIns="53280" bIns="13320" anchor="ctr"/>
          <a:lstStyle/>
          <a:p>
            <a:pPr algn="r">
              <a:lnSpc>
                <a:spcPct val="90000"/>
              </a:lnSpc>
              <a:spcAft>
                <a:spcPts val="734"/>
              </a:spcAft>
            </a:pPr>
            <a:r>
              <a:rPr lang="pt-BR" sz="21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Conselho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8"/>
          <p:cNvSpPr/>
          <p:nvPr/>
        </p:nvSpPr>
        <p:spPr>
          <a:xfrm>
            <a:off x="2685960" y="3558240"/>
            <a:ext cx="1777680" cy="920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99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CIGOV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9"/>
          <p:cNvSpPr/>
          <p:nvPr/>
        </p:nvSpPr>
        <p:spPr>
          <a:xfrm>
            <a:off x="3042000" y="4152600"/>
            <a:ext cx="1599840" cy="54972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8080" tIns="6840" rIns="28080" bIns="6840" anchor="ctr"/>
          <a:lstStyle/>
          <a:p>
            <a:pPr algn="r">
              <a:lnSpc>
                <a:spcPct val="90000"/>
              </a:lnSpc>
              <a:spcAft>
                <a:spcPts val="386"/>
              </a:spcAft>
            </a:pPr>
            <a:r>
              <a:rPr lang="pt-BR" sz="1100" b="0" strike="noStrike" spc="-1">
                <a:solidFill>
                  <a:srgbClr val="212121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Órgãos públicos Federais, estaduais e Municipais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10"/>
          <p:cNvSpPr/>
          <p:nvPr/>
        </p:nvSpPr>
        <p:spPr>
          <a:xfrm>
            <a:off x="5072040" y="3558240"/>
            <a:ext cx="1777680" cy="920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99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11"/>
          <p:cNvSpPr/>
          <p:nvPr/>
        </p:nvSpPr>
        <p:spPr>
          <a:xfrm>
            <a:off x="5427720" y="4172040"/>
            <a:ext cx="1599840" cy="51156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8160" tIns="9360" rIns="38160" bIns="9360" anchor="ctr"/>
          <a:lstStyle/>
          <a:p>
            <a:pPr algn="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UFPB, IFPB, UFCG, UEPB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CustomShape 12"/>
          <p:cNvSpPr/>
          <p:nvPr/>
        </p:nvSpPr>
        <p:spPr>
          <a:xfrm>
            <a:off x="5072040" y="5113800"/>
            <a:ext cx="1777680" cy="920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99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Coord.-Executiva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NEAPL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13"/>
          <p:cNvSpPr/>
          <p:nvPr/>
        </p:nvSpPr>
        <p:spPr>
          <a:xfrm>
            <a:off x="5427720" y="5829840"/>
            <a:ext cx="1599840" cy="30636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0680" tIns="10080" rIns="40680" bIns="10080" anchor="ctr"/>
          <a:lstStyle/>
          <a:p>
            <a:pPr algn="r">
              <a:lnSpc>
                <a:spcPct val="90000"/>
              </a:lnSpc>
              <a:spcAft>
                <a:spcPts val="561"/>
              </a:spcAft>
            </a:pPr>
            <a:r>
              <a:rPr lang="pt-BR" sz="16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Câmaras Temáticas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14"/>
          <p:cNvSpPr/>
          <p:nvPr/>
        </p:nvSpPr>
        <p:spPr>
          <a:xfrm>
            <a:off x="7458120" y="3558240"/>
            <a:ext cx="1777680" cy="92016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" tIns="12600" rIns="12600" bIns="12996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CISPE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15"/>
          <p:cNvSpPr/>
          <p:nvPr/>
        </p:nvSpPr>
        <p:spPr>
          <a:xfrm>
            <a:off x="7777800" y="4181400"/>
            <a:ext cx="1671840" cy="49212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8160" tIns="9360" rIns="38160" bIns="9360" anchor="ctr"/>
          <a:lstStyle/>
          <a:p>
            <a:pPr algn="r">
              <a:lnSpc>
                <a:spcPct val="90000"/>
              </a:lnSpc>
              <a:spcAft>
                <a:spcPts val="524"/>
              </a:spcAft>
            </a:pPr>
            <a:r>
              <a:rPr lang="pt-BR" sz="15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FIEP, SEBRAE, FAEPA, Fecomercio,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CustomShape 16"/>
          <p:cNvSpPr/>
          <p:nvPr/>
        </p:nvSpPr>
        <p:spPr>
          <a:xfrm>
            <a:off x="1150560" y="2196720"/>
            <a:ext cx="1777680" cy="67824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tx1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320" tIns="13320" rIns="13320" bIns="129960" anchor="ctr"/>
          <a:lstStyle/>
          <a:p>
            <a:pPr algn="ctr">
              <a:lnSpc>
                <a:spcPct val="90000"/>
              </a:lnSpc>
              <a:spcAft>
                <a:spcPts val="734"/>
              </a:spcAft>
            </a:pPr>
            <a:r>
              <a:rPr lang="pt-BR" sz="2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PLADES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17"/>
          <p:cNvSpPr/>
          <p:nvPr/>
        </p:nvSpPr>
        <p:spPr>
          <a:xfrm>
            <a:off x="4252680" y="2821680"/>
            <a:ext cx="1599840" cy="30636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11520" rIns="45720" bIns="11520" anchor="ctr"/>
          <a:lstStyle/>
          <a:p>
            <a:pPr algn="r">
              <a:lnSpc>
                <a:spcPct val="90000"/>
              </a:lnSpc>
              <a:spcAft>
                <a:spcPts val="629"/>
              </a:spcAft>
            </a:pPr>
            <a:r>
              <a:rPr lang="pt-BR" sz="18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UFPB-Governo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18"/>
          <p:cNvSpPr/>
          <p:nvPr/>
        </p:nvSpPr>
        <p:spPr>
          <a:xfrm>
            <a:off x="2928960" y="4572000"/>
            <a:ext cx="2127960" cy="1199520"/>
          </a:xfrm>
          <a:prstGeom prst="bentConnector3">
            <a:avLst>
              <a:gd name="adj1" fmla="val -2349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19"/>
          <p:cNvSpPr/>
          <p:nvPr/>
        </p:nvSpPr>
        <p:spPr>
          <a:xfrm rot="10800000" flipV="1">
            <a:off x="8715240" y="6399720"/>
            <a:ext cx="1013760" cy="913680"/>
          </a:xfrm>
          <a:prstGeom prst="bentConnector3">
            <a:avLst>
              <a:gd name="adj1" fmla="val -705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9452160" y="651240"/>
            <a:ext cx="1949400" cy="5486400"/>
          </a:xfrm>
          <a:prstGeom prst="roundRect">
            <a:avLst>
              <a:gd name="adj" fmla="val 1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Câmara Temática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APL TICC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7758720" y="651240"/>
            <a:ext cx="1526400" cy="5486400"/>
          </a:xfrm>
          <a:prstGeom prst="roundRect">
            <a:avLst>
              <a:gd name="adj" fmla="val 1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Plano de Desenvolvimento Econômico e Social Sustentável do APL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555520" y="651240"/>
            <a:ext cx="1455120" cy="5486400"/>
          </a:xfrm>
          <a:prstGeom prst="roundRect">
            <a:avLst>
              <a:gd name="adj" fmla="val 10000"/>
            </a:avLst>
          </a:prstGeom>
          <a:solidFill>
            <a:srgbClr val="8AD0D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71717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Plataforma de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71717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Soluções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71717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Político-Institucionais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4243320" y="651240"/>
            <a:ext cx="1114560" cy="5486400"/>
          </a:xfrm>
          <a:prstGeom prst="roundRect">
            <a:avLst>
              <a:gd name="adj" fmla="val 1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Plataforma de Soluções Técnico-Econômicas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2351520" y="651240"/>
            <a:ext cx="1396440" cy="5486400"/>
          </a:xfrm>
          <a:prstGeom prst="roundRect">
            <a:avLst>
              <a:gd name="adj" fmla="val 1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Câmaras Programáticas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931680" y="651240"/>
            <a:ext cx="1322280" cy="5486400"/>
          </a:xfrm>
          <a:prstGeom prst="roundRect">
            <a:avLst>
              <a:gd name="adj" fmla="val 1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720" tIns="99720" rIns="99720" bIns="394056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161616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NEAPL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994320" y="3250800"/>
            <a:ext cx="1119960" cy="96048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7080" tIns="37080" rIns="9000" bIns="37080" anchor="ctr"/>
          <a:lstStyle/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Coordenação-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490"/>
              </a:spcAft>
            </a:pPr>
            <a:r>
              <a:rPr lang="pt-BR" sz="1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Executiva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 rot="177000">
            <a:off x="2114640" y="3732480"/>
            <a:ext cx="322200" cy="13320"/>
          </a:xfrm>
          <a:custGeom>
            <a:avLst/>
            <a:gdLst/>
            <a:ahLst/>
            <a:cxnLst/>
            <a:rect l="l" t="t" r="r" b="b"/>
            <a:pathLst>
              <a:path w="323071">
                <a:moveTo>
                  <a:pt x="0" y="6943"/>
                </a:moveTo>
                <a:lnTo>
                  <a:pt x="323071" y="6943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9"/>
          <p:cNvSpPr/>
          <p:nvPr/>
        </p:nvSpPr>
        <p:spPr>
          <a:xfrm>
            <a:off x="2437560" y="1946880"/>
            <a:ext cx="1153800" cy="36014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46440" rIns="12600" bIns="46440" anchor="ctr"/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CIGOV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pt-B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CISPE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10"/>
          <p:cNvSpPr/>
          <p:nvPr/>
        </p:nvSpPr>
        <p:spPr>
          <a:xfrm rot="19516800">
            <a:off x="3341520" y="2940840"/>
            <a:ext cx="2808360" cy="13320"/>
          </a:xfrm>
          <a:custGeom>
            <a:avLst/>
            <a:gdLst/>
            <a:ahLst/>
            <a:cxnLst/>
            <a:rect l="l" t="t" r="r" b="b"/>
            <a:pathLst>
              <a:path w="2809013">
                <a:moveTo>
                  <a:pt x="0" y="6943"/>
                </a:moveTo>
                <a:lnTo>
                  <a:pt x="2809013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CustomShape 11"/>
          <p:cNvSpPr/>
          <p:nvPr/>
        </p:nvSpPr>
        <p:spPr>
          <a:xfrm>
            <a:off x="5900760" y="1935720"/>
            <a:ext cx="987840" cy="4226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280" tIns="17280" rIns="5040" bIns="176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1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Infraestrutura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12"/>
          <p:cNvSpPr/>
          <p:nvPr/>
        </p:nvSpPr>
        <p:spPr>
          <a:xfrm rot="17622600">
            <a:off x="3069360" y="2941200"/>
            <a:ext cx="1747080" cy="13320"/>
          </a:xfrm>
          <a:custGeom>
            <a:avLst/>
            <a:gdLst/>
            <a:ahLst/>
            <a:cxnLst/>
            <a:rect l="l" t="t" r="r" b="b"/>
            <a:pathLst>
              <a:path w="1747965">
                <a:moveTo>
                  <a:pt x="0" y="6943"/>
                </a:moveTo>
                <a:lnTo>
                  <a:pt x="1747965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13"/>
          <p:cNvSpPr/>
          <p:nvPr/>
        </p:nvSpPr>
        <p:spPr>
          <a:xfrm>
            <a:off x="4295160" y="1935720"/>
            <a:ext cx="977040" cy="4226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280" tIns="17280" rIns="5040" bIns="176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1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Cooperação Inovativa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14"/>
          <p:cNvSpPr/>
          <p:nvPr/>
        </p:nvSpPr>
        <p:spPr>
          <a:xfrm rot="1315200">
            <a:off x="3497760" y="4227120"/>
            <a:ext cx="2604600" cy="13320"/>
          </a:xfrm>
          <a:custGeom>
            <a:avLst/>
            <a:gdLst/>
            <a:ahLst/>
            <a:cxnLst/>
            <a:rect l="l" t="t" r="r" b="b"/>
            <a:pathLst>
              <a:path w="2605233">
                <a:moveTo>
                  <a:pt x="0" y="6943"/>
                </a:moveTo>
                <a:lnTo>
                  <a:pt x="2605233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15"/>
          <p:cNvSpPr/>
          <p:nvPr/>
        </p:nvSpPr>
        <p:spPr>
          <a:xfrm>
            <a:off x="6008760" y="4509000"/>
            <a:ext cx="956880" cy="4226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280" tIns="17280" rIns="5040" bIns="176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 Alterações Tributárias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16"/>
          <p:cNvSpPr/>
          <p:nvPr/>
        </p:nvSpPr>
        <p:spPr>
          <a:xfrm rot="20575800">
            <a:off x="3539880" y="3397680"/>
            <a:ext cx="2334600" cy="13320"/>
          </a:xfrm>
          <a:custGeom>
            <a:avLst/>
            <a:gdLst/>
            <a:ahLst/>
            <a:cxnLst/>
            <a:rect l="l" t="t" r="r" b="b"/>
            <a:pathLst>
              <a:path w="2335404">
                <a:moveTo>
                  <a:pt x="0" y="6943"/>
                </a:moveTo>
                <a:lnTo>
                  <a:pt x="2335404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17"/>
          <p:cNvSpPr/>
          <p:nvPr/>
        </p:nvSpPr>
        <p:spPr>
          <a:xfrm>
            <a:off x="5824440" y="2850120"/>
            <a:ext cx="1114200" cy="4226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280" tIns="17280" rIns="5040" bIns="176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Inteligência Territorial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18"/>
          <p:cNvSpPr/>
          <p:nvPr/>
        </p:nvSpPr>
        <p:spPr>
          <a:xfrm rot="72000">
            <a:off x="3591720" y="3749040"/>
            <a:ext cx="796680" cy="13320"/>
          </a:xfrm>
          <a:custGeom>
            <a:avLst/>
            <a:gdLst/>
            <a:ahLst/>
            <a:cxnLst/>
            <a:rect l="l" t="t" r="r" b="b"/>
            <a:pathLst>
              <a:path w="797375">
                <a:moveTo>
                  <a:pt x="0" y="6943"/>
                </a:moveTo>
                <a:lnTo>
                  <a:pt x="797375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CustomShape 19"/>
          <p:cNvSpPr/>
          <p:nvPr/>
        </p:nvSpPr>
        <p:spPr>
          <a:xfrm>
            <a:off x="4389120" y="3552840"/>
            <a:ext cx="863640" cy="42264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7280" tIns="17280" rIns="5040" bIns="176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2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Financiamento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0"/>
          <p:cNvSpPr/>
          <p:nvPr/>
        </p:nvSpPr>
        <p:spPr>
          <a:xfrm rot="3735600">
            <a:off x="3055320" y="4629240"/>
            <a:ext cx="2007000" cy="13320"/>
          </a:xfrm>
          <a:custGeom>
            <a:avLst/>
            <a:gdLst/>
            <a:ahLst/>
            <a:cxnLst/>
            <a:rect l="l" t="t" r="r" b="b"/>
            <a:pathLst>
              <a:path w="2007582">
                <a:moveTo>
                  <a:pt x="0" y="6943"/>
                </a:moveTo>
                <a:lnTo>
                  <a:pt x="2007582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CustomShape 21"/>
          <p:cNvSpPr/>
          <p:nvPr/>
        </p:nvSpPr>
        <p:spPr>
          <a:xfrm>
            <a:off x="4526640" y="5244480"/>
            <a:ext cx="846000" cy="55980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600" tIns="21600" rIns="5040" bIns="212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3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Comercialização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22"/>
          <p:cNvSpPr/>
          <p:nvPr/>
        </p:nvSpPr>
        <p:spPr>
          <a:xfrm rot="2247000">
            <a:off x="3291120" y="4628520"/>
            <a:ext cx="2921400" cy="13320"/>
          </a:xfrm>
          <a:custGeom>
            <a:avLst/>
            <a:gdLst/>
            <a:ahLst/>
            <a:cxnLst/>
            <a:rect l="l" t="t" r="r" b="b"/>
            <a:pathLst>
              <a:path w="2922158">
                <a:moveTo>
                  <a:pt x="0" y="6943"/>
                </a:moveTo>
                <a:lnTo>
                  <a:pt x="2922158" y="6943"/>
                </a:lnTo>
              </a:path>
            </a:pathLst>
          </a:custGeom>
          <a:noFill/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23"/>
          <p:cNvSpPr/>
          <p:nvPr/>
        </p:nvSpPr>
        <p:spPr>
          <a:xfrm>
            <a:off x="5911920" y="5244480"/>
            <a:ext cx="1020600" cy="559800"/>
          </a:xfrm>
          <a:prstGeom prst="roundRect">
            <a:avLst>
              <a:gd name="adj" fmla="val 1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21600" tIns="21600" rIns="5040" bIns="21240" anchor="ctr"/>
          <a:lstStyle/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Projeto 4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  <a:spcAft>
                <a:spcPts val="281"/>
              </a:spcAft>
            </a:pPr>
            <a:r>
              <a:rPr lang="pt-BR" sz="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 Marco Legal de C&amp;T&amp;I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4"/>
          <p:cNvSpPr/>
          <p:nvPr/>
        </p:nvSpPr>
        <p:spPr>
          <a:xfrm>
            <a:off x="9556920" y="1756800"/>
            <a:ext cx="1844640" cy="43808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Governança do APL,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Pesquisadores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 das IES,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Técnicos do Sistema S,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Técnicos da SETDE, Técnicos do PaqTc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Empresários da SUCESU,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Empresários de Mídia Digital, Consultoria, IPHAEP,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25"/>
          <p:cNvSpPr/>
          <p:nvPr/>
        </p:nvSpPr>
        <p:spPr>
          <a:xfrm>
            <a:off x="7827840" y="2147400"/>
            <a:ext cx="1384560" cy="36568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Visão de Futuro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Vetor de Problemas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t-BR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aramond"/>
                <a:ea typeface="DejaVu Sans"/>
              </a:rPr>
              <a:t>Vetor de Soluções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26"/>
          <p:cNvSpPr/>
          <p:nvPr/>
        </p:nvSpPr>
        <p:spPr>
          <a:xfrm rot="10625400">
            <a:off x="7071840" y="1362240"/>
            <a:ext cx="406440" cy="441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CustomShape 27"/>
          <p:cNvSpPr/>
          <p:nvPr/>
        </p:nvSpPr>
        <p:spPr>
          <a:xfrm>
            <a:off x="3864240" y="1357200"/>
            <a:ext cx="315720" cy="4561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CustomShape 28"/>
          <p:cNvSpPr/>
          <p:nvPr/>
        </p:nvSpPr>
        <p:spPr>
          <a:xfrm>
            <a:off x="7211880" y="1914120"/>
            <a:ext cx="390960" cy="5335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CustomShape 29"/>
          <p:cNvSpPr/>
          <p:nvPr/>
        </p:nvSpPr>
        <p:spPr>
          <a:xfrm rot="10625400">
            <a:off x="3747600" y="5201640"/>
            <a:ext cx="394200" cy="44172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523880" y="0"/>
            <a:ext cx="9143280" cy="835920"/>
          </a:xfrm>
          <a:prstGeom prst="rect">
            <a:avLst/>
          </a:prstGeom>
          <a:solidFill>
            <a:srgbClr val="996633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lang="pt-BR" sz="2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PLADES PARAÍBA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1612800" y="836640"/>
            <a:ext cx="8987760" cy="430920"/>
          </a:xfrm>
          <a:prstGeom prst="roundRect">
            <a:avLst>
              <a:gd name="adj" fmla="val 16667"/>
            </a:avLst>
          </a:prstGeom>
          <a:solidFill>
            <a:srgbClr val="FFCC00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PLADES PROGRAMÁTICOS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1612800" y="2062080"/>
            <a:ext cx="8987760" cy="430920"/>
          </a:xfrm>
          <a:prstGeom prst="roundRect">
            <a:avLst>
              <a:gd name="adj" fmla="val 16667"/>
            </a:avLst>
          </a:prstGeom>
          <a:solidFill>
            <a:srgbClr val="FFCC00">
              <a:alpha val="6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POLÍTICAS PARA PLATAFORMAS DE SOLUÇÕES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5935680" y="4078440"/>
            <a:ext cx="4612680" cy="430920"/>
          </a:xfrm>
          <a:prstGeom prst="rect">
            <a:avLst/>
          </a:prstGeom>
          <a:solidFill>
            <a:srgbClr val="00CC66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SETORIAIS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>
            <a:off x="5899320" y="2565360"/>
            <a:ext cx="4649040" cy="467640"/>
          </a:xfrm>
          <a:prstGeom prst="roundRect">
            <a:avLst>
              <a:gd name="adj" fmla="val 16667"/>
            </a:avLst>
          </a:prstGeom>
          <a:solidFill>
            <a:srgbClr val="00CC66">
              <a:alpha val="68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NÍVEIS DAS PLATAFORMAS 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6"/>
          <p:cNvSpPr/>
          <p:nvPr/>
        </p:nvSpPr>
        <p:spPr>
          <a:xfrm>
            <a:off x="1595520" y="5084640"/>
            <a:ext cx="9005040" cy="430920"/>
          </a:xfrm>
          <a:prstGeom prst="roundRect">
            <a:avLst>
              <a:gd name="adj" fmla="val 16667"/>
            </a:avLst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PLADES TEMÁTICOS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1631880" y="2565360"/>
            <a:ext cx="4195080" cy="46764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  <a:alpha val="67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NATUREZA DAS POLÍTICAS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1584360" y="1341360"/>
            <a:ext cx="3131280" cy="646920"/>
          </a:xfrm>
          <a:prstGeom prst="roundRect">
            <a:avLst>
              <a:gd name="adj" fmla="val 16667"/>
            </a:avLst>
          </a:prstGeom>
          <a:solidFill>
            <a:srgbClr val="FF9966">
              <a:alpha val="68000"/>
            </a:srgb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Programas da CIES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4800600" y="1341360"/>
            <a:ext cx="2650320" cy="646920"/>
          </a:xfrm>
          <a:prstGeom prst="roundRect">
            <a:avLst>
              <a:gd name="adj" fmla="val 16667"/>
            </a:avLst>
          </a:prstGeom>
          <a:solidFill>
            <a:srgbClr val="FF9966">
              <a:alpha val="68000"/>
            </a:srgb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Programas da CIGOV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7524720" y="1341360"/>
            <a:ext cx="3034440" cy="646920"/>
          </a:xfrm>
          <a:prstGeom prst="roundRect">
            <a:avLst>
              <a:gd name="adj" fmla="val 16667"/>
            </a:avLst>
          </a:prstGeom>
          <a:solidFill>
            <a:srgbClr val="FF9966">
              <a:alpha val="68000"/>
            </a:srgbClr>
          </a:solidFill>
          <a:ln w="1260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D0D0D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Programas da CISPE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11"/>
          <p:cNvSpPr/>
          <p:nvPr/>
        </p:nvSpPr>
        <p:spPr>
          <a:xfrm>
            <a:off x="5935680" y="3613320"/>
            <a:ext cx="4612680" cy="391320"/>
          </a:xfrm>
          <a:prstGeom prst="rect">
            <a:avLst/>
          </a:prstGeom>
          <a:solidFill>
            <a:srgbClr val="00CC66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TERRITORIAIS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12"/>
          <p:cNvSpPr/>
          <p:nvPr/>
        </p:nvSpPr>
        <p:spPr>
          <a:xfrm>
            <a:off x="1631880" y="4402080"/>
            <a:ext cx="4193280" cy="61056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Dimensão Sócio-Cultural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13"/>
          <p:cNvSpPr/>
          <p:nvPr/>
        </p:nvSpPr>
        <p:spPr>
          <a:xfrm>
            <a:off x="5935680" y="4579920"/>
            <a:ext cx="4612680" cy="430920"/>
          </a:xfrm>
          <a:prstGeom prst="rect">
            <a:avLst/>
          </a:prstGeom>
          <a:solidFill>
            <a:srgbClr val="00CC66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LOCAIS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14"/>
          <p:cNvSpPr/>
          <p:nvPr/>
        </p:nvSpPr>
        <p:spPr>
          <a:xfrm>
            <a:off x="5935680" y="3097080"/>
            <a:ext cx="4612680" cy="429480"/>
          </a:xfrm>
          <a:prstGeom prst="rect">
            <a:avLst/>
          </a:prstGeom>
          <a:solidFill>
            <a:srgbClr val="00CC66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ESTRUTURANTES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15"/>
          <p:cNvSpPr/>
          <p:nvPr/>
        </p:nvSpPr>
        <p:spPr>
          <a:xfrm>
            <a:off x="1631880" y="3754440"/>
            <a:ext cx="4193280" cy="61056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Dimensão Técnico-Econômica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16"/>
          <p:cNvSpPr/>
          <p:nvPr/>
        </p:nvSpPr>
        <p:spPr>
          <a:xfrm>
            <a:off x="1631880" y="3084480"/>
            <a:ext cx="4193280" cy="610560"/>
          </a:xfrm>
          <a:prstGeom prst="rect">
            <a:avLst/>
          </a:prstGeom>
          <a:solidFill>
            <a:schemeClr val="bg1">
              <a:lumMod val="75000"/>
              <a:alpha val="67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lang="pt-BR" sz="1600" b="0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Dimensão Político-Institucional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17"/>
          <p:cNvSpPr/>
          <p:nvPr/>
        </p:nvSpPr>
        <p:spPr>
          <a:xfrm>
            <a:off x="1631880" y="5536800"/>
            <a:ext cx="2015280" cy="340920"/>
          </a:xfrm>
          <a:prstGeom prst="rect">
            <a:avLst/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CT LOCAIS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18"/>
          <p:cNvSpPr/>
          <p:nvPr/>
        </p:nvSpPr>
        <p:spPr>
          <a:xfrm>
            <a:off x="3659040" y="5536800"/>
            <a:ext cx="2358360" cy="340920"/>
          </a:xfrm>
          <a:prstGeom prst="rect">
            <a:avLst/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 CT SETORIAIS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CustomShape 19"/>
          <p:cNvSpPr/>
          <p:nvPr/>
        </p:nvSpPr>
        <p:spPr>
          <a:xfrm>
            <a:off x="1643040" y="6333120"/>
            <a:ext cx="8905320" cy="368280"/>
          </a:xfrm>
          <a:prstGeom prst="rect">
            <a:avLst/>
          </a:prstGeom>
          <a:solidFill>
            <a:srgbClr val="CCFFFF">
              <a:alpha val="68000"/>
            </a:srgbClr>
          </a:solidFill>
          <a:ln w="9360" cap="rnd">
            <a:solidFill>
              <a:schemeClr val="tx1"/>
            </a:solidFill>
            <a:custDash>
              <a:ds d="600000" sp="500000"/>
              <a:ds d="100000" sp="5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APLs RECONHECIDOS PELO NEAPL-PB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0"/>
          <p:cNvSpPr/>
          <p:nvPr/>
        </p:nvSpPr>
        <p:spPr>
          <a:xfrm>
            <a:off x="8418240" y="5534640"/>
            <a:ext cx="2141280" cy="405720"/>
          </a:xfrm>
          <a:prstGeom prst="rect">
            <a:avLst/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0800" rIns="18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CT ESTRUTURANTE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21"/>
          <p:cNvSpPr/>
          <p:nvPr/>
        </p:nvSpPr>
        <p:spPr>
          <a:xfrm>
            <a:off x="6028920" y="5536440"/>
            <a:ext cx="2358360" cy="370800"/>
          </a:xfrm>
          <a:prstGeom prst="rect">
            <a:avLst/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" tIns="10800" rIns="18000" bIns="45000" anchor="ctr"/>
          <a:lstStyle/>
          <a:p>
            <a:pPr algn="ctr">
              <a:lnSpc>
                <a:spcPct val="100000"/>
              </a:lnSpc>
            </a:pPr>
            <a:r>
              <a:rPr lang="pt-BR" sz="1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CT TERRITORIAIS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2"/>
          <p:cNvSpPr/>
          <p:nvPr/>
        </p:nvSpPr>
        <p:spPr>
          <a:xfrm>
            <a:off x="1662120" y="5934240"/>
            <a:ext cx="9005040" cy="372240"/>
          </a:xfrm>
          <a:prstGeom prst="roundRect">
            <a:avLst>
              <a:gd name="adj" fmla="val 16667"/>
            </a:avLst>
          </a:prstGeom>
          <a:solidFill>
            <a:srgbClr val="CCFFFF">
              <a:alpha val="68000"/>
            </a:srgbClr>
          </a:solidFill>
          <a:ln w="9360">
            <a:solidFill>
              <a:schemeClr val="tx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CÂMARAS TEMÁTICAS</a:t>
            </a:r>
            <a:endParaRPr lang="pt-B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</TotalTime>
  <Words>879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Arial</vt:lpstr>
      <vt:lpstr>DejaVu Sans</vt:lpstr>
      <vt:lpstr>Garamond</vt:lpstr>
      <vt:lpstr>Symbol</vt:lpstr>
      <vt:lpstr>Times New Roman</vt:lpstr>
      <vt:lpstr>Wingdings</vt:lpstr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Estratégico para Construção da Política de Desenvolvimento  dos APLs Paraibanos</dc:title>
  <dc:subject/>
  <dc:creator>Paulo Filho</dc:creator>
  <dc:description/>
  <cp:lastModifiedBy>Agnelo Câmara de Mesquita Júnior</cp:lastModifiedBy>
  <cp:revision>5</cp:revision>
  <dcterms:created xsi:type="dcterms:W3CDTF">2017-11-13T16:28:26Z</dcterms:created>
  <dcterms:modified xsi:type="dcterms:W3CDTF">2018-07-26T16:55:56Z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18</vt:i4>
  </property>
</Properties>
</file>