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6" r:id="rId8"/>
    <p:sldId id="307" r:id="rId9"/>
    <p:sldId id="309" r:id="rId10"/>
    <p:sldId id="308" r:id="rId11"/>
    <p:sldId id="303" r:id="rId12"/>
    <p:sldId id="314" r:id="rId13"/>
    <p:sldId id="315" r:id="rId14"/>
    <p:sldId id="267" r:id="rId15"/>
    <p:sldId id="320" r:id="rId16"/>
    <p:sldId id="273" r:id="rId17"/>
    <p:sldId id="268" r:id="rId18"/>
    <p:sldId id="323" r:id="rId19"/>
    <p:sldId id="280" r:id="rId20"/>
    <p:sldId id="269" r:id="rId21"/>
    <p:sldId id="282" r:id="rId22"/>
    <p:sldId id="257" r:id="rId23"/>
    <p:sldId id="261" r:id="rId24"/>
    <p:sldId id="259" r:id="rId25"/>
    <p:sldId id="324" r:id="rId26"/>
    <p:sldId id="283" r:id="rId27"/>
    <p:sldId id="284" r:id="rId28"/>
    <p:sldId id="278" r:id="rId29"/>
    <p:sldId id="326" r:id="rId30"/>
    <p:sldId id="325" r:id="rId31"/>
    <p:sldId id="287" r:id="rId32"/>
    <p:sldId id="294" r:id="rId33"/>
    <p:sldId id="295" r:id="rId34"/>
    <p:sldId id="289" r:id="rId35"/>
    <p:sldId id="296" r:id="rId36"/>
    <p:sldId id="291" r:id="rId37"/>
    <p:sldId id="288" r:id="rId38"/>
    <p:sldId id="290" r:id="rId39"/>
    <p:sldId id="262" r:id="rId40"/>
    <p:sldId id="285" r:id="rId41"/>
    <p:sldId id="271" r:id="rId42"/>
    <p:sldId id="327" r:id="rId43"/>
    <p:sldId id="317" r:id="rId44"/>
    <p:sldId id="318" r:id="rId45"/>
    <p:sldId id="319" r:id="rId46"/>
    <p:sldId id="265" r:id="rId47"/>
    <p:sldId id="328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86"/>
    <a:srgbClr val="0033CC"/>
    <a:srgbClr val="FF3300"/>
    <a:srgbClr val="006699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1A9357-7724-4C0B-B493-B66ED877100A}" type="datetimeFigureOut">
              <a:rPr lang="pt-BR" smtClean="0"/>
              <a:pPr/>
              <a:t>23/07/2018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E451A0-9CC5-484B-AEFF-2ADB25A6F3A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image" Target="../media/image23.jpe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19.png"/><Relationship Id="rId1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15616" y="3429000"/>
            <a:ext cx="6912768" cy="1368152"/>
          </a:xfrm>
          <a:prstGeom prst="rect">
            <a:avLst/>
          </a:prstGeom>
          <a:ln w="38100">
            <a:solidFill>
              <a:srgbClr val="0033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IDEP na Perspectiva do Desenvolvimento da Paraíba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632" y="177281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+mj-lt"/>
              </a:rPr>
              <a:t>UNIVERSIDADE FEDERAL DA PARAÍBA   </a:t>
            </a:r>
          </a:p>
          <a:p>
            <a:pPr algn="ctr"/>
            <a:r>
              <a:rPr lang="pt-BR" sz="2000" b="1" dirty="0">
                <a:latin typeface="+mj-lt"/>
              </a:rPr>
              <a:t>INSTITUTO DE DESENVOLVIMENTO DA PARAÍBA</a:t>
            </a:r>
          </a:p>
        </p:txBody>
      </p:sp>
      <p:pic>
        <p:nvPicPr>
          <p:cNvPr id="4" name="Picture 1" descr="http://www.ufpb.br/idep/imagen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772"/>
          <a:stretch>
            <a:fillRect/>
          </a:stretch>
        </p:blipFill>
        <p:spPr bwMode="auto">
          <a:xfrm>
            <a:off x="4283968" y="836712"/>
            <a:ext cx="1728192" cy="79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740545" cy="103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71600" y="57332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Maria Gorete de Figueiredo (MCTI/IBICT – UFPB/IDEP)</a:t>
            </a:r>
            <a:endParaRPr lang="pt-B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512500" cy="341524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971600" y="59492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latin typeface="Arial Narrow" pitchFamily="34" charset="0"/>
              </a:rPr>
              <a:t>http://caritas.org.br/conjuntura-da-seca-na-paraiba-concepcao-da-educacao-mobilizacao-social-para-convivencia-semiarido/13605</a:t>
            </a:r>
            <a:endParaRPr lang="pt-BR" sz="900" dirty="0">
              <a:latin typeface="Arial Narrow" pitchFamily="34" charset="0"/>
            </a:endParaRPr>
          </a:p>
          <a:p>
            <a:pPr algn="ctr"/>
            <a:endParaRPr lang="pt-BR" sz="9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47664" y="69269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A atuação do IDEP se projeta  num Estado condições climáticas </a:t>
            </a:r>
            <a:r>
              <a:rPr lang="pt-BR" sz="2400" b="1" dirty="0" smtClean="0">
                <a:latin typeface="+mj-lt"/>
              </a:rPr>
              <a:t>variáveis; em </a:t>
            </a:r>
            <a:r>
              <a:rPr lang="pt-BR" sz="2400" b="1" dirty="0" smtClean="0">
                <a:latin typeface="+mj-lt"/>
              </a:rPr>
              <a:t>especial,  </a:t>
            </a:r>
            <a:r>
              <a:rPr lang="pt-BR" sz="2400" b="1" dirty="0" smtClean="0">
                <a:latin typeface="+mj-lt"/>
              </a:rPr>
              <a:t>na educação </a:t>
            </a:r>
            <a:r>
              <a:rPr lang="pt-BR" sz="2400" b="1" dirty="0" smtClean="0">
                <a:latin typeface="+mj-lt"/>
              </a:rPr>
              <a:t>e mobilização para convivência com o Semiárido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404664"/>
            <a:ext cx="71287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Pobreza – o maior desafio global</a:t>
            </a:r>
          </a:p>
          <a:p>
            <a:endParaRPr lang="pt-BR" b="1" dirty="0" smtClean="0">
              <a:latin typeface="+mj-lt"/>
            </a:endParaRPr>
          </a:p>
          <a:p>
            <a:pPr algn="ctr"/>
            <a:r>
              <a:rPr lang="pt-BR" sz="2400" dirty="0" smtClean="0">
                <a:latin typeface="+mj-lt"/>
              </a:rPr>
              <a:t>A </a:t>
            </a:r>
            <a:r>
              <a:rPr lang="pt-BR" sz="2400" b="1" dirty="0" smtClean="0">
                <a:latin typeface="+mj-lt"/>
              </a:rPr>
              <a:t>ONU</a:t>
            </a:r>
            <a:r>
              <a:rPr lang="pt-BR" sz="2400" dirty="0" smtClean="0">
                <a:latin typeface="+mj-lt"/>
              </a:rPr>
              <a:t> reconhece  que a </a:t>
            </a:r>
            <a:r>
              <a:rPr lang="pt-BR" sz="2400" b="1" dirty="0" smtClean="0">
                <a:latin typeface="+mj-lt"/>
              </a:rPr>
              <a:t>erradicação da pobreza </a:t>
            </a:r>
            <a:r>
              <a:rPr lang="pt-BR" sz="2400" b="1" dirty="0" smtClean="0">
                <a:latin typeface="+mj-lt"/>
              </a:rPr>
              <a:t>extrema, </a:t>
            </a:r>
            <a:r>
              <a:rPr lang="pt-BR" sz="2400" dirty="0" smtClean="0">
                <a:latin typeface="+mj-lt"/>
              </a:rPr>
              <a:t>em </a:t>
            </a:r>
            <a:r>
              <a:rPr lang="pt-BR" sz="2400" dirty="0" smtClean="0">
                <a:latin typeface="+mj-lt"/>
              </a:rPr>
              <a:t>todas as sua formas e dimensões, </a:t>
            </a:r>
            <a:r>
              <a:rPr lang="pt-BR" sz="2400" dirty="0" smtClean="0">
                <a:latin typeface="+mj-lt"/>
              </a:rPr>
              <a:t>é </a:t>
            </a:r>
            <a:r>
              <a:rPr lang="pt-BR" sz="2400" dirty="0" smtClean="0">
                <a:latin typeface="+mj-lt"/>
              </a:rPr>
              <a:t>o maior desafio global e um requisito indispensável para o desenvolvimento sustentável. </a:t>
            </a:r>
          </a:p>
          <a:p>
            <a:endParaRPr lang="pt-BR" sz="2400" dirty="0">
              <a:latin typeface="+mj-lt"/>
            </a:endParaRPr>
          </a:p>
        </p:txBody>
      </p:sp>
      <p:pic>
        <p:nvPicPr>
          <p:cNvPr id="3" name="Picture 2" descr="moradora da cidade paraibana de Soss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5040560" cy="3357903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547664" y="616530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+mj-lt"/>
              </a:rPr>
              <a:t>Moradora da cidade paraibana de Sossego </a:t>
            </a:r>
            <a:br>
              <a:rPr lang="pt-BR" sz="1600" dirty="0" smtClean="0">
                <a:latin typeface="+mj-lt"/>
              </a:rPr>
            </a:br>
            <a:r>
              <a:rPr lang="pt-BR" sz="1600" dirty="0" smtClean="0">
                <a:latin typeface="+mj-lt"/>
              </a:rPr>
              <a:t>(Cristiano Mariz/EXAME/VEJA)</a:t>
            </a:r>
            <a:endParaRPr lang="pt-BR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772816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</a:rPr>
              <a:t>Dos 223 municípios paraibanos, 170 </a:t>
            </a:r>
            <a:r>
              <a:rPr lang="pt-BR" sz="2000" dirty="0" smtClean="0">
                <a:latin typeface="+mj-lt"/>
              </a:rPr>
              <a:t>situam-se na </a:t>
            </a:r>
            <a:r>
              <a:rPr lang="pt-BR" sz="2000" dirty="0">
                <a:latin typeface="+mj-lt"/>
              </a:rPr>
              <a:t>mesorregião </a:t>
            </a:r>
            <a:r>
              <a:rPr lang="pt-BR" sz="2000" dirty="0" smtClean="0">
                <a:latin typeface="+mj-lt"/>
              </a:rPr>
              <a:t>d</a:t>
            </a:r>
            <a:r>
              <a:rPr lang="pt-BR" sz="2000" dirty="0" smtClean="0">
                <a:latin typeface="+mj-lt"/>
              </a:rPr>
              <a:t>o </a:t>
            </a:r>
            <a:r>
              <a:rPr lang="pt-BR" sz="2000" dirty="0">
                <a:latin typeface="+mj-lt"/>
              </a:rPr>
              <a:t>chamado </a:t>
            </a:r>
            <a:r>
              <a:rPr lang="pt-BR" sz="2000" b="1" dirty="0">
                <a:latin typeface="+mj-lt"/>
              </a:rPr>
              <a:t>Polígono das Secas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 smtClean="0">
                <a:latin typeface="+mj-lt"/>
              </a:rPr>
              <a:t>com </a:t>
            </a:r>
            <a:r>
              <a:rPr lang="pt-BR" sz="2000" dirty="0">
                <a:latin typeface="+mj-lt"/>
              </a:rPr>
              <a:t>uma população de aproximadamente 2,6 milhões de pessoas. </a:t>
            </a:r>
            <a:endParaRPr lang="pt-BR" sz="2000" dirty="0" smtClean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Todos </a:t>
            </a:r>
            <a:r>
              <a:rPr lang="pt-BR" sz="2000" dirty="0">
                <a:latin typeface="+mj-lt"/>
              </a:rPr>
              <a:t>esses municípios encontram-se em </a:t>
            </a:r>
            <a:r>
              <a:rPr lang="pt-BR" sz="2000" b="1" dirty="0">
                <a:latin typeface="+mj-lt"/>
              </a:rPr>
              <a:t>situação de emergência</a:t>
            </a:r>
            <a:r>
              <a:rPr lang="pt-BR" sz="2000" dirty="0">
                <a:latin typeface="+mj-lt"/>
              </a:rPr>
              <a:t>, decretada pelo governo </a:t>
            </a:r>
            <a:r>
              <a:rPr lang="pt-BR" sz="2000" dirty="0" smtClean="0">
                <a:latin typeface="+mj-lt"/>
              </a:rPr>
              <a:t>estadual, </a:t>
            </a:r>
            <a:r>
              <a:rPr lang="pt-BR" sz="2000" b="1" dirty="0">
                <a:latin typeface="+mj-lt"/>
              </a:rPr>
              <a:t>desde o início de maio de 2012</a:t>
            </a:r>
            <a:r>
              <a:rPr lang="pt-BR" sz="2000" dirty="0" smtClean="0">
                <a:latin typeface="+mj-lt"/>
              </a:rPr>
              <a:t>.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O Estado </a:t>
            </a:r>
            <a:r>
              <a:rPr lang="pt-BR" sz="2000" dirty="0" smtClean="0">
                <a:latin typeface="+mj-lt"/>
              </a:rPr>
              <a:t>sofre com </a:t>
            </a:r>
            <a:r>
              <a:rPr lang="pt-BR" sz="2000" dirty="0" smtClean="0">
                <a:latin typeface="+mj-lt"/>
              </a:rPr>
              <a:t>o </a:t>
            </a:r>
            <a:r>
              <a:rPr lang="pt-BR" sz="2000" dirty="0">
                <a:latin typeface="+mj-lt"/>
              </a:rPr>
              <a:t>baixo volume de </a:t>
            </a:r>
            <a:r>
              <a:rPr lang="pt-BR" sz="2000" dirty="0" smtClean="0">
                <a:latin typeface="+mj-lt"/>
              </a:rPr>
              <a:t>água </a:t>
            </a:r>
            <a:r>
              <a:rPr lang="pt-BR" sz="2000" dirty="0">
                <a:latin typeface="+mj-lt"/>
              </a:rPr>
              <a:t>nos principais açudes </a:t>
            </a:r>
            <a:r>
              <a:rPr lang="pt-BR" sz="2000" dirty="0" smtClean="0">
                <a:latin typeface="+mj-lt"/>
              </a:rPr>
              <a:t>púbicos. </a:t>
            </a:r>
            <a:endParaRPr lang="pt-BR" sz="2000" dirty="0" smtClean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Até  dias recentes, dos </a:t>
            </a:r>
            <a:r>
              <a:rPr lang="pt-BR" sz="2000" dirty="0">
                <a:latin typeface="+mj-lt"/>
              </a:rPr>
              <a:t>121 açudes monitorados diariamente, 50 </a:t>
            </a:r>
            <a:r>
              <a:rPr lang="pt-BR" sz="2000" dirty="0" smtClean="0">
                <a:latin typeface="+mj-lt"/>
              </a:rPr>
              <a:t>estavam </a:t>
            </a:r>
            <a:r>
              <a:rPr lang="pt-BR" sz="2000" dirty="0">
                <a:latin typeface="+mj-lt"/>
              </a:rPr>
              <a:t>com reservas inferiores a 20% de suas capacidades de armazenamento. O maior manancial do estado, o complexo Coremas-Mãe-D’Água </a:t>
            </a:r>
            <a:r>
              <a:rPr lang="pt-BR" sz="2000" dirty="0" smtClean="0">
                <a:latin typeface="+mj-lt"/>
              </a:rPr>
              <a:t>portava menos </a:t>
            </a:r>
            <a:r>
              <a:rPr lang="pt-BR" sz="2000" dirty="0">
                <a:latin typeface="+mj-lt"/>
              </a:rPr>
              <a:t>de 40% de sua </a:t>
            </a:r>
            <a:r>
              <a:rPr lang="pt-BR" sz="2000" dirty="0" smtClean="0">
                <a:latin typeface="+mj-lt"/>
              </a:rPr>
              <a:t>capacidade (AESA).</a:t>
            </a:r>
            <a:endParaRPr lang="pt-BR" sz="20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IDEP  e </a:t>
            </a:r>
            <a:r>
              <a:rPr lang="pt-BR" sz="2800" b="1" dirty="0" smtClean="0">
                <a:latin typeface="+mj-lt"/>
              </a:rPr>
              <a:t>Contextualização</a:t>
            </a:r>
            <a:endParaRPr lang="pt-BR" sz="2800" b="1" dirty="0">
              <a:latin typeface="+mj-lt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40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2012 </a:t>
            </a:r>
            <a:r>
              <a:rPr lang="pt-BR" sz="2400" b="1" dirty="0" smtClean="0">
                <a:latin typeface="+mj-lt"/>
              </a:rPr>
              <a:t>a 2017 - vivemos a </a:t>
            </a:r>
            <a:r>
              <a:rPr lang="pt-BR" sz="2400" b="1" dirty="0">
                <a:latin typeface="+mj-lt"/>
              </a:rPr>
              <a:t>mais longa </a:t>
            </a:r>
            <a:r>
              <a:rPr lang="pt-BR" sz="2400" b="1" dirty="0" smtClean="0">
                <a:latin typeface="+mj-lt"/>
              </a:rPr>
              <a:t>seca </a:t>
            </a:r>
          </a:p>
          <a:p>
            <a:pPr algn="ctr"/>
            <a:r>
              <a:rPr lang="pt-BR" sz="2400" b="1" dirty="0" smtClean="0">
                <a:latin typeface="+mj-lt"/>
              </a:rPr>
              <a:t>na </a:t>
            </a:r>
            <a:r>
              <a:rPr lang="pt-BR" sz="2400" b="1" dirty="0">
                <a:latin typeface="+mj-lt"/>
              </a:rPr>
              <a:t>história do Brasil</a:t>
            </a:r>
          </a:p>
          <a:p>
            <a:pPr algn="ctr"/>
            <a:endParaRPr lang="pt-BR" sz="24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85293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j-lt"/>
              </a:rPr>
              <a:t>Em 173 anos, houve oito períodos de seca </a:t>
            </a:r>
            <a:r>
              <a:rPr lang="pt-BR" sz="2400" dirty="0" smtClean="0">
                <a:latin typeface="+mj-lt"/>
              </a:rPr>
              <a:t>prolongada.</a:t>
            </a:r>
            <a:endParaRPr lang="pt-BR" sz="2400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r>
              <a:rPr lang="pt-BR" sz="2400" dirty="0">
                <a:latin typeface="+mj-lt"/>
              </a:rPr>
              <a:t>Desde quando começou a série histórica no século </a:t>
            </a:r>
            <a:r>
              <a:rPr lang="pt-BR" sz="2400" dirty="0" smtClean="0">
                <a:latin typeface="+mj-lt"/>
              </a:rPr>
              <a:t>19 (1845), </a:t>
            </a:r>
            <a:r>
              <a:rPr lang="pt-BR" sz="2400" dirty="0">
                <a:latin typeface="+mj-lt"/>
              </a:rPr>
              <a:t>nunca havia acontecido um período de seis anos consecutivos com chuvas abaixo da média e estiagem prolongada na </a:t>
            </a:r>
            <a:r>
              <a:rPr lang="pt-BR" sz="2400" dirty="0" smtClean="0">
                <a:latin typeface="+mj-lt"/>
              </a:rPr>
              <a:t>região.</a:t>
            </a:r>
            <a:endParaRPr lang="pt-BR" sz="2400" dirty="0">
              <a:latin typeface="+mj-lt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Cenário de Adversidades</a:t>
            </a:r>
            <a:endParaRPr lang="pt-BR" sz="3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4437112"/>
            <a:ext cx="8820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+mj-lt"/>
              </a:rPr>
              <a:t>Falta </a:t>
            </a:r>
            <a:r>
              <a:rPr lang="pt-BR" sz="2200" dirty="0">
                <a:latin typeface="+mj-lt"/>
              </a:rPr>
              <a:t>de produção de </a:t>
            </a:r>
            <a:r>
              <a:rPr lang="pt-BR" sz="2200" b="1" dirty="0">
                <a:latin typeface="+mj-lt"/>
              </a:rPr>
              <a:t>alimentos para as pessoas </a:t>
            </a:r>
            <a:r>
              <a:rPr lang="pt-BR" sz="2200" dirty="0">
                <a:latin typeface="+mj-lt"/>
              </a:rPr>
              <a:t>e </a:t>
            </a:r>
            <a:r>
              <a:rPr lang="pt-BR" sz="2200" b="1" dirty="0" smtClean="0">
                <a:latin typeface="+mj-lt"/>
              </a:rPr>
              <a:t>pastagem </a:t>
            </a:r>
            <a:r>
              <a:rPr lang="pt-BR" sz="2200" b="1" dirty="0">
                <a:latin typeface="+mj-lt"/>
              </a:rPr>
              <a:t>para os animais. </a:t>
            </a:r>
            <a:endParaRPr lang="pt-BR" sz="2200" b="1" dirty="0" smtClean="0">
              <a:latin typeface="+mj-lt"/>
            </a:endParaRPr>
          </a:p>
          <a:p>
            <a:r>
              <a:rPr lang="pt-BR" sz="2200" b="1" dirty="0" smtClean="0">
                <a:latin typeface="+mj-lt"/>
              </a:rPr>
              <a:t>Falta </a:t>
            </a:r>
            <a:r>
              <a:rPr lang="pt-BR" sz="2200" b="1" dirty="0">
                <a:latin typeface="+mj-lt"/>
              </a:rPr>
              <a:t>de terra </a:t>
            </a:r>
            <a:r>
              <a:rPr lang="pt-BR" sz="2200" dirty="0">
                <a:latin typeface="+mj-lt"/>
              </a:rPr>
              <a:t>ou </a:t>
            </a:r>
            <a:r>
              <a:rPr lang="pt-BR" sz="2200" b="1" dirty="0" smtClean="0">
                <a:latin typeface="+mj-lt"/>
              </a:rPr>
              <a:t>terra </a:t>
            </a:r>
            <a:r>
              <a:rPr lang="pt-BR" sz="2200" b="1" dirty="0">
                <a:latin typeface="+mj-lt"/>
              </a:rPr>
              <a:t>insuficiente </a:t>
            </a:r>
            <a:r>
              <a:rPr lang="pt-BR" sz="2200" dirty="0">
                <a:latin typeface="+mj-lt"/>
              </a:rPr>
              <a:t>para a manutenção digna da vida familiar. </a:t>
            </a:r>
            <a:endParaRPr lang="pt-BR" sz="2200" dirty="0" smtClean="0">
              <a:latin typeface="+mj-lt"/>
            </a:endParaRPr>
          </a:p>
          <a:p>
            <a:r>
              <a:rPr lang="pt-BR" sz="2200" b="1" dirty="0" smtClean="0">
                <a:latin typeface="+mj-lt"/>
              </a:rPr>
              <a:t>Ausência </a:t>
            </a:r>
            <a:r>
              <a:rPr lang="pt-BR" sz="2200" b="1" dirty="0">
                <a:latin typeface="+mj-lt"/>
              </a:rPr>
              <a:t>de colheitas e de </a:t>
            </a:r>
            <a:r>
              <a:rPr lang="pt-BR" sz="2200" b="1" dirty="0" smtClean="0">
                <a:latin typeface="+mj-lt"/>
              </a:rPr>
              <a:t>pastagens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200" dirty="0">
                <a:latin typeface="+mj-lt"/>
              </a:rPr>
              <a:t>desencadeia </a:t>
            </a:r>
            <a:r>
              <a:rPr lang="pt-BR" sz="2200" dirty="0" smtClean="0">
                <a:latin typeface="+mj-lt"/>
              </a:rPr>
              <a:t>alta </a:t>
            </a:r>
            <a:r>
              <a:rPr lang="pt-BR" sz="2200" dirty="0">
                <a:latin typeface="+mj-lt"/>
              </a:rPr>
              <a:t>no preço da cesta básica, além da perda e redução dos rebanhos.</a:t>
            </a:r>
          </a:p>
        </p:txBody>
      </p:sp>
      <p:pic>
        <p:nvPicPr>
          <p:cNvPr id="28674" name="Picture 2" descr="http://www.paraibatotal.com.br/static/imagens/noticias/normal/1337950620891-s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176464" cy="2784309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34888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A quebra </a:t>
            </a:r>
            <a:r>
              <a:rPr lang="pt-BR" sz="2400" dirty="0">
                <a:latin typeface="+mj-lt"/>
              </a:rPr>
              <a:t>na produção de grãos no </a:t>
            </a:r>
            <a:r>
              <a:rPr lang="pt-BR" sz="2400" dirty="0" smtClean="0">
                <a:latin typeface="+mj-lt"/>
              </a:rPr>
              <a:t>Semiárido, em 2011,  </a:t>
            </a:r>
            <a:r>
              <a:rPr lang="pt-BR" sz="2400" dirty="0">
                <a:latin typeface="+mj-lt"/>
              </a:rPr>
              <a:t>foi superior a 80%. Considerando toda a Região </a:t>
            </a:r>
            <a:r>
              <a:rPr lang="pt-BR" sz="2400" dirty="0" smtClean="0">
                <a:latin typeface="+mj-lt"/>
              </a:rPr>
              <a:t>NE, </a:t>
            </a:r>
            <a:r>
              <a:rPr lang="pt-BR" sz="2400" dirty="0">
                <a:latin typeface="+mj-lt"/>
              </a:rPr>
              <a:t>os prejuízos ficaram em torno de 22</a:t>
            </a:r>
            <a:r>
              <a:rPr lang="pt-BR" sz="2400" dirty="0" smtClean="0">
                <a:latin typeface="+mj-lt"/>
              </a:rPr>
              <a:t>% (Conab).</a:t>
            </a:r>
          </a:p>
          <a:p>
            <a:endParaRPr lang="pt-BR" sz="2400" dirty="0">
              <a:latin typeface="+mj-lt"/>
            </a:endParaRPr>
          </a:p>
          <a:p>
            <a:r>
              <a:rPr lang="pt-BR" sz="2400" dirty="0">
                <a:latin typeface="+mj-lt"/>
              </a:rPr>
              <a:t>Os produtores da </a:t>
            </a:r>
            <a:r>
              <a:rPr lang="pt-BR" sz="2400" dirty="0" smtClean="0">
                <a:latin typeface="+mj-lt"/>
              </a:rPr>
              <a:t>PB </a:t>
            </a:r>
            <a:r>
              <a:rPr lang="pt-BR" sz="2400" dirty="0">
                <a:latin typeface="+mj-lt"/>
              </a:rPr>
              <a:t>perderam 89% do feijão e sentiram a diminuição da produção </a:t>
            </a:r>
            <a:r>
              <a:rPr lang="pt-BR" sz="2400" dirty="0" smtClean="0">
                <a:latin typeface="+mj-lt"/>
              </a:rPr>
              <a:t>que em 2010 chegou </a:t>
            </a:r>
            <a:r>
              <a:rPr lang="pt-BR" sz="2400" dirty="0">
                <a:latin typeface="+mj-lt"/>
              </a:rPr>
              <a:t>a 44,7 mil toneladas, e, </a:t>
            </a:r>
            <a:r>
              <a:rPr lang="pt-BR" sz="2400" dirty="0" smtClean="0">
                <a:latin typeface="+mj-lt"/>
              </a:rPr>
              <a:t>em 2011 </a:t>
            </a:r>
            <a:r>
              <a:rPr lang="pt-BR" sz="2400" dirty="0">
                <a:latin typeface="+mj-lt"/>
              </a:rPr>
              <a:t>foi 4,9 mil toneladas.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Cenário de Adversidades</a:t>
            </a:r>
            <a:endParaRPr lang="pt-BR" sz="3200" b="1" dirty="0">
              <a:latin typeface="+mj-lt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700808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No </a:t>
            </a:r>
            <a:r>
              <a:rPr lang="pt-BR" sz="2400" dirty="0">
                <a:latin typeface="+mj-lt"/>
              </a:rPr>
              <a:t>Brasil, a maioria dos estabelecimentos agropecuários são da </a:t>
            </a:r>
            <a:r>
              <a:rPr lang="pt-BR" sz="2400" b="1" dirty="0">
                <a:latin typeface="+mj-lt"/>
              </a:rPr>
              <a:t>agricultura </a:t>
            </a:r>
            <a:r>
              <a:rPr lang="pt-BR" sz="2400" b="1" dirty="0" smtClean="0">
                <a:latin typeface="+mj-lt"/>
              </a:rPr>
              <a:t>familiar</a:t>
            </a:r>
            <a:r>
              <a:rPr lang="pt-BR" sz="2400" dirty="0" smtClean="0">
                <a:latin typeface="+mj-lt"/>
              </a:rPr>
              <a:t>. </a:t>
            </a:r>
          </a:p>
          <a:p>
            <a:endParaRPr lang="pt-BR" sz="2400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A atividade </a:t>
            </a:r>
            <a:r>
              <a:rPr lang="pt-BR" sz="2400" dirty="0" smtClean="0">
                <a:latin typeface="+mj-lt"/>
              </a:rPr>
              <a:t>gera: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  - </a:t>
            </a:r>
            <a:r>
              <a:rPr lang="pt-BR" sz="2400" b="1" dirty="0" smtClean="0">
                <a:latin typeface="+mj-lt"/>
              </a:rPr>
              <a:t>capital </a:t>
            </a:r>
            <a:r>
              <a:rPr lang="pt-BR" sz="2400" dirty="0" smtClean="0">
                <a:latin typeface="+mj-lt"/>
              </a:rPr>
              <a:t>no setor agropecuário e </a:t>
            </a:r>
            <a:endParaRPr lang="pt-BR" sz="2400" dirty="0" smtClean="0">
              <a:latin typeface="+mj-lt"/>
            </a:endParaRPr>
          </a:p>
          <a:p>
            <a:r>
              <a:rPr lang="pt-BR" sz="2400" b="1" dirty="0" smtClean="0">
                <a:latin typeface="+mj-lt"/>
              </a:rPr>
              <a:t>  - redução </a:t>
            </a:r>
            <a:r>
              <a:rPr lang="pt-BR" sz="2400" b="1" dirty="0" smtClean="0">
                <a:latin typeface="+mj-lt"/>
              </a:rPr>
              <a:t>do êxodo rural</a:t>
            </a:r>
            <a:r>
              <a:rPr lang="pt-BR" sz="2400" dirty="0" smtClean="0">
                <a:latin typeface="+mj-lt"/>
              </a:rPr>
              <a:t> </a:t>
            </a:r>
            <a:endParaRPr lang="pt-BR" sz="24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  - </a:t>
            </a:r>
            <a:r>
              <a:rPr lang="pt-BR" sz="2400" b="1" dirty="0" smtClean="0">
                <a:latin typeface="+mj-lt"/>
              </a:rPr>
              <a:t>renda </a:t>
            </a:r>
            <a:r>
              <a:rPr lang="pt-BR" sz="2400" dirty="0" smtClean="0">
                <a:latin typeface="+mj-lt"/>
              </a:rPr>
              <a:t>e</a:t>
            </a:r>
            <a:r>
              <a:rPr lang="pt-BR" sz="2400" b="1" dirty="0" smtClean="0">
                <a:latin typeface="+mj-lt"/>
              </a:rPr>
              <a:t> emprego.</a:t>
            </a:r>
            <a:r>
              <a:rPr lang="pt-BR" sz="2400" dirty="0" smtClean="0">
                <a:latin typeface="+mj-lt"/>
              </a:rPr>
              <a:t> </a:t>
            </a:r>
          </a:p>
          <a:p>
            <a:endParaRPr lang="pt-BR" sz="10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É </a:t>
            </a:r>
            <a:r>
              <a:rPr lang="pt-BR" sz="2400" dirty="0" smtClean="0">
                <a:latin typeface="+mj-lt"/>
              </a:rPr>
              <a:t>uma importante </a:t>
            </a:r>
            <a:r>
              <a:rPr lang="pt-BR" sz="2400" b="1" dirty="0" smtClean="0">
                <a:latin typeface="+mj-lt"/>
              </a:rPr>
              <a:t>fonte de alimentos </a:t>
            </a:r>
            <a:r>
              <a:rPr lang="pt-BR" sz="2400" dirty="0" smtClean="0">
                <a:latin typeface="+mj-lt"/>
              </a:rPr>
              <a:t>de qualidade para o </a:t>
            </a:r>
            <a:r>
              <a:rPr lang="pt-BR" sz="2400" b="1" dirty="0" smtClean="0">
                <a:latin typeface="+mj-lt"/>
              </a:rPr>
              <a:t>mercado interno</a:t>
            </a:r>
            <a:r>
              <a:rPr lang="pt-BR" sz="2400" dirty="0" smtClean="0">
                <a:latin typeface="+mj-lt"/>
              </a:rPr>
              <a:t>, solidificando as estratégias de segurança alimentar do país.</a:t>
            </a:r>
          </a:p>
          <a:p>
            <a:endParaRPr lang="pt-BR" sz="24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8367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Discretos </a:t>
            </a:r>
            <a:r>
              <a:rPr lang="pt-BR" sz="2800" b="1" dirty="0" smtClean="0">
                <a:latin typeface="+mj-lt"/>
              </a:rPr>
              <a:t>Avanços na Agricultura Familiar</a:t>
            </a:r>
            <a:endParaRPr lang="pt-BR" sz="2800" b="1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636912"/>
            <a:ext cx="7776864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+mj-lt"/>
              </a:rPr>
              <a:t>87% das propriedades da Paraíba </a:t>
            </a:r>
            <a:r>
              <a:rPr lang="pt-BR" sz="2000" b="1" dirty="0" smtClean="0">
                <a:latin typeface="+mj-lt"/>
              </a:rPr>
              <a:t>vivem </a:t>
            </a:r>
            <a:r>
              <a:rPr lang="pt-BR" sz="2000" b="1" dirty="0">
                <a:latin typeface="+mj-lt"/>
              </a:rPr>
              <a:t>da agricultura familiar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412776"/>
            <a:ext cx="74168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Há, </a:t>
            </a:r>
            <a:r>
              <a:rPr lang="pt-BR" sz="2400" b="1" dirty="0">
                <a:latin typeface="+mj-lt"/>
              </a:rPr>
              <a:t>na </a:t>
            </a:r>
            <a:r>
              <a:rPr lang="pt-BR" sz="2400" b="1" dirty="0" smtClean="0">
                <a:latin typeface="+mj-lt"/>
              </a:rPr>
              <a:t>sociedade, </a:t>
            </a:r>
            <a:r>
              <a:rPr lang="pt-BR" sz="2400" b="1" dirty="0">
                <a:latin typeface="+mj-lt"/>
              </a:rPr>
              <a:t>pelo menos dois modelos em disputa. </a:t>
            </a:r>
            <a:endParaRPr lang="pt-BR" sz="2400" b="1" dirty="0" smtClean="0">
              <a:latin typeface="+mj-lt"/>
            </a:endParaRPr>
          </a:p>
          <a:p>
            <a:pPr algn="ctr"/>
            <a:endParaRPr lang="pt-BR" sz="2400" b="1" dirty="0" smtClean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Modelos </a:t>
            </a:r>
            <a:r>
              <a:rPr lang="pt-BR" sz="2800" b="1" dirty="0" smtClean="0">
                <a:latin typeface="+mj-lt"/>
              </a:rPr>
              <a:t>em Disputa</a:t>
            </a:r>
            <a:endParaRPr lang="pt-BR" sz="2800" b="1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270892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j-lt"/>
              </a:rPr>
              <a:t>A seca no Semiárido </a:t>
            </a:r>
            <a:r>
              <a:rPr lang="pt-BR" sz="2400" dirty="0" smtClean="0">
                <a:latin typeface="+mj-lt"/>
              </a:rPr>
              <a:t>nordestino tem </a:t>
            </a:r>
            <a:r>
              <a:rPr lang="pt-BR" sz="2400" dirty="0">
                <a:latin typeface="+mj-lt"/>
              </a:rPr>
              <a:t>duas </a:t>
            </a:r>
            <a:r>
              <a:rPr lang="pt-BR" sz="2400" dirty="0" smtClean="0">
                <a:latin typeface="+mj-lt"/>
              </a:rPr>
              <a:t>faces </a:t>
            </a:r>
            <a:r>
              <a:rPr lang="pt-BR" sz="2400" dirty="0" smtClean="0">
                <a:latin typeface="+mj-lt"/>
              </a:rPr>
              <a:t>. </a:t>
            </a:r>
          </a:p>
          <a:p>
            <a:endParaRPr lang="pt-BR" sz="24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Uma  – </a:t>
            </a:r>
            <a:r>
              <a:rPr lang="pt-BR" sz="2400" dirty="0">
                <a:latin typeface="+mj-lt"/>
              </a:rPr>
              <a:t>marcada pela ausência de chuvas – é a 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face natural</a:t>
            </a:r>
            <a:r>
              <a:rPr lang="pt-BR" sz="2400" dirty="0" smtClean="0">
                <a:latin typeface="+mj-lt"/>
              </a:rPr>
              <a:t>. </a:t>
            </a:r>
          </a:p>
          <a:p>
            <a:endParaRPr lang="pt-BR" sz="24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A </a:t>
            </a:r>
            <a:r>
              <a:rPr lang="pt-BR" sz="2400" dirty="0">
                <a:latin typeface="+mj-lt"/>
              </a:rPr>
              <a:t>outra é a </a:t>
            </a:r>
            <a:r>
              <a:rPr lang="pt-BR" sz="2400" b="1" dirty="0" smtClean="0">
                <a:solidFill>
                  <a:srgbClr val="C00000"/>
                </a:solidFill>
                <a:latin typeface="+mj-lt"/>
              </a:rPr>
              <a:t>sócio-histórica</a:t>
            </a:r>
            <a:r>
              <a:rPr lang="pt-BR" sz="2400" dirty="0" smtClean="0">
                <a:latin typeface="+mj-lt"/>
              </a:rPr>
              <a:t>, muito </a:t>
            </a:r>
            <a:r>
              <a:rPr lang="pt-BR" sz="2400" dirty="0">
                <a:latin typeface="+mj-lt"/>
              </a:rPr>
              <a:t>mais grave e </a:t>
            </a:r>
            <a:r>
              <a:rPr lang="pt-BR" sz="2400" dirty="0" smtClean="0">
                <a:latin typeface="+mj-lt"/>
              </a:rPr>
              <a:t>devastadora</a:t>
            </a:r>
            <a:r>
              <a:rPr lang="pt-BR" sz="2400" dirty="0" smtClean="0">
                <a:latin typeface="+mj-lt"/>
              </a:rPr>
              <a:t>.</a:t>
            </a:r>
          </a:p>
          <a:p>
            <a:endParaRPr lang="pt-BR" sz="2400" dirty="0" smtClean="0">
              <a:latin typeface="+mj-lt"/>
            </a:endParaRPr>
          </a:p>
          <a:p>
            <a:pPr algn="r"/>
            <a:r>
              <a:rPr lang="pt-BR" sz="2400" dirty="0" smtClean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(José Jonas Duarte da Costa, UFPB)</a:t>
            </a:r>
            <a:r>
              <a:rPr lang="pt-BR" sz="2400" dirty="0" smtClean="0">
                <a:latin typeface="+mj-lt"/>
              </a:rPr>
              <a:t>.</a:t>
            </a:r>
            <a:endParaRPr lang="pt-BR" sz="2400" dirty="0">
              <a:latin typeface="+mj-lt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7647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Dois Modelos em Disputa</a:t>
            </a:r>
            <a:endParaRPr lang="pt-BR" sz="28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412776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 smtClean="0">
                <a:latin typeface="+mj-lt"/>
              </a:rPr>
              <a:t>A ideia do “</a:t>
            </a:r>
            <a:r>
              <a:rPr lang="pt-BR" sz="2400" b="1" dirty="0" smtClean="0">
                <a:latin typeface="+mj-lt"/>
              </a:rPr>
              <a:t>combate à seca</a:t>
            </a:r>
            <a:r>
              <a:rPr lang="pt-BR" sz="2400" dirty="0" smtClean="0">
                <a:latin typeface="+mj-lt"/>
              </a:rPr>
              <a:t>”, simbolizada </a:t>
            </a:r>
            <a:r>
              <a:rPr lang="pt-BR" sz="2400" dirty="0" smtClean="0">
                <a:latin typeface="+mj-lt"/>
              </a:rPr>
              <a:t>por </a:t>
            </a:r>
            <a:r>
              <a:rPr lang="pt-BR" sz="2400" b="1" dirty="0" smtClean="0">
                <a:latin typeface="+mj-lt"/>
              </a:rPr>
              <a:t>grandes projetos </a:t>
            </a:r>
            <a:r>
              <a:rPr lang="pt-BR" sz="2400" dirty="0" smtClean="0">
                <a:latin typeface="+mj-lt"/>
              </a:rPr>
              <a:t>que concentram a água </a:t>
            </a:r>
            <a:r>
              <a:rPr lang="pt-BR" sz="2400" dirty="0" smtClean="0">
                <a:latin typeface="+mj-lt"/>
              </a:rPr>
              <a:t>a </a:t>
            </a:r>
            <a:r>
              <a:rPr lang="pt-BR" sz="2400" dirty="0" smtClean="0">
                <a:latin typeface="+mj-lt"/>
              </a:rPr>
              <a:t>estruturas financiadas com recursos públicos em propriedades privadas, gerando a chamada “</a:t>
            </a:r>
            <a:r>
              <a:rPr lang="pt-BR" sz="2400" b="1" dirty="0" smtClean="0">
                <a:solidFill>
                  <a:srgbClr val="C00000"/>
                </a:solidFill>
                <a:latin typeface="+mj-lt"/>
              </a:rPr>
              <a:t>indústria da seca</a:t>
            </a:r>
            <a:r>
              <a:rPr lang="pt-BR" sz="2400" dirty="0" smtClean="0">
                <a:latin typeface="+mj-lt"/>
              </a:rPr>
              <a:t>”. </a:t>
            </a:r>
          </a:p>
          <a:p>
            <a:pPr marL="342900" indent="-342900">
              <a:buAutoNum type="arabicPeriod"/>
            </a:pPr>
            <a:endParaRPr lang="pt-BR" sz="12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Favorece o </a:t>
            </a:r>
            <a:r>
              <a:rPr lang="pt-BR" sz="2400" b="1" dirty="0" smtClean="0">
                <a:latin typeface="+mj-lt"/>
              </a:rPr>
              <a:t>enriquecimento</a:t>
            </a:r>
            <a:r>
              <a:rPr lang="pt-BR" sz="2400" dirty="0" smtClean="0">
                <a:latin typeface="+mj-lt"/>
              </a:rPr>
              <a:t> de quem já é rico, mesmo em período de crise. </a:t>
            </a:r>
            <a:r>
              <a:rPr lang="pt-BR" sz="2400" dirty="0" smtClean="0">
                <a:latin typeface="+mj-lt"/>
              </a:rPr>
              <a:t>E a </a:t>
            </a:r>
            <a:r>
              <a:rPr lang="pt-BR" sz="2400" b="1" dirty="0" smtClean="0">
                <a:latin typeface="+mj-lt"/>
              </a:rPr>
              <a:t>burocracia estatal </a:t>
            </a:r>
            <a:r>
              <a:rPr lang="pt-BR" sz="2400" dirty="0" smtClean="0">
                <a:latin typeface="+mj-lt"/>
              </a:rPr>
              <a:t>dificulta a agilidade na execução de muitas políticas de governos ou do próprio Estado .</a:t>
            </a:r>
          </a:p>
          <a:p>
            <a:endParaRPr lang="pt-BR" sz="1000" dirty="0" smtClean="0">
              <a:latin typeface="+mj-lt"/>
            </a:endParaRPr>
          </a:p>
          <a:p>
            <a:pPr lvl="1"/>
            <a:r>
              <a:rPr lang="pt-BR" sz="2400" dirty="0" smtClean="0">
                <a:latin typeface="+mj-lt"/>
              </a:rPr>
              <a:t>Ex.: Dificuldade de acesso, pelos </a:t>
            </a:r>
            <a:r>
              <a:rPr lang="pt-BR" sz="2400" dirty="0" smtClean="0">
                <a:latin typeface="+mj-lt"/>
              </a:rPr>
              <a:t>agricultores/agricultoras </a:t>
            </a:r>
            <a:r>
              <a:rPr lang="pt-BR" sz="2400" dirty="0" smtClean="0">
                <a:latin typeface="+mj-lt"/>
              </a:rPr>
              <a:t>à ração animal distribuída pelos governos estadual e federal.</a:t>
            </a:r>
          </a:p>
          <a:p>
            <a:endParaRPr lang="pt-BR" sz="1200" dirty="0" smtClean="0">
              <a:latin typeface="+mj-lt"/>
            </a:endParaRPr>
          </a:p>
          <a:p>
            <a:pPr lvl="1"/>
            <a:r>
              <a:rPr lang="pt-BR" sz="2400" dirty="0" smtClean="0">
                <a:latin typeface="+mj-lt"/>
              </a:rPr>
              <a:t>São enormes as filas e vários os procedimentos burocráticos até se concretizar o acesso a esse benefício. </a:t>
            </a:r>
            <a:endParaRPr lang="pt-B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980728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+mj-lt"/>
              </a:rPr>
              <a:t>No Semiárido do Nordeste, oligarquia política e econômica é mais devastadora que a </a:t>
            </a:r>
            <a:r>
              <a:rPr lang="pt-BR" sz="2400" b="1" dirty="0" smtClean="0">
                <a:latin typeface="+mj-lt"/>
              </a:rPr>
              <a:t>seca.</a:t>
            </a:r>
            <a:endParaRPr lang="pt-BR" sz="2400" b="1" dirty="0">
              <a:latin typeface="+mj-lt"/>
            </a:endParaRPr>
          </a:p>
          <a:p>
            <a:pPr algn="ctr"/>
            <a:r>
              <a:rPr lang="pt-BR" b="1" dirty="0" smtClean="0">
                <a:latin typeface="+mj-lt"/>
              </a:rPr>
              <a:t>(Costa</a:t>
            </a:r>
            <a:r>
              <a:rPr lang="pt-BR" b="1" dirty="0">
                <a:latin typeface="+mj-lt"/>
              </a:rPr>
              <a:t>, </a:t>
            </a:r>
            <a:r>
              <a:rPr lang="pt-BR" b="1" dirty="0" smtClean="0">
                <a:latin typeface="+mj-lt"/>
              </a:rPr>
              <a:t>UFPB)</a:t>
            </a:r>
            <a:endParaRPr lang="pt-BR" b="1" dirty="0">
              <a:latin typeface="+mj-lt"/>
            </a:endParaRPr>
          </a:p>
        </p:txBody>
      </p:sp>
      <p:pic>
        <p:nvPicPr>
          <p:cNvPr id="37890" name="Picture 2" descr="http://politica.estadao.com.br/blogs/roldao-arruda/wp-content/uploads/sites/32/2013/02/seca1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048672" cy="4032448"/>
          </a:xfrm>
          <a:prstGeom prst="rect">
            <a:avLst/>
          </a:prstGeom>
          <a:noFill/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95536" y="3501008"/>
            <a:ext cx="8229600" cy="2592288"/>
          </a:xfrm>
          <a:prstGeom prst="rect">
            <a:avLst/>
          </a:prstGeom>
        </p:spPr>
        <p:txBody>
          <a:bodyPr/>
          <a:lstStyle/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Órgão da UFPB comprometido </a:t>
            </a:r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com o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desenvolvimento do estado da </a:t>
            </a:r>
            <a:r>
              <a:rPr kumimoji="0" lang="pt-BR" alt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Paraíba. Disponibiliza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competente base de geração e difusão do conhecimento </a:t>
            </a:r>
            <a:r>
              <a:rPr kumimoji="0" lang="pt-BR" alt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técnico-científico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 o desenvolvimento sustentável.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IDEP</a:t>
            </a:r>
          </a:p>
        </p:txBody>
      </p:sp>
      <p:pic>
        <p:nvPicPr>
          <p:cNvPr id="4" name="Picture 2" descr="Resultado de imagem para Desenvolvimento e sustentabil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3960440" cy="1609111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764704"/>
            <a:ext cx="8064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+mj-lt"/>
            </a:endParaRPr>
          </a:p>
          <a:p>
            <a:pPr marL="342900" indent="-342900"/>
            <a:r>
              <a:rPr lang="pt-BR" sz="2400" dirty="0" smtClean="0">
                <a:latin typeface="+mj-lt"/>
              </a:rPr>
              <a:t>2.    </a:t>
            </a:r>
            <a:r>
              <a:rPr lang="pt-BR" sz="2400" dirty="0" smtClean="0">
                <a:latin typeface="+mj-lt"/>
              </a:rPr>
              <a:t>Existe a </a:t>
            </a:r>
            <a:r>
              <a:rPr lang="pt-BR" sz="2400" dirty="0">
                <a:latin typeface="+mj-lt"/>
              </a:rPr>
              <a:t>concepção da 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Educação e Mobilização Social </a:t>
            </a:r>
            <a:r>
              <a:rPr lang="pt-BR" sz="2400" dirty="0">
                <a:latin typeface="+mj-lt"/>
              </a:rPr>
              <a:t>para a </a:t>
            </a:r>
            <a:r>
              <a:rPr lang="pt-BR" sz="2400" b="1" dirty="0">
                <a:latin typeface="+mj-lt"/>
              </a:rPr>
              <a:t>convivência digna com a realidade semiárida</a:t>
            </a:r>
            <a:r>
              <a:rPr lang="pt-BR" sz="2400" dirty="0">
                <a:latin typeface="+mj-lt"/>
              </a:rPr>
              <a:t>, a partir do </a:t>
            </a:r>
            <a:r>
              <a:rPr lang="pt-BR" sz="2400" b="1" dirty="0">
                <a:latin typeface="+mj-lt"/>
              </a:rPr>
              <a:t>saber e das experiências </a:t>
            </a:r>
            <a:r>
              <a:rPr lang="pt-BR" sz="2400" b="1" dirty="0" smtClean="0">
                <a:latin typeface="+mj-lt"/>
              </a:rPr>
              <a:t>acumuladas </a:t>
            </a:r>
            <a:r>
              <a:rPr lang="pt-BR" sz="2400" b="1" dirty="0">
                <a:latin typeface="+mj-lt"/>
              </a:rPr>
              <a:t>por famílias </a:t>
            </a:r>
            <a:r>
              <a:rPr lang="pt-BR" sz="2400" dirty="0">
                <a:latin typeface="+mj-lt"/>
              </a:rPr>
              <a:t>e </a:t>
            </a:r>
            <a:r>
              <a:rPr lang="pt-BR" sz="2400" b="1" dirty="0">
                <a:latin typeface="+mj-lt"/>
              </a:rPr>
              <a:t>comunidades</a:t>
            </a:r>
            <a:r>
              <a:rPr lang="pt-BR" sz="2400" dirty="0">
                <a:latin typeface="+mj-lt"/>
              </a:rPr>
              <a:t> ao longo dos anos. </a:t>
            </a:r>
            <a:endParaRPr lang="pt-BR" sz="2400" dirty="0" smtClean="0">
              <a:latin typeface="+mj-lt"/>
            </a:endParaRPr>
          </a:p>
          <a:p>
            <a:endParaRPr lang="pt-BR" sz="12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Como </a:t>
            </a:r>
            <a:r>
              <a:rPr lang="pt-BR" sz="2400" dirty="0">
                <a:latin typeface="+mj-lt"/>
              </a:rPr>
              <a:t>fruto desse </a:t>
            </a:r>
            <a:r>
              <a:rPr lang="pt-BR" sz="2400" dirty="0" smtClean="0">
                <a:latin typeface="+mj-lt"/>
              </a:rPr>
              <a:t>processo, milhares </a:t>
            </a:r>
            <a:r>
              <a:rPr lang="pt-BR" sz="2400" dirty="0">
                <a:latin typeface="+mj-lt"/>
              </a:rPr>
              <a:t>de famílias na </a:t>
            </a:r>
            <a:r>
              <a:rPr lang="pt-BR" sz="2400" dirty="0" smtClean="0">
                <a:latin typeface="+mj-lt"/>
              </a:rPr>
              <a:t>PB </a:t>
            </a:r>
            <a:r>
              <a:rPr lang="pt-BR" sz="2400" dirty="0" smtClean="0">
                <a:latin typeface="+mj-lt"/>
              </a:rPr>
              <a:t>tem sido beneficiadas </a:t>
            </a:r>
            <a:r>
              <a:rPr lang="pt-BR" sz="2400" dirty="0">
                <a:latin typeface="+mj-lt"/>
              </a:rPr>
              <a:t>com informações e tecnologias </a:t>
            </a:r>
            <a:r>
              <a:rPr lang="pt-BR" sz="2400" dirty="0" smtClean="0">
                <a:latin typeface="+mj-lt"/>
              </a:rPr>
              <a:t>sociais.</a:t>
            </a:r>
          </a:p>
          <a:p>
            <a:endParaRPr lang="pt-BR" sz="1000" dirty="0" smtClean="0">
              <a:latin typeface="+mj-lt"/>
            </a:endParaRPr>
          </a:p>
          <a:p>
            <a:pPr lvl="1"/>
            <a:r>
              <a:rPr lang="pt-BR" sz="2400" dirty="0" smtClean="0">
                <a:latin typeface="+mj-lt"/>
              </a:rPr>
              <a:t>Ex.:  </a:t>
            </a:r>
            <a:r>
              <a:rPr lang="pt-BR" sz="2400" dirty="0" smtClean="0">
                <a:latin typeface="+mj-lt"/>
              </a:rPr>
              <a:t>Cisternas </a:t>
            </a:r>
            <a:r>
              <a:rPr lang="pt-BR" sz="2400" dirty="0">
                <a:latin typeface="+mj-lt"/>
              </a:rPr>
              <a:t>de placas </a:t>
            </a:r>
            <a:r>
              <a:rPr lang="pt-BR" sz="2400" dirty="0" smtClean="0">
                <a:latin typeface="+mj-lt"/>
              </a:rPr>
              <a:t>p/ </a:t>
            </a:r>
            <a:r>
              <a:rPr lang="pt-BR" sz="2400" dirty="0">
                <a:latin typeface="+mj-lt"/>
              </a:rPr>
              <a:t>o consumo humano, </a:t>
            </a:r>
            <a:r>
              <a:rPr lang="pt-BR" sz="2400" dirty="0" smtClean="0">
                <a:latin typeface="+mj-lt"/>
              </a:rPr>
              <a:t> produção </a:t>
            </a:r>
            <a:r>
              <a:rPr lang="pt-BR" sz="2400" dirty="0">
                <a:latin typeface="+mj-lt"/>
              </a:rPr>
              <a:t>de </a:t>
            </a:r>
            <a:r>
              <a:rPr lang="pt-BR" sz="2400" dirty="0" smtClean="0">
                <a:latin typeface="+mj-lt"/>
              </a:rPr>
              <a:t>alimentos; </a:t>
            </a:r>
            <a:r>
              <a:rPr lang="pt-BR" sz="2400" dirty="0">
                <a:latin typeface="+mj-lt"/>
              </a:rPr>
              <a:t>tanques em </a:t>
            </a:r>
            <a:r>
              <a:rPr lang="pt-BR" sz="2400" dirty="0" smtClean="0">
                <a:latin typeface="+mj-lt"/>
              </a:rPr>
              <a:t>pedra; </a:t>
            </a:r>
            <a:r>
              <a:rPr lang="pt-BR" sz="2400" dirty="0">
                <a:latin typeface="+mj-lt"/>
              </a:rPr>
              <a:t>barragens </a:t>
            </a:r>
            <a:r>
              <a:rPr lang="pt-BR" sz="2400" dirty="0" smtClean="0">
                <a:latin typeface="+mj-lt"/>
              </a:rPr>
              <a:t>subterrâneas; </a:t>
            </a:r>
            <a:r>
              <a:rPr lang="pt-BR" sz="2400" dirty="0">
                <a:latin typeface="+mj-lt"/>
              </a:rPr>
              <a:t>estocagem de </a:t>
            </a:r>
            <a:r>
              <a:rPr lang="pt-BR" sz="2400" dirty="0" smtClean="0">
                <a:latin typeface="+mj-lt"/>
              </a:rPr>
              <a:t>forragens; </a:t>
            </a:r>
            <a:r>
              <a:rPr lang="pt-BR" sz="2400" dirty="0">
                <a:latin typeface="+mj-lt"/>
              </a:rPr>
              <a:t>bancos de </a:t>
            </a:r>
            <a:r>
              <a:rPr lang="pt-BR" sz="2400" dirty="0" smtClean="0">
                <a:latin typeface="+mj-lt"/>
              </a:rPr>
              <a:t>sementes; </a:t>
            </a:r>
            <a:r>
              <a:rPr lang="pt-BR" sz="2400" dirty="0">
                <a:latin typeface="+mj-lt"/>
              </a:rPr>
              <a:t>quintais </a:t>
            </a:r>
            <a:r>
              <a:rPr lang="pt-BR" sz="2400" dirty="0" smtClean="0">
                <a:latin typeface="+mj-lt"/>
              </a:rPr>
              <a:t>produtivos; além </a:t>
            </a:r>
            <a:r>
              <a:rPr lang="pt-BR" sz="2400" dirty="0">
                <a:latin typeface="+mj-lt"/>
              </a:rPr>
              <a:t>de poupanças </a:t>
            </a:r>
            <a:r>
              <a:rPr lang="pt-BR" sz="2400" dirty="0" smtClean="0">
                <a:latin typeface="+mj-lt"/>
              </a:rPr>
              <a:t>comunitárias, </a:t>
            </a:r>
            <a:r>
              <a:rPr lang="pt-BR" sz="2400" dirty="0">
                <a:latin typeface="+mj-lt"/>
              </a:rPr>
              <a:t>como os Fundos Rotativos </a:t>
            </a:r>
            <a:r>
              <a:rPr lang="pt-BR" sz="2400" dirty="0" smtClean="0">
                <a:latin typeface="+mj-lt"/>
              </a:rPr>
              <a:t>Solidários</a:t>
            </a:r>
            <a:r>
              <a:rPr lang="pt-BR" sz="2400" dirty="0" smtClean="0">
                <a:latin typeface="+mj-lt"/>
              </a:rPr>
              <a:t>.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Com estas soluções,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muitas famílias estão </a:t>
            </a:r>
            <a:r>
              <a:rPr lang="pt-BR" sz="2400" dirty="0">
                <a:latin typeface="+mj-lt"/>
              </a:rPr>
              <a:t>enfrentado com mais segurança os períodos de estiagens prolongadas</a:t>
            </a:r>
            <a:r>
              <a:rPr lang="pt-BR" sz="2400" dirty="0" smtClean="0">
                <a:latin typeface="+mj-lt"/>
              </a:rPr>
              <a:t>. </a:t>
            </a:r>
            <a:endParaRPr lang="pt-BR" sz="24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Dois Modelos em Disputa</a:t>
            </a:r>
            <a:endParaRPr lang="pt-B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916832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Organizações </a:t>
            </a:r>
            <a:r>
              <a:rPr lang="pt-BR" sz="2400" b="1" dirty="0">
                <a:latin typeface="+mj-lt"/>
              </a:rPr>
              <a:t>alternativas </a:t>
            </a:r>
            <a:r>
              <a:rPr lang="pt-BR" sz="2400" dirty="0">
                <a:latin typeface="+mj-lt"/>
              </a:rPr>
              <a:t>também apresentam problemas e dificuldades</a:t>
            </a:r>
            <a:r>
              <a:rPr lang="pt-BR" sz="2400" dirty="0" smtClean="0">
                <a:latin typeface="+mj-lt"/>
              </a:rPr>
              <a:t>.</a:t>
            </a:r>
          </a:p>
          <a:p>
            <a:endParaRPr lang="pt-BR" sz="1000" dirty="0">
              <a:latin typeface="+mj-lt"/>
            </a:endParaRPr>
          </a:p>
          <a:p>
            <a:r>
              <a:rPr lang="pt-BR" sz="2400" dirty="0">
                <a:latin typeface="+mj-lt"/>
              </a:rPr>
              <a:t>Existem </a:t>
            </a:r>
            <a:r>
              <a:rPr lang="pt-BR" sz="2400" b="1" dirty="0">
                <a:latin typeface="+mj-lt"/>
              </a:rPr>
              <a:t>vícios e problemas </a:t>
            </a:r>
            <a:r>
              <a:rPr lang="pt-BR" sz="2400" dirty="0">
                <a:latin typeface="+mj-lt"/>
              </a:rPr>
              <a:t>na execução dos projetos, mas, sem dúvida, de longe, com muito </a:t>
            </a:r>
            <a:r>
              <a:rPr lang="pt-BR" sz="2400" b="1" dirty="0">
                <a:latin typeface="+mj-lt"/>
              </a:rPr>
              <a:t>menos casos de corrupção</a:t>
            </a:r>
            <a:r>
              <a:rPr lang="pt-BR" sz="2400" dirty="0">
                <a:latin typeface="+mj-lt"/>
              </a:rPr>
              <a:t>, </a:t>
            </a:r>
            <a:r>
              <a:rPr lang="pt-BR" sz="2400" b="1" dirty="0">
                <a:latin typeface="+mj-lt"/>
              </a:rPr>
              <a:t>desvio de conduta</a:t>
            </a:r>
            <a:r>
              <a:rPr lang="pt-BR" sz="2400" dirty="0">
                <a:latin typeface="+mj-lt"/>
              </a:rPr>
              <a:t> e </a:t>
            </a:r>
            <a:r>
              <a:rPr lang="pt-BR" sz="2400" b="1" dirty="0">
                <a:latin typeface="+mj-lt"/>
              </a:rPr>
              <a:t>descaminhos de projetos</a:t>
            </a:r>
            <a:r>
              <a:rPr lang="pt-BR" sz="2400" dirty="0">
                <a:latin typeface="+mj-lt"/>
              </a:rPr>
              <a:t>. </a:t>
            </a:r>
            <a:endParaRPr lang="pt-BR" sz="2400" dirty="0" smtClean="0">
              <a:latin typeface="+mj-lt"/>
            </a:endParaRPr>
          </a:p>
          <a:p>
            <a:endParaRPr lang="pt-BR" sz="10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A </a:t>
            </a:r>
            <a:r>
              <a:rPr lang="pt-BR" sz="2400" dirty="0">
                <a:latin typeface="+mj-lt"/>
              </a:rPr>
              <a:t>experiência da </a:t>
            </a:r>
            <a:r>
              <a:rPr lang="pt-BR" sz="2400" b="1" dirty="0">
                <a:latin typeface="+mj-lt"/>
              </a:rPr>
              <a:t>ASA </a:t>
            </a:r>
            <a:r>
              <a:rPr lang="pt-BR" sz="2400" b="1" i="1" dirty="0">
                <a:latin typeface="+mj-lt"/>
              </a:rPr>
              <a:t>(Articulação do Semiárido)</a:t>
            </a:r>
            <a:r>
              <a:rPr lang="pt-BR" sz="2400" b="1" dirty="0">
                <a:latin typeface="+mj-lt"/>
              </a:rPr>
              <a:t> </a:t>
            </a:r>
            <a:r>
              <a:rPr lang="pt-BR" sz="2400" dirty="0">
                <a:latin typeface="+mj-lt"/>
              </a:rPr>
              <a:t> com as construções de cisternas de placas, </a:t>
            </a:r>
            <a:r>
              <a:rPr lang="pt-BR" sz="2400" dirty="0" smtClean="0">
                <a:latin typeface="+mj-lt"/>
              </a:rPr>
              <a:t>de calçadão</a:t>
            </a:r>
            <a:r>
              <a:rPr lang="pt-BR" sz="2400" dirty="0">
                <a:latin typeface="+mj-lt"/>
              </a:rPr>
              <a:t>, barragens subterrâneas, </a:t>
            </a:r>
            <a:r>
              <a:rPr lang="pt-BR" sz="2400" dirty="0" smtClean="0">
                <a:latin typeface="+mj-lt"/>
              </a:rPr>
              <a:t>etc.,</a:t>
            </a:r>
            <a:r>
              <a:rPr lang="pt-BR" sz="2400" dirty="0">
                <a:latin typeface="+mj-lt"/>
              </a:rPr>
              <a:t> é um exemplo de eficiência. </a:t>
            </a:r>
            <a:endParaRPr lang="pt-BR" sz="2400" dirty="0" smtClean="0">
              <a:latin typeface="+mj-lt"/>
            </a:endParaRPr>
          </a:p>
          <a:p>
            <a:endParaRPr lang="pt-BR" sz="10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No </a:t>
            </a:r>
            <a:r>
              <a:rPr lang="pt-BR" sz="2400" dirty="0">
                <a:latin typeface="+mj-lt"/>
              </a:rPr>
              <a:t>plano mais amplo, é preciso montar uma infraestrutura produtiva em função das condições peculiares da região</a:t>
            </a:r>
            <a:r>
              <a:rPr lang="pt-BR" sz="2400" dirty="0" smtClean="0">
                <a:latin typeface="+mj-lt"/>
              </a:rPr>
              <a:t>. </a:t>
            </a:r>
            <a:endParaRPr lang="pt-BR" sz="2400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Dois Modelos em Disputa</a:t>
            </a:r>
            <a:endParaRPr lang="pt-B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924944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400" dirty="0" smtClean="0">
                <a:latin typeface="+mj-lt"/>
              </a:rPr>
              <a:t>Integra </a:t>
            </a:r>
            <a:r>
              <a:rPr lang="pt-BR" sz="2400" dirty="0">
                <a:latin typeface="+mj-lt"/>
              </a:rPr>
              <a:t>as </a:t>
            </a:r>
            <a:r>
              <a:rPr lang="pt-BR" sz="2400" b="1" dirty="0">
                <a:latin typeface="+mj-lt"/>
              </a:rPr>
              <a:t>dimensões </a:t>
            </a:r>
            <a:r>
              <a:rPr lang="pt-BR" sz="2400" b="1" dirty="0" smtClean="0">
                <a:latin typeface="+mj-lt"/>
              </a:rPr>
              <a:t> sociais</a:t>
            </a:r>
            <a:r>
              <a:rPr lang="pt-BR" sz="2400" b="1" dirty="0">
                <a:latin typeface="+mj-lt"/>
              </a:rPr>
              <a:t>, culturais, políticas </a:t>
            </a:r>
            <a:r>
              <a:rPr lang="pt-BR" sz="2400" dirty="0">
                <a:latin typeface="+mj-lt"/>
              </a:rPr>
              <a:t>e </a:t>
            </a:r>
            <a:r>
              <a:rPr lang="pt-BR" sz="2400" b="1" dirty="0">
                <a:latin typeface="+mj-lt"/>
              </a:rPr>
              <a:t>ambientais</a:t>
            </a: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 na direção da melhoria da qualidade de vida.</a:t>
            </a:r>
          </a:p>
          <a:p>
            <a:pPr fontAlgn="base"/>
            <a:endParaRPr lang="pt-BR" sz="2400" dirty="0" smtClean="0">
              <a:latin typeface="+mj-lt"/>
            </a:endParaRPr>
          </a:p>
          <a:p>
            <a:pPr fontAlgn="base"/>
            <a:r>
              <a:rPr lang="pt-BR" sz="2400" dirty="0" smtClean="0">
                <a:latin typeface="+mj-lt"/>
              </a:rPr>
              <a:t>Essa </a:t>
            </a:r>
            <a:r>
              <a:rPr lang="pt-BR" sz="2400" dirty="0">
                <a:latin typeface="+mj-lt"/>
              </a:rPr>
              <a:t>concepção </a:t>
            </a:r>
            <a:r>
              <a:rPr lang="pt-BR" sz="2400" dirty="0" smtClean="0">
                <a:latin typeface="+mj-lt"/>
              </a:rPr>
              <a:t>requer </a:t>
            </a:r>
            <a:r>
              <a:rPr lang="pt-BR" sz="2400" b="1" dirty="0" smtClean="0">
                <a:latin typeface="+mj-lt"/>
              </a:rPr>
              <a:t>mobilização </a:t>
            </a:r>
            <a:r>
              <a:rPr lang="pt-BR" sz="2400" b="1" dirty="0">
                <a:latin typeface="+mj-lt"/>
              </a:rPr>
              <a:t>social </a:t>
            </a:r>
            <a:r>
              <a:rPr lang="pt-BR" sz="2400" dirty="0">
                <a:latin typeface="+mj-lt"/>
              </a:rPr>
              <a:t>e</a:t>
            </a:r>
            <a:r>
              <a:rPr lang="pt-BR" sz="2400" b="1" dirty="0">
                <a:latin typeface="+mj-lt"/>
              </a:rPr>
              <a:t> coletiva </a:t>
            </a:r>
            <a:r>
              <a:rPr lang="pt-BR" sz="2400" dirty="0">
                <a:latin typeface="+mj-lt"/>
              </a:rPr>
              <a:t>para </a:t>
            </a:r>
            <a:r>
              <a:rPr lang="pt-BR" sz="2400" dirty="0" smtClean="0">
                <a:latin typeface="+mj-lt"/>
              </a:rPr>
              <a:t> a </a:t>
            </a:r>
            <a:r>
              <a:rPr lang="pt-BR" sz="2400" dirty="0">
                <a:latin typeface="+mj-lt"/>
              </a:rPr>
              <a:t>autogestão de seu desenvolvimento.</a:t>
            </a:r>
          </a:p>
          <a:p>
            <a:pPr fontAlgn="base"/>
            <a:endParaRPr lang="pt-BR" sz="2400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19675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Desenvolvimento Sustentável e Solidário Vai além do Aspecto Econômico </a:t>
            </a:r>
            <a:endParaRPr lang="pt-BR" sz="3200" b="1" dirty="0">
              <a:latin typeface="+mj-lt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2204864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5986"/>
                </a:solidFill>
                <a:latin typeface="+mj-lt"/>
              </a:rPr>
              <a:t>Economia </a:t>
            </a:r>
            <a:r>
              <a:rPr lang="pt-BR" sz="3200" b="1" dirty="0" smtClean="0">
                <a:solidFill>
                  <a:srgbClr val="005986"/>
                </a:solidFill>
                <a:latin typeface="+mj-lt"/>
              </a:rPr>
              <a:t>P</a:t>
            </a:r>
            <a:r>
              <a:rPr lang="pt-BR" sz="3200" b="1" dirty="0" smtClean="0">
                <a:solidFill>
                  <a:srgbClr val="005986"/>
                </a:solidFill>
                <a:latin typeface="+mj-lt"/>
              </a:rPr>
              <a:t>opular Solidária </a:t>
            </a:r>
            <a:r>
              <a:rPr lang="pt-BR" sz="3200" b="1" dirty="0" smtClean="0">
                <a:solidFill>
                  <a:srgbClr val="005986"/>
                </a:solidFill>
                <a:latin typeface="+mj-lt"/>
              </a:rPr>
              <a:t>(EPS) </a:t>
            </a:r>
          </a:p>
          <a:p>
            <a:pPr algn="ctr"/>
            <a:r>
              <a:rPr lang="pt-BR" sz="2800" b="1" dirty="0">
                <a:latin typeface="+mj-lt"/>
              </a:rPr>
              <a:t>e</a:t>
            </a:r>
            <a:r>
              <a:rPr lang="pt-BR" sz="2800" b="1" dirty="0" smtClean="0">
                <a:latin typeface="+mj-lt"/>
              </a:rPr>
              <a:t>merge para fortalecer o desenvolvimento local</a:t>
            </a:r>
          </a:p>
          <a:p>
            <a:endParaRPr lang="pt-BR" b="1" dirty="0">
              <a:latin typeface="+mj-lt"/>
            </a:endParaRPr>
          </a:p>
          <a:p>
            <a:r>
              <a:rPr lang="pt-BR" sz="2800" dirty="0" smtClean="0">
                <a:latin typeface="+mj-lt"/>
              </a:rPr>
              <a:t>Impulsiona a </a:t>
            </a:r>
            <a:r>
              <a:rPr lang="pt-BR" sz="2800" b="1" dirty="0">
                <a:latin typeface="+mj-lt"/>
              </a:rPr>
              <a:t>emancipação</a:t>
            </a:r>
            <a:r>
              <a:rPr lang="pt-BR" sz="2800" dirty="0">
                <a:latin typeface="+mj-lt"/>
              </a:rPr>
              <a:t> social, política e econômica de comunidades em situação de pobreza.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924944"/>
            <a:ext cx="77768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CONVIVER COM O SEMIÁRIDO </a:t>
            </a:r>
          </a:p>
          <a:p>
            <a:pPr algn="ctr"/>
            <a:r>
              <a:rPr lang="pt-BR" sz="3200" b="1" dirty="0" smtClean="0">
                <a:latin typeface="+mj-lt"/>
              </a:rPr>
              <a:t>em vez de lutar contra a seca</a:t>
            </a:r>
          </a:p>
          <a:p>
            <a:pPr algn="ctr"/>
            <a:endParaRPr lang="pt-BR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564904"/>
            <a:ext cx="838842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Mobilizar e  organizar </a:t>
            </a:r>
            <a:r>
              <a:rPr lang="pt-BR" sz="2400" dirty="0" smtClean="0">
                <a:latin typeface="+mj-lt"/>
              </a:rPr>
              <a:t>comunidades. </a:t>
            </a:r>
          </a:p>
          <a:p>
            <a:endParaRPr lang="pt-BR" sz="1100" dirty="0" smtClean="0">
              <a:latin typeface="+mj-lt"/>
            </a:endParaRPr>
          </a:p>
          <a:p>
            <a:r>
              <a:rPr lang="pt-BR" sz="2400" b="1" dirty="0" smtClean="0">
                <a:latin typeface="+mj-lt"/>
              </a:rPr>
              <a:t>Formar técnica </a:t>
            </a:r>
            <a:r>
              <a:rPr lang="pt-BR" sz="2400" b="1" dirty="0">
                <a:latin typeface="+mj-lt"/>
              </a:rPr>
              <a:t>e </a:t>
            </a:r>
            <a:r>
              <a:rPr lang="pt-BR" sz="2400" b="1" dirty="0" smtClean="0">
                <a:latin typeface="+mj-lt"/>
              </a:rPr>
              <a:t>politicamente </a:t>
            </a:r>
            <a:r>
              <a:rPr lang="pt-BR" sz="2400" dirty="0">
                <a:latin typeface="+mj-lt"/>
              </a:rPr>
              <a:t>para o desenvolvimento local </a:t>
            </a:r>
            <a:r>
              <a:rPr lang="pt-BR" sz="2400" dirty="0" smtClean="0">
                <a:latin typeface="+mj-lt"/>
              </a:rPr>
              <a:t>sustentável  e </a:t>
            </a:r>
            <a:r>
              <a:rPr lang="pt-BR" sz="2400" dirty="0" smtClean="0">
                <a:latin typeface="+mj-lt"/>
              </a:rPr>
              <a:t>solidário – por meio de formação </a:t>
            </a:r>
            <a:r>
              <a:rPr lang="pt-BR" sz="2400" dirty="0">
                <a:latin typeface="+mj-lt"/>
              </a:rPr>
              <a:t>de educadores/as e </a:t>
            </a:r>
            <a:r>
              <a:rPr lang="pt-BR" sz="2400" dirty="0" smtClean="0">
                <a:latin typeface="+mj-lt"/>
              </a:rPr>
              <a:t>de comunidades </a:t>
            </a:r>
            <a:r>
              <a:rPr lang="pt-BR" sz="2400" dirty="0">
                <a:latin typeface="+mj-lt"/>
              </a:rPr>
              <a:t>para a educação contextualizada à </a:t>
            </a:r>
            <a:r>
              <a:rPr lang="pt-BR" sz="2400" dirty="0" smtClean="0">
                <a:latin typeface="+mj-lt"/>
              </a:rPr>
              <a:t>região; </a:t>
            </a:r>
            <a:br>
              <a:rPr lang="pt-BR" sz="2400" dirty="0" smtClean="0">
                <a:latin typeface="+mj-lt"/>
              </a:rPr>
            </a:br>
            <a:endParaRPr lang="pt-BR" sz="2400" dirty="0" smtClean="0">
              <a:latin typeface="+mj-lt"/>
            </a:endParaRPr>
          </a:p>
          <a:p>
            <a:r>
              <a:rPr lang="pt-BR" sz="2400" b="1" dirty="0" smtClean="0">
                <a:latin typeface="+mj-lt"/>
              </a:rPr>
              <a:t>Desconstruir </a:t>
            </a:r>
            <a:r>
              <a:rPr lang="pt-BR" sz="2400" b="1" dirty="0">
                <a:latin typeface="+mj-lt"/>
              </a:rPr>
              <a:t>o modelo das políticas tradicionais</a:t>
            </a:r>
            <a:r>
              <a:rPr lang="pt-BR" sz="2400" dirty="0">
                <a:latin typeface="+mj-lt"/>
              </a:rPr>
              <a:t>, a partir de </a:t>
            </a:r>
            <a:r>
              <a:rPr lang="pt-BR" sz="2400" dirty="0" smtClean="0">
                <a:latin typeface="+mj-lt"/>
              </a:rPr>
              <a:t>uma política de </a:t>
            </a:r>
            <a:r>
              <a:rPr lang="pt-BR" sz="2400" dirty="0">
                <a:latin typeface="+mj-lt"/>
              </a:rPr>
              <a:t>distribuição e partilha da água e do </a:t>
            </a:r>
            <a:r>
              <a:rPr lang="pt-BR" sz="2400" dirty="0" smtClean="0">
                <a:latin typeface="+mj-lt"/>
              </a:rPr>
              <a:t>conhecimento.</a:t>
            </a:r>
            <a:endParaRPr lang="pt-BR" sz="2400" dirty="0" smtClean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126876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CONVIVER COM O </a:t>
            </a:r>
            <a:r>
              <a:rPr lang="pt-BR" sz="2800" b="1" dirty="0" smtClean="0">
                <a:latin typeface="+mj-lt"/>
              </a:rPr>
              <a:t>SEMIÁRIDO  É </a:t>
            </a:r>
            <a:endParaRPr lang="pt-BR" sz="2800" b="1" dirty="0">
              <a:latin typeface="+mj-lt"/>
            </a:endParaRPr>
          </a:p>
          <a:p>
            <a:pPr algn="ctr"/>
            <a:endParaRPr lang="pt-BR" sz="2800" dirty="0">
              <a:latin typeface="+mj-lt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797152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+mj-lt"/>
              </a:rPr>
              <a:t>O </a:t>
            </a:r>
            <a:r>
              <a:rPr lang="pt-BR" sz="2400" b="1" dirty="0" smtClean="0">
                <a:latin typeface="+mj-lt"/>
              </a:rPr>
              <a:t>Cariri paraibano</a:t>
            </a:r>
            <a:r>
              <a:rPr lang="pt-BR" sz="2400" dirty="0" smtClean="0">
                <a:latin typeface="+mj-lt"/>
              </a:rPr>
              <a:t>, marcado por dificuldades </a:t>
            </a:r>
            <a:r>
              <a:rPr lang="pt-BR" sz="2400" dirty="0">
                <a:latin typeface="+mj-lt"/>
              </a:rPr>
              <a:t>e desafios, </a:t>
            </a:r>
            <a:r>
              <a:rPr lang="pt-BR" sz="2400" dirty="0" smtClean="0">
                <a:latin typeface="+mj-lt"/>
              </a:rPr>
              <a:t>detém grandes </a:t>
            </a:r>
            <a:r>
              <a:rPr lang="pt-BR" sz="2400" b="1" dirty="0" smtClean="0">
                <a:latin typeface="+mj-lt"/>
              </a:rPr>
              <a:t>potencialidades, belezas e riquezas naturais</a:t>
            </a:r>
            <a:r>
              <a:rPr lang="pt-BR" sz="2400" dirty="0" smtClean="0">
                <a:latin typeface="+mj-lt"/>
              </a:rPr>
              <a:t> e </a:t>
            </a:r>
            <a:r>
              <a:rPr lang="pt-BR" sz="2400" b="1" dirty="0" smtClean="0">
                <a:latin typeface="+mj-lt"/>
              </a:rPr>
              <a:t>imateriais</a:t>
            </a:r>
            <a:r>
              <a:rPr lang="pt-BR" sz="2400" dirty="0" smtClean="0">
                <a:latin typeface="+mj-lt"/>
              </a:rPr>
              <a:t>. </a:t>
            </a:r>
          </a:p>
          <a:p>
            <a:endParaRPr lang="pt-BR" sz="1000" dirty="0">
              <a:latin typeface="+mj-lt"/>
            </a:endParaRPr>
          </a:p>
        </p:txBody>
      </p:sp>
      <p:pic>
        <p:nvPicPr>
          <p:cNvPr id="38914" name="Picture 2" descr="http://politica.estadao.com.br/blogs/roldao-arruda/wp-content/uploads/sites/32/2013/02/cabras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400600" cy="27003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971600" y="8367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Semiárido não é só pobreza, miséria e seca</a:t>
            </a:r>
            <a:r>
              <a:rPr lang="pt-BR" sz="2800" dirty="0" smtClean="0">
                <a:latin typeface="+mj-lt"/>
              </a:rPr>
              <a:t>.</a:t>
            </a:r>
            <a:endParaRPr lang="pt-BR" sz="2800" dirty="0">
              <a:latin typeface="+mj-lt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19675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j-lt"/>
              </a:rPr>
              <a:t>No período das </a:t>
            </a:r>
            <a:r>
              <a:rPr lang="pt-BR" sz="2400" dirty="0" smtClean="0">
                <a:latin typeface="+mj-lt"/>
              </a:rPr>
              <a:t>chuvas, produzem </a:t>
            </a:r>
            <a:r>
              <a:rPr lang="pt-BR" sz="2400" dirty="0">
                <a:latin typeface="+mj-lt"/>
              </a:rPr>
              <a:t>e </a:t>
            </a:r>
            <a:r>
              <a:rPr lang="pt-BR" sz="2400" dirty="0" smtClean="0">
                <a:latin typeface="+mj-lt"/>
              </a:rPr>
              <a:t>armazenam </a:t>
            </a:r>
            <a:r>
              <a:rPr lang="pt-BR" sz="2400" dirty="0">
                <a:latin typeface="+mj-lt"/>
              </a:rPr>
              <a:t>alimentos para os </a:t>
            </a:r>
            <a:r>
              <a:rPr lang="pt-BR" sz="2400" dirty="0" smtClean="0">
                <a:latin typeface="+mj-lt"/>
              </a:rPr>
              <a:t>rebanhos, </a:t>
            </a:r>
            <a:r>
              <a:rPr lang="pt-BR" sz="2400" dirty="0" smtClean="0">
                <a:latin typeface="+mj-lt"/>
              </a:rPr>
              <a:t>como reserva </a:t>
            </a:r>
            <a:r>
              <a:rPr lang="pt-BR" sz="2400" dirty="0">
                <a:latin typeface="+mj-lt"/>
              </a:rPr>
              <a:t>para alguns </a:t>
            </a:r>
            <a:r>
              <a:rPr lang="pt-BR" sz="2400" dirty="0" smtClean="0">
                <a:latin typeface="+mj-lt"/>
              </a:rPr>
              <a:t> meses de seca.</a:t>
            </a:r>
          </a:p>
          <a:p>
            <a:endParaRPr lang="pt-BR" sz="24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Estocam </a:t>
            </a:r>
            <a:r>
              <a:rPr lang="pt-BR" sz="2400" dirty="0">
                <a:latin typeface="+mj-lt"/>
              </a:rPr>
              <a:t>água para </a:t>
            </a:r>
            <a:r>
              <a:rPr lang="pt-BR" sz="2400" dirty="0" smtClean="0">
                <a:latin typeface="+mj-lt"/>
              </a:rPr>
              <a:t>os </a:t>
            </a:r>
            <a:r>
              <a:rPr lang="pt-BR" sz="2400" dirty="0">
                <a:latin typeface="+mj-lt"/>
              </a:rPr>
              <a:t>períodos de longas estiagens. </a:t>
            </a:r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Desenvolvem a </a:t>
            </a:r>
            <a:r>
              <a:rPr lang="pt-BR" sz="2400" b="1" dirty="0" smtClean="0">
                <a:latin typeface="+mj-lt"/>
              </a:rPr>
              <a:t>agricultura </a:t>
            </a:r>
            <a:r>
              <a:rPr lang="pt-BR" sz="2400" b="1" dirty="0">
                <a:latin typeface="+mj-lt"/>
              </a:rPr>
              <a:t>familiar </a:t>
            </a:r>
            <a:r>
              <a:rPr lang="pt-BR" sz="2400" dirty="0" smtClean="0">
                <a:latin typeface="+mj-lt"/>
              </a:rPr>
              <a:t>com</a:t>
            </a:r>
            <a:r>
              <a:rPr lang="pt-BR" sz="2400" b="1" dirty="0" smtClean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produtividade</a:t>
            </a:r>
            <a:r>
              <a:rPr lang="pt-BR" sz="2400" dirty="0">
                <a:latin typeface="+mj-lt"/>
              </a:rPr>
              <a:t>, eficiência </a:t>
            </a:r>
            <a:r>
              <a:rPr lang="pt-BR" sz="2400" dirty="0" smtClean="0">
                <a:latin typeface="+mj-lt"/>
              </a:rPr>
              <a:t>e qualidade, a </a:t>
            </a:r>
            <a:r>
              <a:rPr lang="pt-BR" sz="2400" dirty="0">
                <a:latin typeface="+mj-lt"/>
              </a:rPr>
              <a:t>média de 20 </a:t>
            </a:r>
            <a:r>
              <a:rPr lang="pt-BR" sz="2400" dirty="0" smtClean="0">
                <a:latin typeface="+mj-lt"/>
              </a:rPr>
              <a:t>l </a:t>
            </a:r>
            <a:r>
              <a:rPr lang="pt-BR" sz="2400" dirty="0">
                <a:latin typeface="+mj-lt"/>
              </a:rPr>
              <a:t>de leite por vaca </a:t>
            </a:r>
            <a:r>
              <a:rPr lang="pt-BR" sz="2400" b="1" dirty="0">
                <a:latin typeface="+mj-lt"/>
              </a:rPr>
              <a:t>em plena seca</a:t>
            </a:r>
            <a:r>
              <a:rPr lang="pt-BR" sz="2400" dirty="0">
                <a:latin typeface="+mj-lt"/>
              </a:rPr>
              <a:t>. </a:t>
            </a:r>
            <a:endParaRPr lang="pt-BR" sz="2400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pPr lvl="1"/>
            <a:r>
              <a:rPr lang="pt-BR" sz="2400" dirty="0" smtClean="0">
                <a:latin typeface="+mj-lt"/>
              </a:rPr>
              <a:t>Apenas </a:t>
            </a:r>
            <a:r>
              <a:rPr lang="pt-BR" sz="2400" dirty="0" smtClean="0">
                <a:latin typeface="+mj-lt"/>
              </a:rPr>
              <a:t>com o esforço da </a:t>
            </a:r>
            <a:r>
              <a:rPr lang="pt-BR" sz="2400" dirty="0">
                <a:latin typeface="+mj-lt"/>
              </a:rPr>
              <a:t>infraestrutura tecnológica adaptada ao semiárido. </a:t>
            </a:r>
            <a:endParaRPr lang="pt-BR" sz="2400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sabrasil.org.br/images/conteudo-estatico/cisternas-escolas/2015050708_cisterna_nas_escolas_igaci_ana_lira-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221261" cy="280831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39552" y="465313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j-lt"/>
              </a:rPr>
              <a:t>[...] </a:t>
            </a:r>
            <a:r>
              <a:rPr lang="pt-BR" sz="2000" dirty="0" smtClean="0">
                <a:latin typeface="+mj-lt"/>
              </a:rPr>
              <a:t>vem </a:t>
            </a:r>
            <a:r>
              <a:rPr lang="pt-BR" sz="2000" dirty="0" smtClean="0">
                <a:latin typeface="+mj-lt"/>
              </a:rPr>
              <a:t>possibilitando </a:t>
            </a:r>
            <a:r>
              <a:rPr lang="pt-BR" sz="2000" dirty="0">
                <a:latin typeface="+mj-lt"/>
              </a:rPr>
              <a:t>que os </a:t>
            </a:r>
            <a:r>
              <a:rPr lang="pt-BR" sz="2000" b="1" dirty="0">
                <a:latin typeface="+mj-lt"/>
              </a:rPr>
              <a:t>conteúdos estudados tenham a ver com a realidade </a:t>
            </a:r>
            <a:r>
              <a:rPr lang="pt-BR" sz="2000" b="1" dirty="0" smtClean="0">
                <a:latin typeface="+mj-lt"/>
              </a:rPr>
              <a:t>local, </a:t>
            </a:r>
            <a:r>
              <a:rPr lang="pt-BR" sz="2000" dirty="0" smtClean="0">
                <a:latin typeface="+mj-lt"/>
              </a:rPr>
              <a:t>não </a:t>
            </a:r>
            <a:r>
              <a:rPr lang="pt-BR" sz="2000" dirty="0">
                <a:latin typeface="+mj-lt"/>
              </a:rPr>
              <a:t>a partir da perspectiva da </a:t>
            </a:r>
            <a:r>
              <a:rPr lang="pt-BR" sz="2000" dirty="0" smtClean="0">
                <a:latin typeface="+mj-lt"/>
              </a:rPr>
              <a:t>escassez, </a:t>
            </a:r>
            <a:r>
              <a:rPr lang="pt-BR" sz="2000" dirty="0">
                <a:latin typeface="+mj-lt"/>
              </a:rPr>
              <a:t>mas </a:t>
            </a:r>
            <a:r>
              <a:rPr lang="pt-BR" sz="2000" dirty="0" smtClean="0">
                <a:latin typeface="+mj-lt"/>
              </a:rPr>
              <a:t>de </a:t>
            </a:r>
            <a:r>
              <a:rPr lang="pt-BR" sz="2000" dirty="0">
                <a:latin typeface="+mj-lt"/>
              </a:rPr>
              <a:t>uma </a:t>
            </a:r>
            <a:r>
              <a:rPr lang="pt-BR" sz="2000" b="1" dirty="0">
                <a:latin typeface="+mj-lt"/>
              </a:rPr>
              <a:t>visão crítica sobre a histórica concentração da água, fruto da forte desigualdade social da região e do país</a:t>
            </a:r>
            <a:r>
              <a:rPr lang="pt-BR" sz="2000" dirty="0">
                <a:latin typeface="+mj-lt"/>
              </a:rPr>
              <a:t>. Essa visão </a:t>
            </a:r>
            <a:r>
              <a:rPr lang="pt-BR" sz="2000" dirty="0" smtClean="0">
                <a:latin typeface="+mj-lt"/>
              </a:rPr>
              <a:t>também </a:t>
            </a:r>
            <a:r>
              <a:rPr lang="pt-BR" sz="2000" dirty="0">
                <a:latin typeface="+mj-lt"/>
              </a:rPr>
              <a:t>desmistifica a imagem do Semiárido como um local inóspito e sem vida</a:t>
            </a:r>
            <a:r>
              <a:rPr lang="pt-BR" sz="2000" dirty="0" smtClean="0">
                <a:latin typeface="+mj-lt"/>
              </a:rPr>
              <a:t>. (ASA) </a:t>
            </a:r>
            <a:endParaRPr lang="pt-BR" sz="2000" dirty="0">
              <a:latin typeface="+mj-lt"/>
            </a:endParaRPr>
          </a:p>
        </p:txBody>
      </p:sp>
      <p:pic>
        <p:nvPicPr>
          <p:cNvPr id="35844" name="Picture 4" descr="http://www.asabrasil.org.br/images/conteudo-estatico/cisternas-escolas/capa-cisterna-nas-escol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911538" cy="155679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860032" y="141277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Programa Um Milhão de Cisternas</a:t>
            </a:r>
          </a:p>
        </p:txBody>
      </p:sp>
      <p:pic>
        <p:nvPicPr>
          <p:cNvPr id="35846" name="Picture 6" descr="ASA Brasil - ArticulaÃ§Ã£o no SemiÃ¡rido Brasilei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3100578" cy="86409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043608" y="47667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Experiências Solidárias </a:t>
            </a:r>
            <a:br>
              <a:rPr lang="pt-BR" sz="2800" b="1" dirty="0" smtClean="0">
                <a:latin typeface="+mj-lt"/>
              </a:rPr>
            </a:br>
            <a:r>
              <a:rPr lang="pt-BR" sz="2800" b="1" dirty="0" smtClean="0">
                <a:latin typeface="+mj-lt"/>
              </a:rPr>
              <a:t>Cisternas </a:t>
            </a:r>
            <a:r>
              <a:rPr lang="pt-BR" sz="2800" b="1" dirty="0">
                <a:latin typeface="+mj-lt"/>
              </a:rPr>
              <a:t>nas </a:t>
            </a:r>
            <a:r>
              <a:rPr lang="pt-BR" sz="2800" b="1" dirty="0" smtClean="0">
                <a:latin typeface="+mj-lt"/>
              </a:rPr>
              <a:t>Escolas</a:t>
            </a:r>
            <a:endParaRPr lang="pt-BR" sz="2800" b="1" dirty="0">
              <a:latin typeface="+mj-lt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ira Bodega do P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3312367" cy="2484275"/>
          </a:xfrm>
          <a:prstGeom prst="rect">
            <a:avLst/>
          </a:prstGeom>
          <a:noFill/>
        </p:spPr>
      </p:pic>
      <p:pic>
        <p:nvPicPr>
          <p:cNvPr id="3" name="Picture 6" descr="Rodada de ComerciaÃ§izaÃ§Ã£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779912" cy="250357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55576" y="76470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>
              <a:latin typeface="+mj-lt"/>
            </a:endParaRPr>
          </a:p>
          <a:p>
            <a:r>
              <a:rPr lang="pt-BR" sz="2000" b="1" dirty="0" smtClean="0">
                <a:latin typeface="+mj-lt"/>
              </a:rPr>
              <a:t>Rede de Bodegas </a:t>
            </a:r>
            <a:r>
              <a:rPr lang="pt-BR" sz="2000" dirty="0" smtClean="0">
                <a:latin typeface="+mj-lt"/>
              </a:rPr>
              <a:t>– em diferentes regiões do Ceará, apoiado pelas </a:t>
            </a:r>
            <a:r>
              <a:rPr lang="pt-BR" sz="2000" dirty="0" err="1" smtClean="0">
                <a:latin typeface="+mj-lt"/>
              </a:rPr>
              <a:t>Cáritas</a:t>
            </a:r>
            <a:r>
              <a:rPr lang="pt-BR" sz="2000" dirty="0" smtClean="0">
                <a:latin typeface="+mj-lt"/>
              </a:rPr>
              <a:t>/CE.</a:t>
            </a:r>
          </a:p>
          <a:p>
            <a:r>
              <a:rPr lang="pt-BR" sz="2000" dirty="0" smtClean="0">
                <a:latin typeface="+mj-lt"/>
              </a:rPr>
              <a:t>Apropriada às comunidades e pequenos municípios. </a:t>
            </a:r>
            <a:r>
              <a:rPr lang="pt-BR" sz="2000" dirty="0" smtClean="0">
                <a:latin typeface="+mj-lt"/>
              </a:rPr>
              <a:t>Valoriza </a:t>
            </a:r>
            <a:r>
              <a:rPr lang="pt-BR" sz="2000" dirty="0" smtClean="0">
                <a:latin typeface="+mj-lt"/>
              </a:rPr>
              <a:t>as relações sociais igualitárias e </a:t>
            </a:r>
            <a:r>
              <a:rPr lang="pt-BR" sz="2000" dirty="0" smtClean="0">
                <a:latin typeface="+mj-lt"/>
              </a:rPr>
              <a:t>justas, </a:t>
            </a:r>
            <a:r>
              <a:rPr lang="pt-BR" sz="2000" dirty="0" smtClean="0">
                <a:latin typeface="+mj-lt"/>
              </a:rPr>
              <a:t>e na produção sustentável, </a:t>
            </a:r>
            <a:r>
              <a:rPr lang="pt-BR" sz="2000" dirty="0" smtClean="0">
                <a:latin typeface="+mj-lt"/>
              </a:rPr>
              <a:t>agro ecológica </a:t>
            </a:r>
            <a:r>
              <a:rPr lang="pt-BR" sz="2000" dirty="0" smtClean="0">
                <a:latin typeface="+mj-lt"/>
              </a:rPr>
              <a:t>e </a:t>
            </a:r>
            <a:r>
              <a:rPr lang="pt-BR" sz="2000" dirty="0" smtClean="0">
                <a:latin typeface="+mj-lt"/>
              </a:rPr>
              <a:t>solidária; faz </a:t>
            </a:r>
            <a:r>
              <a:rPr lang="pt-BR" sz="2000" dirty="0" smtClean="0">
                <a:latin typeface="+mj-lt"/>
              </a:rPr>
              <a:t>o resgate do intercâmbio dos saberes e as habilidades de venda das mulheres; inclusão sócio produtiva das mulheres; autoestima, ao cuidado de si; e o fortalecimento da relação entre elas . </a:t>
            </a:r>
          </a:p>
          <a:p>
            <a:endParaRPr lang="pt-BR" sz="2000" dirty="0">
              <a:latin typeface="+mj-lt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67544" y="3501008"/>
            <a:ext cx="8280920" cy="2941786"/>
          </a:xfrm>
          <a:prstGeom prst="rect">
            <a:avLst/>
          </a:prstGeom>
        </p:spPr>
        <p:txBody>
          <a:bodyPr/>
          <a:lstStyle/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Produzir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disseminar e promover a aplicação de conhecimentos </a:t>
            </a:r>
            <a:r>
              <a:rPr kumimoji="0" lang="pt-BR" alt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técnico-científicos,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artísticos e culturais integrados ao desenvolvimento </a:t>
            </a:r>
            <a:r>
              <a:rPr kumimoji="0" lang="pt-BR" alt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sustentável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 Paraíba.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MISSÃO</a:t>
            </a:r>
          </a:p>
        </p:txBody>
      </p:sp>
      <p:pic>
        <p:nvPicPr>
          <p:cNvPr id="4" name="Picture 2" descr="Resultado de imagem para Desenvolvimento e sustentabil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842461" cy="1626086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556792"/>
            <a:ext cx="82444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Papel do IDEP no Desenvolvimento </a:t>
            </a:r>
            <a:r>
              <a:rPr lang="pt-BR" sz="3200" b="1" dirty="0" smtClean="0">
                <a:latin typeface="+mj-lt"/>
              </a:rPr>
              <a:t/>
            </a:r>
            <a:br>
              <a:rPr lang="pt-BR" sz="3200" b="1" dirty="0" smtClean="0">
                <a:latin typeface="+mj-lt"/>
              </a:rPr>
            </a:br>
            <a:r>
              <a:rPr lang="pt-BR" sz="3200" b="1" dirty="0" smtClean="0">
                <a:latin typeface="+mj-lt"/>
              </a:rPr>
              <a:t>Sustentável </a:t>
            </a:r>
            <a:r>
              <a:rPr lang="pt-BR" sz="3200" b="1" dirty="0" smtClean="0">
                <a:latin typeface="+mj-lt"/>
              </a:rPr>
              <a:t>e Solidário</a:t>
            </a:r>
          </a:p>
          <a:p>
            <a:endParaRPr lang="pt-BR" sz="24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Apoiar a mobilização de mecanismos </a:t>
            </a:r>
            <a:r>
              <a:rPr lang="pt-BR" sz="2400" dirty="0">
                <a:latin typeface="+mj-lt"/>
              </a:rPr>
              <a:t>de </a:t>
            </a:r>
            <a:r>
              <a:rPr lang="pt-BR" sz="2400" b="1" dirty="0">
                <a:latin typeface="+mj-lt"/>
              </a:rPr>
              <a:t>democracia participativa efetiva</a:t>
            </a:r>
            <a:r>
              <a:rPr lang="pt-BR" sz="2400" dirty="0">
                <a:latin typeface="+mj-lt"/>
              </a:rPr>
              <a:t>, onde </a:t>
            </a:r>
            <a:r>
              <a:rPr lang="pt-BR" sz="2400" dirty="0" smtClean="0">
                <a:latin typeface="+mj-lt"/>
              </a:rPr>
              <a:t>a população participe </a:t>
            </a:r>
            <a:r>
              <a:rPr lang="pt-BR" sz="2400" dirty="0">
                <a:latin typeface="+mj-lt"/>
              </a:rPr>
              <a:t>dos fóruns de decisão e dirija os processos de execução de políticas públicas. </a:t>
            </a:r>
            <a:endParaRPr lang="pt-BR" sz="2400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Cabe ao IDEP fortalecer a integração entre as </a:t>
            </a:r>
            <a:r>
              <a:rPr lang="pt-BR" sz="2400" dirty="0">
                <a:latin typeface="+mj-lt"/>
              </a:rPr>
              <a:t>organizações populares, os movimentos sociais, setores da igreja, sindicais</a:t>
            </a:r>
            <a:r>
              <a:rPr lang="pt-BR" sz="2400" dirty="0" smtClean="0">
                <a:latin typeface="+mj-lt"/>
              </a:rPr>
              <a:t>.</a:t>
            </a:r>
            <a:endParaRPr lang="pt-BR" sz="2400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204864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O que pode fazer o IDEP/UFPB -  numa Paraíba tão intensa em fragilidades e potencialidades -  na perspectiva do </a:t>
            </a:r>
            <a:r>
              <a:rPr lang="pt-BR" sz="3200" b="1" dirty="0" smtClean="0">
                <a:solidFill>
                  <a:srgbClr val="005986"/>
                </a:solidFill>
                <a:latin typeface="+mj-lt"/>
              </a:rPr>
              <a:t>desenvolvimento sustentável</a:t>
            </a:r>
            <a:r>
              <a:rPr lang="pt-BR" sz="3200" b="1" dirty="0" smtClean="0">
                <a:latin typeface="+mj-lt"/>
              </a:rPr>
              <a:t>? </a:t>
            </a:r>
            <a:endParaRPr lang="pt-BR" sz="3200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62880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j-lt"/>
              </a:rPr>
              <a:t>Investir em projetos que </a:t>
            </a:r>
            <a:r>
              <a:rPr lang="pt-BR" sz="2800" b="1" dirty="0" smtClean="0">
                <a:latin typeface="+mj-lt"/>
              </a:rPr>
              <a:t>desenvolvam  sistemicamente a autonomia dos trabalhadores </a:t>
            </a:r>
            <a:r>
              <a:rPr lang="pt-BR" sz="2800" dirty="0" smtClean="0">
                <a:latin typeface="+mj-lt"/>
              </a:rPr>
              <a:t> que produzem a riqueza do semiárido, para que se apoderem de seu destino.  </a:t>
            </a:r>
          </a:p>
          <a:p>
            <a:endParaRPr lang="pt-BR" sz="2800" dirty="0" smtClean="0">
              <a:latin typeface="+mj-lt"/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 Com este intuito, buscar parcerias no Governo e na iniciativa privada, </a:t>
            </a:r>
            <a:r>
              <a:rPr lang="pt-BR" sz="2800" dirty="0" smtClean="0">
                <a:latin typeface="+mj-lt"/>
              </a:rPr>
              <a:t>nas organizações alternativas, apoiando-se </a:t>
            </a:r>
            <a:r>
              <a:rPr lang="pt-BR" sz="2800" dirty="0" smtClean="0">
                <a:latin typeface="+mj-lt"/>
              </a:rPr>
              <a:t>no </a:t>
            </a:r>
            <a:r>
              <a:rPr lang="pt-BR" sz="2800" b="1" dirty="0" smtClean="0">
                <a:latin typeface="+mj-lt"/>
              </a:rPr>
              <a:t>conhecimento </a:t>
            </a:r>
            <a:r>
              <a:rPr lang="pt-BR" sz="2800" dirty="0" smtClean="0">
                <a:latin typeface="+mj-lt"/>
              </a:rPr>
              <a:t>da </a:t>
            </a:r>
            <a:r>
              <a:rPr lang="pt-BR" sz="2800" dirty="0" smtClean="0">
                <a:latin typeface="+mj-lt"/>
              </a:rPr>
              <a:t>Universidade, no </a:t>
            </a:r>
            <a:r>
              <a:rPr lang="pt-BR" sz="2800" b="1" dirty="0" smtClean="0">
                <a:latin typeface="+mj-lt"/>
              </a:rPr>
              <a:t>conhecimento tradicional </a:t>
            </a:r>
            <a:r>
              <a:rPr lang="pt-BR" sz="2800" dirty="0" smtClean="0">
                <a:latin typeface="+mj-lt"/>
              </a:rPr>
              <a:t>das comunidades e nas experiências da sociedade civil</a:t>
            </a:r>
            <a:r>
              <a:rPr lang="pt-BR" sz="2800" dirty="0" smtClean="0">
                <a:latin typeface="+mj-lt"/>
              </a:rPr>
              <a:t>. </a:t>
            </a:r>
            <a:endParaRPr lang="pt-BR" sz="28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7647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O IDEP/UFPB pode </a:t>
            </a:r>
            <a:endParaRPr lang="pt-BR" sz="2800" b="1" dirty="0">
              <a:latin typeface="+mj-lt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26876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Estimular, com prioridade,  a </a:t>
            </a:r>
            <a:r>
              <a:rPr lang="pt-BR" sz="2400" b="1" dirty="0" smtClean="0">
                <a:latin typeface="+mj-lt"/>
              </a:rPr>
              <a:t>geração </a:t>
            </a:r>
            <a:r>
              <a:rPr lang="pt-BR" sz="2400" dirty="0" smtClean="0">
                <a:latin typeface="+mj-lt"/>
              </a:rPr>
              <a:t>e o</a:t>
            </a:r>
            <a:r>
              <a:rPr lang="pt-BR" sz="2400" b="1" dirty="0" smtClean="0">
                <a:latin typeface="+mj-lt"/>
              </a:rPr>
              <a:t> uso da </a:t>
            </a:r>
            <a:r>
              <a:rPr lang="pt-BR" sz="2400" b="1" dirty="0" err="1" smtClean="0">
                <a:latin typeface="+mj-lt"/>
              </a:rPr>
              <a:t>CT&amp;I</a:t>
            </a:r>
            <a:r>
              <a:rPr lang="pt-BR" sz="2400" b="1" dirty="0" smtClean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de convivência com a seca e de vivência no semiárido.</a:t>
            </a:r>
          </a:p>
          <a:p>
            <a:endParaRPr lang="pt-BR" sz="1200" dirty="0" smtClean="0">
              <a:latin typeface="+mj-lt"/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400" dirty="0" smtClean="0">
                <a:latin typeface="+mj-lt"/>
              </a:rPr>
              <a:t>   o </a:t>
            </a:r>
            <a:r>
              <a:rPr lang="pt-BR" sz="2400" dirty="0" err="1" smtClean="0">
                <a:latin typeface="+mj-lt"/>
              </a:rPr>
              <a:t>recaatingamento</a:t>
            </a:r>
            <a:r>
              <a:rPr lang="pt-BR" sz="2400" dirty="0" smtClean="0">
                <a:latin typeface="+mj-lt"/>
              </a:rPr>
              <a:t>, manejo da caatinga, recuperação de solos, formação de forragens, estocagem de forragens para os animais, estocagem de alimentos humanos, armazenamento de sementes “nativas” e/ou adaptadas, sistemas de estocagem e uso da água de chuva ou de poços e uma gama de conhecimento histórico acumulado no semiárido.</a:t>
            </a:r>
          </a:p>
          <a:p>
            <a:pPr lvl="1">
              <a:buFont typeface="Wingdings" pitchFamily="2" charset="2"/>
              <a:buChar char="§"/>
            </a:pPr>
            <a:endParaRPr lang="pt-BR" sz="1200" dirty="0" smtClean="0">
              <a:latin typeface="+mj-lt"/>
            </a:endParaRPr>
          </a:p>
          <a:p>
            <a:pPr marL="0" lvl="1"/>
            <a:r>
              <a:rPr lang="pt-BR" sz="2400" dirty="0" smtClean="0">
                <a:latin typeface="+mj-lt"/>
              </a:rPr>
              <a:t>Inclui-se o desenvolvimento da </a:t>
            </a:r>
            <a:r>
              <a:rPr lang="pt-BR" sz="2400" b="1" dirty="0" smtClean="0">
                <a:latin typeface="+mj-lt"/>
              </a:rPr>
              <a:t>vida com dignidade</a:t>
            </a:r>
            <a:r>
              <a:rPr lang="pt-BR" sz="2400" dirty="0" smtClean="0">
                <a:latin typeface="+mj-lt"/>
              </a:rPr>
              <a:t>, sem exploração do trabalho, com educação, saúde, habitação, estradas e acesso aos bens e serviços que a vida contemporânea exige e oferece.</a:t>
            </a:r>
            <a:endParaRPr lang="pt-BR" sz="24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O IDEP/UFPB pode </a:t>
            </a:r>
            <a:endParaRPr lang="pt-BR" sz="2800" b="1" dirty="0">
              <a:latin typeface="+mj-lt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764704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O IDEP/UFPB pode</a:t>
            </a:r>
          </a:p>
          <a:p>
            <a:pPr algn="ctr"/>
            <a:r>
              <a:rPr lang="pt-BR" sz="2800" b="1" dirty="0" smtClean="0">
                <a:latin typeface="+mj-lt"/>
              </a:rPr>
              <a:t>arregimentar parcerias e recursos </a:t>
            </a:r>
            <a:r>
              <a:rPr lang="pt-BR" sz="2800" b="1" dirty="0" smtClean="0">
                <a:latin typeface="+mj-lt"/>
              </a:rPr>
              <a:t>para</a:t>
            </a:r>
          </a:p>
          <a:p>
            <a:pPr algn="ctr"/>
            <a:endParaRPr lang="pt-BR" sz="2800" b="1" dirty="0" smtClean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 Apoiar a formulação, monitoramento e avaliação de política de desenvolvimento sustentável para</a:t>
            </a:r>
            <a:r>
              <a:rPr lang="pt-BR" sz="2400" b="1" dirty="0" smtClean="0">
                <a:latin typeface="+mj-lt"/>
              </a:rPr>
              <a:t> evitar a exaustão dos recursos naturais</a:t>
            </a:r>
            <a:r>
              <a:rPr lang="pt-BR" sz="2400" dirty="0" smtClean="0">
                <a:latin typeface="+mj-lt"/>
              </a:rPr>
              <a:t> do semiárido.</a:t>
            </a:r>
          </a:p>
          <a:p>
            <a:pPr lvl="0">
              <a:buFont typeface="Wingdings" pitchFamily="2" charset="2"/>
              <a:buChar char="§"/>
            </a:pPr>
            <a:endParaRPr lang="pt-BR" sz="24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 Efetuar a </a:t>
            </a:r>
            <a:r>
              <a:rPr lang="pt-BR" sz="2400" b="1" dirty="0" smtClean="0">
                <a:latin typeface="+mj-lt"/>
              </a:rPr>
              <a:t>geração de energia elétrica </a:t>
            </a:r>
            <a:r>
              <a:rPr lang="pt-BR" sz="2400" dirty="0" smtClean="0">
                <a:latin typeface="+mj-lt"/>
              </a:rPr>
              <a:t>com o uso de </a:t>
            </a:r>
            <a:r>
              <a:rPr lang="pt-BR" sz="2400" b="1" dirty="0" smtClean="0">
                <a:latin typeface="+mj-lt"/>
              </a:rPr>
              <a:t>fontes renováveis </a:t>
            </a:r>
            <a:r>
              <a:rPr lang="pt-BR" sz="2400" dirty="0" smtClean="0">
                <a:latin typeface="+mj-lt"/>
              </a:rPr>
              <a:t>de energia (solar, eólica e biomassa)</a:t>
            </a:r>
          </a:p>
          <a:p>
            <a:pPr lvl="0">
              <a:buFont typeface="Wingdings" pitchFamily="2" charset="2"/>
              <a:buChar char="§"/>
            </a:pPr>
            <a:endParaRPr lang="pt-BR" sz="24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+mj-lt"/>
              </a:rPr>
              <a:t>  Propor e apoiar as políticas de </a:t>
            </a:r>
            <a:r>
              <a:rPr lang="pt-BR" sz="2400" b="1" dirty="0" smtClean="0">
                <a:latin typeface="+mj-lt"/>
              </a:rPr>
              <a:t>educação para o </a:t>
            </a:r>
            <a:r>
              <a:rPr lang="pt-BR" sz="2400" b="1" dirty="0" smtClean="0">
                <a:solidFill>
                  <a:srgbClr val="005986"/>
                </a:solidFill>
                <a:latin typeface="+mj-lt"/>
              </a:rPr>
              <a:t>DS</a:t>
            </a:r>
            <a:r>
              <a:rPr lang="pt-BR" sz="2400" dirty="0" smtClean="0">
                <a:latin typeface="+mj-lt"/>
              </a:rPr>
              <a:t>. </a:t>
            </a:r>
            <a:endParaRPr lang="pt-BR" sz="2400" dirty="0" smtClean="0"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endParaRPr lang="pt-BR" sz="2400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052736"/>
            <a:ext cx="6552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+mj-lt"/>
              </a:rPr>
              <a:t>O IDEP/UFPB pode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+mj-lt"/>
              </a:rPr>
              <a:t>apoiar a formulação de políticas públicas, estimular pesquisas e arregimentar parcerias e recursos, na direção da 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Educação para o Desenvolvimento Sustentável (EDS)</a:t>
            </a:r>
          </a:p>
          <a:p>
            <a:pPr algn="ctr">
              <a:lnSpc>
                <a:spcPct val="150000"/>
              </a:lnSpc>
            </a:pPr>
            <a:endParaRPr lang="pt-BR" sz="28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2800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ARGUMENTOS DEFENSÁVEIS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</a:t>
            </a:r>
            <a:endParaRPr kumimoji="0" lang="pt-B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EDUCAÇÃO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DESENVOLVIMENTO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SUSTENTÁVEL (EDS)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700808"/>
            <a:ext cx="8496944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é uma dimensão particularmente importante da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educação de qualidade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Capacita as pessoas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nas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habilidades, competências e conhecimentos necessários para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transmitir valores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indispensáveis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ao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comportamento e práticas que conduzem ao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Possibilita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aquisição de conhecimento, habilidades, atitudes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valores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para construir um futuro sustentável nos planos local e global.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+mj-lt"/>
              </a:rPr>
              <a:t>A </a:t>
            </a:r>
            <a:r>
              <a:rPr lang="pt-BR" sz="2400" b="1" dirty="0" smtClean="0">
                <a:solidFill>
                  <a:srgbClr val="005986"/>
                </a:solidFill>
                <a:latin typeface="+mj-lt"/>
              </a:rPr>
              <a:t>EDS</a:t>
            </a:r>
            <a:r>
              <a:rPr lang="pt-BR" sz="2400" dirty="0" smtClean="0">
                <a:latin typeface="+mj-lt"/>
              </a:rPr>
              <a:t>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prepara cidadãos para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adaptarem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um ambiente físico mutável e para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abolir padrões de produção e de consumo insustentáveis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467544" y="1844824"/>
            <a:ext cx="8229600" cy="4536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2400" b="1" dirty="0" smtClean="0">
              <a:solidFill>
                <a:srgbClr val="005986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b="1" dirty="0" smtClean="0">
                <a:solidFill>
                  <a:srgbClr val="005986"/>
                </a:solidFill>
                <a:latin typeface="+mj-lt"/>
              </a:rPr>
              <a:t>EDS</a:t>
            </a:r>
            <a:r>
              <a:rPr lang="pt-BR" sz="2400" dirty="0" smtClean="0">
                <a:latin typeface="+mj-lt"/>
              </a:rPr>
              <a:t> objetiva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integrar os princípios, os valores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 práticas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todos os aspectos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 educação e da aprendizagem.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Significa incluir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questões-chave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ensino/aprendizagem: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mudança climática, redução de riscos de desastres, biodiversidade, redução da pobreza e consumo sustentável.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Utiliza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métodos participativos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 motivar e </a:t>
            </a:r>
            <a:r>
              <a:rPr kumimoji="0" lang="pt-BR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empoderar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alunos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b="1" dirty="0" smtClean="0">
                <a:latin typeface="+mj-lt"/>
              </a:rPr>
              <a:t>P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romove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competências: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pensamento crítico, reflexão sobre cenários futuros e tomadas de decisão de forma colaborativa.  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ARGUMENTOS DEFENSÁVEIS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</a:t>
            </a:r>
            <a:endParaRPr kumimoji="0" lang="pt-B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EDUCAÇÃO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DESENVOLVIMENTO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SUSTENTÁVEL (EDS)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Conteúdo 2"/>
          <p:cNvSpPr txBox="1">
            <a:spLocks/>
          </p:cNvSpPr>
          <p:nvPr/>
        </p:nvSpPr>
        <p:spPr>
          <a:xfrm>
            <a:off x="359024" y="1988840"/>
            <a:ext cx="8245424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Desperta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na população, 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consciência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 importância do meio ambiente.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Uma das formas da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é que os conhecimentos e habilidades necessárias à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melhoria de sua qualidade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vida se dá por meio da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Educação Ambiental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(EA)  que não deve ser realizada somente nas escolas.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Investir em educação é fundamental para alcançar 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desenvolvimento sustentável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erradicação da pobreza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equidade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 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inclusão social.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ARGUMENTOS DEFENSÁVEIS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</a:t>
            </a:r>
            <a:endParaRPr kumimoji="0" lang="pt-B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EDUCAÇÃO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DESENVOLVIMENTO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SUSTENTÁVEL (EDS)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98072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PROPOSITURAS PARA O IDEP</a:t>
            </a:r>
            <a:endParaRPr lang="pt-BR" sz="24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36450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Brasil 2022: o Brasil que queremos</a:t>
            </a:r>
            <a:endParaRPr lang="pt-BR" sz="2400" b="1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3608" y="249289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Objetivos de Desenvolvimento Sustentável das </a:t>
            </a:r>
            <a:r>
              <a:rPr lang="pt-BR" sz="2400" dirty="0">
                <a:latin typeface="+mj-lt"/>
              </a:rPr>
              <a:t>ONU</a:t>
            </a:r>
            <a:endParaRPr lang="pt-BR" sz="2400" b="1" dirty="0" smtClean="0">
              <a:latin typeface="+mj-lt"/>
            </a:endParaRPr>
          </a:p>
          <a:p>
            <a:r>
              <a:rPr lang="pt-BR" sz="2400" b="1" dirty="0" smtClean="0">
                <a:latin typeface="+mj-lt"/>
              </a:rPr>
              <a:t>Igualdade de gênero</a:t>
            </a:r>
            <a:endParaRPr lang="pt-BR" sz="24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19672" y="148478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em consonância com</a:t>
            </a:r>
            <a:endParaRPr lang="pt-BR" sz="24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624" y="443711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PDI Institucional</a:t>
            </a:r>
            <a:endParaRPr lang="pt-BR" sz="2400" b="1" dirty="0">
              <a:latin typeface="+mj-lt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95536" y="1772816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None/>
              <a:tabLst/>
              <a:defRPr/>
            </a:pPr>
            <a:endParaRPr kumimoji="0" lang="pt-BR" alt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None/>
              <a:tabLst/>
              <a:defRPr/>
            </a:pPr>
            <a:endParaRPr kumimoji="0" lang="pt-BR" alt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None/>
              <a:tabLst/>
              <a:defRPr/>
            </a:pPr>
            <a:endParaRPr kumimoji="0" lang="pt-BR" alt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None/>
              <a:tabLst/>
              <a:defRPr/>
            </a:pPr>
            <a:endParaRPr kumimoji="0" lang="pt-BR" alt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None/>
              <a:tabLst/>
              <a:defRPr/>
            </a:pPr>
            <a:endParaRPr kumimoji="0" lang="pt-BR" alt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Promover </a:t>
            </a:r>
            <a:r>
              <a:rPr kumimoji="0" lang="pt-BR" alt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iniciativas de integração com os municípios, sobretudo com os de pequeno porte, </a:t>
            </a:r>
            <a:r>
              <a:rPr kumimoji="0" lang="pt-BR" alt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contribuindo </a:t>
            </a:r>
            <a:r>
              <a:rPr kumimoji="0" lang="pt-BR" alt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 a melhoria dos indicadores de desenvolvimento socioeconômico.</a:t>
            </a:r>
            <a:endParaRPr kumimoji="0" lang="pt-BR" altLang="pt-BR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4" descr="Resultado de imagem para onu desenvolvimento sustentá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onu desenvolvimento sustentá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onu desenvolvimento sustentá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10" descr="http://4.bp.blogspot.com/-910yxaQp4rU/TY_DSnT2iiI/AAAAAAAAAcI/3L80z-yBlLI/s400/favela-morumbi-sao-pa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312368" cy="2194445"/>
          </a:xfrm>
          <a:prstGeom prst="rect">
            <a:avLst/>
          </a:prstGeom>
          <a:noFill/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Apoiar alternativas de </a:t>
            </a:r>
            <a:r>
              <a:rPr lang="pt-BR" sz="2400" b="1" dirty="0" smtClean="0">
                <a:latin typeface="+mj-lt"/>
              </a:rPr>
              <a:t>aproveitamento da energia solar</a:t>
            </a:r>
            <a:r>
              <a:rPr lang="pt-BR" sz="2400" dirty="0" smtClean="0">
                <a:latin typeface="+mj-lt"/>
              </a:rPr>
              <a:t>. Gerar energia elétrica </a:t>
            </a:r>
            <a:r>
              <a:rPr lang="pt-BR" sz="2400" dirty="0">
                <a:latin typeface="+mj-lt"/>
              </a:rPr>
              <a:t>a partir da energia solar. </a:t>
            </a:r>
            <a:r>
              <a:rPr lang="pt-BR" sz="2400" dirty="0" smtClean="0">
                <a:latin typeface="+mj-lt"/>
              </a:rPr>
              <a:t> </a:t>
            </a:r>
            <a:br>
              <a:rPr lang="pt-BR" sz="2400" dirty="0" smtClean="0">
                <a:latin typeface="+mj-lt"/>
              </a:rPr>
            </a:br>
            <a:r>
              <a:rPr lang="pt-BR" sz="2400" dirty="0" smtClean="0">
                <a:latin typeface="+mj-lt"/>
              </a:rPr>
              <a:t>A </a:t>
            </a:r>
            <a:r>
              <a:rPr lang="pt-BR" sz="2400" dirty="0" smtClean="0">
                <a:latin typeface="+mj-lt"/>
              </a:rPr>
              <a:t>UFPB tem tradição em pesquisa nessa área.</a:t>
            </a:r>
          </a:p>
          <a:p>
            <a:endParaRPr lang="pt-BR" sz="24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Estimular esforços e investimentos para </a:t>
            </a:r>
            <a:r>
              <a:rPr lang="pt-BR" sz="2400" b="1" dirty="0" smtClean="0">
                <a:latin typeface="+mj-lt"/>
              </a:rPr>
              <a:t>exportar a proteína </a:t>
            </a:r>
            <a:r>
              <a:rPr lang="pt-BR" sz="2400" b="1" dirty="0">
                <a:latin typeface="+mj-lt"/>
              </a:rPr>
              <a:t>animal</a:t>
            </a:r>
            <a:r>
              <a:rPr lang="pt-BR" sz="2400" dirty="0">
                <a:latin typeface="+mj-lt"/>
              </a:rPr>
              <a:t>, </a:t>
            </a:r>
            <a:r>
              <a:rPr lang="pt-BR" sz="2400" dirty="0" smtClean="0">
                <a:latin typeface="+mj-lt"/>
              </a:rPr>
              <a:t>a exemplo de outras localidades semiáridas </a:t>
            </a:r>
            <a:r>
              <a:rPr lang="pt-BR" sz="2400" dirty="0">
                <a:latin typeface="+mj-lt"/>
              </a:rPr>
              <a:t>do mundo, </a:t>
            </a:r>
            <a:r>
              <a:rPr lang="pt-BR" sz="2400" dirty="0" smtClean="0">
                <a:latin typeface="+mj-lt"/>
              </a:rPr>
              <a:t>fornecendo queijos </a:t>
            </a:r>
            <a:r>
              <a:rPr lang="pt-BR" sz="2400" dirty="0">
                <a:latin typeface="+mj-lt"/>
              </a:rPr>
              <a:t>finos de leite de cabra. </a:t>
            </a:r>
            <a:r>
              <a:rPr lang="pt-BR" sz="2400" dirty="0" smtClean="0">
                <a:latin typeface="+mj-lt"/>
              </a:rPr>
              <a:t>A Paraíba dispõe de cerca </a:t>
            </a:r>
            <a:r>
              <a:rPr lang="pt-BR" sz="2400" dirty="0">
                <a:latin typeface="+mj-lt"/>
              </a:rPr>
              <a:t>de 90% do rebanho caprino </a:t>
            </a:r>
            <a:r>
              <a:rPr lang="pt-BR" sz="2400" dirty="0" smtClean="0">
                <a:latin typeface="+mj-lt"/>
              </a:rPr>
              <a:t>nacional, adaptado </a:t>
            </a:r>
            <a:r>
              <a:rPr lang="pt-BR" sz="2400" dirty="0">
                <a:latin typeface="+mj-lt"/>
              </a:rPr>
              <a:t>ao clima local.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98072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PROPOSITURAS PARA O IDEP</a:t>
            </a:r>
            <a:endParaRPr lang="pt-BR" sz="2400" b="1" dirty="0">
              <a:latin typeface="+mj-lt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7025"/>
            <a:ext cx="7560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Desenvolver </a:t>
            </a:r>
            <a:r>
              <a:rPr lang="pt-BR" sz="2400" dirty="0">
                <a:latin typeface="+mj-lt"/>
              </a:rPr>
              <a:t>ações de apoio à </a:t>
            </a:r>
            <a:r>
              <a:rPr lang="pt-BR" sz="2400" b="1" dirty="0">
                <a:latin typeface="+mj-lt"/>
              </a:rPr>
              <a:t>agricultura familiar </a:t>
            </a:r>
            <a:r>
              <a:rPr lang="pt-BR" sz="2400" dirty="0">
                <a:latin typeface="+mj-lt"/>
              </a:rPr>
              <a:t>em acampamentos e </a:t>
            </a:r>
            <a:r>
              <a:rPr lang="pt-BR" sz="2400" dirty="0" smtClean="0">
                <a:latin typeface="+mj-lt"/>
              </a:rPr>
              <a:t>assentamentos. </a:t>
            </a:r>
          </a:p>
          <a:p>
            <a:endParaRPr lang="pt-BR" sz="12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A assessorar a </a:t>
            </a:r>
            <a:r>
              <a:rPr lang="pt-BR" sz="2400" dirty="0">
                <a:latin typeface="+mj-lt"/>
              </a:rPr>
              <a:t>grupos e comunidades de camponeses/as na formação de </a:t>
            </a:r>
            <a:r>
              <a:rPr lang="pt-BR" sz="2400" b="1" dirty="0">
                <a:latin typeface="+mj-lt"/>
              </a:rPr>
              <a:t>hábitos alimentares </a:t>
            </a:r>
            <a:r>
              <a:rPr lang="pt-BR" sz="2400" b="1" dirty="0" smtClean="0">
                <a:latin typeface="+mj-lt"/>
              </a:rPr>
              <a:t>saudáveis, </a:t>
            </a:r>
            <a:r>
              <a:rPr lang="pt-BR" sz="2400" dirty="0">
                <a:latin typeface="+mj-lt"/>
              </a:rPr>
              <a:t>no cultivo de hortas medicinais e plantios </a:t>
            </a:r>
            <a:r>
              <a:rPr lang="pt-BR" sz="2400" dirty="0" err="1">
                <a:latin typeface="+mj-lt"/>
              </a:rPr>
              <a:t>agroecológicos</a:t>
            </a:r>
            <a:r>
              <a:rPr lang="pt-BR" sz="2400" dirty="0">
                <a:latin typeface="+mj-lt"/>
              </a:rPr>
              <a:t>, na criação de pequenos animais, no acesso ao crédito e na gestão de fundos rotativos solidários, entre outras iniciativas de produção </a:t>
            </a:r>
            <a:r>
              <a:rPr lang="pt-BR" sz="2400" dirty="0" smtClean="0">
                <a:latin typeface="+mj-lt"/>
              </a:rPr>
              <a:t>coletivas.</a:t>
            </a:r>
          </a:p>
          <a:p>
            <a:endParaRPr lang="pt-BR" sz="1200" dirty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Capacitar grupos </a:t>
            </a:r>
            <a:r>
              <a:rPr lang="pt-BR" sz="2400" dirty="0">
                <a:latin typeface="+mj-lt"/>
              </a:rPr>
              <a:t>para trabalhar no processo de </a:t>
            </a:r>
            <a:r>
              <a:rPr lang="pt-BR" sz="2400" b="1" dirty="0">
                <a:latin typeface="+mj-lt"/>
              </a:rPr>
              <a:t>recuperação e </a:t>
            </a:r>
            <a:r>
              <a:rPr lang="pt-BR" sz="2400" b="1" dirty="0" smtClean="0">
                <a:latin typeface="+mj-lt"/>
              </a:rPr>
              <a:t>no </a:t>
            </a:r>
            <a:r>
              <a:rPr lang="pt-BR" sz="2400" b="1" dirty="0">
                <a:latin typeface="+mj-lt"/>
              </a:rPr>
              <a:t>manejo sustentável</a:t>
            </a:r>
            <a:r>
              <a:rPr lang="pt-BR" sz="2400" dirty="0">
                <a:latin typeface="+mj-lt"/>
              </a:rPr>
              <a:t> de nascentes, rios e açudes, visando </a:t>
            </a:r>
            <a:r>
              <a:rPr lang="pt-BR" sz="2400" dirty="0" smtClean="0">
                <a:latin typeface="+mj-lt"/>
              </a:rPr>
              <a:t>ao </a:t>
            </a:r>
            <a:r>
              <a:rPr lang="pt-BR" sz="2400" dirty="0">
                <a:latin typeface="+mj-lt"/>
              </a:rPr>
              <a:t>aproveitamento responsável dos recursos hídricos locais</a:t>
            </a:r>
            <a:r>
              <a:rPr lang="pt-BR" sz="2400" dirty="0" smtClean="0">
                <a:latin typeface="+mj-lt"/>
              </a:rPr>
              <a:t>.</a:t>
            </a:r>
          </a:p>
          <a:p>
            <a:endParaRPr lang="pt-BR" sz="1200" dirty="0">
              <a:latin typeface="+mj-lt"/>
            </a:endParaRPr>
          </a:p>
          <a:p>
            <a:r>
              <a:rPr lang="pt-BR" sz="2400" dirty="0">
                <a:latin typeface="+mj-lt"/>
              </a:rPr>
              <a:t>O </a:t>
            </a:r>
            <a:r>
              <a:rPr lang="pt-BR" sz="2400" b="1" dirty="0">
                <a:latin typeface="+mj-lt"/>
              </a:rPr>
              <a:t>reflorestamento das matas ciliares </a:t>
            </a:r>
            <a:r>
              <a:rPr lang="pt-BR" sz="2400" dirty="0">
                <a:latin typeface="+mj-lt"/>
              </a:rPr>
              <a:t>e o </a:t>
            </a:r>
            <a:r>
              <a:rPr lang="pt-BR" sz="2400" b="1" dirty="0">
                <a:latin typeface="+mj-lt"/>
              </a:rPr>
              <a:t>plantio de árvores frutíferas </a:t>
            </a:r>
            <a:r>
              <a:rPr lang="pt-BR" sz="2400" dirty="0">
                <a:latin typeface="+mj-lt"/>
              </a:rPr>
              <a:t>também </a:t>
            </a:r>
            <a:r>
              <a:rPr lang="pt-BR" sz="2400" dirty="0" smtClean="0">
                <a:latin typeface="+mj-lt"/>
              </a:rPr>
              <a:t>devem fazer </a:t>
            </a:r>
            <a:r>
              <a:rPr lang="pt-BR" sz="2400" dirty="0">
                <a:latin typeface="+mj-lt"/>
              </a:rPr>
              <a:t>parte dos projetos comunitários</a:t>
            </a:r>
            <a:r>
              <a:rPr lang="pt-BR" sz="2400" dirty="0" smtClean="0">
                <a:latin typeface="+mj-lt"/>
              </a:rPr>
              <a:t>.  </a:t>
            </a:r>
            <a:endParaRPr lang="pt-BR" sz="2400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63691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ESTRUTURA E </a:t>
            </a:r>
          </a:p>
          <a:p>
            <a:pPr algn="ctr"/>
            <a:r>
              <a:rPr lang="pt-BR" sz="3200" b="1" dirty="0" smtClean="0">
                <a:latin typeface="+mj-lt"/>
              </a:rPr>
              <a:t>CAPACIDADE INSTALADA DO IDEP </a:t>
            </a:r>
            <a:endParaRPr lang="pt-BR" sz="3200" b="1" dirty="0">
              <a:latin typeface="+mj-lt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39552" y="2204864"/>
            <a:ext cx="8136904" cy="4391546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Apoio ao Desenvolvimento de Pequenos Municípios</a:t>
            </a: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Economia Paraibana;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Políticas Sociais Públicas;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Educação Básica Pública da Paraíba;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Geoprocessamento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 Meio Ambiente;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Inovações Tecnológicas para Micro e Pequenas Empresas;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Incubadora de Empresas;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Núcleo de Informática e Multimídia</a:t>
            </a:r>
            <a:endParaRPr kumimoji="0" lang="pt-BR" alt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pt-BR" alt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7544" y="1340768"/>
            <a:ext cx="8229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ÁREAS </a:t>
            </a:r>
            <a:r>
              <a:rPr kumimoji="0" lang="pt-BR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FUNCIONAIS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67544" y="620688"/>
            <a:ext cx="8229600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LABORATÓRIOS - Atuação</a:t>
            </a:r>
          </a:p>
        </p:txBody>
      </p:sp>
      <p:pic>
        <p:nvPicPr>
          <p:cNvPr id="4" name="Picture 2" descr="Resultado de imagem para LABORATÓ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2692127" cy="2087594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2996952"/>
            <a:ext cx="8064896" cy="3456384"/>
          </a:xfrm>
          <a:prstGeom prst="rect">
            <a:avLst/>
          </a:prstGeom>
        </p:spPr>
        <p:txBody>
          <a:bodyPr/>
          <a:lstStyle/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pt-BR" alt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pt-BR" alt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pt-BR" altLang="pt-BR" sz="2400" dirty="0" smtClean="0">
              <a:latin typeface="+mj-lt"/>
            </a:endParaRPr>
          </a:p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Pesquisas, </a:t>
            </a:r>
          </a:p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pt-BR" altLang="pt-BR" sz="2400" dirty="0" smtClean="0">
                <a:latin typeface="+mj-lt"/>
                <a:cs typeface="+mn-cs"/>
              </a:rPr>
              <a:t>P</a:t>
            </a:r>
            <a:r>
              <a:rPr kumimoji="0" lang="pt-BR" alt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restação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serviços, </a:t>
            </a:r>
          </a:p>
          <a:p>
            <a:pPr marL="36512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Respostas</a:t>
            </a:r>
            <a:r>
              <a:rPr kumimoji="0" lang="pt-BR" alt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 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soluções a problemas identificados 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pelos setores público, privado e sociedade </a:t>
            </a:r>
            <a:r>
              <a:rPr kumimoji="0" lang="pt-BR" alt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civil.</a:t>
            </a:r>
            <a:endParaRPr kumimoji="0" lang="pt-BR" alt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971600" y="1772816"/>
            <a:ext cx="7375848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kumimoji="0" lang="pt-BR" sz="2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pt-BR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Novos Materiais,</a:t>
            </a:r>
            <a:r>
              <a:rPr kumimoji="0" lang="pt-BR" sz="27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Biocombustíveis, </a:t>
            </a: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pt-BR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Eficiência Energética,</a:t>
            </a:r>
            <a:r>
              <a:rPr kumimoji="0" lang="pt-BR" sz="27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Farmacologia e Produtos Bioativos,  </a:t>
            </a:r>
            <a:r>
              <a:rPr kumimoji="0" lang="pt-BR" sz="2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pt-BR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Produção Agropecuária,</a:t>
            </a:r>
            <a:r>
              <a:rPr kumimoji="0" lang="pt-BR" sz="27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Solos e Produtos de Origem Vegetal e Animal</a:t>
            </a:r>
            <a:r>
              <a:rPr kumimoji="0" lang="pt-BR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pt-BR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Educação e Desenvolvimento, </a:t>
            </a:r>
          </a:p>
          <a:p>
            <a:pPr marL="365760" lvl="0" indent="-256032" algn="just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b="1" dirty="0">
                <a:latin typeface="+mj-lt"/>
              </a:rPr>
              <a:t>Estudos e Pesquisas</a:t>
            </a:r>
            <a:r>
              <a:rPr kumimoji="0" lang="pt-BR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260648"/>
            <a:ext cx="8229600" cy="1354162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LABORATÓRIOS -  Áreas de Especialização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aritas.org.br/wp-content/uploads/2013/09/ASA-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1190625" cy="13239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83568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PARCEIROS PROTAGONISTAS E APOIADORES</a:t>
            </a:r>
            <a:endParaRPr lang="pt-BR" sz="2400" b="1" dirty="0">
              <a:latin typeface="+mj-lt"/>
            </a:endParaRPr>
          </a:p>
        </p:txBody>
      </p:sp>
      <p:pic>
        <p:nvPicPr>
          <p:cNvPr id="21508" name="Picture 4" descr="http://caritas.org.br/wp-content/uploads/2013/09/BN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1533525" cy="1190625"/>
          </a:xfrm>
          <a:prstGeom prst="rect">
            <a:avLst/>
          </a:prstGeom>
          <a:noFill/>
        </p:spPr>
      </p:pic>
      <p:pic>
        <p:nvPicPr>
          <p:cNvPr id="21510" name="Picture 6" descr="http://caritas.org.br/wp-content/uploads/2013/09/CN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1190625" cy="1190625"/>
          </a:xfrm>
          <a:prstGeom prst="rect">
            <a:avLst/>
          </a:prstGeom>
          <a:noFill/>
        </p:spPr>
      </p:pic>
      <p:pic>
        <p:nvPicPr>
          <p:cNvPr id="21512" name="Picture 8" descr="Logo CÃ¡ritas Brasilei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721779" cy="598047"/>
          </a:xfrm>
          <a:prstGeom prst="rect">
            <a:avLst/>
          </a:prstGeom>
          <a:noFill/>
        </p:spPr>
      </p:pic>
      <p:pic>
        <p:nvPicPr>
          <p:cNvPr id="21516" name="Picture 12" descr="Resultado de imagem para projeto cooper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12976"/>
            <a:ext cx="2138189" cy="545148"/>
          </a:xfrm>
          <a:prstGeom prst="rect">
            <a:avLst/>
          </a:prstGeom>
          <a:noFill/>
        </p:spPr>
      </p:pic>
      <p:pic>
        <p:nvPicPr>
          <p:cNvPr id="21518" name="Picture 14" descr="https://portal.insa.gov.br/images/logo-ins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924944"/>
            <a:ext cx="2520280" cy="898799"/>
          </a:xfrm>
          <a:prstGeom prst="rect">
            <a:avLst/>
          </a:prstGeom>
          <a:noFill/>
        </p:spPr>
      </p:pic>
      <p:pic>
        <p:nvPicPr>
          <p:cNvPr id="21520" name="Picture 16" descr="PATA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5648" y="908720"/>
            <a:ext cx="3168352" cy="1058180"/>
          </a:xfrm>
          <a:prstGeom prst="rect">
            <a:avLst/>
          </a:prstGeom>
          <a:noFill/>
        </p:spPr>
      </p:pic>
      <p:pic>
        <p:nvPicPr>
          <p:cNvPr id="21522" name="Picture 18" descr="ASA Brasil - ArticulaÃ§Ã£o no SemiÃ¡rido Brasileir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48880"/>
            <a:ext cx="2385695" cy="664866"/>
          </a:xfrm>
          <a:prstGeom prst="rect">
            <a:avLst/>
          </a:prstGeom>
          <a:noFill/>
        </p:spPr>
      </p:pic>
      <p:pic>
        <p:nvPicPr>
          <p:cNvPr id="21524" name="Picture 20" descr="https://www.adene.pt/wp-content/uploads/2018/01/LOGO-ADENE-simples-png-150x15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1052736"/>
            <a:ext cx="1152128" cy="1152128"/>
          </a:xfrm>
          <a:prstGeom prst="rect">
            <a:avLst/>
          </a:prstGeom>
          <a:noFill/>
        </p:spPr>
      </p:pic>
      <p:sp>
        <p:nvSpPr>
          <p:cNvPr id="21526" name="AutoShape 22" descr="Resultado de imagem para SUD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28" name="Picture 24" descr="Resultado de imagem para SUDE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3356992"/>
            <a:ext cx="2240248" cy="1008112"/>
          </a:xfrm>
          <a:prstGeom prst="rect">
            <a:avLst/>
          </a:prstGeom>
          <a:noFill/>
        </p:spPr>
      </p:pic>
      <p:pic>
        <p:nvPicPr>
          <p:cNvPr id="21530" name="Picture 26" descr="Imagem relacionad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789040"/>
            <a:ext cx="2448272" cy="1031335"/>
          </a:xfrm>
          <a:prstGeom prst="rect">
            <a:avLst/>
          </a:prstGeom>
          <a:noFill/>
        </p:spPr>
      </p:pic>
      <p:pic>
        <p:nvPicPr>
          <p:cNvPr id="21532" name="Picture 28" descr="Resultado de imagem para PROCA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4437112"/>
            <a:ext cx="2304256" cy="638268"/>
          </a:xfrm>
          <a:prstGeom prst="rect">
            <a:avLst/>
          </a:prstGeom>
          <a:noFill/>
        </p:spPr>
      </p:pic>
      <p:sp>
        <p:nvSpPr>
          <p:cNvPr id="21534" name="AutoShape 30" descr="Resultado de imagem para BN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36" name="AutoShape 32" descr="Resultado de imagem para BN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38" name="AutoShape 34" descr="Resultado de imagem para BN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40" name="AutoShape 36" descr="Resultado de imagem para BN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42" name="AutoShape 38" descr="Resultado de imagem para BN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44" name="AutoShape 40" descr="Resultado de imagem para BN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46" name="Picture 42" descr="Resultado de imagem para BNB"/>
          <p:cNvPicPr>
            <a:picLocks noChangeAspect="1" noChangeArrowheads="1"/>
          </p:cNvPicPr>
          <p:nvPr/>
        </p:nvPicPr>
        <p:blipFill>
          <a:blip r:embed="rId14" cstate="print"/>
          <a:srcRect t="26923" b="23077"/>
          <a:stretch>
            <a:fillRect/>
          </a:stretch>
        </p:blipFill>
        <p:spPr bwMode="auto">
          <a:xfrm>
            <a:off x="6660232" y="4005064"/>
            <a:ext cx="1872208" cy="936104"/>
          </a:xfrm>
          <a:prstGeom prst="rect">
            <a:avLst/>
          </a:prstGeom>
          <a:noFill/>
        </p:spPr>
      </p:pic>
      <p:pic>
        <p:nvPicPr>
          <p:cNvPr id="21548" name="Picture 44" descr="Resultado de imagem para UFC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5157192"/>
            <a:ext cx="1512168" cy="1544480"/>
          </a:xfrm>
          <a:prstGeom prst="rect">
            <a:avLst/>
          </a:prstGeom>
          <a:noFill/>
        </p:spPr>
      </p:pic>
      <p:sp>
        <p:nvSpPr>
          <p:cNvPr id="21550" name="AutoShape 46" descr="Resultado de imagem para UE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52" name="AutoShape 48" descr="Resultado de imagem para ue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54" name="AutoShape 50" descr="Resultado de imagem para ue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56" name="AutoShape 52" descr="UE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58" name="AutoShape 54" descr="UE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60" name="Picture 56" descr="Resultado de imagem para uepb logo"/>
          <p:cNvPicPr>
            <a:picLocks noChangeAspect="1" noChangeArrowheads="1"/>
          </p:cNvPicPr>
          <p:nvPr/>
        </p:nvPicPr>
        <p:blipFill>
          <a:blip r:embed="rId16" cstate="print"/>
          <a:srcRect t="5873" r="-3704" b="17778"/>
          <a:stretch>
            <a:fillRect/>
          </a:stretch>
        </p:blipFill>
        <p:spPr bwMode="auto">
          <a:xfrm>
            <a:off x="0" y="5921896"/>
            <a:ext cx="2016224" cy="936104"/>
          </a:xfrm>
          <a:prstGeom prst="rect">
            <a:avLst/>
          </a:prstGeom>
          <a:noFill/>
        </p:spPr>
      </p:pic>
      <p:sp>
        <p:nvSpPr>
          <p:cNvPr id="21562" name="AutoShape 58" descr="Resultado de imagem para sebrae 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64" name="AutoShape 60" descr="Resultado de imagem para sebrae 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66" name="AutoShape 62" descr="Resultado de imagem para sebrae 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68" name="AutoShape 64" descr="Resultado de imagem para sebrae 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70" name="AutoShape 66" descr="Resultado de imagem para sebrae 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72" name="Picture 68" descr="Resultado de imagem para sebrae PB"/>
          <p:cNvPicPr>
            <a:picLocks noChangeAspect="1" noChangeArrowheads="1"/>
          </p:cNvPicPr>
          <p:nvPr/>
        </p:nvPicPr>
        <p:blipFill>
          <a:blip r:embed="rId17" cstate="print"/>
          <a:srcRect t="21212" b="21212"/>
          <a:stretch>
            <a:fillRect/>
          </a:stretch>
        </p:blipFill>
        <p:spPr bwMode="auto">
          <a:xfrm>
            <a:off x="4427984" y="5489848"/>
            <a:ext cx="2376263" cy="1368152"/>
          </a:xfrm>
          <a:prstGeom prst="rect">
            <a:avLst/>
          </a:prstGeom>
          <a:noFill/>
        </p:spPr>
      </p:pic>
      <p:pic>
        <p:nvPicPr>
          <p:cNvPr id="21574" name="Picture 70" descr="Resultado de imagem para FBB + tecnologias sociais"/>
          <p:cNvPicPr>
            <a:picLocks noChangeAspect="1" noChangeArrowheads="1"/>
          </p:cNvPicPr>
          <p:nvPr/>
        </p:nvPicPr>
        <p:blipFill>
          <a:blip r:embed="rId18" cstate="print"/>
          <a:srcRect t="23218" r="4348" b="24541"/>
          <a:stretch>
            <a:fillRect/>
          </a:stretch>
        </p:blipFill>
        <p:spPr bwMode="auto">
          <a:xfrm>
            <a:off x="2051720" y="5830249"/>
            <a:ext cx="2512279" cy="1027751"/>
          </a:xfrm>
          <a:prstGeom prst="rect">
            <a:avLst/>
          </a:prstGeom>
          <a:noFill/>
        </p:spPr>
      </p:pic>
      <p:sp>
        <p:nvSpPr>
          <p:cNvPr id="21576" name="AutoShape 72" descr="Resultado de imagem para m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78" name="AutoShape 74" descr="Resultado de imagem para m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80" name="AutoShape 76" descr="Resultado de imagem para m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82" name="AutoShape 78" descr="Resultado de imagem para m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84" name="AutoShape 80" descr="Resultado de imagem para m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86" name="Picture 82" descr="Resultado de imagem para mcti"/>
          <p:cNvPicPr>
            <a:picLocks noChangeAspect="1" noChangeArrowheads="1"/>
          </p:cNvPicPr>
          <p:nvPr/>
        </p:nvPicPr>
        <p:blipFill>
          <a:blip r:embed="rId19" cstate="print"/>
          <a:srcRect l="5628" t="5040" r="6205" b="9281"/>
          <a:stretch>
            <a:fillRect/>
          </a:stretch>
        </p:blipFill>
        <p:spPr bwMode="auto">
          <a:xfrm>
            <a:off x="2483768" y="2204864"/>
            <a:ext cx="3384376" cy="1224136"/>
          </a:xfrm>
          <a:prstGeom prst="rect">
            <a:avLst/>
          </a:prstGeom>
          <a:noFill/>
        </p:spPr>
      </p:pic>
      <p:sp>
        <p:nvSpPr>
          <p:cNvPr id="21588" name="AutoShape 84" descr="Resultado de imagem para paqtc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90" name="AutoShape 86" descr="Resultado de imagem para paqtcp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92" name="Picture 88" descr="Resultado de imagem para paqtcp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5536" y="4941168"/>
            <a:ext cx="1981200" cy="71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270892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99792" y="40050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goretef@gmail.com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j2da.files.wordpress.com/2010/06/img-sustentabili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4896544" cy="4671869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547664" y="620688"/>
            <a:ext cx="574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5986"/>
                </a:solidFill>
                <a:latin typeface="+mj-lt"/>
              </a:rPr>
              <a:t>ÂMBITO DE ATUAÇÃO:</a:t>
            </a:r>
          </a:p>
          <a:p>
            <a:pPr algn="ctr"/>
            <a:r>
              <a:rPr lang="pt-BR" sz="2800" b="1" dirty="0" smtClean="0">
                <a:solidFill>
                  <a:srgbClr val="005986"/>
                </a:solidFill>
                <a:latin typeface="+mj-lt"/>
              </a:rPr>
              <a:t>Desenvolvimento </a:t>
            </a:r>
            <a:r>
              <a:rPr lang="pt-BR" sz="2800" b="1" dirty="0">
                <a:solidFill>
                  <a:srgbClr val="005986"/>
                </a:solidFill>
                <a:latin typeface="+mj-lt"/>
              </a:rPr>
              <a:t>Sustentável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83568" y="692696"/>
            <a:ext cx="4608512" cy="864096"/>
            <a:chOff x="683568" y="476672"/>
            <a:chExt cx="3672408" cy="504056"/>
          </a:xfrm>
        </p:grpSpPr>
        <p:sp>
          <p:nvSpPr>
            <p:cNvPr id="3" name="Fluxograma: Processo alternativo 2"/>
            <p:cNvSpPr/>
            <p:nvPr/>
          </p:nvSpPr>
          <p:spPr>
            <a:xfrm>
              <a:off x="683568" y="476672"/>
              <a:ext cx="3672408" cy="504056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3200" dirty="0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683568" y="602686"/>
              <a:ext cx="3672408" cy="341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>
                  <a:solidFill>
                    <a:srgbClr val="005986"/>
                  </a:solidFill>
                  <a:latin typeface="+mj-lt"/>
                </a:rPr>
                <a:t>O IDEP  E OS MUNICÍPIOS</a:t>
              </a:r>
              <a:endParaRPr lang="pt-BR" sz="3200" b="1" dirty="0">
                <a:solidFill>
                  <a:srgbClr val="005986"/>
                </a:solidFill>
                <a:latin typeface="+mj-lt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83568" y="170080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“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cidade é a casa da prosperidade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Lugar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onde os seres têm acesso a bens públicos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essenciais, onde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ambições, aspirações e outros aspectos imateriais da vida são realizados, proporcionando satisfação e felicidade”;</a:t>
            </a: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“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Lugar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onde as perspectivas de prosperidade e bem-estar coletivo podem ser aumentadas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” ;</a:t>
            </a: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IDEP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vem priorizando seus atendimento às  demandas advindas de prefeituras de municípios, notadamente, daqueles de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mais baixos IDH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 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630932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ONU HABITAT, o State of the Word´s Cities Report 2012-2013 – </a:t>
            </a:r>
            <a:r>
              <a:rPr lang="en-US" sz="1400" dirty="0" err="1" smtClean="0">
                <a:solidFill>
                  <a:prstClr val="black"/>
                </a:solidFill>
                <a:latin typeface="Arial Narrow" pitchFamily="34" charset="0"/>
              </a:rPr>
              <a:t>tradução</a:t>
            </a: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 Narrow" pitchFamily="34" charset="0"/>
              </a:rPr>
              <a:t>livre</a:t>
            </a:r>
            <a:endParaRPr lang="pt-BR" sz="1400" dirty="0">
              <a:latin typeface="Arial Narrow" pitchFamily="34" charset="0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Resultado de imagem para onu desenvolvimento sustentável"/>
          <p:cNvPicPr>
            <a:picLocks noChangeAspect="1" noChangeArrowheads="1"/>
          </p:cNvPicPr>
          <p:nvPr/>
        </p:nvPicPr>
        <p:blipFill>
          <a:blip r:embed="rId3" cstate="print"/>
          <a:srcRect l="835" t="4454" r="659" b="4973"/>
          <a:stretch>
            <a:fillRect/>
          </a:stretch>
        </p:blipFill>
        <p:spPr bwMode="auto">
          <a:xfrm>
            <a:off x="224454" y="1916832"/>
            <a:ext cx="8919546" cy="461095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95536" y="83671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5986"/>
                </a:solidFill>
                <a:latin typeface="+mj-lt"/>
              </a:rPr>
              <a:t>O IDEP Atua em Alinhamento </a:t>
            </a:r>
            <a:r>
              <a:rPr lang="pt-BR" sz="2800" b="1" dirty="0">
                <a:solidFill>
                  <a:srgbClr val="005986"/>
                </a:solidFill>
                <a:latin typeface="+mj-lt"/>
              </a:rPr>
              <a:t>aos </a:t>
            </a:r>
            <a:endParaRPr lang="pt-BR" sz="2800" b="1" dirty="0" smtClean="0">
              <a:solidFill>
                <a:srgbClr val="005986"/>
              </a:solidFill>
              <a:latin typeface="+mj-lt"/>
            </a:endParaRPr>
          </a:p>
          <a:p>
            <a:pPr algn="ctr"/>
            <a:r>
              <a:rPr lang="pt-BR" sz="2800" b="1" dirty="0" smtClean="0">
                <a:solidFill>
                  <a:srgbClr val="005986"/>
                </a:solidFill>
                <a:latin typeface="+mj-lt"/>
              </a:rPr>
              <a:t>Objetivos </a:t>
            </a:r>
            <a:r>
              <a:rPr lang="pt-BR" sz="2800" b="1" dirty="0">
                <a:solidFill>
                  <a:srgbClr val="005986"/>
                </a:solidFill>
                <a:latin typeface="+mj-lt"/>
              </a:rPr>
              <a:t>do Desenvolvimento Sustentável (ODS/ONU)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057Swk4XUb8/T-IG7UpqQQI/AAAAAAAAB-c/KxGVzYZ0EeQ/s400/ff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772816"/>
            <a:ext cx="5228981" cy="508518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15616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5986"/>
                </a:solidFill>
                <a:latin typeface="+mj-lt"/>
              </a:rPr>
              <a:t>O IDEP trabalha a Sustentabilidade, de forma sistêmica, nas seguintes dimensões</a:t>
            </a:r>
            <a:endParaRPr lang="pt-BR" sz="2800" b="1" dirty="0">
              <a:solidFill>
                <a:srgbClr val="005986"/>
              </a:solidFill>
              <a:latin typeface="+mj-lt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9368"/>
            <a:ext cx="5688632" cy="5688632"/>
          </a:xfrm>
          <a:prstGeom prst="rect">
            <a:avLst/>
          </a:prstGeom>
          <a:noFill/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261100"/>
            <a:ext cx="2879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902</TotalTime>
  <Words>2030</Words>
  <Application>Microsoft Office PowerPoint</Application>
  <PresentationFormat>Apresentação na tela (4:3)</PresentationFormat>
  <Paragraphs>228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Gorete</dc:creator>
  <cp:lastModifiedBy>Gorete</cp:lastModifiedBy>
  <cp:revision>10</cp:revision>
  <dcterms:created xsi:type="dcterms:W3CDTF">2018-05-08T01:44:21Z</dcterms:created>
  <dcterms:modified xsi:type="dcterms:W3CDTF">2018-07-23T15:37:40Z</dcterms:modified>
</cp:coreProperties>
</file>