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</p:sldMasterIdLst>
  <p:notesMasterIdLst>
    <p:notesMasterId r:id="rId10"/>
  </p:notesMasterIdLst>
  <p:sldIdLst>
    <p:sldId id="262" r:id="rId3"/>
    <p:sldId id="465" r:id="rId4"/>
    <p:sldId id="259" r:id="rId5"/>
    <p:sldId id="466" r:id="rId6"/>
    <p:sldId id="388" r:id="rId7"/>
    <p:sldId id="390" r:id="rId8"/>
    <p:sldId id="432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55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09C826-31BE-40B5-9F22-E330DB3EEB74}" type="datetimeFigureOut">
              <a:rPr lang="pt-BR" smtClean="0"/>
              <a:pPr/>
              <a:t>05/09/2017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F0495B-94C8-41B0-8D73-1E9026C47E7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5368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31E3B-4A92-4E3B-BC80-4E65F7A60D79}" type="datetimeFigureOut">
              <a:rPr lang="pt-BR" smtClean="0"/>
              <a:pPr/>
              <a:t>05/09/2017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4EE18-2D25-4177-82F5-9B9E87137A0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6474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31E3B-4A92-4E3B-BC80-4E65F7A60D79}" type="datetimeFigureOut">
              <a:rPr lang="pt-BR" smtClean="0"/>
              <a:pPr/>
              <a:t>05/09/2017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4EE18-2D25-4177-82F5-9B9E87137A0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9772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31E3B-4A92-4E3B-BC80-4E65F7A60D79}" type="datetimeFigureOut">
              <a:rPr lang="pt-BR" smtClean="0"/>
              <a:pPr/>
              <a:t>05/09/2017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4EE18-2D25-4177-82F5-9B9E87137A0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3312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9883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360" cy="1325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360" cy="43513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39557146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360" cy="1325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36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191345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360" cy="1325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20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6226560" y="1825560"/>
            <a:ext cx="513120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684028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360" cy="1325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241413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360" cy="6144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40842607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360" cy="1325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20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20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6226560" y="1825560"/>
            <a:ext cx="513120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693728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360" cy="1325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20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6226560" y="1825560"/>
            <a:ext cx="513120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6226560" y="4098240"/>
            <a:ext cx="513120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94619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31E3B-4A92-4E3B-BC80-4E65F7A60D79}" type="datetimeFigureOut">
              <a:rPr lang="pt-BR" smtClean="0"/>
              <a:pPr/>
              <a:t>05/09/2017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4EE18-2D25-4177-82F5-9B9E87137A0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89063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360" cy="1325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20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26560" y="1825560"/>
            <a:ext cx="513120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36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810267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360" cy="1325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36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36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804944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360" cy="1325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20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6226560" y="1825560"/>
            <a:ext cx="513120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6226560" y="4098240"/>
            <a:ext cx="513120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20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723660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360" cy="1325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36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36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70" name="Imagem 69"/>
          <p:cNvPicPr/>
          <p:nvPr/>
        </p:nvPicPr>
        <p:blipFill>
          <a:blip r:embed="rId2"/>
          <a:stretch>
            <a:fillRect/>
          </a:stretch>
        </p:blipFill>
        <p:spPr>
          <a:xfrm>
            <a:off x="2460000" y="1825560"/>
            <a:ext cx="7270560" cy="4350960"/>
          </a:xfrm>
          <a:prstGeom prst="rect">
            <a:avLst/>
          </a:prstGeom>
          <a:ln>
            <a:noFill/>
          </a:ln>
        </p:spPr>
      </p:pic>
      <p:pic>
        <p:nvPicPr>
          <p:cNvPr id="71" name="Imagem 70"/>
          <p:cNvPicPr/>
          <p:nvPr/>
        </p:nvPicPr>
        <p:blipFill>
          <a:blip r:embed="rId2"/>
          <a:stretch>
            <a:fillRect/>
          </a:stretch>
        </p:blipFill>
        <p:spPr>
          <a:xfrm>
            <a:off x="2460000" y="1825560"/>
            <a:ext cx="7270560" cy="43509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4650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31E3B-4A92-4E3B-BC80-4E65F7A60D79}" type="datetimeFigureOut">
              <a:rPr lang="pt-BR" smtClean="0"/>
              <a:pPr/>
              <a:t>05/09/2017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4EE18-2D25-4177-82F5-9B9E87137A0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1708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31E3B-4A92-4E3B-BC80-4E65F7A60D79}" type="datetimeFigureOut">
              <a:rPr lang="pt-BR" smtClean="0"/>
              <a:pPr/>
              <a:t>05/09/2017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4EE18-2D25-4177-82F5-9B9E87137A0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0007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31E3B-4A92-4E3B-BC80-4E65F7A60D79}" type="datetimeFigureOut">
              <a:rPr lang="pt-BR" smtClean="0"/>
              <a:pPr/>
              <a:t>05/09/2017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4EE18-2D25-4177-82F5-9B9E87137A0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1139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31E3B-4A92-4E3B-BC80-4E65F7A60D79}" type="datetimeFigureOut">
              <a:rPr lang="pt-BR" smtClean="0"/>
              <a:pPr/>
              <a:t>05/09/2017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4EE18-2D25-4177-82F5-9B9E87137A0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4950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31E3B-4A92-4E3B-BC80-4E65F7A60D79}" type="datetimeFigureOut">
              <a:rPr lang="pt-BR" smtClean="0"/>
              <a:pPr/>
              <a:t>05/09/2017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4EE18-2D25-4177-82F5-9B9E87137A0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2203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31E3B-4A92-4E3B-BC80-4E65F7A60D79}" type="datetimeFigureOut">
              <a:rPr lang="pt-BR" smtClean="0"/>
              <a:pPr/>
              <a:t>05/09/2017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4EE18-2D25-4177-82F5-9B9E87137A0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6029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31E3B-4A92-4E3B-BC80-4E65F7A60D79}" type="datetimeFigureOut">
              <a:rPr lang="pt-BR" smtClean="0"/>
              <a:pPr/>
              <a:t>05/09/2017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4EE18-2D25-4177-82F5-9B9E87137A0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5863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31E3B-4A92-4E3B-BC80-4E65F7A60D79}" type="datetimeFigureOut">
              <a:rPr lang="pt-BR" smtClean="0"/>
              <a:pPr/>
              <a:t>05/09/2017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C4EE18-2D25-4177-82F5-9B9E87137A0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1328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360" cy="13251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pt-BR" sz="3200" b="1">
                <a:solidFill>
                  <a:srgbClr val="385623"/>
                </a:solidFill>
                <a:latin typeface="Calibri"/>
              </a:rPr>
              <a:t>Clique para editar o formato do texto do títuloTítulo do Slide</a:t>
            </a:r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360" cy="4350960"/>
          </a:xfrm>
          <a:prstGeom prst="rect">
            <a:avLst/>
          </a:prstGeom>
        </p:spPr>
        <p:txBody>
          <a:bodyPr/>
          <a:lstStyle/>
          <a:p>
            <a:pPr>
              <a:buSzPct val="45000"/>
              <a:buFont typeface="StarSymbol"/>
              <a:buChar char=""/>
            </a:pPr>
            <a:r>
              <a:rPr lang="pt-BR" sz="2400" i="1">
                <a:solidFill>
                  <a:srgbClr val="000000"/>
                </a:solidFill>
                <a:latin typeface="Calibri Light"/>
              </a:rPr>
              <a:t>Clique para editar o formato do texto da estrutura de tópicos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t-BR" sz="2400" i="1">
                <a:solidFill>
                  <a:srgbClr val="000000"/>
                </a:solidFill>
                <a:latin typeface="Calibri Light"/>
              </a:rPr>
              <a:t>2.º Nível da estrutura de tópicos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t-BR" sz="2400" i="1">
                <a:solidFill>
                  <a:srgbClr val="000000"/>
                </a:solidFill>
                <a:latin typeface="Calibri Light"/>
              </a:rPr>
              <a:t>3.º Nível da estrutura de tópicos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t-BR" sz="2400" i="1">
                <a:solidFill>
                  <a:srgbClr val="000000"/>
                </a:solidFill>
                <a:latin typeface="Calibri Light"/>
              </a:rPr>
              <a:t>4.º Nível da estrutura de tópicos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t-BR" sz="2400" i="1">
                <a:solidFill>
                  <a:srgbClr val="000000"/>
                </a:solidFill>
                <a:latin typeface="Calibri Light"/>
              </a:rPr>
              <a:t>5.º Nível da estrutura de tópicos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t-BR" sz="2400" i="1">
                <a:solidFill>
                  <a:srgbClr val="000000"/>
                </a:solidFill>
                <a:latin typeface="Calibri Light"/>
              </a:rPr>
              <a:t>6.º Nível da estrutura de tópicos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 sz="2400" i="1">
                <a:solidFill>
                  <a:srgbClr val="000000"/>
                </a:solidFill>
                <a:latin typeface="Calibri Light"/>
              </a:rPr>
              <a:t>7.º Nível da estrutura de tópicosTexto ou tópicos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46856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91370" y="618468"/>
            <a:ext cx="9144000" cy="1635212"/>
          </a:xfrm>
        </p:spPr>
        <p:txBody>
          <a:bodyPr>
            <a:normAutofit/>
          </a:bodyPr>
          <a:lstStyle/>
          <a:p>
            <a:r>
              <a:rPr lang="pt-BR" sz="36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pt-BR" sz="36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“ROADSHOW </a:t>
            </a:r>
            <a:r>
              <a:rPr lang="pt-BR" sz="36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INVESTIMENTO</a:t>
            </a:r>
            <a:br>
              <a:rPr lang="pt-BR" sz="36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pt-BR" sz="36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E </a:t>
            </a:r>
            <a:r>
              <a:rPr lang="pt-BR" sz="36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DESENVOLVIMENTO DO NORDESTE”</a:t>
            </a:r>
            <a:r>
              <a:rPr lang="pt-BR" sz="3600" dirty="0"/>
              <a:t/>
            </a:r>
            <a:br>
              <a:rPr lang="pt-BR" sz="3600" dirty="0"/>
            </a:br>
            <a:endParaRPr lang="pt-BR" sz="3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91370" y="1656859"/>
            <a:ext cx="9144000" cy="1655762"/>
          </a:xfrm>
        </p:spPr>
        <p:txBody>
          <a:bodyPr>
            <a:normAutofit/>
          </a:bodyPr>
          <a:lstStyle/>
          <a:p>
            <a:endParaRPr lang="pt-BR" i="1" dirty="0" smtClean="0">
              <a:latin typeface="+mj-lt"/>
            </a:endParaRPr>
          </a:p>
          <a:p>
            <a:endParaRPr lang="pt-BR" sz="4000" i="1" dirty="0">
              <a:latin typeface="+mj-lt"/>
            </a:endParaRPr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837889" y="2484740"/>
            <a:ext cx="10090329" cy="20716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600" b="1" dirty="0" smtClean="0">
                <a:solidFill>
                  <a:schemeClr val="accent6">
                    <a:lumMod val="50000"/>
                  </a:schemeClr>
                </a:solidFill>
              </a:rPr>
              <a:t>A QUESTÃO NORDESTINA: </a:t>
            </a:r>
          </a:p>
          <a:p>
            <a:r>
              <a:rPr lang="pt-BR" sz="3600" b="1" dirty="0" smtClean="0">
                <a:solidFill>
                  <a:schemeClr val="accent6">
                    <a:lumMod val="50000"/>
                  </a:schemeClr>
                </a:solidFill>
              </a:rPr>
              <a:t>EVOLUÇÃO RECENTE E PERSPECTIVAS</a:t>
            </a:r>
            <a:r>
              <a:rPr lang="pt-BR" sz="36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pt-BR" sz="36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pt-BR" sz="3600" b="1" dirty="0" smtClean="0">
                <a:solidFill>
                  <a:schemeClr val="accent6">
                    <a:lumMod val="50000"/>
                  </a:schemeClr>
                </a:solidFill>
              </a:rPr>
              <a:t>ROTEIRO DE EXPOSIÇÃO </a:t>
            </a:r>
            <a:r>
              <a:rPr lang="pt-BR" sz="3600" dirty="0" smtClean="0"/>
              <a:t/>
            </a:r>
            <a:br>
              <a:rPr lang="pt-BR" sz="3600" dirty="0" smtClean="0"/>
            </a:br>
            <a:endParaRPr lang="pt-BR" sz="3600" i="1" dirty="0"/>
          </a:p>
        </p:txBody>
      </p:sp>
    </p:spTree>
    <p:extLst>
      <p:ext uri="{BB962C8B-B14F-4D97-AF65-F5344CB8AC3E}">
        <p14:creationId xmlns:p14="http://schemas.microsoft.com/office/powerpoint/2010/main" val="328465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78173" y="1105469"/>
            <a:ext cx="9567081" cy="2970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romanUcPeriod"/>
              <a:tabLst>
                <a:tab pos="270510" algn="l"/>
              </a:tabLst>
            </a:pPr>
            <a:r>
              <a:rPr lang="pt-BR" sz="3200" b="1" u="sng" dirty="0">
                <a:ea typeface="Calibri" panose="020F0502020204030204" pitchFamily="34" charset="0"/>
                <a:cs typeface="Times New Roman" panose="02020603050405020304" pitchFamily="18" charset="0"/>
              </a:rPr>
              <a:t>A CONSTITUIÇÃO DE 1988 E O NORDESTE </a:t>
            </a:r>
            <a:endParaRPr lang="pt-BR" sz="3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270510" algn="l"/>
              </a:tabLst>
            </a:pPr>
            <a:r>
              <a:rPr lang="pt-BR" sz="3200" dirty="0">
                <a:ea typeface="Calibri" panose="020F0502020204030204" pitchFamily="34" charset="0"/>
                <a:cs typeface="Times New Roman" panose="02020603050405020304" pitchFamily="18" charset="0"/>
              </a:rPr>
              <a:t>Novo Arcabouço Político-Institucional 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270510" algn="l"/>
              </a:tabLst>
            </a:pPr>
            <a:r>
              <a:rPr lang="pt-BR" sz="3200" dirty="0">
                <a:ea typeface="Calibri" panose="020F0502020204030204" pitchFamily="34" charset="0"/>
                <a:cs typeface="Times New Roman" panose="02020603050405020304" pitchFamily="18" charset="0"/>
              </a:rPr>
              <a:t>Reforço dos Instrumentos de Desenvolvimento Regional (FNE, FPE, FPM, REC. Orçamentários, etc.) </a:t>
            </a:r>
          </a:p>
        </p:txBody>
      </p:sp>
    </p:spTree>
    <p:extLst>
      <p:ext uri="{BB962C8B-B14F-4D97-AF65-F5344CB8AC3E}">
        <p14:creationId xmlns:p14="http://schemas.microsoft.com/office/powerpoint/2010/main" val="75821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ço Reservado para Conteúdo 7"/>
          <p:cNvSpPr>
            <a:spLocks noGrp="1"/>
          </p:cNvSpPr>
          <p:nvPr>
            <p:ph idx="1"/>
          </p:nvPr>
        </p:nvSpPr>
        <p:spPr>
          <a:xfrm>
            <a:off x="756313" y="870281"/>
            <a:ext cx="10515600" cy="4351338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pt-BR" sz="3200" b="1" dirty="0" smtClean="0"/>
              <a:t>II. </a:t>
            </a:r>
            <a:r>
              <a:rPr lang="pt-BR" sz="3200" b="1" u="sng" dirty="0" smtClean="0"/>
              <a:t>O </a:t>
            </a:r>
            <a:r>
              <a:rPr lang="pt-BR" sz="3200" b="1" u="sng" dirty="0"/>
              <a:t>PERÍODO PÓS-CONSTITUINTE E A GLOBALIZAÇÃO</a:t>
            </a:r>
            <a:endParaRPr lang="pt-BR" sz="3200" dirty="0"/>
          </a:p>
          <a:p>
            <a:pPr marL="0" lvl="0" indent="0">
              <a:buNone/>
            </a:pPr>
            <a:r>
              <a:rPr lang="pt-BR" sz="3200" dirty="0" smtClean="0"/>
              <a:t>1.Esvaziamento </a:t>
            </a:r>
            <a:r>
              <a:rPr lang="pt-BR" sz="3200" dirty="0"/>
              <a:t>da Política de Desenvolvimento </a:t>
            </a:r>
            <a:r>
              <a:rPr lang="pt-BR" sz="3200" dirty="0" smtClean="0"/>
              <a:t>Regional</a:t>
            </a:r>
          </a:p>
          <a:p>
            <a:pPr marL="0" lvl="0" indent="0">
              <a:buNone/>
            </a:pPr>
            <a:r>
              <a:rPr lang="pt-BR" sz="3200" dirty="0" smtClean="0"/>
              <a:t>2.Deteriorização </a:t>
            </a:r>
            <a:r>
              <a:rPr lang="pt-BR" sz="3200" dirty="0"/>
              <a:t>do Aparato Institucional Regional </a:t>
            </a:r>
          </a:p>
          <a:p>
            <a:pPr marL="0" lvl="0" indent="0">
              <a:buNone/>
            </a:pPr>
            <a:r>
              <a:rPr lang="pt-BR" sz="3200" dirty="0" smtClean="0"/>
              <a:t>3.Redução </a:t>
            </a:r>
            <a:r>
              <a:rPr lang="pt-BR" sz="3200" dirty="0"/>
              <a:t>dos Incentivos do IR</a:t>
            </a:r>
          </a:p>
          <a:p>
            <a:pPr marL="0" lvl="0" indent="0">
              <a:buNone/>
            </a:pPr>
            <a:r>
              <a:rPr lang="pt-BR" sz="3200" dirty="0" smtClean="0"/>
              <a:t>4.Congelamento </a:t>
            </a:r>
            <a:r>
              <a:rPr lang="pt-BR" sz="3200" dirty="0"/>
              <a:t>do FINOR </a:t>
            </a:r>
          </a:p>
          <a:p>
            <a:pPr marL="0" lvl="0" indent="0">
              <a:buNone/>
            </a:pPr>
            <a:r>
              <a:rPr lang="pt-BR" sz="3200" dirty="0" smtClean="0"/>
              <a:t>5.Extinção </a:t>
            </a:r>
            <a:r>
              <a:rPr lang="pt-BR" sz="3200" dirty="0"/>
              <a:t>dos Incentivos do Adicional da Marinha Mercante </a:t>
            </a:r>
          </a:p>
          <a:p>
            <a:pPr marL="0" lvl="0" indent="0">
              <a:buNone/>
            </a:pPr>
            <a:r>
              <a:rPr lang="pt-BR" sz="3200" dirty="0" smtClean="0"/>
              <a:t>6.Desobediência </a:t>
            </a:r>
            <a:r>
              <a:rPr lang="pt-BR" sz="3200" dirty="0"/>
              <a:t>Constitucional Geral</a:t>
            </a:r>
          </a:p>
          <a:p>
            <a:pPr marL="0" lvl="0" indent="0">
              <a:buNone/>
            </a:pPr>
            <a:r>
              <a:rPr lang="pt-BR" sz="3200" dirty="0" smtClean="0"/>
              <a:t>7.Resultado </a:t>
            </a:r>
            <a:r>
              <a:rPr lang="pt-BR" sz="3200" dirty="0"/>
              <a:t>Histórico: modernização com manutenção dos desequilíbrios regionais</a:t>
            </a:r>
          </a:p>
          <a:p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264318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22606" y="1769423"/>
            <a:ext cx="10515600" cy="2253937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pt-BR" sz="3200" dirty="0" smtClean="0"/>
              <a:t>III. </a:t>
            </a:r>
            <a:r>
              <a:rPr lang="pt-BR" sz="3200" b="1" u="sng" dirty="0" smtClean="0"/>
              <a:t>PERSPECTIVAS </a:t>
            </a:r>
            <a:endParaRPr lang="pt-BR" sz="3200" dirty="0"/>
          </a:p>
          <a:p>
            <a:pPr marL="514350" lvl="0" indent="-514350">
              <a:buAutoNum type="arabicPeriod"/>
            </a:pPr>
            <a:r>
              <a:rPr lang="pt-BR" sz="3200" dirty="0" smtClean="0"/>
              <a:t>A </a:t>
            </a:r>
            <a:r>
              <a:rPr lang="pt-BR" sz="3200" dirty="0"/>
              <a:t>retomada de uma Nova Política de Desenvolvimento Regional: desafio para a futura administração </a:t>
            </a:r>
            <a:r>
              <a:rPr lang="pt-BR" sz="3200" dirty="0" smtClean="0"/>
              <a:t>federal</a:t>
            </a:r>
            <a:endParaRPr lang="pt-BR" sz="3200" dirty="0" smtClean="0"/>
          </a:p>
          <a:p>
            <a:pPr marL="0" indent="0">
              <a:buNone/>
            </a:pP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64356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53794" y="615872"/>
            <a:ext cx="10515600" cy="4745808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pt-BR" sz="3200" dirty="0" smtClean="0"/>
              <a:t>III. </a:t>
            </a:r>
            <a:r>
              <a:rPr lang="pt-BR" sz="3200" b="1" u="sng" dirty="0" smtClean="0"/>
              <a:t>PERSPECTIVAS </a:t>
            </a:r>
            <a:endParaRPr lang="pt-BR" sz="3200" dirty="0"/>
          </a:p>
          <a:p>
            <a:pPr marL="0" lvl="0" indent="0">
              <a:buNone/>
            </a:pPr>
            <a:r>
              <a:rPr lang="pt-BR" sz="3200" dirty="0" smtClean="0"/>
              <a:t>2. Operação </a:t>
            </a:r>
            <a:r>
              <a:rPr lang="pt-BR" sz="3200" dirty="0"/>
              <a:t>Emergencial</a:t>
            </a:r>
            <a:r>
              <a:rPr lang="pt-BR" sz="3200" dirty="0" smtClean="0"/>
              <a:t>:</a:t>
            </a:r>
          </a:p>
          <a:p>
            <a:pPr marL="355600" lvl="1" indent="0">
              <a:buNone/>
            </a:pPr>
            <a:r>
              <a:rPr lang="pt-BR" sz="3200" dirty="0" smtClean="0"/>
              <a:t> 2.1.Projetos </a:t>
            </a:r>
            <a:r>
              <a:rPr lang="pt-BR" sz="3200" dirty="0"/>
              <a:t>Legislativos em curso no Congresso Nacional:</a:t>
            </a:r>
          </a:p>
          <a:p>
            <a:pPr marL="627063" lvl="0"/>
            <a:r>
              <a:rPr lang="pt-BR" sz="3200" dirty="0"/>
              <a:t>PL Corte Real; </a:t>
            </a:r>
          </a:p>
          <a:p>
            <a:pPr marL="627063" lvl="0">
              <a:tabLst>
                <a:tab pos="627063" algn="l"/>
              </a:tabLst>
            </a:pPr>
            <a:r>
              <a:rPr lang="pt-BR" sz="3200" dirty="0"/>
              <a:t>Convalidação dos incentivos fiscais estaduais; </a:t>
            </a:r>
          </a:p>
          <a:p>
            <a:pPr marL="627063" lvl="0">
              <a:tabLst>
                <a:tab pos="627063" algn="l"/>
              </a:tabLst>
            </a:pPr>
            <a:r>
              <a:rPr lang="pt-BR" sz="3200" dirty="0"/>
              <a:t>MP do FIES: desvio de recursos do FNE e FDNE;</a:t>
            </a:r>
          </a:p>
          <a:p>
            <a:pPr marL="627063" lvl="0">
              <a:tabLst>
                <a:tab pos="627063" algn="l"/>
              </a:tabLst>
            </a:pPr>
            <a:r>
              <a:rPr lang="pt-BR" sz="3200" dirty="0"/>
              <a:t>Nova TLP e os juros regionais; </a:t>
            </a:r>
          </a:p>
          <a:p>
            <a:pPr marL="627063" lvl="0">
              <a:tabLst>
                <a:tab pos="627063" algn="l"/>
              </a:tabLst>
            </a:pPr>
            <a:r>
              <a:rPr lang="pt-BR" sz="3200" dirty="0"/>
              <a:t>Prorrogação dos Incentivos Fiscais do IR;</a:t>
            </a:r>
          </a:p>
          <a:p>
            <a:pPr marL="514350" lvl="0" indent="-514350">
              <a:buAutoNum type="arabicPeriod"/>
            </a:pPr>
            <a:endParaRPr lang="pt-BR" sz="3200" dirty="0" smtClean="0"/>
          </a:p>
          <a:p>
            <a:pPr marL="0" indent="0">
              <a:buNone/>
            </a:pP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36842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746760" y="1325563"/>
            <a:ext cx="10515600" cy="4244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lvl="1" indent="0">
              <a:buNone/>
            </a:pPr>
            <a:r>
              <a:rPr lang="pt-BR" sz="3200" dirty="0" smtClean="0"/>
              <a:t>2.2.Ações </a:t>
            </a:r>
            <a:r>
              <a:rPr lang="pt-BR" sz="3200" dirty="0"/>
              <a:t>via Orçamento da União / 2018:</a:t>
            </a:r>
          </a:p>
          <a:p>
            <a:pPr marL="627063" lvl="0">
              <a:tabLst>
                <a:tab pos="531813" algn="l"/>
              </a:tabLst>
            </a:pPr>
            <a:r>
              <a:rPr lang="pt-BR" sz="3200" dirty="0"/>
              <a:t>Reforço do FDNE</a:t>
            </a:r>
          </a:p>
          <a:p>
            <a:pPr marL="627063" lvl="0">
              <a:tabLst>
                <a:tab pos="531813" algn="l"/>
              </a:tabLst>
            </a:pPr>
            <a:r>
              <a:rPr lang="pt-BR" sz="3200" dirty="0"/>
              <a:t>Recursos Orçamentários para Projetos e Obras de relevante interesse regional (</a:t>
            </a:r>
            <a:r>
              <a:rPr lang="pt-BR" sz="3200" dirty="0" err="1"/>
              <a:t>Transnordestina</a:t>
            </a:r>
            <a:r>
              <a:rPr lang="pt-BR" sz="3200" dirty="0"/>
              <a:t>, Transposição do São Francisco e outros) </a:t>
            </a:r>
          </a:p>
          <a:p>
            <a:endParaRPr lang="pt-BR" sz="3200" dirty="0" smtClean="0">
              <a:solidFill>
                <a:srgbClr val="000000"/>
              </a:solidFill>
            </a:endParaRPr>
          </a:p>
          <a:p>
            <a:endParaRPr lang="pt-BR" sz="3200" dirty="0" smtClean="0">
              <a:solidFill>
                <a:srgbClr val="000000"/>
              </a:solidFill>
            </a:endParaRPr>
          </a:p>
          <a:p>
            <a:endParaRPr lang="pt-BR" sz="3200" dirty="0" smtClean="0">
              <a:solidFill>
                <a:srgbClr val="000000"/>
              </a:solidFill>
            </a:endParaRPr>
          </a:p>
          <a:p>
            <a:endParaRPr lang="pt-BR" sz="3200" dirty="0" smtClean="0">
              <a:solidFill>
                <a:srgbClr val="000000"/>
              </a:solidFill>
            </a:endParaRPr>
          </a:p>
          <a:p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207041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Shape 1"/>
          <p:cNvSpPr txBox="1"/>
          <p:nvPr/>
        </p:nvSpPr>
        <p:spPr>
          <a:xfrm>
            <a:off x="2152560" y="2124720"/>
            <a:ext cx="7886520" cy="993960"/>
          </a:xfrm>
          <a:prstGeom prst="rect">
            <a:avLst/>
          </a:prstGeom>
        </p:spPr>
        <p:txBody>
          <a:bodyPr anchor="ctr"/>
          <a:lstStyle/>
          <a:p>
            <a:pPr algn="ctr"/>
            <a:r>
              <a:rPr lang="pt-BR" sz="4000" b="1" dirty="0">
                <a:solidFill>
                  <a:srgbClr val="385623"/>
                </a:solidFill>
                <a:latin typeface="Calibri"/>
                <a:ea typeface="DejaVu Sans"/>
                <a:cs typeface="DejaVu Sans"/>
              </a:rPr>
              <a:t>Obrigado!</a:t>
            </a:r>
            <a:endParaRPr sz="4000" dirty="0">
              <a:solidFill>
                <a:prstClr val="black"/>
              </a:solidFill>
              <a:latin typeface="Aria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135682415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3044</TotalTime>
  <Words>193</Words>
  <Application>Microsoft Office PowerPoint</Application>
  <PresentationFormat>Widescreen</PresentationFormat>
  <Paragraphs>31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DejaVu Sans</vt:lpstr>
      <vt:lpstr>StarSymbol</vt:lpstr>
      <vt:lpstr>Times New Roman</vt:lpstr>
      <vt:lpstr>Tema do Office</vt:lpstr>
      <vt:lpstr>1_Office Theme</vt:lpstr>
      <vt:lpstr> “ROADSHOW INVESTIMENTO E DESENVOLVIMENTO DO NORDESTE”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Clique aqui para adicionar um título</dc:title>
  <dc:creator>Ricardo Garcia Machado Vianna</dc:creator>
  <cp:lastModifiedBy>Evento 01</cp:lastModifiedBy>
  <cp:revision>267</cp:revision>
  <dcterms:created xsi:type="dcterms:W3CDTF">2016-01-21T19:16:39Z</dcterms:created>
  <dcterms:modified xsi:type="dcterms:W3CDTF">2017-09-05T11:50:53Z</dcterms:modified>
</cp:coreProperties>
</file>