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8" r:id="rId2"/>
    <p:sldId id="279" r:id="rId3"/>
    <p:sldId id="259" r:id="rId4"/>
    <p:sldId id="295" r:id="rId5"/>
    <p:sldId id="293" r:id="rId6"/>
    <p:sldId id="304" r:id="rId7"/>
    <p:sldId id="299" r:id="rId8"/>
    <p:sldId id="300" r:id="rId9"/>
    <p:sldId id="301" r:id="rId10"/>
    <p:sldId id="302" r:id="rId11"/>
    <p:sldId id="303" r:id="rId12"/>
    <p:sldId id="294" r:id="rId13"/>
    <p:sldId id="310" r:id="rId14"/>
    <p:sldId id="266" r:id="rId15"/>
    <p:sldId id="309" r:id="rId16"/>
    <p:sldId id="313" r:id="rId17"/>
    <p:sldId id="326" r:id="rId18"/>
    <p:sldId id="327" r:id="rId19"/>
    <p:sldId id="328" r:id="rId20"/>
    <p:sldId id="264" r:id="rId21"/>
    <p:sldId id="292" r:id="rId22"/>
    <p:sldId id="265" r:id="rId23"/>
    <p:sldId id="282" r:id="rId24"/>
    <p:sldId id="286" r:id="rId25"/>
    <p:sldId id="288" r:id="rId26"/>
    <p:sldId id="287" r:id="rId27"/>
    <p:sldId id="289" r:id="rId28"/>
    <p:sldId id="290" r:id="rId29"/>
    <p:sldId id="291" r:id="rId30"/>
    <p:sldId id="262" r:id="rId31"/>
    <p:sldId id="275" r:id="rId32"/>
    <p:sldId id="318" r:id="rId33"/>
    <p:sldId id="319" r:id="rId34"/>
    <p:sldId id="320" r:id="rId35"/>
    <p:sldId id="321" r:id="rId36"/>
    <p:sldId id="314" r:id="rId37"/>
    <p:sldId id="315" r:id="rId38"/>
    <p:sldId id="316" r:id="rId39"/>
    <p:sldId id="322" r:id="rId40"/>
    <p:sldId id="323" r:id="rId41"/>
    <p:sldId id="324" r:id="rId42"/>
    <p:sldId id="311" r:id="rId43"/>
    <p:sldId id="312" r:id="rId44"/>
    <p:sldId id="325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00" y="72"/>
      </p:cViewPr>
      <p:guideLst>
        <p:guide orient="horz" pos="2228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empregos%20formais%20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empregos%20formais%20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empregos%20formais%20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ima\Desktop\palestra%20sudene\indicado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PIB per capita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Plan1!$B$3:$C$3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Plan1!$B$4:$C$4</c:f>
              <c:numCache>
                <c:formatCode>#,##0.00</c:formatCode>
                <c:ptCount val="2"/>
                <c:pt idx="0">
                  <c:v>24029.17</c:v>
                </c:pt>
                <c:pt idx="1">
                  <c:v>8656.3700000000008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7488368"/>
        <c:axId val="-127486736"/>
      </c:barChart>
      <c:catAx>
        <c:axId val="-1274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486736"/>
        <c:crosses val="autoZero"/>
        <c:auto val="1"/>
        <c:lblAlgn val="ctr"/>
        <c:lblOffset val="100"/>
        <c:noMultiLvlLbl val="0"/>
      </c:catAx>
      <c:valAx>
        <c:axId val="-12748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48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Plan3!$A$11</c:f>
              <c:strCache>
                <c:ptCount val="1"/>
                <c:pt idx="0">
                  <c:v>Índice de Equilíbrio Fiscal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Plan3!$B$10:$C$10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Plan3!$B$11:$C$11</c:f>
              <c:numCache>
                <c:formatCode>General</c:formatCode>
                <c:ptCount val="2"/>
                <c:pt idx="0">
                  <c:v>-2.34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2848"/>
        <c:axId val="-13905568"/>
      </c:barChart>
      <c:catAx>
        <c:axId val="-139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5568"/>
        <c:crosses val="autoZero"/>
        <c:auto val="1"/>
        <c:lblAlgn val="ctr"/>
        <c:lblOffset val="100"/>
        <c:noMultiLvlLbl val="0"/>
      </c:catAx>
      <c:valAx>
        <c:axId val="-1390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Plan3!$A$16</c:f>
              <c:strCache>
                <c:ptCount val="1"/>
                <c:pt idx="0">
                  <c:v>Índice de Transparência de Governos Municipais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Plan3!$B$15:$C$15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Plan3!$B$16:$C$16</c:f>
              <c:numCache>
                <c:formatCode>General</c:formatCode>
                <c:ptCount val="2"/>
                <c:pt idx="0">
                  <c:v>7.7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2304"/>
        <c:axId val="-13912096"/>
      </c:barChart>
      <c:catAx>
        <c:axId val="-139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2096"/>
        <c:crosses val="autoZero"/>
        <c:auto val="1"/>
        <c:lblAlgn val="ctr"/>
        <c:lblOffset val="100"/>
        <c:noMultiLvlLbl val="0"/>
      </c:catAx>
      <c:valAx>
        <c:axId val="-1391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Plan3!$A$21</c:f>
              <c:strCache>
                <c:ptCount val="1"/>
                <c:pt idx="0">
                  <c:v>Custeio da máquina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Plan3!$B$20:$C$20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Plan3!$B$21:$C$21</c:f>
              <c:numCache>
                <c:formatCode>General</c:formatCode>
                <c:ptCount val="2"/>
                <c:pt idx="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9376"/>
        <c:axId val="-13908832"/>
      </c:barChart>
      <c:catAx>
        <c:axId val="-139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8832"/>
        <c:crosses val="autoZero"/>
        <c:auto val="1"/>
        <c:lblAlgn val="ctr"/>
        <c:lblOffset val="100"/>
        <c:noMultiLvlLbl val="0"/>
      </c:catAx>
      <c:valAx>
        <c:axId val="-1390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48956692913386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Plan4!$B$5</c:f>
              <c:strCache>
                <c:ptCount val="1"/>
                <c:pt idx="0">
                  <c:v>Participação em políticas de Conservação Ambiental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Plan4!$C$4:$D$4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Plan4!$C$5:$D$5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11552"/>
        <c:axId val="-13908288"/>
      </c:barChart>
      <c:catAx>
        <c:axId val="-139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8288"/>
        <c:crosses val="autoZero"/>
        <c:auto val="1"/>
        <c:lblAlgn val="ctr"/>
        <c:lblOffset val="100"/>
        <c:noMultiLvlLbl val="0"/>
      </c:catAx>
      <c:valAx>
        <c:axId val="-139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78471128608923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Plan4!$B$12</c:f>
              <c:strCache>
                <c:ptCount val="1"/>
                <c:pt idx="0">
                  <c:v>Percentual de perdas na distribuição de água urbana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Plan4!$C$11:$D$11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Plan4!$C$12:$D$12</c:f>
              <c:numCache>
                <c:formatCode>General</c:formatCode>
                <c:ptCount val="2"/>
                <c:pt idx="0">
                  <c:v>54.87</c:v>
                </c:pt>
                <c:pt idx="1">
                  <c:v>25.82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11008"/>
        <c:axId val="-13907200"/>
      </c:barChart>
      <c:catAx>
        <c:axId val="-139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7200"/>
        <c:crosses val="autoZero"/>
        <c:auto val="1"/>
        <c:lblAlgn val="ctr"/>
        <c:lblOffset val="100"/>
        <c:noMultiLvlLbl val="0"/>
      </c:catAx>
      <c:valAx>
        <c:axId val="-139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1008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4805555555555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Plan4!$B$17</c:f>
              <c:strCache>
                <c:ptCount val="1"/>
                <c:pt idx="0">
                  <c:v>Taxa de cobertura de coleta de resíduos domiciliares 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Plan4!$C$16:$D$16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Plan4!$C$17:$D$17</c:f>
              <c:numCache>
                <c:formatCode>General</c:formatCode>
                <c:ptCount val="2"/>
                <c:pt idx="0">
                  <c:v>98.9</c:v>
                </c:pt>
                <c:pt idx="1">
                  <c:v>95.24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1216"/>
        <c:axId val="-13907744"/>
      </c:barChart>
      <c:catAx>
        <c:axId val="-1390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7744"/>
        <c:crosses val="autoZero"/>
        <c:auto val="1"/>
        <c:lblAlgn val="ctr"/>
        <c:lblOffset val="100"/>
        <c:noMultiLvlLbl val="0"/>
      </c:catAx>
      <c:valAx>
        <c:axId val="-139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Plan4!$B$22</c:f>
              <c:strCache>
                <c:ptCount val="1"/>
                <c:pt idx="0">
                  <c:v>Índice de Coleta de esgoto - urbano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Plan4!$C$21:$D$21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Plan4!$C$22:$D$22</c:f>
              <c:numCache>
                <c:formatCode>General</c:formatCode>
                <c:ptCount val="2"/>
                <c:pt idx="0">
                  <c:v>39.83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6656"/>
        <c:axId val="-13905024"/>
      </c:barChart>
      <c:catAx>
        <c:axId val="-1390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5024"/>
        <c:crosses val="autoZero"/>
        <c:auto val="1"/>
        <c:lblAlgn val="ctr"/>
        <c:lblOffset val="100"/>
        <c:noMultiLvlLbl val="0"/>
      </c:catAx>
      <c:valAx>
        <c:axId val="-1390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/>
              <a:t>Empregos</a:t>
            </a:r>
            <a:r>
              <a:rPr lang="pt-BR" sz="1400" baseline="0"/>
              <a:t> formais na Administração Pública(%)</a:t>
            </a:r>
            <a:endParaRPr lang="pt-BR" sz="1400"/>
          </a:p>
        </c:rich>
      </c:tx>
      <c:layout>
        <c:manualLayout>
          <c:xMode val="edge"/>
          <c:yMode val="edge"/>
          <c:x val="0.31575962992566758"/>
          <c:y val="4.4543238465811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4977290882118001E-2"/>
          <c:y val="0.16433384663674566"/>
          <c:w val="0.91046536574232573"/>
          <c:h val="0.678835103558886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Plan1!$H$48:$H$58</c:f>
              <c:strCache>
                <c:ptCount val="11"/>
                <c:pt idx="0">
                  <c:v>Santana do Seridó</c:v>
                </c:pt>
                <c:pt idx="1">
                  <c:v>Galinhos</c:v>
                </c:pt>
                <c:pt idx="2">
                  <c:v>Bodó</c:v>
                </c:pt>
                <c:pt idx="3">
                  <c:v>Timbaúba dos Batistas</c:v>
                </c:pt>
                <c:pt idx="4">
                  <c:v>Taboleiro Grande</c:v>
                </c:pt>
                <c:pt idx="5">
                  <c:v>Monte das Gameleiras</c:v>
                </c:pt>
                <c:pt idx="6">
                  <c:v>Pedra Preta</c:v>
                </c:pt>
                <c:pt idx="7">
                  <c:v>Ipueira</c:v>
                </c:pt>
                <c:pt idx="8">
                  <c:v>João Dias</c:v>
                </c:pt>
                <c:pt idx="9">
                  <c:v>Viçosa</c:v>
                </c:pt>
                <c:pt idx="10">
                  <c:v>Jardim de Angicos</c:v>
                </c:pt>
              </c:strCache>
            </c:strRef>
          </c:cat>
          <c:val>
            <c:numRef>
              <c:f>Plan1!$I$48:$I$58</c:f>
              <c:numCache>
                <c:formatCode>0.0</c:formatCode>
                <c:ptCount val="11"/>
                <c:pt idx="0">
                  <c:v>40.43010752688172</c:v>
                </c:pt>
                <c:pt idx="1">
                  <c:v>48.841354723707667</c:v>
                </c:pt>
                <c:pt idx="2">
                  <c:v>54.263565891472865</c:v>
                </c:pt>
                <c:pt idx="3">
                  <c:v>75.935828877005349</c:v>
                </c:pt>
                <c:pt idx="4">
                  <c:v>78.592375366568916</c:v>
                </c:pt>
                <c:pt idx="5">
                  <c:v>86.224489795918373</c:v>
                </c:pt>
                <c:pt idx="6">
                  <c:v>90.751445086705203</c:v>
                </c:pt>
                <c:pt idx="7">
                  <c:v>93.333333333333329</c:v>
                </c:pt>
                <c:pt idx="8">
                  <c:v>97.175141242937855</c:v>
                </c:pt>
                <c:pt idx="9">
                  <c:v>98.095238095238088</c:v>
                </c:pt>
                <c:pt idx="10">
                  <c:v>98.507462686567166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548240"/>
        <c:axId val="-12554768"/>
      </c:barChart>
      <c:catAx>
        <c:axId val="-1254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54768"/>
        <c:crosses val="autoZero"/>
        <c:auto val="1"/>
        <c:lblAlgn val="ctr"/>
        <c:lblOffset val="100"/>
        <c:noMultiLvlLbl val="0"/>
      </c:catAx>
      <c:valAx>
        <c:axId val="-1255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4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Empregos formais</a:t>
            </a:r>
            <a:r>
              <a:rPr lang="pt-BR" baseline="0" dirty="0"/>
              <a:t> na administração </a:t>
            </a:r>
            <a:r>
              <a:rPr lang="pt-BR" baseline="0" dirty="0" smtClean="0"/>
              <a:t>pública (%) 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549833652660815E-2"/>
          <c:y val="9.4250392209621808E-2"/>
          <c:w val="0.92271253843069112"/>
          <c:h val="0.83302413745407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Plan1!$H$61:$H$65</c:f>
              <c:strCache>
                <c:ptCount val="5"/>
                <c:pt idx="0">
                  <c:v>Janduís</c:v>
                </c:pt>
                <c:pt idx="1">
                  <c:v>Rafael Fernandes</c:v>
                </c:pt>
                <c:pt idx="2">
                  <c:v>Parazinho</c:v>
                </c:pt>
                <c:pt idx="3">
                  <c:v>Japi</c:v>
                </c:pt>
                <c:pt idx="4">
                  <c:v>Bento Fernandes</c:v>
                </c:pt>
              </c:strCache>
            </c:strRef>
          </c:cat>
          <c:val>
            <c:numRef>
              <c:f>Plan1!$I$61:$I$65</c:f>
              <c:numCache>
                <c:formatCode>0.00</c:formatCode>
                <c:ptCount val="5"/>
                <c:pt idx="0">
                  <c:v>58.198614318706696</c:v>
                </c:pt>
                <c:pt idx="1">
                  <c:v>75.401069518716582</c:v>
                </c:pt>
                <c:pt idx="2">
                  <c:v>85.795454545454547</c:v>
                </c:pt>
                <c:pt idx="3">
                  <c:v>93.862815884476532</c:v>
                </c:pt>
                <c:pt idx="4">
                  <c:v>94.561933534743204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549328"/>
        <c:axId val="-12543344"/>
      </c:barChart>
      <c:catAx>
        <c:axId val="-1254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43344"/>
        <c:crosses val="autoZero"/>
        <c:auto val="1"/>
        <c:lblAlgn val="ctr"/>
        <c:lblOffset val="100"/>
        <c:noMultiLvlLbl val="0"/>
      </c:catAx>
      <c:valAx>
        <c:axId val="-1254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4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Empregos formais </a:t>
            </a:r>
            <a:r>
              <a:rPr lang="pt-BR" dirty="0" smtClean="0"/>
              <a:t>na Administração</a:t>
            </a:r>
            <a:r>
              <a:rPr lang="pt-BR" baseline="0" dirty="0" smtClean="0"/>
              <a:t> Pública (%)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120894039160228E-2"/>
          <c:y val="0.16941373440313529"/>
          <c:w val="0.92087910596083977"/>
          <c:h val="0.768247980899994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Plan1!$H$69:$H$72</c:f>
              <c:strCache>
                <c:ptCount val="4"/>
                <c:pt idx="0">
                  <c:v>Mossoró</c:v>
                </c:pt>
                <c:pt idx="1">
                  <c:v>São Gonçalo do Amarante</c:v>
                </c:pt>
                <c:pt idx="2">
                  <c:v>Natal</c:v>
                </c:pt>
                <c:pt idx="3">
                  <c:v>Rio Grande do Norte</c:v>
                </c:pt>
              </c:strCache>
            </c:strRef>
          </c:cat>
          <c:val>
            <c:numRef>
              <c:f>Plan1!$I$69:$I$72</c:f>
              <c:numCache>
                <c:formatCode>0.00</c:formatCode>
                <c:ptCount val="4"/>
                <c:pt idx="0">
                  <c:v>8.7956148809825905</c:v>
                </c:pt>
                <c:pt idx="1">
                  <c:v>22.32435513752316</c:v>
                </c:pt>
                <c:pt idx="2">
                  <c:v>27.813417890520693</c:v>
                </c:pt>
                <c:pt idx="3">
                  <c:v>28.581375465254986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556400"/>
        <c:axId val="-12542800"/>
      </c:barChart>
      <c:catAx>
        <c:axId val="-125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42800"/>
        <c:crosses val="autoZero"/>
        <c:auto val="1"/>
        <c:lblAlgn val="ctr"/>
        <c:lblOffset val="100"/>
        <c:noMultiLvlLbl val="0"/>
      </c:catAx>
      <c:valAx>
        <c:axId val="-1254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55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Plan1!$G$18</c:f>
              <c:strCache>
                <c:ptCount val="1"/>
                <c:pt idx="0">
                  <c:v>Remuneração média dos empregados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Plan1!$H$17:$I$17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Plan1!$H$18:$I$18</c:f>
              <c:numCache>
                <c:formatCode>#,##0.00</c:formatCode>
                <c:ptCount val="2"/>
                <c:pt idx="0">
                  <c:v>2601.2199999999998</c:v>
                </c:pt>
                <c:pt idx="1">
                  <c:v>1539.32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7486192"/>
        <c:axId val="-13900672"/>
      </c:barChart>
      <c:catAx>
        <c:axId val="-1274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0672"/>
        <c:crosses val="autoZero"/>
        <c:auto val="1"/>
        <c:lblAlgn val="ctr"/>
        <c:lblOffset val="100"/>
        <c:noMultiLvlLbl val="0"/>
      </c:catAx>
      <c:valAx>
        <c:axId val="-1390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748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4471209644946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7171041119860024E-2"/>
          <c:y val="0.12155110819480898"/>
          <c:w val="0.90282895888014003"/>
          <c:h val="0.72760061242344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Plan1!$G$34</c:f>
              <c:strCache>
                <c:ptCount val="1"/>
                <c:pt idx="0">
                  <c:v>Empresas exportadora no município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Plan1!$H$33:$I$33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Plan1!$H$34:$I$34</c:f>
              <c:numCache>
                <c:formatCode>General</c:formatCode>
                <c:ptCount val="2"/>
                <c:pt idx="0">
                  <c:v>10.53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97952"/>
        <c:axId val="-13904480"/>
      </c:barChart>
      <c:catAx>
        <c:axId val="-138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4480"/>
        <c:crosses val="autoZero"/>
        <c:auto val="1"/>
        <c:lblAlgn val="ctr"/>
        <c:lblOffset val="100"/>
        <c:noMultiLvlLbl val="0"/>
      </c:catAx>
      <c:valAx>
        <c:axId val="-139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89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281933508311459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Plan1!$G$29</c:f>
              <c:strCache>
                <c:ptCount val="1"/>
                <c:pt idx="0">
                  <c:v>Evolução dos Estabelecimentos Empresariais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Plan1!$H$28:$I$28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Plan1!$H$29:$I$29</c:f>
              <c:numCache>
                <c:formatCode>General</c:formatCode>
                <c:ptCount val="2"/>
                <c:pt idx="0">
                  <c:v>-2.1</c:v>
                </c:pt>
                <c:pt idx="1">
                  <c:v>-4.17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3936"/>
        <c:axId val="-13913184"/>
      </c:barChart>
      <c:catAx>
        <c:axId val="-1390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3184"/>
        <c:crosses val="autoZero"/>
        <c:auto val="1"/>
        <c:lblAlgn val="ctr"/>
        <c:lblOffset val="100"/>
        <c:noMultiLvlLbl val="0"/>
      </c:catAx>
      <c:valAx>
        <c:axId val="-1391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Plan2!$A$3</c:f>
              <c:strCache>
                <c:ptCount val="1"/>
                <c:pt idx="0">
                  <c:v>Proporção de pessoas vivendo em extrema pobreza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Plan2!$B$2:$C$2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Plan2!$B$3:$C$3</c:f>
              <c:numCache>
                <c:formatCode>General</c:formatCode>
                <c:ptCount val="2"/>
                <c:pt idx="0">
                  <c:v>4</c:v>
                </c:pt>
                <c:pt idx="1">
                  <c:v>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6112"/>
        <c:axId val="-13899584"/>
      </c:barChart>
      <c:catAx>
        <c:axId val="-1390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899584"/>
        <c:crosses val="autoZero"/>
        <c:auto val="1"/>
        <c:lblAlgn val="ctr"/>
        <c:lblOffset val="100"/>
        <c:noMultiLvlLbl val="0"/>
      </c:catAx>
      <c:valAx>
        <c:axId val="-1389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11874453193351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Plan2!$A$10</c:f>
              <c:strCache>
                <c:ptCount val="1"/>
                <c:pt idx="0">
                  <c:v>Taxa de Mortalidade Infantil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Plan2!$B$9:$C$9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Plan2!$B$10:$C$10</c:f>
              <c:numCache>
                <c:formatCode>General</c:formatCode>
                <c:ptCount val="2"/>
                <c:pt idx="0">
                  <c:v>1.32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03392"/>
        <c:axId val="-13899040"/>
      </c:barChart>
      <c:catAx>
        <c:axId val="-139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899040"/>
        <c:crosses val="autoZero"/>
        <c:auto val="1"/>
        <c:lblAlgn val="ctr"/>
        <c:lblOffset val="100"/>
        <c:noMultiLvlLbl val="0"/>
      </c:catAx>
      <c:valAx>
        <c:axId val="-1389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Plan2!$A$15</c:f>
              <c:strCache>
                <c:ptCount val="1"/>
                <c:pt idx="0">
                  <c:v>Taxa de abandono escolar - anos iniciais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Plan2!$B$14:$C$14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Plan2!$B$15:$C$15</c:f>
              <c:numCache>
                <c:formatCode>General</c:formatCode>
                <c:ptCount val="2"/>
                <c:pt idx="0">
                  <c:v>1.5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10464"/>
        <c:axId val="-13900128"/>
      </c:barChart>
      <c:catAx>
        <c:axId val="-1391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0128"/>
        <c:crosses val="autoZero"/>
        <c:auto val="1"/>
        <c:lblAlgn val="ctr"/>
        <c:lblOffset val="100"/>
        <c:noMultiLvlLbl val="0"/>
      </c:catAx>
      <c:valAx>
        <c:axId val="-139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347227387131028E-2"/>
          <c:y val="0.12908814629490456"/>
          <c:w val="0.90422566789007641"/>
          <c:h val="0.74895676657944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Plan2!$A$19</c:f>
              <c:strCache>
                <c:ptCount val="1"/>
                <c:pt idx="0">
                  <c:v>Taxa de Homicídios por 100 mil habitantes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Plan2!$B$18:$C$18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Plan2!$B$19:$C$19</c:f>
              <c:numCache>
                <c:formatCode>General</c:formatCode>
                <c:ptCount val="2"/>
                <c:pt idx="0">
                  <c:v>72.81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898496"/>
        <c:axId val="-13909920"/>
      </c:barChart>
      <c:catAx>
        <c:axId val="-1389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9920"/>
        <c:crosses val="autoZero"/>
        <c:auto val="1"/>
        <c:lblAlgn val="ctr"/>
        <c:lblOffset val="100"/>
        <c:noMultiLvlLbl val="0"/>
      </c:catAx>
      <c:valAx>
        <c:axId val="-139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89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Plan3!$A$3</c:f>
              <c:strCache>
                <c:ptCount val="1"/>
                <c:pt idx="0">
                  <c:v>Gastos com Pessoal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Plan3!$B$2:$C$2</c:f>
              <c:strCache>
                <c:ptCount val="2"/>
                <c:pt idx="0">
                  <c:v>NATAL</c:v>
                </c:pt>
                <c:pt idx="1">
                  <c:v>VIÇOSA</c:v>
                </c:pt>
              </c:strCache>
            </c:strRef>
          </c:cat>
          <c:val>
            <c:numRef>
              <c:f>Plan3!$B$3:$C$3</c:f>
              <c:numCache>
                <c:formatCode>General</c:formatCode>
                <c:ptCount val="2"/>
                <c:pt idx="0">
                  <c:v>71.86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12640"/>
        <c:axId val="-13901760"/>
      </c:barChart>
      <c:catAx>
        <c:axId val="-139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01760"/>
        <c:crosses val="autoZero"/>
        <c:auto val="1"/>
        <c:lblAlgn val="ctr"/>
        <c:lblOffset val="100"/>
        <c:noMultiLvlLbl val="0"/>
      </c:catAx>
      <c:valAx>
        <c:axId val="-1390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39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8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08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302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5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76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59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96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48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03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14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78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26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84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87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1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07FD-2AA3-4176-9462-C8ACF419BCC7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474702-C1A9-430B-8528-AD56BF7BC4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9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ds.rn.gov.br/Conteudo.asp?TRAN=ITEM&amp;TARG=184146&amp;ACT=&amp;PAGE=0&amp;PARM=&amp;LBL=Decretos+e+Regimentos" TargetMode="External"/><Relationship Id="rId3" Type="http://schemas.openxmlformats.org/officeDocument/2006/relationships/control" Target="../activeX/activeX2.xml"/><Relationship Id="rId7" Type="http://schemas.openxmlformats.org/officeDocument/2006/relationships/hyperlink" Target="http://www.sic.rn.gov.br/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rn.gov.br/" TargetMode="External"/><Relationship Id="rId11" Type="http://schemas.openxmlformats.org/officeDocument/2006/relationships/image" Target="../media/image7.wmf"/><Relationship Id="rId5" Type="http://schemas.openxmlformats.org/officeDocument/2006/relationships/hyperlink" Target="http://www.ods.rn.gov.br/Index.asp" TargetMode="External"/><Relationship Id="rId10" Type="http://schemas.openxmlformats.org/officeDocument/2006/relationships/image" Target="../media/image6.wmf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adcon.rn.gov.br/ACERVO/ods/DOC/DOC000000000184147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0815" y="1668233"/>
            <a:ext cx="8067990" cy="957083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Seminário de Fortalecimento da Gestão Municipal para o Desenvolvimento Local e Sustentável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57636" y="3410146"/>
            <a:ext cx="90524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/>
              <a:t>Gestão Municipal para o Desenvolvimento Local e Sustentável</a:t>
            </a:r>
          </a:p>
          <a:p>
            <a:pPr algn="ctr">
              <a:spcAft>
                <a:spcPts val="0"/>
              </a:spcAft>
            </a:pP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t-BR" sz="28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pt-B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90005" y="5019851"/>
            <a:ext cx="4435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/>
              <a:t>Maria de Fátima Martins, Dra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026" name="Picture 2" descr="http://www.esaf.fazenda.gov.br/assuntos/cooperacao/cooperacoes-internacionais/arquivos-illinois/logo-esaf.jpg/@@images/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57" y="221416"/>
            <a:ext cx="1885929" cy="13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93335" y="6214058"/>
            <a:ext cx="400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Natal, setembro de 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96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9017" y="282193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sp>
        <p:nvSpPr>
          <p:cNvPr id="5" name="Retângulo 4"/>
          <p:cNvSpPr/>
          <p:nvPr/>
        </p:nvSpPr>
        <p:spPr>
          <a:xfrm>
            <a:off x="662803" y="1194619"/>
            <a:ext cx="98849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Objetivo 1. Acabar com a pobreza em todas as suas formas, em todos os lugares</a:t>
            </a:r>
          </a:p>
          <a:p>
            <a:r>
              <a:rPr lang="pt-BR" sz="2000" dirty="0"/>
              <a:t>Objetivo 2. Acabar com a fome, alcançar a segurança alimentar e melhoria da nutrição e promover a agricultura sustentável</a:t>
            </a:r>
          </a:p>
          <a:p>
            <a:r>
              <a:rPr lang="pt-BR" sz="2000" dirty="0"/>
              <a:t>Objetivo 3. Assegurar uma vida saudável e promover o bem-estar para todos, em todas as idades</a:t>
            </a:r>
          </a:p>
          <a:p>
            <a:r>
              <a:rPr lang="pt-BR" sz="2000" dirty="0"/>
              <a:t>Objetivo 4. Assegurar a educação inclusiva e equitativa de qualidade, e promover oportunidades de aprendizagem ao longo da vida para todos</a:t>
            </a:r>
          </a:p>
          <a:p>
            <a:r>
              <a:rPr lang="pt-BR" sz="2000" dirty="0"/>
              <a:t>Objetivo 5. Alcançar a igualdade de gênero e </a:t>
            </a:r>
            <a:r>
              <a:rPr lang="pt-BR" sz="2000" dirty="0" err="1"/>
              <a:t>empoderar</a:t>
            </a:r>
            <a:r>
              <a:rPr lang="pt-BR" sz="2000" dirty="0"/>
              <a:t> todas as mulheres e meninas</a:t>
            </a:r>
          </a:p>
          <a:p>
            <a:r>
              <a:rPr lang="pt-BR" sz="2000" dirty="0"/>
              <a:t>Objetivo 6. Assegurar a disponibilidade e gestão sustentável da água e saneamento para todos</a:t>
            </a:r>
          </a:p>
          <a:p>
            <a:r>
              <a:rPr lang="pt-BR" sz="2000" dirty="0"/>
              <a:t>Objetivo 7. Assegurar o acesso confiável, sustentável, moderno e a preço acessível à energia para todos</a:t>
            </a:r>
          </a:p>
          <a:p>
            <a:r>
              <a:rPr lang="pt-BR" sz="2000" dirty="0"/>
              <a:t>Objetivo 8. Promover o crescimento econômico sustentado, inclusivo e sustentável, emprego pleno e produtivo e trabalho decente para todos</a:t>
            </a:r>
          </a:p>
          <a:p>
            <a:r>
              <a:rPr lang="pt-BR" sz="2000" dirty="0"/>
              <a:t>Objetivo 9. Construir infraestruturas robustas, promover a industrialização inclusiva e sustentável e fomentar a inovação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8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18" y="410981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7983" y="1498112"/>
            <a:ext cx="96763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Objetivo 10. Reduzir a desigualdade dentro dos países e entre eles</a:t>
            </a:r>
          </a:p>
          <a:p>
            <a:r>
              <a:rPr lang="pt-BR" sz="2000" dirty="0"/>
              <a:t>Objetivo 11. Tornar as cidades e os assentamentos humanos inclusivos, seguros, resistentes e sustentáveis</a:t>
            </a:r>
          </a:p>
          <a:p>
            <a:r>
              <a:rPr lang="pt-BR" sz="2000" dirty="0"/>
              <a:t>Objetivo 12. Assegurar padrões de produção e de consumo sustentáveis</a:t>
            </a:r>
          </a:p>
          <a:p>
            <a:r>
              <a:rPr lang="pt-BR" sz="2000" dirty="0"/>
              <a:t>Objetivo13. Tomar medidas urgentes para combater a mudança do clima e seus impactos Objetivo 14. Conservar e usar sustentavelmente dos oceanos, dos mares e dos recursos marinhos para o desenvolvimento sustentável</a:t>
            </a:r>
          </a:p>
          <a:p>
            <a:r>
              <a:rPr lang="pt-BR" sz="2000" dirty="0"/>
              <a:t>Objetivo 15. Proteger, recuperar e promover o uso sustentável dos ecossistemas terrestres, gerir de forma sustentável as florestas, combater a desertificação, deter e reverter a degradação da terra e deter a perda de biodiversidade</a:t>
            </a:r>
          </a:p>
          <a:p>
            <a:r>
              <a:rPr lang="pt-BR" sz="2000" dirty="0"/>
              <a:t>Objetivo 16. Promover sociedades pacíficas e inclusivas para o desenvolvimento sustentável, proporcionar o acesso à justiça para todos e construir instituições eficazes, responsáveis e inclusivas em todos os níveis</a:t>
            </a:r>
          </a:p>
          <a:p>
            <a:r>
              <a:rPr lang="pt-BR" sz="2000" dirty="0"/>
              <a:t>Objetivo 17. Fortalecer os meios de implementação e revitalizar a parceria global para o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3520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8" y="0"/>
            <a:ext cx="9415425" cy="68890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91696" y="6488668"/>
            <a:ext cx="45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Plano de Ação 2017 - 2019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83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73488" y="375189"/>
            <a:ext cx="100712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Dentre as estratégias já em curso para implementar a Agenda 2030, destacam-se: </a:t>
            </a:r>
            <a:endParaRPr lang="pt-BR" sz="2400" dirty="0" smtClean="0"/>
          </a:p>
          <a:p>
            <a:endParaRPr lang="pt-BR" sz="2400" dirty="0"/>
          </a:p>
          <a:p>
            <a:endParaRPr lang="pt-BR" sz="2000" dirty="0" smtClean="0"/>
          </a:p>
          <a:p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/>
              <a:t>o lançamento do Plano de Ação da Comissão Nacional para os ODS; </a:t>
            </a:r>
          </a:p>
          <a:p>
            <a:pPr marL="400050" indent="-400050">
              <a:buAutoNum type="romanLcParenBoth"/>
            </a:pPr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/>
              <a:t>o mapeamento da relação entre as políticas públicas vigentes nos Ministérios e o PPA 2016-2019 com as metas dos ODS para verificação de suficiência e possíveis lacunas; </a:t>
            </a:r>
          </a:p>
          <a:p>
            <a:pPr marL="400050" indent="-400050">
              <a:buAutoNum type="romanLcParenBoth"/>
            </a:pPr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 smtClean="0"/>
              <a:t> a </a:t>
            </a:r>
            <a:r>
              <a:rPr lang="pt-BR" sz="2000" dirty="0"/>
              <a:t>adequação das metas globais à realidade nacional; </a:t>
            </a:r>
          </a:p>
          <a:p>
            <a:pPr marL="400050" indent="-400050">
              <a:buAutoNum type="romanLcParenBoth"/>
            </a:pPr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/>
              <a:t>a definição dos indicadores nacionais dos ODS;</a:t>
            </a:r>
          </a:p>
          <a:p>
            <a:pPr marL="400050" indent="-400050">
              <a:buAutoNum type="romanLcParenBoth"/>
            </a:pPr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/>
              <a:t>o desenvolvimento de ferramentas/plataforma para disseminação dos ODS; e </a:t>
            </a:r>
          </a:p>
          <a:p>
            <a:pPr marL="400050" indent="-400050">
              <a:buAutoNum type="romanLcParenBoth"/>
            </a:pPr>
            <a:endParaRPr lang="pt-BR" sz="2000" dirty="0"/>
          </a:p>
          <a:p>
            <a:pPr marL="400050" indent="-400050">
              <a:buAutoNum type="romanLcParenBoth"/>
            </a:pPr>
            <a:r>
              <a:rPr lang="pt-BR" sz="2000" dirty="0"/>
              <a:t>processos e iniciativas de interiorização/localização da Agenda 2030 em todo território nacional.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84394" y="6255038"/>
            <a:ext cx="450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Plano de Ação 2017 - 2019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26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14869" y="358373"/>
            <a:ext cx="3052293" cy="11204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Local Sustentável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67162" y="733937"/>
            <a:ext cx="44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fazer em nível local? 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13891" y="2110891"/>
            <a:ext cx="6258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Qual o papel dos Municípios nesse processo?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3891" y="3204613"/>
            <a:ext cx="105392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Segoe UI" panose="020B0502040204020203" pitchFamily="34" charset="0"/>
              </a:rPr>
              <a:t>“</a:t>
            </a:r>
            <a:r>
              <a:rPr lang="pt-BR" sz="2400" dirty="0"/>
              <a:t>Os governos locais exercem um papel fundamental na adequação das metas e indicadores nacionais à realidade local, com ações que considerem as metas ODS em seus planejamentos e orçamentos respectivos, incluindo mecanismos de participação e engajamento da sociedade civil</a:t>
            </a:r>
            <a:r>
              <a:rPr lang="pt-BR" sz="2400" dirty="0" smtClean="0"/>
              <a:t>”.</a:t>
            </a:r>
          </a:p>
          <a:p>
            <a:endParaRPr lang="pt-BR" sz="2400" dirty="0"/>
          </a:p>
          <a:p>
            <a:r>
              <a:rPr lang="pt-BR" sz="2400" dirty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72336" y="5472074"/>
            <a:ext cx="3637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Plano de Ação 2017 - 2019</a:t>
            </a:r>
          </a:p>
        </p:txBody>
      </p:sp>
    </p:spTree>
    <p:extLst>
      <p:ext uri="{BB962C8B-B14F-4D97-AF65-F5344CB8AC3E}">
        <p14:creationId xmlns:p14="http://schemas.microsoft.com/office/powerpoint/2010/main" val="1763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14869" y="358373"/>
            <a:ext cx="3052293" cy="11204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Local Sustentável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67162" y="733937"/>
            <a:ext cx="44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fazer em nível local?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46975" y="2551837"/>
            <a:ext cx="9388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Criar comissões para coordenar a implementação dos ODS;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Mapear políticas públicas nos seus Planos Plurianuais (PPA) e correlacioná-las com os </a:t>
            </a:r>
            <a:r>
              <a:rPr lang="pt-BR" sz="2400" dirty="0" smtClean="0"/>
              <a:t>ODS</a:t>
            </a:r>
            <a:r>
              <a:rPr lang="pt-BR" sz="2400" dirty="0"/>
              <a:t>.</a:t>
            </a:r>
            <a:endParaRPr lang="pt-BR" sz="2400" dirty="0">
              <a:solidFill>
                <a:srgbClr val="172938"/>
              </a:solidFill>
              <a:latin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172938"/>
                </a:solidFill>
                <a:latin typeface="Arial" panose="020B0604020202020204" pitchFamily="34" charset="0"/>
              </a:rPr>
              <a:t> 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862885" y="5570065"/>
            <a:ext cx="768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810000"/>
                </a:solidFill>
                <a:latin typeface="ArialMT"/>
              </a:rPr>
              <a:t>Decreto </a:t>
            </a:r>
            <a:r>
              <a:rPr lang="pt-BR" b="1" dirty="0"/>
              <a:t>9.295, DE 28 DE FEVEREIRO DE 2018 </a:t>
            </a:r>
            <a:endParaRPr lang="pt-BR" b="1" dirty="0" smtClean="0"/>
          </a:p>
          <a:p>
            <a:r>
              <a:rPr lang="pt-BR" dirty="0" smtClean="0">
                <a:solidFill>
                  <a:srgbClr val="810000"/>
                </a:solidFill>
                <a:latin typeface="ArialMT"/>
              </a:rPr>
              <a:t>Prêmio </a:t>
            </a:r>
            <a:r>
              <a:rPr lang="pt-BR" dirty="0">
                <a:solidFill>
                  <a:srgbClr val="810000"/>
                </a:solidFill>
                <a:latin typeface="ArialMT"/>
              </a:rPr>
              <a:t>Nacional para os Objetivos </a:t>
            </a:r>
            <a:r>
              <a:rPr lang="pt-BR" dirty="0" smtClean="0">
                <a:solidFill>
                  <a:srgbClr val="810000"/>
                </a:solidFill>
                <a:latin typeface="ArialMT"/>
              </a:rPr>
              <a:t>de Desenvolvimento </a:t>
            </a:r>
            <a:r>
              <a:rPr lang="pt-BR" dirty="0">
                <a:solidFill>
                  <a:srgbClr val="810000"/>
                </a:solidFill>
                <a:latin typeface="ArialMT"/>
              </a:rPr>
              <a:t>Sustentável.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14869" y="358373"/>
            <a:ext cx="3052293" cy="11204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Local Sustentável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67162" y="733937"/>
            <a:ext cx="44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fazer em nível local? </a:t>
            </a:r>
            <a:endParaRPr lang="pt-BR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201175" y="446088"/>
            <a:ext cx="98171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308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r>
              <a:rPr kumimoji="0" lang="pt-BR" altLang="pt-BR" sz="4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t-BR" altLang="pt-BR" sz="2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       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5"/>
              </a:rPr>
              <a:t>ODS RN - Objetivos de Desenvolvimento Sustentável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1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201175" y="0"/>
            <a:ext cx="96393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61893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Visite o site do Governo do Estado do Rio Grande do Norte"/>
              </a:rPr>
              <a:t>  </a:t>
            </a:r>
            <a:r>
              <a:rPr kumimoji="0" lang="pt-BR" altLang="pt-BR" sz="71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</a:t>
            </a:r>
            <a:endParaRPr kumimoji="0" lang="pt-BR" altLang="pt-BR" sz="900" b="1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Governo do Estado do RN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Domingo, 9 de Setembro de 2018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                                                                                                                                   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Acesso à Informação - e-SIC"/>
              </a:rPr>
              <a:t>  </a:t>
            </a:r>
            <a:r>
              <a:rPr kumimoji="0" lang="pt-BR" altLang="pt-BR" sz="16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pt-BR" altLang="pt-BR" sz="13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201175" y="1785938"/>
            <a:ext cx="2320925" cy="241300"/>
          </a:xfrm>
          <a:prstGeom prst="rect">
            <a:avLst/>
          </a:prstGeom>
          <a:solidFill>
            <a:srgbClr val="D719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DECRETOS E REGIMENTOS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  <a:cs typeface="Times New Roman" panose="02020603050405020304" pitchFamily="18" charset="0"/>
              </a:rPr>
              <a:t>Google +</a:t>
            </a:r>
            <a:r>
              <a:rPr kumimoji="0" lang="pt-BR" altLang="pt-BR" sz="8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Helvetica" panose="020B0604020202020204" pitchFamily="34" charset="0"/>
                <a:cs typeface="Times New Roman" panose="02020603050405020304" pitchFamily="18" charset="0"/>
              </a:rPr>
              <a:t>1</a:t>
            </a:r>
            <a:endParaRPr kumimoji="0" lang="pt-BR" altLang="pt-BR" sz="1800" b="1" i="0" u="none" strike="noStrike" cap="none" normalizeH="0" baseline="0" smtClean="0">
              <a:ln>
                <a:noFill/>
              </a:ln>
              <a:solidFill>
                <a:srgbClr val="005BA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1" i="0" u="none" strike="noStrike" cap="none" normalizeH="0" baseline="0" smtClean="0">
                <a:ln>
                  <a:noFill/>
                </a:ln>
                <a:solidFill>
                  <a:srgbClr val="005BA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Decretos e Regimento</a:t>
            </a:r>
            <a:endParaRPr kumimoji="0" lang="pt-BR" altLang="pt-BR" sz="1800" b="1" i="0" u="none" strike="noStrike" cap="none" normalizeH="0" baseline="0" smtClean="0">
              <a:ln>
                <a:noFill/>
              </a:ln>
              <a:solidFill>
                <a:srgbClr val="005BA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GAC</a:t>
            </a: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 Aug 2018 14:33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1" i="0" u="sng" strike="noStrike" cap="none" normalizeH="0" baseline="0" smtClean="0">
                <a:ln>
                  <a:noFill/>
                </a:ln>
                <a:solidFill>
                  <a:srgbClr val="005BA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DECRETO 28.237, DE 30 DE JULHO DE 2018.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Cria a Comissão Estadual para os Objetivos de Desenvolvimento Sustentável (ODS).</a:t>
            </a:r>
            <a:endParaRPr kumimoji="0" lang="pt-BR" altLang="pt-B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Dentre as atribuições da Comissão Estadual para os ODS estão: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elaborar o plano de ação para a implementação da Agenda 2030;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propor estratégias, instrumentos, ações e programas para a implementação dos Objetivos de Desenvolvimento Sustentável – ODS;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acompanhar e monitorar o desenvolvimento dos ODS e elaborar relatórios periódicos;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 - elaborar subsídios para discussões sobre o desenvolvimento sustentável em fóruns estaduais;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- identificar, sistematizar e divulgar boas práticas e iniciativas que colaborem para o alcance dos ODS; 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- promover a articulação com órgãos e entidades públicas para a disseminação e a implementação dos ODS no âmbito estadual.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82471" y="2193695"/>
            <a:ext cx="99656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Cria a Comissão Estadual para os Objetivos de Desenvolvimento Sustentável (ODS).</a:t>
            </a:r>
          </a:p>
          <a:p>
            <a:endParaRPr lang="pt-B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/>
              <a:t>Dentre as atribuições da Comissão Estadual para os ODS estão:</a:t>
            </a:r>
          </a:p>
          <a:p>
            <a:pPr algn="just"/>
            <a:r>
              <a:rPr lang="pt-BR" sz="2000" dirty="0"/>
              <a:t>I - elaborar o plano de ação para a implementação da Agenda 2030;</a:t>
            </a:r>
          </a:p>
          <a:p>
            <a:pPr algn="just"/>
            <a:r>
              <a:rPr lang="pt-BR" sz="2000" dirty="0"/>
              <a:t>II - propor estratégias, instrumentos, ações e programas para a implementação dos Objetivos de Desenvolvimento Sustentável – ODS;</a:t>
            </a:r>
          </a:p>
          <a:p>
            <a:pPr algn="just"/>
            <a:r>
              <a:rPr lang="pt-BR" sz="2000" dirty="0"/>
              <a:t>III - acompanhar e monitorar o desenvolvimento dos ODS e elaborar relatórios periódicos;</a:t>
            </a:r>
          </a:p>
          <a:p>
            <a:pPr algn="just"/>
            <a:r>
              <a:rPr lang="pt-BR" sz="2000" dirty="0"/>
              <a:t>IV - elaborar subsídios para discussões sobre o desenvolvimento sustentável em fóruns estaduais;</a:t>
            </a:r>
          </a:p>
          <a:p>
            <a:pPr algn="just"/>
            <a:r>
              <a:rPr lang="pt-BR" sz="2000" dirty="0"/>
              <a:t>V - identificar, sistematizar e divulgar boas práticas e iniciativas que colaborem para o alcance dos ODS; e</a:t>
            </a:r>
          </a:p>
          <a:p>
            <a:pPr algn="just"/>
            <a:r>
              <a:rPr lang="pt-BR" sz="2000" dirty="0"/>
              <a:t>VI - promover a articulação com órgãos e entidades públicas para a disseminação e a implementação dos ODS no âmbito estadual.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82471" y="1605432"/>
            <a:ext cx="6183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hlinkClick r:id="rId9"/>
              </a:rPr>
              <a:t>DECRETO 28.237, DE 30 DE JULHO DE 2018.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8626768" y="6536832"/>
            <a:ext cx="30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http://www.ods.rn.gov.br/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27736" y="1282180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RIO GRANDE DO NORTE</a:t>
            </a:r>
            <a:endParaRPr lang="pt-BR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0" name="HTMLSelect1" r:id="rId2" imgW="6429240" imgH="228600"/>
        </mc:Choice>
        <mc:Fallback>
          <p:control name="HTMLSelect1" r:id="rId2" imgW="6429240" imgH="228600">
            <p:pic>
              <p:nvPicPr>
                <p:cNvPr id="8" name="HTMLSelec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42937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21" name="HTMLText1" r:id="rId3" imgW="914400" imgH="228600"/>
        </mc:Choice>
        <mc:Fallback>
          <p:control name="HTMLText1" r:id="rId3" imgW="914400" imgH="228600">
            <p:pic>
              <p:nvPicPr>
                <p:cNvPr id="9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1225" cy="2317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84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32039" y="597241"/>
            <a:ext cx="3052293" cy="112046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Políticas Públicas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84332" y="741972"/>
            <a:ext cx="675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o papel das políticas públicas nesse processo?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985830" y="3012932"/>
            <a:ext cx="793922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 smtClean="0"/>
              <a:t>Incorporar os ODS, a partir das metas estabelecidas.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6416" y="4033590"/>
            <a:ext cx="9826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Quais as políticas públicas que contribuem com o alcance dos ODS </a:t>
            </a:r>
            <a:r>
              <a:rPr lang="pt-BR" sz="2400" b="1" dirty="0" smtClean="0">
                <a:solidFill>
                  <a:srgbClr val="FF0000"/>
                </a:solidFill>
              </a:rPr>
              <a:t>?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>
                <a:solidFill>
                  <a:srgbClr val="FF0000"/>
                </a:solidFill>
              </a:rPr>
              <a:t>Como implementar os ODS dentro dos prazos estabelecidos</a:t>
            </a:r>
            <a:r>
              <a:rPr lang="pt-BR" sz="2400" b="1" dirty="0" smtClean="0">
                <a:solidFill>
                  <a:srgbClr val="FF0000"/>
                </a:solidFill>
              </a:rPr>
              <a:t>?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Como avaliar os resultados dos ODS em nível nacional, estadual e municipal?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32039" y="597241"/>
            <a:ext cx="3052293" cy="112046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Políticas Públicas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84332" y="741972"/>
            <a:ext cx="675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o papel das políticas públicas nesse processo?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32039" y="2221434"/>
            <a:ext cx="9922575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 smtClean="0"/>
              <a:t>O que são?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 smtClean="0"/>
              <a:t>Políticas </a:t>
            </a:r>
            <a:r>
              <a:rPr lang="pt-BR" sz="2400" b="1" dirty="0"/>
              <a:t>Públicas </a:t>
            </a:r>
            <a:r>
              <a:rPr lang="pt-BR" sz="2400" dirty="0" smtClean="0"/>
              <a:t>é </a:t>
            </a:r>
            <a:r>
              <a:rPr lang="pt-BR" sz="2400" dirty="0"/>
              <a:t>o conjunto de políticas, programas e ações do Estado, diretamente ou por meio de delegação, com o objetivo de enfrentar desafios e aproveitar oportunidades de interesse coletivo. </a:t>
            </a:r>
            <a:endParaRPr lang="pt-BR" sz="2400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/>
              <a:t>Tais políticas, programas e ações se concretizam na oferta de bens e serviços que atendam as demandas resultantes das disputas políticas acerca do que e ou deveria ser de interesse público.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298784" y="5985354"/>
            <a:ext cx="26068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/>
              <a:t>Castro e oliveira (2014)</a:t>
            </a:r>
          </a:p>
        </p:txBody>
      </p:sp>
    </p:spTree>
    <p:extLst>
      <p:ext uri="{BB962C8B-B14F-4D97-AF65-F5344CB8AC3E}">
        <p14:creationId xmlns:p14="http://schemas.microsoft.com/office/powerpoint/2010/main" val="5286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432039" y="597241"/>
            <a:ext cx="3052293" cy="112046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Políticas Públicas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84332" y="926638"/>
            <a:ext cx="6758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o papel das políticas públicas nesse processo?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562376" y="2510518"/>
            <a:ext cx="9882390" cy="23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/>
              <a:t>Para que as funções estatais sejam exercidas com legitimidade, é preciso haver </a:t>
            </a:r>
            <a:r>
              <a:rPr lang="pt-BR" sz="2400" b="1" dirty="0"/>
              <a:t>planejamento e permanente interação entre governos e sociedade</a:t>
            </a:r>
            <a:r>
              <a:rPr lang="pt-BR" sz="2400" dirty="0"/>
              <a:t>, de forma que sejam pactuados objetivos e metas que orientem a formulação e a implementação das políticas publicas.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ea typeface="ChaparralPro-Regular"/>
                <a:cs typeface="Times New Roman" panose="02020603050405020304" pitchFamily="18" charset="0"/>
              </a:rPr>
              <a:t>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36191" y="5804759"/>
            <a:ext cx="26068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/>
              <a:t>Castro e oliveira (2014)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1016" y="5437059"/>
            <a:ext cx="548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Participação democrática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386963" y="749350"/>
            <a:ext cx="3052293" cy="112046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Desenvolvimento Sustentável</a:t>
            </a:r>
            <a:endParaRPr lang="pt-BR" dirty="0"/>
          </a:p>
        </p:txBody>
      </p:sp>
      <p:sp>
        <p:nvSpPr>
          <p:cNvPr id="4" name="Pentágono 3"/>
          <p:cNvSpPr/>
          <p:nvPr/>
        </p:nvSpPr>
        <p:spPr>
          <a:xfrm>
            <a:off x="1913109" y="2529072"/>
            <a:ext cx="3052293" cy="1120461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Políticas Públicas</a:t>
            </a:r>
            <a:endParaRPr lang="pt-BR" dirty="0"/>
          </a:p>
        </p:txBody>
      </p:sp>
      <p:sp>
        <p:nvSpPr>
          <p:cNvPr id="5" name="Pentágono 4"/>
          <p:cNvSpPr/>
          <p:nvPr/>
        </p:nvSpPr>
        <p:spPr>
          <a:xfrm>
            <a:off x="3943680" y="4376581"/>
            <a:ext cx="3052293" cy="112046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Desenvolvimento Local Sustentável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439256" y="1109525"/>
            <a:ext cx="663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é? Como buscar? Como conseguir?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65402" y="2858469"/>
            <a:ext cx="675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o papel das políticas nesse processo?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95973" y="4752145"/>
            <a:ext cx="444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que fazer em nível local?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746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22986" y="272483"/>
            <a:ext cx="833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2400" dirty="0"/>
              <a:t>Os desafios do Desenvolvimento Local frente a Agenda Global dos </a:t>
            </a:r>
            <a:r>
              <a:rPr lang="pt-BR" sz="2400" dirty="0" err="1"/>
              <a:t>ODS’s</a:t>
            </a:r>
            <a:r>
              <a:rPr lang="pt-BR" sz="2400" dirty="0"/>
              <a:t> e as políticas </a:t>
            </a:r>
            <a:r>
              <a:rPr lang="pt-BR" sz="2400" dirty="0" smtClean="0"/>
              <a:t>públicas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66671" y="1811765"/>
            <a:ext cx="97750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Desigualdades regionais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As metas são de difíceis implementação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Articulação com os agentes </a:t>
            </a:r>
            <a:r>
              <a:rPr lang="pt-BR" sz="2400" dirty="0" smtClean="0"/>
              <a:t>locais – participação democrática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Adesão efetiva da sociedade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desarticulação das políticas nacionais entre os diversos 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forma como as políticas são definidas e implementadas – desconsiderando as peculiaridades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avaliação das políticas para mensurar se as metas foram </a:t>
            </a:r>
            <a:r>
              <a:rPr lang="pt-BR" sz="2400" dirty="0" smtClean="0"/>
              <a:t>atendidas – definição de indicadores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94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35265" y="2838110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promover o Desenvolvimento Municipal Sustentável?</a:t>
            </a:r>
          </a:p>
        </p:txBody>
      </p:sp>
    </p:spTree>
    <p:extLst>
      <p:ext uri="{BB962C8B-B14F-4D97-AF65-F5344CB8AC3E}">
        <p14:creationId xmlns:p14="http://schemas.microsoft.com/office/powerpoint/2010/main" val="39243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52631" y="169394"/>
            <a:ext cx="7746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Políticas Públicas e as Dimensões da Sustentabilidade 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846963" y="1530349"/>
            <a:ext cx="8754168" cy="5016844"/>
            <a:chOff x="846963" y="1530349"/>
            <a:chExt cx="8754168" cy="5016844"/>
          </a:xfrm>
        </p:grpSpPr>
        <p:sp>
          <p:nvSpPr>
            <p:cNvPr id="10" name="Elipse 9"/>
            <p:cNvSpPr/>
            <p:nvPr/>
          </p:nvSpPr>
          <p:spPr>
            <a:xfrm>
              <a:off x="2055398" y="1706620"/>
              <a:ext cx="6337298" cy="41952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noFill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846963" y="1530349"/>
              <a:ext cx="8754168" cy="5016844"/>
              <a:chOff x="1455878" y="1445609"/>
              <a:chExt cx="8754168" cy="5016844"/>
            </a:xfrm>
          </p:grpSpPr>
          <p:cxnSp>
            <p:nvCxnSpPr>
              <p:cNvPr id="13" name="Conector reto 12"/>
              <p:cNvCxnSpPr/>
              <p:nvPr/>
            </p:nvCxnSpPr>
            <p:spPr>
              <a:xfrm flipV="1">
                <a:off x="3506492" y="3869301"/>
                <a:ext cx="1221893" cy="22786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 flipH="1">
                <a:off x="6493722" y="2155917"/>
                <a:ext cx="729935" cy="10039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>
                <a:off x="5831349" y="4501701"/>
                <a:ext cx="3226" cy="11987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391696" y="2292789"/>
                <a:ext cx="817804" cy="6776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6916277" y="4097162"/>
                <a:ext cx="1223176" cy="639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" name="Retângulo de cantos arredondados 2"/>
              <p:cNvSpPr/>
              <p:nvPr/>
            </p:nvSpPr>
            <p:spPr>
              <a:xfrm>
                <a:off x="6797269" y="1445609"/>
                <a:ext cx="2176529" cy="9401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Econômica</a:t>
                </a:r>
                <a:endParaRPr lang="pt-BR" dirty="0"/>
              </a:p>
            </p:txBody>
          </p:sp>
          <p:sp>
            <p:nvSpPr>
              <p:cNvPr id="6" name="Retângulo de cantos arredondados 5"/>
              <p:cNvSpPr/>
              <p:nvPr/>
            </p:nvSpPr>
            <p:spPr>
              <a:xfrm>
                <a:off x="2687079" y="1445609"/>
                <a:ext cx="2176529" cy="9401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Social</a:t>
                </a:r>
                <a:endParaRPr lang="pt-BR" dirty="0"/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1455878" y="3709815"/>
                <a:ext cx="2176529" cy="9401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Territorial</a:t>
                </a:r>
                <a:endParaRPr lang="pt-BR" dirty="0"/>
              </a:p>
            </p:txBody>
          </p:sp>
          <p:sp>
            <p:nvSpPr>
              <p:cNvPr id="8" name="Retângulo de cantos arredondados 7"/>
              <p:cNvSpPr/>
              <p:nvPr/>
            </p:nvSpPr>
            <p:spPr>
              <a:xfrm>
                <a:off x="4739748" y="5522295"/>
                <a:ext cx="2176529" cy="9401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Ambiental</a:t>
                </a:r>
                <a:endParaRPr lang="pt-BR" dirty="0"/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8033517" y="4336479"/>
                <a:ext cx="2176529" cy="9401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Político institucional</a:t>
                </a:r>
                <a:endParaRPr lang="pt-BR" dirty="0"/>
              </a:p>
            </p:txBody>
          </p:sp>
          <p:sp>
            <p:nvSpPr>
              <p:cNvPr id="4" name="Elipse 3"/>
              <p:cNvSpPr/>
              <p:nvPr/>
            </p:nvSpPr>
            <p:spPr>
              <a:xfrm>
                <a:off x="4481848" y="2768958"/>
                <a:ext cx="2704563" cy="176915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POLÍTICAS PÚBLICAS</a:t>
                </a:r>
                <a:endParaRPr lang="pt-BR" dirty="0"/>
              </a:p>
            </p:txBody>
          </p:sp>
        </p:grpSp>
      </p:grpSp>
      <p:sp>
        <p:nvSpPr>
          <p:cNvPr id="14" name="CaixaDeTexto 13"/>
          <p:cNvSpPr txBox="1"/>
          <p:nvPr/>
        </p:nvSpPr>
        <p:spPr>
          <a:xfrm>
            <a:off x="4318236" y="6547193"/>
            <a:ext cx="265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Elaboração Própria (2018)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968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9308" y="73050"/>
            <a:ext cx="6341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 que devo desenvolver em cada dimensão? 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0863" y="802103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Econômica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60862" y="2075305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60861" y="3286623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Territorial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0861" y="4453648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60860" y="5697947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Político institucional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03552" y="4646947"/>
            <a:ext cx="721109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Estimular o desenvolvimento produtivo </a:t>
            </a:r>
            <a:r>
              <a:rPr lang="pt-BR" dirty="0"/>
              <a:t>mantendo um ambiente equilibrado e saudável através do uso adequado dos Recursos </a:t>
            </a:r>
            <a:r>
              <a:rPr lang="pt-BR" dirty="0" smtClean="0"/>
              <a:t>Naturais.</a:t>
            </a:r>
            <a:endParaRPr lang="pt-BR" dirty="0"/>
          </a:p>
        </p:txBody>
      </p:sp>
      <p:sp>
        <p:nvSpPr>
          <p:cNvPr id="11" name="Seta para a direita 10"/>
          <p:cNvSpPr/>
          <p:nvPr/>
        </p:nvSpPr>
        <p:spPr>
          <a:xfrm>
            <a:off x="2637389" y="4840957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2618064" y="6054306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2630945" y="3669549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2637389" y="2447593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2598739" y="1143026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845588" y="833765"/>
            <a:ext cx="7521892" cy="98142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smtClean="0"/>
              <a:t>Garantir </a:t>
            </a:r>
            <a:r>
              <a:rPr lang="pt-BR" dirty="0"/>
              <a:t>a estabilidade da economia local, através do fortalecimento da produção local sustentável e inovadora, tendo também a preocupação com a distribuição de renda.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884238" y="2132147"/>
            <a:ext cx="8228531" cy="98142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/>
              <a:t>Estimular as </a:t>
            </a:r>
            <a:r>
              <a:rPr lang="pt-BR" dirty="0"/>
              <a:t>políticas e investimentos em infraestrutura social, oferta de </a:t>
            </a:r>
            <a:r>
              <a:rPr lang="pt-BR" dirty="0" smtClean="0"/>
              <a:t>serviços </a:t>
            </a:r>
            <a:r>
              <a:rPr lang="pt-BR" dirty="0"/>
              <a:t>sociais e transferência de renda, de modo que permita a manutenção da distribuição de renda e melhoria nos padrões de consumo pela sociedade. 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897115" y="3253319"/>
            <a:ext cx="8177017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Buscar </a:t>
            </a:r>
            <a:r>
              <a:rPr lang="pt-BR" dirty="0"/>
              <a:t>a redução das desigualdades locais, melhorando as condições e acesso a bens e serviços, a redistribuição de oportunidades e renda através do fortalecimento das potencialidades locais e estímulo a diversificação das atividades econômicas no município.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877794" y="5629659"/>
            <a:ext cx="8764707" cy="12777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/>
              <a:t>Buscar </a:t>
            </a:r>
            <a:r>
              <a:rPr lang="pt-BR" dirty="0"/>
              <a:t>o contínuo fortalecimento das bases municipais , através da atuação das instituições locais, estímulo a participação da sociedade para fortalecimento da cidadania e a promoção da inclusão social, visando a estruturação de um sistema de governança. </a:t>
            </a:r>
          </a:p>
        </p:txBody>
      </p:sp>
    </p:spTree>
    <p:extLst>
      <p:ext uri="{BB962C8B-B14F-4D97-AF65-F5344CB8AC3E}">
        <p14:creationId xmlns:p14="http://schemas.microsoft.com/office/powerpoint/2010/main" val="1976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86998" y="135127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promover o Desenvolvimento Municipal Sustentável?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76065" y="1064618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76058" y="2240435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6058" y="3427772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76060" y="4615109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76059" y="5745397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Político institucional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ave dupla 4"/>
          <p:cNvSpPr/>
          <p:nvPr/>
        </p:nvSpPr>
        <p:spPr>
          <a:xfrm>
            <a:off x="2720802" y="927606"/>
            <a:ext cx="5422386" cy="117581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72774" y="888739"/>
            <a:ext cx="475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econômica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nvestimentos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com sustentabilidade e inovação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das cadeias produtivas</a:t>
            </a:r>
          </a:p>
        </p:txBody>
      </p:sp>
      <p:sp>
        <p:nvSpPr>
          <p:cNvPr id="17" name="Chave dupla 16"/>
          <p:cNvSpPr/>
          <p:nvPr/>
        </p:nvSpPr>
        <p:spPr>
          <a:xfrm>
            <a:off x="2661634" y="4638928"/>
            <a:ext cx="5481553" cy="95026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213206" y="803990"/>
            <a:ext cx="3519844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-Alteração da distribuição de renda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-Mudança no padrão de consumo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Ampliação do mercado interno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870754" y="2050900"/>
            <a:ext cx="3709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Sociais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Social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Sociais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Social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 de Renda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213206" y="2505939"/>
            <a:ext cx="3519844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-Melhor distribuição de renda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Acesso aos serviços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ave dupla 23"/>
          <p:cNvSpPr/>
          <p:nvPr/>
        </p:nvSpPr>
        <p:spPr>
          <a:xfrm>
            <a:off x="2720802" y="2225725"/>
            <a:ext cx="5422386" cy="117581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2849592" y="4742576"/>
            <a:ext cx="4124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Recuperação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preservação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Áreas vulnerabilidade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socioambiental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76827" y="4638928"/>
            <a:ext cx="351984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Ambiente mais equilibrado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saudável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Uso adequado dos recursos naturais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ave dupla 26"/>
          <p:cNvSpPr/>
          <p:nvPr/>
        </p:nvSpPr>
        <p:spPr>
          <a:xfrm>
            <a:off x="2665466" y="3385334"/>
            <a:ext cx="5560619" cy="117581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2835332" y="3518065"/>
            <a:ext cx="54460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Condições adequadas de acesso a bens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Redistribuição de oportunidades e renda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Fortalecimento e estímulo às potencialidades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276827" y="3363368"/>
            <a:ext cx="351984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Redução da desigualdades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Acesso a bens e serviços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Diversificação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atividades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ave dupla 29"/>
          <p:cNvSpPr/>
          <p:nvPr/>
        </p:nvSpPr>
        <p:spPr>
          <a:xfrm>
            <a:off x="2711755" y="5741156"/>
            <a:ext cx="5431432" cy="95026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8276827" y="5895648"/>
            <a:ext cx="351984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Cidadania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de Governança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873663" y="5734560"/>
            <a:ext cx="3971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Fortalecimento da Gestão Municipal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Atuação das instituições locais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Estímulo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participação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3966" y="386578"/>
            <a:ext cx="894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avaliar o resultado das políticas na dimensão econômica?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369484" y="1412202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ave dupla 4"/>
          <p:cNvSpPr/>
          <p:nvPr/>
        </p:nvSpPr>
        <p:spPr>
          <a:xfrm>
            <a:off x="105924" y="3816179"/>
            <a:ext cx="4599904" cy="2467347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3495" y="3824077"/>
            <a:ext cx="4405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econômica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nvestimentos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consumo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Produção com sustentabilidade e inovação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Fortalecimento das cadeias produtivas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705828" y="3962576"/>
            <a:ext cx="3519844" cy="20313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Alteração da distribuição de renda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Mudança no padrão de consumo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Ampliação do mercado interno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066612" y="3316835"/>
            <a:ext cx="249850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Políticas Públicas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174233" y="3316835"/>
            <a:ext cx="2534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2782721" y="1391569"/>
            <a:ext cx="6876875" cy="98142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/>
              <a:t>Garantir </a:t>
            </a:r>
            <a:r>
              <a:rPr lang="pt-BR" dirty="0"/>
              <a:t>a estabilidade da economia local, através do fortalecimento da produção local sustentável e inovadora, tendo também a preocupação com a distribuição de renda.</a:t>
            </a:r>
          </a:p>
        </p:txBody>
      </p:sp>
      <p:sp>
        <p:nvSpPr>
          <p:cNvPr id="18" name="Seta para a direita 17"/>
          <p:cNvSpPr/>
          <p:nvPr/>
        </p:nvSpPr>
        <p:spPr>
          <a:xfrm flipV="1">
            <a:off x="2384749" y="1750667"/>
            <a:ext cx="423951" cy="32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612033" y="4455018"/>
            <a:ext cx="253400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5417" y="1328905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46316" y="3627649"/>
            <a:ext cx="370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Sociais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Social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Sociais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Social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Transferência de Renda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261656" y="4163230"/>
            <a:ext cx="2724049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Melhor distribuição de renda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aos serviços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de vida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ave dupla 23"/>
          <p:cNvSpPr/>
          <p:nvPr/>
        </p:nvSpPr>
        <p:spPr>
          <a:xfrm>
            <a:off x="615308" y="3609232"/>
            <a:ext cx="3175726" cy="273719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182695" y="3056552"/>
            <a:ext cx="249850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Políticas Públicas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261656" y="3241218"/>
            <a:ext cx="2534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2431946" y="1712212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678796" y="1202475"/>
            <a:ext cx="7366726" cy="12777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/>
              <a:t>Estimular </a:t>
            </a:r>
            <a:r>
              <a:rPr lang="pt-BR" dirty="0"/>
              <a:t>as políticas e investimentos em infraestrutura social, oferta de serviços sociais e transferência de renda, de modo que permita a manutenção da distribuição de renda e melhoria nos padrões de consumo pela sociedade.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99700" y="324226"/>
            <a:ext cx="824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avaliar o resultado das políticas na dimensão social?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697633" y="4716217"/>
            <a:ext cx="253400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ve dupla 23"/>
          <p:cNvSpPr/>
          <p:nvPr/>
        </p:nvSpPr>
        <p:spPr>
          <a:xfrm>
            <a:off x="509214" y="3579361"/>
            <a:ext cx="3538495" cy="2999650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916938" y="3058029"/>
            <a:ext cx="249850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Políticas Públicas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675204" y="3131106"/>
            <a:ext cx="2534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16412" y="1198057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Territorial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2486496" y="1580983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710368" y="1112317"/>
            <a:ext cx="7339887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Buscar </a:t>
            </a:r>
            <a:r>
              <a:rPr lang="pt-BR" dirty="0"/>
              <a:t>a redução das desigualdades locais, melhorando as condições e acesso a bens e serviços, a redistribuição de oportunidades e renda através do fortalecimento das potencialidades locais e estímulo a diversificação das atividades econômicas no município.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16938" y="3684865"/>
            <a:ext cx="27230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Condições adequadas de acesso a bens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Redistribuição de oportunidades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renda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Fortalecimento e estímulo às potencialidades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74394" y="3970284"/>
            <a:ext cx="333563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da desigualdades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a bens e serviços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Diversificação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atividades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5848" y="351732"/>
            <a:ext cx="883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avaliar o resultado das políticas na dimensão territorial?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063393" y="4585837"/>
            <a:ext cx="253400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ve dupla 23"/>
          <p:cNvSpPr/>
          <p:nvPr/>
        </p:nvSpPr>
        <p:spPr>
          <a:xfrm>
            <a:off x="470453" y="3686211"/>
            <a:ext cx="3538495" cy="2353686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990449" y="3056552"/>
            <a:ext cx="249850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Políticas Públicas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757558" y="3241218"/>
            <a:ext cx="2534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939591" y="3875270"/>
            <a:ext cx="2917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Recuperação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preservação do meio ambiente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 vulnerabilidade socioambiental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70453" y="1237284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893830" y="1264445"/>
            <a:ext cx="7211098" cy="92333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Estimular </a:t>
            </a:r>
            <a:r>
              <a:rPr lang="pt-BR" dirty="0"/>
              <a:t>o </a:t>
            </a:r>
            <a:r>
              <a:rPr lang="pt-BR" dirty="0" smtClean="0"/>
              <a:t>desenvolvimento produtivo </a:t>
            </a:r>
            <a:r>
              <a:rPr lang="pt-BR" dirty="0"/>
              <a:t>mantendo um ambiente equilibrado e saudável através do uso adequado dos Recursos </a:t>
            </a:r>
            <a:r>
              <a:rPr lang="pt-BR" dirty="0" smtClean="0"/>
              <a:t>Naturais.</a:t>
            </a: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2646981" y="1624593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234211" y="4124390"/>
            <a:ext cx="3166450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Ambiente mais equilibrado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saudável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- Uso adequado dos recursos naturais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34459" y="358174"/>
            <a:ext cx="885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avaliar o resultado das políticas na dimensão ambiental?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154833" y="4478333"/>
            <a:ext cx="253400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ve dupla 23"/>
          <p:cNvSpPr/>
          <p:nvPr/>
        </p:nvSpPr>
        <p:spPr>
          <a:xfrm>
            <a:off x="179590" y="3828172"/>
            <a:ext cx="3538495" cy="2711421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79969" y="3056552"/>
            <a:ext cx="249850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Políticas Públicas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757558" y="3168213"/>
            <a:ext cx="25340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Resultados esperados 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52512" y="1419193"/>
            <a:ext cx="2176529" cy="9401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Político institucional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2635474" y="1775552"/>
            <a:ext cx="246849" cy="25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895202" y="1250379"/>
            <a:ext cx="7296515" cy="12777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dirty="0" smtClean="0"/>
              <a:t>Buscar </a:t>
            </a:r>
            <a:r>
              <a:rPr lang="pt-BR" dirty="0"/>
              <a:t>o contínuo fortalecimento das bases municipais , através da atuação das instituições locais, estímulo a participação da sociedade para fortalecimento da cidadania e a promoção da inclusão social, visando a estruturação de um sistema de governança.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68412" y="3954271"/>
            <a:ext cx="26081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Fortalecimento da Gestão Municipal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Atuação das instituições locais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Estímulo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participação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73425" y="4434292"/>
            <a:ext cx="3333878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Cidadania</a:t>
            </a:r>
          </a:p>
          <a:p>
            <a:pPr marL="285750" indent="-285750">
              <a:buFontTx/>
              <a:buChar char="-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social</a:t>
            </a:r>
          </a:p>
          <a:p>
            <a:pPr marL="285750" indent="-285750">
              <a:buFontTx/>
              <a:buChar char="-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de Governança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52512" y="406672"/>
            <a:ext cx="10309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Como avaliar o resultado das políticas na dimensão político institucional?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53665" y="4911346"/>
            <a:ext cx="253400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Indicadores</a:t>
            </a:r>
            <a:endParaRPr lang="pt-B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1765" y="2018963"/>
            <a:ext cx="923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É aquele que atende às necessidades do presente sem comprometer a possibilidade de as gerações futuras atenderem a suas próprias necessidades”. </a:t>
            </a:r>
          </a:p>
          <a:p>
            <a:pPr algn="r"/>
            <a:r>
              <a:rPr lang="pt-BR" sz="1600" dirty="0" smtClean="0"/>
              <a:t>Nosso </a:t>
            </a:r>
            <a:r>
              <a:rPr lang="pt-BR" sz="1600" dirty="0"/>
              <a:t>Futuro Comum (1991)</a:t>
            </a:r>
          </a:p>
        </p:txBody>
      </p:sp>
      <p:sp>
        <p:nvSpPr>
          <p:cNvPr id="7" name="Pentágono 6"/>
          <p:cNvSpPr/>
          <p:nvPr/>
        </p:nvSpPr>
        <p:spPr>
          <a:xfrm>
            <a:off x="1009342" y="641110"/>
            <a:ext cx="3052293" cy="112046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Sustentável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7192" y="3722905"/>
            <a:ext cx="102295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 sustentabilidade </a:t>
            </a:r>
            <a:r>
              <a:rPr lang="pt-BR" sz="2400" dirty="0"/>
              <a:t>significa a possibilidade de se obterem continuamente condições iguais ou superior de vida em dado ecossistema, visando a manutenção do sistema de suporte à vida.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Sendo </a:t>
            </a:r>
            <a:r>
              <a:rPr lang="pt-BR" sz="2400" dirty="0"/>
              <a:t>assim, a sustentabilidade relaciona-se com a melhor qualidade de vida das populações, a partir da capacidade de suporte dos ecossistemas</a:t>
            </a:r>
            <a:r>
              <a:rPr lang="pt-BR" sz="2400" dirty="0" smtClean="0"/>
              <a:t>.</a:t>
            </a:r>
          </a:p>
          <a:p>
            <a:pPr algn="r"/>
            <a:r>
              <a:rPr lang="pt-BR" sz="1600" dirty="0" smtClean="0"/>
              <a:t>Martins e Cândido (2008)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38153" y="939730"/>
            <a:ext cx="22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é?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044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682" y="1112777"/>
            <a:ext cx="92642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2400" dirty="0"/>
              <a:t>Gestão Municipal Sustentável - monitoramento a partir indicadores de sustentabilidade municipal </a:t>
            </a:r>
          </a:p>
          <a:p>
            <a:pPr lvl="0">
              <a:spcAft>
                <a:spcPts val="0"/>
              </a:spcAft>
            </a:pPr>
            <a:endParaRPr lang="pt-BR" sz="2400" dirty="0"/>
          </a:p>
          <a:p>
            <a:pPr lvl="0">
              <a:spcAft>
                <a:spcPts val="0"/>
              </a:spcAft>
            </a:pP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pt-B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pt-B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2400" dirty="0"/>
              <a:t>Indicadores de Natal e Viçosa -  Rio Grande do Norte)</a:t>
            </a:r>
          </a:p>
        </p:txBody>
      </p:sp>
    </p:spTree>
    <p:extLst>
      <p:ext uri="{BB962C8B-B14F-4D97-AF65-F5344CB8AC3E}">
        <p14:creationId xmlns:p14="http://schemas.microsoft.com/office/powerpoint/2010/main" val="41068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227786" y="244819"/>
            <a:ext cx="9736428" cy="6511237"/>
            <a:chOff x="986065" y="886246"/>
            <a:chExt cx="9736428" cy="6511237"/>
          </a:xfrm>
        </p:grpSpPr>
        <p:pic>
          <p:nvPicPr>
            <p:cNvPr id="2050" name="Picture 2" descr="Resultado de imagem para MAPA R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65" y="886246"/>
              <a:ext cx="9736428" cy="651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/>
            <p:cNvSpPr/>
            <p:nvPr/>
          </p:nvSpPr>
          <p:spPr>
            <a:xfrm>
              <a:off x="9126735" y="3304597"/>
              <a:ext cx="941714" cy="10281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rgbClr val="FF0000"/>
                  </a:solidFill>
                </a:ln>
                <a:noFill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2915728" y="4140679"/>
              <a:ext cx="402566" cy="47732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 w="38100"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7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920046"/>
              </p:ext>
            </p:extLst>
          </p:nvPr>
        </p:nvGraphicFramePr>
        <p:xfrm>
          <a:off x="574929" y="153734"/>
          <a:ext cx="5246751" cy="300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63184"/>
              </p:ext>
            </p:extLst>
          </p:nvPr>
        </p:nvGraphicFramePr>
        <p:xfrm>
          <a:off x="440627" y="3500438"/>
          <a:ext cx="5218176" cy="307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251959"/>
              </p:ext>
            </p:extLst>
          </p:nvPr>
        </p:nvGraphicFramePr>
        <p:xfrm>
          <a:off x="6224013" y="3548063"/>
          <a:ext cx="5361813" cy="302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22588"/>
              </p:ext>
            </p:extLst>
          </p:nvPr>
        </p:nvGraphicFramePr>
        <p:xfrm>
          <a:off x="6224013" y="182308"/>
          <a:ext cx="5352287" cy="297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98304" y="6546962"/>
            <a:ext cx="86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Elaboração própria (2018) com base </a:t>
            </a:r>
            <a:r>
              <a:rPr lang="pt-BR" sz="1200" dirty="0" err="1" smtClean="0"/>
              <a:t>Mandala</a:t>
            </a:r>
            <a:r>
              <a:rPr lang="pt-BR" sz="1200" dirty="0" smtClean="0"/>
              <a:t> municipal CNM 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-70296" y="1712499"/>
            <a:ext cx="461665" cy="28912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ECONOMIICOS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7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49847"/>
              </p:ext>
            </p:extLst>
          </p:nvPr>
        </p:nvGraphicFramePr>
        <p:xfrm>
          <a:off x="627888" y="301179"/>
          <a:ext cx="5096256" cy="298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92738"/>
              </p:ext>
            </p:extLst>
          </p:nvPr>
        </p:nvGraphicFramePr>
        <p:xfrm>
          <a:off x="627888" y="3500438"/>
          <a:ext cx="5096256" cy="310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645538"/>
              </p:ext>
            </p:extLst>
          </p:nvPr>
        </p:nvGraphicFramePr>
        <p:xfrm>
          <a:off x="6024562" y="301179"/>
          <a:ext cx="5254179" cy="298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09750"/>
              </p:ext>
            </p:extLst>
          </p:nvPr>
        </p:nvGraphicFramePr>
        <p:xfrm>
          <a:off x="6024563" y="3497389"/>
          <a:ext cx="5254179" cy="310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-70296" y="1712499"/>
            <a:ext cx="461665" cy="28912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SOCIAL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98304" y="6546962"/>
            <a:ext cx="86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Elaboração própria (2018) com base </a:t>
            </a:r>
            <a:r>
              <a:rPr lang="pt-BR" sz="1200" dirty="0" err="1" smtClean="0"/>
              <a:t>Mandala</a:t>
            </a:r>
            <a:r>
              <a:rPr lang="pt-BR" sz="1200" dirty="0" smtClean="0"/>
              <a:t> municipal CNM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130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261130"/>
              </p:ext>
            </p:extLst>
          </p:nvPr>
        </p:nvGraphicFramePr>
        <p:xfrm>
          <a:off x="824292" y="201168"/>
          <a:ext cx="4899851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503662"/>
              </p:ext>
            </p:extLst>
          </p:nvPr>
        </p:nvGraphicFramePr>
        <p:xfrm>
          <a:off x="824293" y="3500438"/>
          <a:ext cx="4899850" cy="310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04795"/>
              </p:ext>
            </p:extLst>
          </p:nvPr>
        </p:nvGraphicFramePr>
        <p:xfrm>
          <a:off x="6402133" y="201168"/>
          <a:ext cx="5027866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504917"/>
              </p:ext>
            </p:extLst>
          </p:nvPr>
        </p:nvGraphicFramePr>
        <p:xfrm>
          <a:off x="6402132" y="3500438"/>
          <a:ext cx="5027867" cy="310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46302" y="1732120"/>
            <a:ext cx="461665" cy="28912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POLÍTICO INSTITUCIONAL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98304" y="6546962"/>
            <a:ext cx="86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Elaboração própria (2018) com base </a:t>
            </a:r>
            <a:r>
              <a:rPr lang="pt-BR" sz="1200" dirty="0" err="1" smtClean="0"/>
              <a:t>Mandala</a:t>
            </a:r>
            <a:r>
              <a:rPr lang="pt-BR" sz="1200" dirty="0" smtClean="0"/>
              <a:t> municipal CNM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624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407419"/>
              </p:ext>
            </p:extLst>
          </p:nvPr>
        </p:nvGraphicFramePr>
        <p:xfrm>
          <a:off x="669226" y="471486"/>
          <a:ext cx="4926902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266373"/>
              </p:ext>
            </p:extLst>
          </p:nvPr>
        </p:nvGraphicFramePr>
        <p:xfrm>
          <a:off x="669226" y="3500439"/>
          <a:ext cx="4926902" cy="299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881995"/>
              </p:ext>
            </p:extLst>
          </p:nvPr>
        </p:nvGraphicFramePr>
        <p:xfrm>
          <a:off x="6024563" y="471486"/>
          <a:ext cx="4881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53299"/>
              </p:ext>
            </p:extLst>
          </p:nvPr>
        </p:nvGraphicFramePr>
        <p:xfrm>
          <a:off x="6024563" y="3500439"/>
          <a:ext cx="4881562" cy="314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07561" y="2183226"/>
            <a:ext cx="461665" cy="28912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98304" y="6546962"/>
            <a:ext cx="86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Elaboração própria (2018) com base </a:t>
            </a:r>
            <a:r>
              <a:rPr lang="pt-BR" sz="1200" dirty="0" err="1" smtClean="0"/>
              <a:t>Mandala</a:t>
            </a:r>
            <a:r>
              <a:rPr lang="pt-BR" sz="1200" dirty="0" smtClean="0"/>
              <a:t> municipal CNM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7370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210099"/>
              </p:ext>
            </p:extLst>
          </p:nvPr>
        </p:nvGraphicFramePr>
        <p:xfrm>
          <a:off x="489397" y="1262131"/>
          <a:ext cx="8976575" cy="482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08738" y="6323529"/>
            <a:ext cx="5673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Elaboração própria (2018) com base no CAGED (2016)</a:t>
            </a:r>
            <a:endParaRPr lang="pt-BR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9397" y="199313"/>
            <a:ext cx="94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Empregos formais na Administração Pública em Municípios com menos de 5.000 hab.</a:t>
            </a:r>
          </a:p>
        </p:txBody>
      </p:sp>
      <p:sp>
        <p:nvSpPr>
          <p:cNvPr id="7" name="CaixaDeTexto 6"/>
          <p:cNvSpPr txBox="1"/>
          <p:nvPr/>
        </p:nvSpPr>
        <p:spPr>
          <a:xfrm rot="20398913">
            <a:off x="1072102" y="4526633"/>
            <a:ext cx="80398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20267548">
            <a:off x="1812126" y="4526633"/>
            <a:ext cx="952505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mineral</a:t>
            </a:r>
          </a:p>
        </p:txBody>
      </p:sp>
      <p:sp>
        <p:nvSpPr>
          <p:cNvPr id="9" name="Retângulo 8"/>
          <p:cNvSpPr/>
          <p:nvPr/>
        </p:nvSpPr>
        <p:spPr>
          <a:xfrm rot="20267548">
            <a:off x="2583787" y="4616437"/>
            <a:ext cx="952505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mineral</a:t>
            </a:r>
          </a:p>
        </p:txBody>
      </p:sp>
    </p:spTree>
    <p:extLst>
      <p:ext uri="{BB962C8B-B14F-4D97-AF65-F5344CB8AC3E}">
        <p14:creationId xmlns:p14="http://schemas.microsoft.com/office/powerpoint/2010/main" val="21966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399184"/>
              </p:ext>
            </p:extLst>
          </p:nvPr>
        </p:nvGraphicFramePr>
        <p:xfrm>
          <a:off x="1208468" y="1052847"/>
          <a:ext cx="8618112" cy="515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89397" y="199313"/>
            <a:ext cx="94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Empregos formais na Administração Pública em Municípios com menos de 10.000 hab.</a:t>
            </a:r>
          </a:p>
        </p:txBody>
      </p:sp>
      <p:sp>
        <p:nvSpPr>
          <p:cNvPr id="7" name="CaixaDeTexto 6"/>
          <p:cNvSpPr txBox="1"/>
          <p:nvPr/>
        </p:nvSpPr>
        <p:spPr>
          <a:xfrm rot="20777530">
            <a:off x="1863647" y="4366564"/>
            <a:ext cx="141821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Construção Civil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40917" y="6400802"/>
            <a:ext cx="5673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Elaboração própria (2018) com base no CAGED (2016)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1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134087"/>
              </p:ext>
            </p:extLst>
          </p:nvPr>
        </p:nvGraphicFramePr>
        <p:xfrm>
          <a:off x="991673" y="1300765"/>
          <a:ext cx="8435662" cy="48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89397" y="199313"/>
            <a:ext cx="946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Empregos formais na Administração Pública em Municípios com mais de 100.000 hab.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99296" y="1839394"/>
            <a:ext cx="31293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principal: Serviços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08738" y="6323529"/>
            <a:ext cx="5673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Fonte: Elaboração própria (2018) com base no CAGED (2016)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240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" y="822961"/>
            <a:ext cx="11958458" cy="51755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71344" y="6303109"/>
            <a:ext cx="6918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http</a:t>
            </a:r>
            <a:r>
              <a:rPr lang="pt-BR" sz="1200" dirty="0"/>
              <a:t>://www.portaltransparencia.gov.br/localidades/RN-RIO-GRANDE-DO-NORTE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9397" y="199313"/>
            <a:ext cx="946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Transferência de Renda – bolsa família - RN</a:t>
            </a:r>
          </a:p>
        </p:txBody>
      </p:sp>
    </p:spTree>
    <p:extLst>
      <p:ext uri="{BB962C8B-B14F-4D97-AF65-F5344CB8AC3E}">
        <p14:creationId xmlns:p14="http://schemas.microsoft.com/office/powerpoint/2010/main" val="89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1009342" y="641110"/>
            <a:ext cx="3052293" cy="112046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Sustentável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38153" y="939730"/>
            <a:ext cx="228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é? 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567192" y="2442228"/>
            <a:ext cx="1022957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b="1" dirty="0"/>
              <a:t>Desenvolvimento</a:t>
            </a:r>
            <a:r>
              <a:rPr lang="pt-BR" sz="2400" dirty="0"/>
              <a:t> como a </a:t>
            </a:r>
            <a:r>
              <a:rPr lang="pt-BR" sz="2400" dirty="0" smtClean="0"/>
              <a:t>capacidade </a:t>
            </a:r>
            <a:r>
              <a:rPr lang="pt-BR" sz="2400" dirty="0"/>
              <a:t>de determinada sociedade superar os entraves a realização de suas potencialidades</a:t>
            </a:r>
            <a:r>
              <a:rPr lang="pt-BR" sz="2400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/>
              <a:t> </a:t>
            </a:r>
          </a:p>
          <a:p>
            <a:pPr>
              <a:lnSpc>
                <a:spcPct val="107000"/>
              </a:lnSpc>
            </a:pPr>
            <a:r>
              <a:rPr lang="pt-BR" sz="2400" dirty="0" smtClean="0"/>
              <a:t>O </a:t>
            </a:r>
            <a:r>
              <a:rPr lang="pt-BR" sz="2400" dirty="0"/>
              <a:t>desenvolvimento pode ser abordado em múltiplas dimensões, sempre levando em consideração as especificidades históricas e espaciais de cada sociedade. </a:t>
            </a:r>
            <a:endParaRPr lang="pt-BR" sz="2400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7698030" y="5300767"/>
            <a:ext cx="260680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/>
              <a:t>Castro e oliveira (2014)</a:t>
            </a:r>
          </a:p>
        </p:txBody>
      </p:sp>
    </p:spTree>
    <p:extLst>
      <p:ext uri="{BB962C8B-B14F-4D97-AF65-F5344CB8AC3E}">
        <p14:creationId xmlns:p14="http://schemas.microsoft.com/office/powerpoint/2010/main" val="19446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44261" y="455345"/>
            <a:ext cx="946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Transferência de Renda – bolsa família – NATAL - RN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7799" t="16517" r="9101" b="29323"/>
          <a:stretch/>
        </p:blipFill>
        <p:spPr>
          <a:xfrm>
            <a:off x="278686" y="1172492"/>
            <a:ext cx="11702636" cy="42881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96347" y="6122804"/>
            <a:ext cx="6918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Fonte: http</a:t>
            </a:r>
            <a:r>
              <a:rPr lang="pt-BR" sz="1200" dirty="0"/>
              <a:t>://</a:t>
            </a:r>
            <a:r>
              <a:rPr lang="pt-BR" sz="1200" dirty="0" smtClean="0"/>
              <a:t>www.portaltransparencia.gov.br/localidades/natal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47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00" t="28523" r="10950" b="6112"/>
          <a:stretch/>
        </p:blipFill>
        <p:spPr>
          <a:xfrm>
            <a:off x="-268224" y="1115568"/>
            <a:ext cx="12460224" cy="534009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6245" y="363905"/>
            <a:ext cx="946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Transferência de Renda – bolsa família – JOÃO DIAS - RN</a:t>
            </a:r>
          </a:p>
        </p:txBody>
      </p:sp>
      <p:sp>
        <p:nvSpPr>
          <p:cNvPr id="2" name="Retângulo 1"/>
          <p:cNvSpPr/>
          <p:nvPr/>
        </p:nvSpPr>
        <p:spPr>
          <a:xfrm>
            <a:off x="2976563" y="642249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Fonte: http</a:t>
            </a:r>
            <a:r>
              <a:rPr lang="pt-BR" sz="1200" dirty="0"/>
              <a:t>://www.portaltransparencia.gov.br/localidades/2405900-joao-dias</a:t>
            </a:r>
          </a:p>
        </p:txBody>
      </p:sp>
    </p:spTree>
    <p:extLst>
      <p:ext uri="{BB962C8B-B14F-4D97-AF65-F5344CB8AC3E}">
        <p14:creationId xmlns:p14="http://schemas.microsoft.com/office/powerpoint/2010/main" val="2757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72447" y="4153599"/>
            <a:ext cx="9676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530780" y="232289"/>
            <a:ext cx="9161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2400" dirty="0"/>
              <a:t>Desenvolvimento das potencialidades econômicas locais como forma de proporcionar o </a:t>
            </a:r>
            <a:r>
              <a:rPr lang="pt-BR" sz="2400" dirty="0" smtClean="0"/>
              <a:t>DESENVOLVIMENTO LOCAL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672447" y="1818632"/>
            <a:ext cx="955337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A maioria das políticas tem responsabilidade compartilhada entre os entes federativos (governo federal, Estadual e Municipal), com maior concentração de poder em nível municipal.</a:t>
            </a:r>
          </a:p>
          <a:p>
            <a:pPr algn="ctr"/>
            <a:r>
              <a:rPr lang="pt-BR" sz="2400" u="sng" dirty="0"/>
              <a:t>Especialmente:</a:t>
            </a:r>
            <a:r>
              <a:rPr lang="pt-BR" sz="2400" dirty="0"/>
              <a:t> saúde, educação, assistência social...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5253033" y="3388292"/>
            <a:ext cx="645491" cy="7653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72447" y="4162381"/>
            <a:ext cx="95533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/>
              <a:t>Essas políticas garantem a oferta de serviços básicos à </a:t>
            </a:r>
            <a:r>
              <a:rPr lang="pt-BR" sz="2400" dirty="0" smtClean="0"/>
              <a:t>população.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1873237" y="5401287"/>
            <a:ext cx="7274748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pt-BR" sz="2400" dirty="0"/>
              <a:t>Mas garantem o desenvolvimento local sustentável?</a:t>
            </a:r>
          </a:p>
        </p:txBody>
      </p:sp>
    </p:spTree>
    <p:extLst>
      <p:ext uri="{BB962C8B-B14F-4D97-AF65-F5344CB8AC3E}">
        <p14:creationId xmlns:p14="http://schemas.microsoft.com/office/powerpoint/2010/main" val="25422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01012" y="1571166"/>
            <a:ext cx="9676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O município deve identificar suas potencialidades econômicas</a:t>
            </a:r>
          </a:p>
          <a:p>
            <a:endParaRPr lang="pt-BR" sz="2400" dirty="0"/>
          </a:p>
          <a:p>
            <a:r>
              <a:rPr lang="pt-BR" sz="2400" dirty="0" smtClean="0"/>
              <a:t>Estimular a produção com base na inovação e sustentabilidade 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 smtClean="0"/>
              <a:t>Fortalecer as cadeias produtivas</a:t>
            </a:r>
          </a:p>
          <a:p>
            <a:endParaRPr lang="pt-BR" sz="2400" dirty="0"/>
          </a:p>
          <a:p>
            <a:r>
              <a:rPr lang="pt-BR" sz="2400" dirty="0" smtClean="0"/>
              <a:t>Reduzir as desigualdades</a:t>
            </a:r>
          </a:p>
          <a:p>
            <a:endParaRPr lang="pt-BR" sz="2400" dirty="0"/>
          </a:p>
          <a:p>
            <a:r>
              <a:rPr lang="pt-BR" sz="2400" dirty="0" smtClean="0"/>
              <a:t>Conservar os recursos naturais</a:t>
            </a:r>
          </a:p>
          <a:p>
            <a:endParaRPr lang="pt-BR" sz="2400" dirty="0" smtClean="0"/>
          </a:p>
          <a:p>
            <a:r>
              <a:rPr lang="pt-BR" sz="2400" u="sng" dirty="0"/>
              <a:t>Estruturar seus sistemas de </a:t>
            </a:r>
            <a:r>
              <a:rPr lang="pt-BR" sz="2400" u="sng" dirty="0" smtClean="0"/>
              <a:t>governança</a:t>
            </a:r>
            <a:endParaRPr lang="pt-BR" sz="2400" u="sng" dirty="0"/>
          </a:p>
        </p:txBody>
      </p:sp>
      <p:sp>
        <p:nvSpPr>
          <p:cNvPr id="6" name="Retângulo 5"/>
          <p:cNvSpPr/>
          <p:nvPr/>
        </p:nvSpPr>
        <p:spPr>
          <a:xfrm>
            <a:off x="698205" y="232289"/>
            <a:ext cx="9161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pt-BR" sz="2400" dirty="0"/>
              <a:t>Desenvolvimento das potencialidades econômicas locais como forma de proporcionar o </a:t>
            </a:r>
            <a:r>
              <a:rPr lang="pt-BR" sz="2400" b="1" dirty="0" smtClean="0"/>
              <a:t>DESENVOLVIMENTO LOCAL 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4216103" y="4229934"/>
            <a:ext cx="777370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Melhoria 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 condições de vida da população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12134" y="3013657"/>
            <a:ext cx="7122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dirty="0" smtClean="0"/>
          </a:p>
          <a:p>
            <a:pPr algn="ctr"/>
            <a:r>
              <a:rPr lang="pt-BR" sz="3200" dirty="0" smtClean="0"/>
              <a:t>Contatos:</a:t>
            </a:r>
          </a:p>
          <a:p>
            <a:pPr algn="ctr"/>
            <a:r>
              <a:rPr lang="pt-BR" sz="3200" dirty="0" smtClean="0"/>
              <a:t>fatimamartins2005@gmail.com</a:t>
            </a:r>
            <a:endParaRPr lang="pt-BR" sz="3200" dirty="0"/>
          </a:p>
          <a:p>
            <a:pPr algn="ctr"/>
            <a:r>
              <a:rPr lang="pt-BR" sz="3200" dirty="0" smtClean="0"/>
              <a:t>fatima.martins@ufcg.edu.br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36" y="1089951"/>
            <a:ext cx="3544351" cy="1472945"/>
          </a:xfrm>
          <a:prstGeom prst="rect">
            <a:avLst/>
          </a:prstGeom>
        </p:spPr>
      </p:pic>
      <p:pic>
        <p:nvPicPr>
          <p:cNvPr id="6" name="Picture 2" descr="200px-UfcgBrasao.jpg (200×2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64" y="387789"/>
            <a:ext cx="2494557" cy="2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5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7219" y="2333685"/>
            <a:ext cx="9757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Incorporar as preocupações com a sustentabilidade nos planos de governo, leis, orçamentos, políticas.....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Implementar </a:t>
            </a:r>
            <a:r>
              <a:rPr lang="pt-BR" sz="2400" dirty="0"/>
              <a:t>políticas, ações ....que atendar as dimensões da sustentabilidade.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Priorizar o que realmente é importante para melhoria contínua das condições de vida do município.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Avaliar as políticas implementadas - indicadores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7" name="Pentágono 6"/>
          <p:cNvSpPr/>
          <p:nvPr/>
        </p:nvSpPr>
        <p:spPr>
          <a:xfrm>
            <a:off x="597219" y="610334"/>
            <a:ext cx="3052293" cy="112046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Sustentável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49512" y="938468"/>
            <a:ext cx="702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Como buscar?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66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ágono 6"/>
          <p:cNvSpPr/>
          <p:nvPr/>
        </p:nvSpPr>
        <p:spPr>
          <a:xfrm>
            <a:off x="597219" y="610334"/>
            <a:ext cx="3052293" cy="1120461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Desenvolvimento Sustentável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49512" y="938468"/>
            <a:ext cx="702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Como conseguir?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867384" y="2748495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79" y="4227861"/>
            <a:ext cx="303343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17 objetivos e 179 metas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80686" y="4227861"/>
            <a:ext cx="303343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Até 2030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67384" y="4120140"/>
            <a:ext cx="1646988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(ODS) 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296214" y="2748495"/>
            <a:ext cx="571170" cy="46166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9017" y="282193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34" y="1065793"/>
            <a:ext cx="8397496" cy="525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9017" y="282193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060" r="5316"/>
          <a:stretch/>
        </p:blipFill>
        <p:spPr>
          <a:xfrm>
            <a:off x="1378039" y="1352282"/>
            <a:ext cx="7547020" cy="47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9017" y="282193"/>
            <a:ext cx="958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pt-BR" sz="2400" dirty="0"/>
              <a:t>Objetivos de Desenvolvimento Sustentável (ODS) e a agenda 2030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r="3831" b="6200"/>
          <a:stretch/>
        </p:blipFill>
        <p:spPr>
          <a:xfrm>
            <a:off x="1293867" y="1241604"/>
            <a:ext cx="7759981" cy="49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792</TotalTime>
  <Words>2490</Words>
  <Application>Microsoft Office PowerPoint</Application>
  <PresentationFormat>Widescreen</PresentationFormat>
  <Paragraphs>380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6" baseType="lpstr">
      <vt:lpstr>Arial</vt:lpstr>
      <vt:lpstr>Arial Black</vt:lpstr>
      <vt:lpstr>ArialMT</vt:lpstr>
      <vt:lpstr>Calibri</vt:lpstr>
      <vt:lpstr>ChaparralPro-Regular</vt:lpstr>
      <vt:lpstr>Helvetica</vt:lpstr>
      <vt:lpstr>Segoe UI</vt:lpstr>
      <vt:lpstr>Times New Roman</vt:lpstr>
      <vt:lpstr>Trebuchet MS</vt:lpstr>
      <vt:lpstr>Verdana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Fatima</dc:creator>
  <cp:lastModifiedBy>Fatima</cp:lastModifiedBy>
  <cp:revision>147</cp:revision>
  <dcterms:created xsi:type="dcterms:W3CDTF">2018-09-08T22:43:50Z</dcterms:created>
  <dcterms:modified xsi:type="dcterms:W3CDTF">2018-09-10T15:26:30Z</dcterms:modified>
</cp:coreProperties>
</file>