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48" r:id="rId3"/>
    <p:sldId id="289" r:id="rId4"/>
    <p:sldId id="346" r:id="rId5"/>
    <p:sldId id="329" r:id="rId6"/>
    <p:sldId id="347" r:id="rId7"/>
    <p:sldId id="342" r:id="rId8"/>
    <p:sldId id="296" r:id="rId9"/>
    <p:sldId id="33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yce Queiroz e Silva" initials="JQ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ED193"/>
    <a:srgbClr val="CDDCAC"/>
    <a:srgbClr val="FDDFC7"/>
    <a:srgbClr val="FFB985"/>
    <a:srgbClr val="FFCAA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7" autoAdjust="0"/>
  </p:normalViewPr>
  <p:slideViewPr>
    <p:cSldViewPr>
      <p:cViewPr>
        <p:scale>
          <a:sx n="75" d="100"/>
          <a:sy n="75" d="100"/>
        </p:scale>
        <p:origin x="-16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C25785-97CA-4F73-826F-2D2E78900B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Compete a SUDENE estimular, por meio da administração de incentivos e benefícios fiscais, os investimentos privados prioritários, as atividades produtivas e as iniciativas de desenvolvimento sub-regional em sua área de atuação.</a:t>
          </a:r>
        </a:p>
        <a:p>
          <a:endParaRPr lang="pt-BR" altLang="pt-BR" sz="1400" b="1" dirty="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</dgm:t>
    </dgm:pt>
    <dgm:pt modelId="{60C95C2F-F82E-4853-8642-19821B092DDF}" type="parTrans" cxnId="{D3802458-A20F-4542-B2F2-6E21EAD8D95D}">
      <dgm:prSet/>
      <dgm:spPr/>
      <dgm:t>
        <a:bodyPr/>
        <a:lstStyle/>
        <a:p>
          <a:endParaRPr lang="pt-BR"/>
        </a:p>
      </dgm:t>
    </dgm:pt>
    <dgm:pt modelId="{EF04648E-692A-4483-8BD0-907613F3F413}" type="sibTrans" cxnId="{D3802458-A20F-4542-B2F2-6E21EAD8D95D}">
      <dgm:prSet/>
      <dgm:spPr>
        <a:ln>
          <a:solidFill>
            <a:srgbClr val="006600"/>
          </a:solidFill>
        </a:ln>
      </dgm:spPr>
      <dgm:t>
        <a:bodyPr/>
        <a:lstStyle/>
        <a:p>
          <a:endParaRPr lang="pt-BR"/>
        </a:p>
      </dgm:t>
    </dgm:pt>
    <dgm:pt modelId="{7A3E7A81-16D3-4B16-ABEF-0ABA36A23A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Corbel" panose="020B0503020204020204" pitchFamily="34" charset="0"/>
            <a:cs typeface="Times New Roman" pitchFamily="18" charset="0"/>
          </a:endParaRPr>
        </a:p>
      </dgm:t>
    </dgm:pt>
    <dgm:pt modelId="{41BB51B1-DEBE-4FC6-B831-B43F09D3CEA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07C4595A-C905-422E-9E10-47E6FE16F8B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F052F33F-817A-4582-8276-68BB50DF74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B955AF3E-8D8E-49D3-B302-D0F428F997B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18FE9CAE-1B62-43EE-8542-381CCD6B816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altLang="pt-BR" sz="1400" b="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INSTRUMENTOS DE AÇÃO DA SUDENE</a:t>
          </a:r>
        </a:p>
        <a:p>
          <a:endParaRPr lang="pt-BR" altLang="pt-BR" sz="1400" b="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Isenção do IRPJ (Inclusão Digital);</a:t>
          </a:r>
        </a:p>
        <a:p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Redução de 75% do IRPJ;</a:t>
          </a:r>
        </a:p>
        <a:p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Reinvestimento do IRPJ;</a:t>
          </a:r>
        </a:p>
        <a:p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Depreciação Acelerada.</a:t>
          </a:r>
        </a:p>
        <a:p>
          <a:pPr algn="l"/>
          <a:endParaRPr lang="pt-BR" altLang="pt-BR" sz="1100" b="1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42B67606-56FC-45F4-9C83-3A5FB6DE3BA5}" type="sibTrans" cxnId="{F76F0172-B13B-463F-9BDC-145423844B02}">
      <dgm:prSet/>
      <dgm:spPr/>
      <dgm:t>
        <a:bodyPr/>
        <a:lstStyle/>
        <a:p>
          <a:endParaRPr lang="pt-BR"/>
        </a:p>
      </dgm:t>
    </dgm:pt>
    <dgm:pt modelId="{A4B4FDD1-CEB9-4712-8F8C-2B9F976F3C99}" type="parTrans" cxnId="{F76F0172-B13B-463F-9BDC-145423844B02}">
      <dgm:prSet/>
      <dgm:spPr/>
      <dgm:t>
        <a:bodyPr/>
        <a:lstStyle/>
        <a:p>
          <a:endParaRPr lang="pt-BR"/>
        </a:p>
      </dgm:t>
    </dgm:pt>
    <dgm:pt modelId="{3F569C31-3494-4C7E-A406-9E7E6197486F}" type="sibTrans" cxnId="{E2156FE4-C4B0-46C5-9135-7AB72AA8DC69}">
      <dgm:prSet/>
      <dgm:spPr/>
      <dgm:t>
        <a:bodyPr/>
        <a:lstStyle/>
        <a:p>
          <a:endParaRPr lang="pt-BR"/>
        </a:p>
      </dgm:t>
    </dgm:pt>
    <dgm:pt modelId="{48B96B29-0984-4AAC-862A-B4254CA2C6A5}" type="parTrans" cxnId="{E2156FE4-C4B0-46C5-9135-7AB72AA8DC69}">
      <dgm:prSet/>
      <dgm:spPr/>
      <dgm:t>
        <a:bodyPr/>
        <a:lstStyle/>
        <a:p>
          <a:endParaRPr lang="pt-BR"/>
        </a:p>
      </dgm:t>
    </dgm:pt>
    <dgm:pt modelId="{20004D57-2312-45C4-A14C-4F2A4B9414D8}" type="sibTrans" cxnId="{091E89FE-A480-4DB8-B4E6-5888A577C6E0}">
      <dgm:prSet/>
      <dgm:spPr/>
      <dgm:t>
        <a:bodyPr/>
        <a:lstStyle/>
        <a:p>
          <a:endParaRPr lang="pt-BR"/>
        </a:p>
      </dgm:t>
    </dgm:pt>
    <dgm:pt modelId="{533456D3-EA4F-49E4-B357-08D93ADB90E6}" type="parTrans" cxnId="{091E89FE-A480-4DB8-B4E6-5888A577C6E0}">
      <dgm:prSet/>
      <dgm:spPr/>
      <dgm:t>
        <a:bodyPr/>
        <a:lstStyle/>
        <a:p>
          <a:endParaRPr lang="pt-BR"/>
        </a:p>
      </dgm:t>
    </dgm:pt>
    <dgm:pt modelId="{BF1CD496-5A6E-4B6E-BED9-A0D6175AFB0E}" type="sibTrans" cxnId="{41077BC0-D722-40BA-B0C2-A43B3BCD8122}">
      <dgm:prSet/>
      <dgm:spPr/>
      <dgm:t>
        <a:bodyPr/>
        <a:lstStyle/>
        <a:p>
          <a:endParaRPr lang="pt-BR"/>
        </a:p>
      </dgm:t>
    </dgm:pt>
    <dgm:pt modelId="{CB9BF713-91C6-4C22-B7AC-9D8DA37B59DA}" type="parTrans" cxnId="{41077BC0-D722-40BA-B0C2-A43B3BCD8122}">
      <dgm:prSet/>
      <dgm:spPr/>
      <dgm:t>
        <a:bodyPr/>
        <a:lstStyle/>
        <a:p>
          <a:endParaRPr lang="pt-BR"/>
        </a:p>
      </dgm:t>
    </dgm:pt>
    <dgm:pt modelId="{E7A709BB-0A69-4E7A-8C24-6093FD95FB7F}" type="sibTrans" cxnId="{34DE6CCA-E317-4F1C-9358-9BBAF4AF8446}">
      <dgm:prSet/>
      <dgm:spPr/>
      <dgm:t>
        <a:bodyPr/>
        <a:lstStyle/>
        <a:p>
          <a:endParaRPr lang="pt-BR"/>
        </a:p>
      </dgm:t>
    </dgm:pt>
    <dgm:pt modelId="{38839C0B-89F7-4673-B6BF-BF676030E567}" type="parTrans" cxnId="{34DE6CCA-E317-4F1C-9358-9BBAF4AF8446}">
      <dgm:prSet/>
      <dgm:spPr/>
      <dgm:t>
        <a:bodyPr/>
        <a:lstStyle/>
        <a:p>
          <a:endParaRPr lang="pt-BR"/>
        </a:p>
      </dgm:t>
    </dgm:pt>
    <dgm:pt modelId="{2E043996-EA53-4573-93EA-58DB9D4FF59A}" type="sibTrans" cxnId="{D8A6A1A3-21D3-45BA-84DC-2E8600A21661}">
      <dgm:prSet/>
      <dgm:spPr/>
      <dgm:t>
        <a:bodyPr/>
        <a:lstStyle/>
        <a:p>
          <a:endParaRPr lang="pt-BR"/>
        </a:p>
      </dgm:t>
    </dgm:pt>
    <dgm:pt modelId="{23BAA89F-B97C-4E9D-8A84-CE061C6CF6CA}" type="parTrans" cxnId="{D8A6A1A3-21D3-45BA-84DC-2E8600A21661}">
      <dgm:prSet/>
      <dgm:spPr/>
      <dgm:t>
        <a:bodyPr/>
        <a:lstStyle/>
        <a:p>
          <a:endParaRPr lang="pt-BR"/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  <dgm:t>
        <a:bodyPr/>
        <a:lstStyle/>
        <a:p>
          <a:endParaRPr lang="pt-BR"/>
        </a:p>
      </dgm:t>
    </dgm:pt>
    <dgm:pt modelId="{DCE68771-0B9F-4F28-BCD7-271DB6573C32}" type="pres">
      <dgm:prSet presAssocID="{346CAB19-53B6-4B1C-8306-33B9627CB5A8}" presName="cycle" presStyleCnt="0"/>
      <dgm:spPr/>
      <dgm:t>
        <a:bodyPr/>
        <a:lstStyle/>
        <a:p>
          <a:endParaRPr lang="pt-BR"/>
        </a:p>
      </dgm:t>
    </dgm:pt>
    <dgm:pt modelId="{1ACFCF8F-F556-4165-8C95-51A36C7C6E09}" type="pres">
      <dgm:prSet presAssocID="{346CAB19-53B6-4B1C-8306-33B9627CB5A8}" presName="srcNode" presStyleLbl="node1" presStyleIdx="0" presStyleCnt="2"/>
      <dgm:spPr/>
      <dgm:t>
        <a:bodyPr/>
        <a:lstStyle/>
        <a:p>
          <a:endParaRPr lang="pt-BR"/>
        </a:p>
      </dgm:t>
    </dgm:pt>
    <dgm:pt modelId="{1DFBED40-6B6E-422B-993F-38AA4334C733}" type="pres">
      <dgm:prSet presAssocID="{346CAB19-53B6-4B1C-8306-33B9627CB5A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2"/>
      <dgm:spPr/>
      <dgm:t>
        <a:bodyPr/>
        <a:lstStyle/>
        <a:p>
          <a:endParaRPr lang="pt-BR"/>
        </a:p>
      </dgm:t>
    </dgm:pt>
    <dgm:pt modelId="{5607558C-833C-4F9D-B44F-54E83A561F49}" type="pres">
      <dgm:prSet presAssocID="{346CAB19-53B6-4B1C-8306-33B9627CB5A8}" presName="dstNode" presStyleLbl="node1" presStyleIdx="0" presStyleCnt="2"/>
      <dgm:spPr/>
      <dgm:t>
        <a:bodyPr/>
        <a:lstStyle/>
        <a:p>
          <a:endParaRPr lang="pt-BR"/>
        </a:p>
      </dgm:t>
    </dgm:pt>
    <dgm:pt modelId="{BD508BF9-0739-48C0-A89A-DD1613709994}" type="pres">
      <dgm:prSet presAssocID="{2EC25785-97CA-4F73-826F-2D2E78900B2A}" presName="text_1" presStyleLbl="node1" presStyleIdx="0" presStyleCnt="2" custScaleX="100034" custScaleY="112957" custLinFactNeighborX="527" custLinFactNeighborY="2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051916-700C-46EF-BDE0-DEF32200F049}" type="pres">
      <dgm:prSet presAssocID="{2EC25785-97CA-4F73-826F-2D2E78900B2A}" presName="accent_1" presStyleCnt="0"/>
      <dgm:spPr/>
      <dgm:t>
        <a:bodyPr/>
        <a:lstStyle/>
        <a:p>
          <a:endParaRPr lang="pt-BR"/>
        </a:p>
      </dgm:t>
    </dgm:pt>
    <dgm:pt modelId="{1EB3EA4E-6D52-45CC-9C4B-DBBFD9DA6DDB}" type="pres">
      <dgm:prSet presAssocID="{2EC25785-97CA-4F73-826F-2D2E78900B2A}" presName="accentRepeatNode" presStyleLbl="solidFgAcc1" presStyleIdx="0" presStyleCnt="2" custScaleX="22482" custScaleY="42237" custLinFactNeighborX="13273" custLinFactNeighborY="7778"/>
      <dgm:spPr/>
      <dgm:t>
        <a:bodyPr/>
        <a:lstStyle/>
        <a:p>
          <a:endParaRPr lang="pt-BR"/>
        </a:p>
      </dgm:t>
    </dgm:pt>
    <dgm:pt modelId="{DF629F14-147D-4D7E-9CF7-9FE7E9990B98}" type="pres">
      <dgm:prSet presAssocID="{18FE9CAE-1B62-43EE-8542-381CCD6B816A}" presName="text_2" presStyleLbl="node1" presStyleIdx="1" presStyleCnt="2" custScaleX="100490" custScaleY="130830" custLinFactNeighborX="-228" custLinFactNeighborY="-140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A5F3F5-B8FB-4D30-83FC-4B02ADF205AA}" type="pres">
      <dgm:prSet presAssocID="{18FE9CAE-1B62-43EE-8542-381CCD6B816A}" presName="accent_2" presStyleCnt="0"/>
      <dgm:spPr/>
      <dgm:t>
        <a:bodyPr/>
        <a:lstStyle/>
        <a:p>
          <a:endParaRPr lang="pt-BR"/>
        </a:p>
      </dgm:t>
    </dgm:pt>
    <dgm:pt modelId="{8903B4FF-C2EC-4E80-A7E5-49F87B36E9A3}" type="pres">
      <dgm:prSet presAssocID="{18FE9CAE-1B62-43EE-8542-381CCD6B816A}" presName="accentRepeatNode" presStyleLbl="solidFgAcc1" presStyleIdx="1" presStyleCnt="2" custScaleX="22213" custScaleY="47796" custLinFactNeighborX="9249" custLinFactNeighborY="-8888"/>
      <dgm:spPr/>
      <dgm:t>
        <a:bodyPr/>
        <a:lstStyle/>
        <a:p>
          <a:endParaRPr lang="pt-BR"/>
        </a:p>
      </dgm:t>
    </dgm:pt>
  </dgm:ptLst>
  <dgm:cxnLst>
    <dgm:cxn modelId="{4F2A1BAE-3887-44B6-8B4A-9773CCEB9356}" type="presOf" srcId="{2EC25785-97CA-4F73-826F-2D2E78900B2A}" destId="{BD508BF9-0739-48C0-A89A-DD1613709994}" srcOrd="0" destOrd="0" presId="urn:microsoft.com/office/officeart/2008/layout/VerticalCurvedList"/>
    <dgm:cxn modelId="{D3802458-A20F-4542-B2F2-6E21EAD8D95D}" srcId="{346CAB19-53B6-4B1C-8306-33B9627CB5A8}" destId="{2EC25785-97CA-4F73-826F-2D2E78900B2A}" srcOrd="0" destOrd="0" parTransId="{60C95C2F-F82E-4853-8642-19821B092DDF}" sibTransId="{EF04648E-692A-4483-8BD0-907613F3F413}"/>
    <dgm:cxn modelId="{E2156FE4-C4B0-46C5-9135-7AB72AA8DC69}" srcId="{18FE9CAE-1B62-43EE-8542-381CCD6B816A}" destId="{7A3E7A81-16D3-4B16-ABEF-0ABA36A23AA3}" srcOrd="4" destOrd="0" parTransId="{48B96B29-0984-4AAC-862A-B4254CA2C6A5}" sibTransId="{3F569C31-3494-4C7E-A406-9E7E6197486F}"/>
    <dgm:cxn modelId="{4B233791-E82B-4268-93EB-E3DA64AD46BB}" type="presOf" srcId="{7A3E7A81-16D3-4B16-ABEF-0ABA36A23AA3}" destId="{DF629F14-147D-4D7E-9CF7-9FE7E9990B98}" srcOrd="0" destOrd="5" presId="urn:microsoft.com/office/officeart/2008/layout/VerticalCurvedList"/>
    <dgm:cxn modelId="{38DB2B8E-8301-4204-B65B-697EDC3E9E48}" type="presOf" srcId="{18FE9CAE-1B62-43EE-8542-381CCD6B816A}" destId="{DF629F14-147D-4D7E-9CF7-9FE7E9990B98}" srcOrd="0" destOrd="0" presId="urn:microsoft.com/office/officeart/2008/layout/VerticalCurvedList"/>
    <dgm:cxn modelId="{41077BC0-D722-40BA-B0C2-A43B3BCD8122}" srcId="{18FE9CAE-1B62-43EE-8542-381CCD6B816A}" destId="{07C4595A-C905-422E-9E10-47E6FE16F8B0}" srcOrd="2" destOrd="0" parTransId="{CB9BF713-91C6-4C22-B7AC-9D8DA37B59DA}" sibTransId="{BF1CD496-5A6E-4B6E-BED9-A0D6175AFB0E}"/>
    <dgm:cxn modelId="{D8A6A1A3-21D3-45BA-84DC-2E8600A21661}" srcId="{18FE9CAE-1B62-43EE-8542-381CCD6B816A}" destId="{B955AF3E-8D8E-49D3-B302-D0F428F997B3}" srcOrd="0" destOrd="0" parTransId="{23BAA89F-B97C-4E9D-8A84-CE061C6CF6CA}" sibTransId="{2E043996-EA53-4573-93EA-58DB9D4FF59A}"/>
    <dgm:cxn modelId="{B36383CE-8871-4346-A380-EC6DCD3B595E}" type="presOf" srcId="{B955AF3E-8D8E-49D3-B302-D0F428F997B3}" destId="{DF629F14-147D-4D7E-9CF7-9FE7E9990B98}" srcOrd="0" destOrd="1" presId="urn:microsoft.com/office/officeart/2008/layout/VerticalCurvedList"/>
    <dgm:cxn modelId="{091E89FE-A480-4DB8-B4E6-5888A577C6E0}" srcId="{18FE9CAE-1B62-43EE-8542-381CCD6B816A}" destId="{41BB51B1-DEBE-4FC6-B831-B43F09D3CEA9}" srcOrd="3" destOrd="0" parTransId="{533456D3-EA4F-49E4-B357-08D93ADB90E6}" sibTransId="{20004D57-2312-45C4-A14C-4F2A4B9414D8}"/>
    <dgm:cxn modelId="{34DE6CCA-E317-4F1C-9358-9BBAF4AF8446}" srcId="{18FE9CAE-1B62-43EE-8542-381CCD6B816A}" destId="{F052F33F-817A-4582-8276-68BB50DF7433}" srcOrd="1" destOrd="0" parTransId="{38839C0B-89F7-4673-B6BF-BF676030E567}" sibTransId="{E7A709BB-0A69-4E7A-8C24-6093FD95FB7F}"/>
    <dgm:cxn modelId="{9049778C-AA71-4AB8-B756-20A8E45E90C2}" type="presOf" srcId="{346CAB19-53B6-4B1C-8306-33B9627CB5A8}" destId="{EA9CF45B-1971-4324-88D6-949AB85952AD}" srcOrd="0" destOrd="0" presId="urn:microsoft.com/office/officeart/2008/layout/VerticalCurvedList"/>
    <dgm:cxn modelId="{C8F0D875-9EB4-4BA3-ACFC-014B665E3B52}" type="presOf" srcId="{F052F33F-817A-4582-8276-68BB50DF7433}" destId="{DF629F14-147D-4D7E-9CF7-9FE7E9990B98}" srcOrd="0" destOrd="2" presId="urn:microsoft.com/office/officeart/2008/layout/VerticalCurvedList"/>
    <dgm:cxn modelId="{DA57026A-780E-4C74-99C9-DACB532A7678}" type="presOf" srcId="{07C4595A-C905-422E-9E10-47E6FE16F8B0}" destId="{DF629F14-147D-4D7E-9CF7-9FE7E9990B98}" srcOrd="0" destOrd="3" presId="urn:microsoft.com/office/officeart/2008/layout/VerticalCurvedList"/>
    <dgm:cxn modelId="{F9B5357B-47E3-473A-9612-09BD91C9EEE1}" type="presOf" srcId="{EF04648E-692A-4483-8BD0-907613F3F413}" destId="{1DFBED40-6B6E-422B-993F-38AA4334C733}" srcOrd="0" destOrd="0" presId="urn:microsoft.com/office/officeart/2008/layout/VerticalCurvedList"/>
    <dgm:cxn modelId="{75793AB3-920E-4ED5-A62C-88F93EA2ECE7}" type="presOf" srcId="{41BB51B1-DEBE-4FC6-B831-B43F09D3CEA9}" destId="{DF629F14-147D-4D7E-9CF7-9FE7E9990B98}" srcOrd="0" destOrd="4" presId="urn:microsoft.com/office/officeart/2008/layout/VerticalCurvedList"/>
    <dgm:cxn modelId="{F76F0172-B13B-463F-9BDC-145423844B02}" srcId="{346CAB19-53B6-4B1C-8306-33B9627CB5A8}" destId="{18FE9CAE-1B62-43EE-8542-381CCD6B816A}" srcOrd="1" destOrd="0" parTransId="{A4B4FDD1-CEB9-4712-8F8C-2B9F976F3C99}" sibTransId="{42B67606-56FC-45F4-9C83-3A5FB6DE3BA5}"/>
    <dgm:cxn modelId="{C0BC645E-46FF-4CB1-8446-B99168E08C6B}" type="presParOf" srcId="{EA9CF45B-1971-4324-88D6-949AB85952AD}" destId="{F548AFB8-815D-4B56-90D1-3B9BCC925699}" srcOrd="0" destOrd="0" presId="urn:microsoft.com/office/officeart/2008/layout/VerticalCurvedList"/>
    <dgm:cxn modelId="{B0EBAFE5-009F-4971-B2E2-1AAD4BA9BE3E}" type="presParOf" srcId="{F548AFB8-815D-4B56-90D1-3B9BCC925699}" destId="{DCE68771-0B9F-4F28-BCD7-271DB6573C32}" srcOrd="0" destOrd="0" presId="urn:microsoft.com/office/officeart/2008/layout/VerticalCurvedList"/>
    <dgm:cxn modelId="{66BE0A01-9BB1-431A-88EF-A3EB5F6F55F1}" type="presParOf" srcId="{DCE68771-0B9F-4F28-BCD7-271DB6573C32}" destId="{1ACFCF8F-F556-4165-8C95-51A36C7C6E09}" srcOrd="0" destOrd="0" presId="urn:microsoft.com/office/officeart/2008/layout/VerticalCurvedList"/>
    <dgm:cxn modelId="{A16B158F-CF50-486B-9498-EA3B4EBDE885}" type="presParOf" srcId="{DCE68771-0B9F-4F28-BCD7-271DB6573C32}" destId="{1DFBED40-6B6E-422B-993F-38AA4334C733}" srcOrd="1" destOrd="0" presId="urn:microsoft.com/office/officeart/2008/layout/VerticalCurvedList"/>
    <dgm:cxn modelId="{E7334502-F858-4BCC-A63C-8C67C5032011}" type="presParOf" srcId="{DCE68771-0B9F-4F28-BCD7-271DB6573C32}" destId="{B06B9159-32A5-4618-881A-14D6E3392D1B}" srcOrd="2" destOrd="0" presId="urn:microsoft.com/office/officeart/2008/layout/VerticalCurvedList"/>
    <dgm:cxn modelId="{5997BDA2-C4AA-4034-84AD-8DBBD722E43F}" type="presParOf" srcId="{DCE68771-0B9F-4F28-BCD7-271DB6573C32}" destId="{5607558C-833C-4F9D-B44F-54E83A561F49}" srcOrd="3" destOrd="0" presId="urn:microsoft.com/office/officeart/2008/layout/VerticalCurvedList"/>
    <dgm:cxn modelId="{DE555580-D2C4-498C-B705-190C75FBD56A}" type="presParOf" srcId="{F548AFB8-815D-4B56-90D1-3B9BCC925699}" destId="{BD508BF9-0739-48C0-A89A-DD1613709994}" srcOrd="1" destOrd="0" presId="urn:microsoft.com/office/officeart/2008/layout/VerticalCurvedList"/>
    <dgm:cxn modelId="{927E152B-DBC8-4812-A9D4-4761E93EED9D}" type="presParOf" srcId="{F548AFB8-815D-4B56-90D1-3B9BCC925699}" destId="{10051916-700C-46EF-BDE0-DEF32200F049}" srcOrd="2" destOrd="0" presId="urn:microsoft.com/office/officeart/2008/layout/VerticalCurvedList"/>
    <dgm:cxn modelId="{DB11BE19-5E75-45FC-8B50-53DEA795881A}" type="presParOf" srcId="{10051916-700C-46EF-BDE0-DEF32200F049}" destId="{1EB3EA4E-6D52-45CC-9C4B-DBBFD9DA6DDB}" srcOrd="0" destOrd="0" presId="urn:microsoft.com/office/officeart/2008/layout/VerticalCurvedList"/>
    <dgm:cxn modelId="{EF1E43EF-9372-4EB3-A079-5AC3F1655F06}" type="presParOf" srcId="{F548AFB8-815D-4B56-90D1-3B9BCC925699}" destId="{DF629F14-147D-4D7E-9CF7-9FE7E9990B98}" srcOrd="3" destOrd="0" presId="urn:microsoft.com/office/officeart/2008/layout/VerticalCurvedList"/>
    <dgm:cxn modelId="{D13D052C-CDD5-49ED-A4CF-7C22061F5166}" type="presParOf" srcId="{F548AFB8-815D-4B56-90D1-3B9BCC925699}" destId="{36A5F3F5-B8FB-4D30-83FC-4B02ADF205AA}" srcOrd="4" destOrd="0" presId="urn:microsoft.com/office/officeart/2008/layout/VerticalCurvedList"/>
    <dgm:cxn modelId="{EB059780-D285-4F18-829C-04409A076B44}" type="presParOf" srcId="{36A5F3F5-B8FB-4D30-83FC-4B02ADF205AA}" destId="{8903B4FF-C2EC-4E80-A7E5-49F87B36E9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C25785-97CA-4F73-826F-2D2E78900B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1" smtClean="0">
              <a:solidFill>
                <a:schemeClr val="tx1"/>
              </a:solidFill>
              <a:latin typeface="Britannic Bold" panose="020B0903060703020204" pitchFamily="34" charset="0"/>
            </a:rPr>
            <a:t>INCENTIVOS FISCAIS OFERTADOS PELA SUDENE</a:t>
          </a:r>
          <a:endParaRPr lang="pt-BR" altLang="pt-BR" sz="1400" b="1" dirty="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</dgm:t>
    </dgm:pt>
    <dgm:pt modelId="{60C95C2F-F82E-4853-8642-19821B092DDF}" type="parTrans" cxnId="{D3802458-A20F-4542-B2F2-6E21EAD8D95D}">
      <dgm:prSet/>
      <dgm:spPr/>
      <dgm:t>
        <a:bodyPr/>
        <a:lstStyle/>
        <a:p>
          <a:endParaRPr lang="pt-BR"/>
        </a:p>
      </dgm:t>
    </dgm:pt>
    <dgm:pt modelId="{EF04648E-692A-4483-8BD0-907613F3F413}" type="sibTrans" cxnId="{D3802458-A20F-4542-B2F2-6E21EAD8D95D}">
      <dgm:prSet/>
      <dgm:spPr/>
      <dgm:t>
        <a:bodyPr/>
        <a:lstStyle/>
        <a:p>
          <a:endParaRPr lang="pt-BR"/>
        </a:p>
      </dgm:t>
    </dgm:pt>
    <dgm:pt modelId="{7A3E7A81-16D3-4B16-ABEF-0ABA36A23A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Corbel" panose="020B0503020204020204" pitchFamily="34" charset="0"/>
            <a:cs typeface="Times New Roman" pitchFamily="18" charset="0"/>
          </a:endParaRPr>
        </a:p>
      </dgm:t>
    </dgm:pt>
    <dgm:pt modelId="{41BB51B1-DEBE-4FC6-B831-B43F09D3CEA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07C4595A-C905-422E-9E10-47E6FE16F8B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F052F33F-817A-4582-8276-68BB50DF74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B955AF3E-8D8E-49D3-B302-D0F428F997B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pt-BR" altLang="pt-BR" sz="1400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18FE9CAE-1B62-43EE-8542-381CCD6B816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altLang="pt-BR" sz="1400" b="1" smtClean="0">
              <a:solidFill>
                <a:schemeClr val="tx1"/>
              </a:solidFill>
              <a:latin typeface="Britannic Bold" panose="020B0903060703020204" pitchFamily="34" charset="0"/>
            </a:rPr>
            <a:t>VANTAGENS DOS INCENTIVOS FISCAIS  </a:t>
          </a:r>
          <a:endParaRPr lang="pt-BR" altLang="pt-BR" sz="140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  <a:p>
          <a:pPr algn="l"/>
          <a:r>
            <a:rPr lang="pt-BR" altLang="pt-BR" sz="1400" smtClean="0">
              <a:solidFill>
                <a:schemeClr val="tx1"/>
              </a:solidFill>
              <a:latin typeface="Britannic Bold" panose="020B0903060703020204" pitchFamily="34" charset="0"/>
            </a:rPr>
            <a:t>Rápida tramitação;</a:t>
          </a:r>
        </a:p>
        <a:p>
          <a:pPr algn="l"/>
          <a:r>
            <a:rPr lang="pt-BR" altLang="pt-BR" sz="1400" smtClean="0">
              <a:solidFill>
                <a:schemeClr val="tx1"/>
              </a:solidFill>
              <a:latin typeface="Britannic Bold" panose="020B0903060703020204" pitchFamily="34" charset="0"/>
            </a:rPr>
            <a:t>Diversos tipos de pessoa jurídica (firma individual, companhia limitada, S.A);</a:t>
          </a:r>
        </a:p>
        <a:p>
          <a:pPr algn="l"/>
          <a:r>
            <a:rPr lang="pt-BR" altLang="pt-BR" sz="1400" smtClean="0">
              <a:solidFill>
                <a:schemeClr val="tx1"/>
              </a:solidFill>
              <a:latin typeface="Britannic Bold" panose="020B0903060703020204" pitchFamily="34" charset="0"/>
            </a:rPr>
            <a:t>A empresa não precisa ter sua sede no Nordeste. Basta possuir empreendimento instalado na Região;</a:t>
          </a:r>
        </a:p>
        <a:p>
          <a:pPr algn="l"/>
          <a:r>
            <a:rPr lang="pt-BR" altLang="pt-BR" sz="1400" smtClean="0">
              <a:solidFill>
                <a:schemeClr val="tx1"/>
              </a:solidFill>
              <a:latin typeface="Britannic Bold" panose="020B0903060703020204" pitchFamily="34" charset="0"/>
            </a:rPr>
            <a:t>Não é necessário aprovação do projeto pela SUDENE;</a:t>
          </a:r>
        </a:p>
        <a:p>
          <a:pPr algn="l"/>
          <a:r>
            <a:rPr lang="pt-BR" altLang="pt-BR" sz="1400" smtClean="0">
              <a:solidFill>
                <a:schemeClr val="tx1"/>
              </a:solidFill>
              <a:latin typeface="Britannic Bold" panose="020B0903060703020204" pitchFamily="34" charset="0"/>
            </a:rPr>
            <a:t>A apresentação de pleitos/projetos  é bastante simples e independe de carta-consulta (modelo disponível no site www.sudene.gov.br).</a:t>
          </a:r>
          <a:endParaRPr lang="pt-BR" altLang="pt-BR" sz="1400" smtClean="0">
            <a:solidFill>
              <a:schemeClr val="tx1"/>
            </a:solidFill>
            <a:latin typeface="Corbel" panose="020B0503020204020204" pitchFamily="34" charset="0"/>
            <a:cs typeface="Times New Roman" pitchFamily="18" charset="0"/>
          </a:endParaRPr>
        </a:p>
        <a:p>
          <a:pPr algn="l"/>
          <a:endParaRPr lang="pt-BR" altLang="pt-BR" sz="1100" b="1" dirty="0" smtClean="0">
            <a:solidFill>
              <a:schemeClr val="tx1"/>
            </a:solidFill>
            <a:latin typeface="Britannic Bold" panose="020B0903060703020204" pitchFamily="34" charset="0"/>
          </a:endParaRPr>
        </a:p>
      </dgm:t>
    </dgm:pt>
    <dgm:pt modelId="{42B67606-56FC-45F4-9C83-3A5FB6DE3BA5}" type="sibTrans" cxnId="{F76F0172-B13B-463F-9BDC-145423844B02}">
      <dgm:prSet/>
      <dgm:spPr/>
      <dgm:t>
        <a:bodyPr/>
        <a:lstStyle/>
        <a:p>
          <a:endParaRPr lang="pt-BR"/>
        </a:p>
      </dgm:t>
    </dgm:pt>
    <dgm:pt modelId="{A4B4FDD1-CEB9-4712-8F8C-2B9F976F3C99}" type="parTrans" cxnId="{F76F0172-B13B-463F-9BDC-145423844B02}">
      <dgm:prSet/>
      <dgm:spPr/>
      <dgm:t>
        <a:bodyPr/>
        <a:lstStyle/>
        <a:p>
          <a:endParaRPr lang="pt-BR"/>
        </a:p>
      </dgm:t>
    </dgm:pt>
    <dgm:pt modelId="{3F569C31-3494-4C7E-A406-9E7E6197486F}" type="sibTrans" cxnId="{E2156FE4-C4B0-46C5-9135-7AB72AA8DC69}">
      <dgm:prSet/>
      <dgm:spPr/>
      <dgm:t>
        <a:bodyPr/>
        <a:lstStyle/>
        <a:p>
          <a:endParaRPr lang="pt-BR"/>
        </a:p>
      </dgm:t>
    </dgm:pt>
    <dgm:pt modelId="{48B96B29-0984-4AAC-862A-B4254CA2C6A5}" type="parTrans" cxnId="{E2156FE4-C4B0-46C5-9135-7AB72AA8DC69}">
      <dgm:prSet/>
      <dgm:spPr/>
      <dgm:t>
        <a:bodyPr/>
        <a:lstStyle/>
        <a:p>
          <a:endParaRPr lang="pt-BR"/>
        </a:p>
      </dgm:t>
    </dgm:pt>
    <dgm:pt modelId="{20004D57-2312-45C4-A14C-4F2A4B9414D8}" type="sibTrans" cxnId="{091E89FE-A480-4DB8-B4E6-5888A577C6E0}">
      <dgm:prSet/>
      <dgm:spPr/>
      <dgm:t>
        <a:bodyPr/>
        <a:lstStyle/>
        <a:p>
          <a:endParaRPr lang="pt-BR"/>
        </a:p>
      </dgm:t>
    </dgm:pt>
    <dgm:pt modelId="{533456D3-EA4F-49E4-B357-08D93ADB90E6}" type="parTrans" cxnId="{091E89FE-A480-4DB8-B4E6-5888A577C6E0}">
      <dgm:prSet/>
      <dgm:spPr/>
      <dgm:t>
        <a:bodyPr/>
        <a:lstStyle/>
        <a:p>
          <a:endParaRPr lang="pt-BR"/>
        </a:p>
      </dgm:t>
    </dgm:pt>
    <dgm:pt modelId="{BF1CD496-5A6E-4B6E-BED9-A0D6175AFB0E}" type="sibTrans" cxnId="{41077BC0-D722-40BA-B0C2-A43B3BCD8122}">
      <dgm:prSet/>
      <dgm:spPr/>
      <dgm:t>
        <a:bodyPr/>
        <a:lstStyle/>
        <a:p>
          <a:endParaRPr lang="pt-BR"/>
        </a:p>
      </dgm:t>
    </dgm:pt>
    <dgm:pt modelId="{CB9BF713-91C6-4C22-B7AC-9D8DA37B59DA}" type="parTrans" cxnId="{41077BC0-D722-40BA-B0C2-A43B3BCD8122}">
      <dgm:prSet/>
      <dgm:spPr/>
      <dgm:t>
        <a:bodyPr/>
        <a:lstStyle/>
        <a:p>
          <a:endParaRPr lang="pt-BR"/>
        </a:p>
      </dgm:t>
    </dgm:pt>
    <dgm:pt modelId="{E7A709BB-0A69-4E7A-8C24-6093FD95FB7F}" type="sibTrans" cxnId="{34DE6CCA-E317-4F1C-9358-9BBAF4AF8446}">
      <dgm:prSet/>
      <dgm:spPr/>
      <dgm:t>
        <a:bodyPr/>
        <a:lstStyle/>
        <a:p>
          <a:endParaRPr lang="pt-BR"/>
        </a:p>
      </dgm:t>
    </dgm:pt>
    <dgm:pt modelId="{38839C0B-89F7-4673-B6BF-BF676030E567}" type="parTrans" cxnId="{34DE6CCA-E317-4F1C-9358-9BBAF4AF8446}">
      <dgm:prSet/>
      <dgm:spPr/>
      <dgm:t>
        <a:bodyPr/>
        <a:lstStyle/>
        <a:p>
          <a:endParaRPr lang="pt-BR"/>
        </a:p>
      </dgm:t>
    </dgm:pt>
    <dgm:pt modelId="{2E043996-EA53-4573-93EA-58DB9D4FF59A}" type="sibTrans" cxnId="{D8A6A1A3-21D3-45BA-84DC-2E8600A21661}">
      <dgm:prSet/>
      <dgm:spPr/>
      <dgm:t>
        <a:bodyPr/>
        <a:lstStyle/>
        <a:p>
          <a:endParaRPr lang="pt-BR"/>
        </a:p>
      </dgm:t>
    </dgm:pt>
    <dgm:pt modelId="{23BAA89F-B97C-4E9D-8A84-CE061C6CF6CA}" type="parTrans" cxnId="{D8A6A1A3-21D3-45BA-84DC-2E8600A21661}">
      <dgm:prSet/>
      <dgm:spPr/>
      <dgm:t>
        <a:bodyPr/>
        <a:lstStyle/>
        <a:p>
          <a:endParaRPr lang="pt-BR"/>
        </a:p>
      </dgm:t>
    </dgm:pt>
    <dgm:pt modelId="{B5E0BED0-634A-47AF-BD29-E1B519EBD63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1" dirty="0" smtClean="0">
              <a:latin typeface="Britannic Bold" panose="020B0903060703020204" pitchFamily="34" charset="0"/>
            </a:rPr>
            <a:t>PÚBLICO-ALVO:</a:t>
          </a:r>
          <a:r>
            <a:rPr lang="pt-BR" altLang="pt-BR" sz="1400" dirty="0" smtClean="0">
              <a:latin typeface="Britannic Bold" panose="020B0903060703020204" pitchFamily="34" charset="0"/>
            </a:rPr>
            <a:t> empresas, nacionais ou estrangeiras, que venham a se instalar, ou que já instaladas, estejam operando na área de atuação da </a:t>
          </a:r>
          <a:r>
            <a:rPr lang="pt-BR" altLang="pt-BR" sz="1400" dirty="0" smtClean="0">
              <a:solidFill>
                <a:srgbClr val="008A3E"/>
              </a:solidFill>
              <a:latin typeface="Britannic Bold" panose="020B0903060703020204" pitchFamily="34" charset="0"/>
            </a:rPr>
            <a:t>SUDENE</a:t>
          </a:r>
          <a:r>
            <a:rPr lang="pt-BR" altLang="pt-BR" sz="1400" dirty="0" smtClean="0">
              <a:latin typeface="Britannic Bold" panose="020B0903060703020204" pitchFamily="34" charset="0"/>
            </a:rPr>
            <a:t> e que sejam optantes da tributação com base no lucro real, para efeito de fruição do benefício fiscal. </a:t>
          </a:r>
        </a:p>
      </dgm:t>
    </dgm:pt>
    <dgm:pt modelId="{97C01FB5-500D-432A-9CF6-BDC858321490}" type="sibTrans" cxnId="{426DEDC4-2B77-49D0-9F20-6794012DE968}">
      <dgm:prSet/>
      <dgm:spPr/>
      <dgm:t>
        <a:bodyPr/>
        <a:lstStyle/>
        <a:p>
          <a:endParaRPr lang="pt-BR"/>
        </a:p>
      </dgm:t>
    </dgm:pt>
    <dgm:pt modelId="{2FB288FA-61D1-440B-AB17-9B7AE75540B8}" type="parTrans" cxnId="{426DEDC4-2B77-49D0-9F20-6794012DE968}">
      <dgm:prSet/>
      <dgm:spPr/>
      <dgm:t>
        <a:bodyPr/>
        <a:lstStyle/>
        <a:p>
          <a:endParaRPr lang="pt-BR"/>
        </a:p>
      </dgm:t>
    </dgm:pt>
    <dgm:pt modelId="{AE0654B0-7C28-4C20-822E-82854C80C39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1" smtClean="0">
              <a:latin typeface="Britannic Bold" panose="020B0903060703020204" pitchFamily="34" charset="0"/>
            </a:rPr>
            <a:t>OBJETIVO:</a:t>
          </a:r>
          <a:r>
            <a:rPr lang="pt-BR" altLang="pt-BR" sz="1400" smtClean="0">
              <a:latin typeface="Britannic Bold" panose="020B0903060703020204" pitchFamily="34" charset="0"/>
            </a:rPr>
            <a:t> Estimular a atração de investimentos privados em setores considerados prioritários para o desenvolvimento da Região e as iniciativas de desenvolvimento sub-regional na área de atuação da </a:t>
          </a:r>
          <a:r>
            <a:rPr lang="pt-BR" altLang="pt-BR" sz="1400" smtClean="0">
              <a:solidFill>
                <a:srgbClr val="008A3E"/>
              </a:solidFill>
              <a:latin typeface="Britannic Bold" panose="020B0903060703020204" pitchFamily="34" charset="0"/>
            </a:rPr>
            <a:t>SUDENE</a:t>
          </a:r>
          <a:r>
            <a:rPr lang="pt-BR" altLang="pt-BR" sz="1400" smtClean="0">
              <a:latin typeface="Britannic Bold" panose="020B0903060703020204" pitchFamily="34" charset="0"/>
            </a:rPr>
            <a:t>.</a:t>
          </a:r>
          <a:endParaRPr lang="pt-BR" altLang="pt-BR" sz="1400" dirty="0" smtClean="0">
            <a:latin typeface="Britannic Bold" panose="020B0903060703020204" pitchFamily="34" charset="0"/>
          </a:endParaRPr>
        </a:p>
      </dgm:t>
    </dgm:pt>
    <dgm:pt modelId="{C5BE0C46-ABD4-48D3-8F70-6C0196596E54}" type="sibTrans" cxnId="{B1F16FD0-9A14-4C60-92B6-17B83DA539D1}">
      <dgm:prSet/>
      <dgm:spPr>
        <a:ln>
          <a:solidFill>
            <a:srgbClr val="006600"/>
          </a:solidFill>
        </a:ln>
      </dgm:spPr>
      <dgm:t>
        <a:bodyPr/>
        <a:lstStyle/>
        <a:p>
          <a:endParaRPr lang="pt-BR"/>
        </a:p>
      </dgm:t>
    </dgm:pt>
    <dgm:pt modelId="{6932FC47-B3B1-4C84-A0B4-9CB365949380}" type="parTrans" cxnId="{B1F16FD0-9A14-4C60-92B6-17B83DA539D1}">
      <dgm:prSet/>
      <dgm:spPr/>
      <dgm:t>
        <a:bodyPr/>
        <a:lstStyle/>
        <a:p>
          <a:endParaRPr lang="pt-BR"/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  <dgm:t>
        <a:bodyPr/>
        <a:lstStyle/>
        <a:p>
          <a:endParaRPr lang="pt-BR"/>
        </a:p>
      </dgm:t>
    </dgm:pt>
    <dgm:pt modelId="{DCE68771-0B9F-4F28-BCD7-271DB6573C32}" type="pres">
      <dgm:prSet presAssocID="{346CAB19-53B6-4B1C-8306-33B9627CB5A8}" presName="cycle" presStyleCnt="0"/>
      <dgm:spPr/>
      <dgm:t>
        <a:bodyPr/>
        <a:lstStyle/>
        <a:p>
          <a:endParaRPr lang="pt-BR"/>
        </a:p>
      </dgm:t>
    </dgm:pt>
    <dgm:pt modelId="{1ACFCF8F-F556-4165-8C95-51A36C7C6E09}" type="pres">
      <dgm:prSet presAssocID="{346CAB19-53B6-4B1C-8306-33B9627CB5A8}" presName="srcNode" presStyleLbl="node1" presStyleIdx="0" presStyleCnt="2"/>
      <dgm:spPr/>
      <dgm:t>
        <a:bodyPr/>
        <a:lstStyle/>
        <a:p>
          <a:endParaRPr lang="pt-BR"/>
        </a:p>
      </dgm:t>
    </dgm:pt>
    <dgm:pt modelId="{1DFBED40-6B6E-422B-993F-38AA4334C733}" type="pres">
      <dgm:prSet presAssocID="{346CAB19-53B6-4B1C-8306-33B9627CB5A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2"/>
      <dgm:spPr/>
      <dgm:t>
        <a:bodyPr/>
        <a:lstStyle/>
        <a:p>
          <a:endParaRPr lang="pt-BR"/>
        </a:p>
      </dgm:t>
    </dgm:pt>
    <dgm:pt modelId="{5607558C-833C-4F9D-B44F-54E83A561F49}" type="pres">
      <dgm:prSet presAssocID="{346CAB19-53B6-4B1C-8306-33B9627CB5A8}" presName="dstNode" presStyleLbl="node1" presStyleIdx="0" presStyleCnt="2"/>
      <dgm:spPr/>
      <dgm:t>
        <a:bodyPr/>
        <a:lstStyle/>
        <a:p>
          <a:endParaRPr lang="pt-BR"/>
        </a:p>
      </dgm:t>
    </dgm:pt>
    <dgm:pt modelId="{BD508BF9-0739-48C0-A89A-DD1613709994}" type="pres">
      <dgm:prSet presAssocID="{2EC25785-97CA-4F73-826F-2D2E78900B2A}" presName="text_1" presStyleLbl="node1" presStyleIdx="0" presStyleCnt="2" custScaleX="100034" custScaleY="112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051916-700C-46EF-BDE0-DEF32200F049}" type="pres">
      <dgm:prSet presAssocID="{2EC25785-97CA-4F73-826F-2D2E78900B2A}" presName="accent_1" presStyleCnt="0"/>
      <dgm:spPr/>
      <dgm:t>
        <a:bodyPr/>
        <a:lstStyle/>
        <a:p>
          <a:endParaRPr lang="pt-BR"/>
        </a:p>
      </dgm:t>
    </dgm:pt>
    <dgm:pt modelId="{1EB3EA4E-6D52-45CC-9C4B-DBBFD9DA6DDB}" type="pres">
      <dgm:prSet presAssocID="{2EC25785-97CA-4F73-826F-2D2E78900B2A}" presName="accentRepeatNode" presStyleLbl="solidFgAcc1" presStyleIdx="0" presStyleCnt="2" custScaleX="22482" custScaleY="35552" custLinFactNeighborX="10814" custLinFactNeighborY="3889"/>
      <dgm:spPr/>
      <dgm:t>
        <a:bodyPr/>
        <a:lstStyle/>
        <a:p>
          <a:endParaRPr lang="pt-BR"/>
        </a:p>
      </dgm:t>
    </dgm:pt>
    <dgm:pt modelId="{DF629F14-147D-4D7E-9CF7-9FE7E9990B98}" type="pres">
      <dgm:prSet presAssocID="{18FE9CAE-1B62-43EE-8542-381CCD6B816A}" presName="text_2" presStyleLbl="node1" presStyleIdx="1" presStyleCnt="2" custScaleX="100490" custScaleY="140554" custLinFactNeighborX="-228" custLinFactNeighborY="-140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A5F3F5-B8FB-4D30-83FC-4B02ADF205AA}" type="pres">
      <dgm:prSet presAssocID="{18FE9CAE-1B62-43EE-8542-381CCD6B816A}" presName="accent_2" presStyleCnt="0"/>
      <dgm:spPr/>
      <dgm:t>
        <a:bodyPr/>
        <a:lstStyle/>
        <a:p>
          <a:endParaRPr lang="pt-BR"/>
        </a:p>
      </dgm:t>
    </dgm:pt>
    <dgm:pt modelId="{8903B4FF-C2EC-4E80-A7E5-49F87B36E9A3}" type="pres">
      <dgm:prSet presAssocID="{18FE9CAE-1B62-43EE-8542-381CCD6B816A}" presName="accentRepeatNode" presStyleLbl="solidFgAcc1" presStyleIdx="1" presStyleCnt="2" custScaleX="24459" custScaleY="40016" custLinFactNeighborX="10372" custLinFactNeighborY="-2232"/>
      <dgm:spPr/>
      <dgm:t>
        <a:bodyPr/>
        <a:lstStyle/>
        <a:p>
          <a:endParaRPr lang="pt-BR"/>
        </a:p>
      </dgm:t>
    </dgm:pt>
  </dgm:ptLst>
  <dgm:cxnLst>
    <dgm:cxn modelId="{0D529621-0D8C-4DA1-A627-700185C87658}" type="presOf" srcId="{18FE9CAE-1B62-43EE-8542-381CCD6B816A}" destId="{DF629F14-147D-4D7E-9CF7-9FE7E9990B98}" srcOrd="0" destOrd="0" presId="urn:microsoft.com/office/officeart/2008/layout/VerticalCurvedList"/>
    <dgm:cxn modelId="{D0B81D29-D224-4833-B2AF-2E8C76BED14B}" type="presOf" srcId="{C5BE0C46-ABD4-48D3-8F70-6C0196596E54}" destId="{1DFBED40-6B6E-422B-993F-38AA4334C733}" srcOrd="0" destOrd="0" presId="urn:microsoft.com/office/officeart/2008/layout/VerticalCurvedList"/>
    <dgm:cxn modelId="{D3802458-A20F-4542-B2F2-6E21EAD8D95D}" srcId="{346CAB19-53B6-4B1C-8306-33B9627CB5A8}" destId="{2EC25785-97CA-4F73-826F-2D2E78900B2A}" srcOrd="0" destOrd="0" parTransId="{60C95C2F-F82E-4853-8642-19821B092DDF}" sibTransId="{EF04648E-692A-4483-8BD0-907613F3F413}"/>
    <dgm:cxn modelId="{E2156FE4-C4B0-46C5-9135-7AB72AA8DC69}" srcId="{18FE9CAE-1B62-43EE-8542-381CCD6B816A}" destId="{7A3E7A81-16D3-4B16-ABEF-0ABA36A23AA3}" srcOrd="4" destOrd="0" parTransId="{48B96B29-0984-4AAC-862A-B4254CA2C6A5}" sibTransId="{3F569C31-3494-4C7E-A406-9E7E6197486F}"/>
    <dgm:cxn modelId="{8CCE4AEA-9066-499B-8993-97238049BA02}" type="presOf" srcId="{AE0654B0-7C28-4C20-822E-82854C80C39B}" destId="{BD508BF9-0739-48C0-A89A-DD1613709994}" srcOrd="0" destOrd="1" presId="urn:microsoft.com/office/officeart/2008/layout/VerticalCurvedList"/>
    <dgm:cxn modelId="{3B1EA6AD-9C13-4584-AF3E-7FE33D2E5C70}" type="presOf" srcId="{346CAB19-53B6-4B1C-8306-33B9627CB5A8}" destId="{EA9CF45B-1971-4324-88D6-949AB85952AD}" srcOrd="0" destOrd="0" presId="urn:microsoft.com/office/officeart/2008/layout/VerticalCurvedList"/>
    <dgm:cxn modelId="{9268B8B3-C003-4725-8B32-5A4818E7D4D7}" type="presOf" srcId="{07C4595A-C905-422E-9E10-47E6FE16F8B0}" destId="{DF629F14-147D-4D7E-9CF7-9FE7E9990B98}" srcOrd="0" destOrd="3" presId="urn:microsoft.com/office/officeart/2008/layout/VerticalCurvedList"/>
    <dgm:cxn modelId="{A620B4BE-477C-4081-BBDC-6A0DE1BB41CF}" type="presOf" srcId="{7A3E7A81-16D3-4B16-ABEF-0ABA36A23AA3}" destId="{DF629F14-147D-4D7E-9CF7-9FE7E9990B98}" srcOrd="0" destOrd="5" presId="urn:microsoft.com/office/officeart/2008/layout/VerticalCurvedList"/>
    <dgm:cxn modelId="{FC2C2649-697E-4398-9F63-4E57921FEBE9}" type="presOf" srcId="{F052F33F-817A-4582-8276-68BB50DF7433}" destId="{DF629F14-147D-4D7E-9CF7-9FE7E9990B98}" srcOrd="0" destOrd="2" presId="urn:microsoft.com/office/officeart/2008/layout/VerticalCurvedList"/>
    <dgm:cxn modelId="{B1F16FD0-9A14-4C60-92B6-17B83DA539D1}" srcId="{2EC25785-97CA-4F73-826F-2D2E78900B2A}" destId="{AE0654B0-7C28-4C20-822E-82854C80C39B}" srcOrd="0" destOrd="0" parTransId="{6932FC47-B3B1-4C84-A0B4-9CB365949380}" sibTransId="{C5BE0C46-ABD4-48D3-8F70-6C0196596E54}"/>
    <dgm:cxn modelId="{41077BC0-D722-40BA-B0C2-A43B3BCD8122}" srcId="{18FE9CAE-1B62-43EE-8542-381CCD6B816A}" destId="{07C4595A-C905-422E-9E10-47E6FE16F8B0}" srcOrd="2" destOrd="0" parTransId="{CB9BF713-91C6-4C22-B7AC-9D8DA37B59DA}" sibTransId="{BF1CD496-5A6E-4B6E-BED9-A0D6175AFB0E}"/>
    <dgm:cxn modelId="{426DEDC4-2B77-49D0-9F20-6794012DE968}" srcId="{2EC25785-97CA-4F73-826F-2D2E78900B2A}" destId="{B5E0BED0-634A-47AF-BD29-E1B519EBD636}" srcOrd="1" destOrd="0" parTransId="{2FB288FA-61D1-440B-AB17-9B7AE75540B8}" sibTransId="{97C01FB5-500D-432A-9CF6-BDC858321490}"/>
    <dgm:cxn modelId="{EDE38AA6-3502-410B-B9FA-41641999AD54}" type="presOf" srcId="{B955AF3E-8D8E-49D3-B302-D0F428F997B3}" destId="{DF629F14-147D-4D7E-9CF7-9FE7E9990B98}" srcOrd="0" destOrd="1" presId="urn:microsoft.com/office/officeart/2008/layout/VerticalCurvedList"/>
    <dgm:cxn modelId="{D8A6A1A3-21D3-45BA-84DC-2E8600A21661}" srcId="{18FE9CAE-1B62-43EE-8542-381CCD6B816A}" destId="{B955AF3E-8D8E-49D3-B302-D0F428F997B3}" srcOrd="0" destOrd="0" parTransId="{23BAA89F-B97C-4E9D-8A84-CE061C6CF6CA}" sibTransId="{2E043996-EA53-4573-93EA-58DB9D4FF59A}"/>
    <dgm:cxn modelId="{091E89FE-A480-4DB8-B4E6-5888A577C6E0}" srcId="{18FE9CAE-1B62-43EE-8542-381CCD6B816A}" destId="{41BB51B1-DEBE-4FC6-B831-B43F09D3CEA9}" srcOrd="3" destOrd="0" parTransId="{533456D3-EA4F-49E4-B357-08D93ADB90E6}" sibTransId="{20004D57-2312-45C4-A14C-4F2A4B9414D8}"/>
    <dgm:cxn modelId="{34DE6CCA-E317-4F1C-9358-9BBAF4AF8446}" srcId="{18FE9CAE-1B62-43EE-8542-381CCD6B816A}" destId="{F052F33F-817A-4582-8276-68BB50DF7433}" srcOrd="1" destOrd="0" parTransId="{38839C0B-89F7-4673-B6BF-BF676030E567}" sibTransId="{E7A709BB-0A69-4E7A-8C24-6093FD95FB7F}"/>
    <dgm:cxn modelId="{C764BBDB-86CF-47BC-9EF2-1E658241059C}" type="presOf" srcId="{2EC25785-97CA-4F73-826F-2D2E78900B2A}" destId="{BD508BF9-0739-48C0-A89A-DD1613709994}" srcOrd="0" destOrd="0" presId="urn:microsoft.com/office/officeart/2008/layout/VerticalCurvedList"/>
    <dgm:cxn modelId="{56B63286-E78C-40AD-8FB6-AD9C6EC8B15B}" type="presOf" srcId="{41BB51B1-DEBE-4FC6-B831-B43F09D3CEA9}" destId="{DF629F14-147D-4D7E-9CF7-9FE7E9990B98}" srcOrd="0" destOrd="4" presId="urn:microsoft.com/office/officeart/2008/layout/VerticalCurvedList"/>
    <dgm:cxn modelId="{60C5C416-149C-4619-A268-9E3554954DF5}" type="presOf" srcId="{B5E0BED0-634A-47AF-BD29-E1B519EBD636}" destId="{BD508BF9-0739-48C0-A89A-DD1613709994}" srcOrd="0" destOrd="2" presId="urn:microsoft.com/office/officeart/2008/layout/VerticalCurvedList"/>
    <dgm:cxn modelId="{F76F0172-B13B-463F-9BDC-145423844B02}" srcId="{346CAB19-53B6-4B1C-8306-33B9627CB5A8}" destId="{18FE9CAE-1B62-43EE-8542-381CCD6B816A}" srcOrd="1" destOrd="0" parTransId="{A4B4FDD1-CEB9-4712-8F8C-2B9F976F3C99}" sibTransId="{42B67606-56FC-45F4-9C83-3A5FB6DE3BA5}"/>
    <dgm:cxn modelId="{F7589BC1-53AB-4B90-B814-E5453D058044}" type="presParOf" srcId="{EA9CF45B-1971-4324-88D6-949AB85952AD}" destId="{F548AFB8-815D-4B56-90D1-3B9BCC925699}" srcOrd="0" destOrd="0" presId="urn:microsoft.com/office/officeart/2008/layout/VerticalCurvedList"/>
    <dgm:cxn modelId="{5091D943-3B68-4754-90DD-421487E611BA}" type="presParOf" srcId="{F548AFB8-815D-4B56-90D1-3B9BCC925699}" destId="{DCE68771-0B9F-4F28-BCD7-271DB6573C32}" srcOrd="0" destOrd="0" presId="urn:microsoft.com/office/officeart/2008/layout/VerticalCurvedList"/>
    <dgm:cxn modelId="{AE913891-76C3-4E81-B03A-8E3D83E2BD8A}" type="presParOf" srcId="{DCE68771-0B9F-4F28-BCD7-271DB6573C32}" destId="{1ACFCF8F-F556-4165-8C95-51A36C7C6E09}" srcOrd="0" destOrd="0" presId="urn:microsoft.com/office/officeart/2008/layout/VerticalCurvedList"/>
    <dgm:cxn modelId="{86F173E7-477F-4C7A-AFE5-4757CD7DE70A}" type="presParOf" srcId="{DCE68771-0B9F-4F28-BCD7-271DB6573C32}" destId="{1DFBED40-6B6E-422B-993F-38AA4334C733}" srcOrd="1" destOrd="0" presId="urn:microsoft.com/office/officeart/2008/layout/VerticalCurvedList"/>
    <dgm:cxn modelId="{39DD342A-C1CA-4819-9951-A65B15EE1350}" type="presParOf" srcId="{DCE68771-0B9F-4F28-BCD7-271DB6573C32}" destId="{B06B9159-32A5-4618-881A-14D6E3392D1B}" srcOrd="2" destOrd="0" presId="urn:microsoft.com/office/officeart/2008/layout/VerticalCurvedList"/>
    <dgm:cxn modelId="{9434EBAB-879C-4D97-A7C4-C17C6F8BD849}" type="presParOf" srcId="{DCE68771-0B9F-4F28-BCD7-271DB6573C32}" destId="{5607558C-833C-4F9D-B44F-54E83A561F49}" srcOrd="3" destOrd="0" presId="urn:microsoft.com/office/officeart/2008/layout/VerticalCurvedList"/>
    <dgm:cxn modelId="{050AECFF-96F8-40DF-A80F-7FA0C333B72E}" type="presParOf" srcId="{F548AFB8-815D-4B56-90D1-3B9BCC925699}" destId="{BD508BF9-0739-48C0-A89A-DD1613709994}" srcOrd="1" destOrd="0" presId="urn:microsoft.com/office/officeart/2008/layout/VerticalCurvedList"/>
    <dgm:cxn modelId="{E27A2F3E-1EB6-4CC4-ADBB-A812A64EFCE0}" type="presParOf" srcId="{F548AFB8-815D-4B56-90D1-3B9BCC925699}" destId="{10051916-700C-46EF-BDE0-DEF32200F049}" srcOrd="2" destOrd="0" presId="urn:microsoft.com/office/officeart/2008/layout/VerticalCurvedList"/>
    <dgm:cxn modelId="{DBA33BDE-5E07-4581-A3B7-5D658F62C75E}" type="presParOf" srcId="{10051916-700C-46EF-BDE0-DEF32200F049}" destId="{1EB3EA4E-6D52-45CC-9C4B-DBBFD9DA6DDB}" srcOrd="0" destOrd="0" presId="urn:microsoft.com/office/officeart/2008/layout/VerticalCurvedList"/>
    <dgm:cxn modelId="{BFCF2FA1-7920-4F82-9334-28A1AB6CE05C}" type="presParOf" srcId="{F548AFB8-815D-4B56-90D1-3B9BCC925699}" destId="{DF629F14-147D-4D7E-9CF7-9FE7E9990B98}" srcOrd="3" destOrd="0" presId="urn:microsoft.com/office/officeart/2008/layout/VerticalCurvedList"/>
    <dgm:cxn modelId="{0FD230D0-8EF9-4863-BC7D-BCCA826D7B42}" type="presParOf" srcId="{F548AFB8-815D-4B56-90D1-3B9BCC925699}" destId="{36A5F3F5-B8FB-4D30-83FC-4B02ADF205AA}" srcOrd="4" destOrd="0" presId="urn:microsoft.com/office/officeart/2008/layout/VerticalCurvedList"/>
    <dgm:cxn modelId="{5FF66CD0-7827-4905-BFA5-D5DC0C2D4FBA}" type="presParOf" srcId="{36A5F3F5-B8FB-4D30-83FC-4B02ADF205AA}" destId="{8903B4FF-C2EC-4E80-A7E5-49F87B36E9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5EA3DF-FCCA-48AA-8F9F-E61C4CEB8C4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SETORES PRIORITÁRIOS PARA OS INCENTIVOS FISCAIS OFERTADOS PELA SUDENE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INFRA-ESTRUTURA: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  representados pelos projetos de energia, telecomunicações, transportes, instalação de gasodutos, produção de gás, abastecimento de água e esgotamento sanitário;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TURISMO: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 considerando os empreendimentos hoteleiros, centros de convenções e outros projetos integrados ou não a complexos turísticos localizados em áreas prioritárias para o desenvolvimento regional;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AGROINDÚSTRIA: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 vinculados à agricultura irrigada, piscicultura e aquicultura; Agricultura Irrigada, Fruticultura, 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Indústria Extrativa de minerais metálicos</a:t>
          </a:r>
          <a:r>
            <a:rPr lang="pt-BR" altLang="pt-BR" sz="1400" b="0" dirty="0" smtClean="0">
              <a:solidFill>
                <a:schemeClr val="tx1"/>
              </a:solidFill>
              <a:latin typeface="Britannic Bold" panose="020B0903060703020204" pitchFamily="34" charset="0"/>
            </a:rPr>
            <a:t>, representados por complexos produtivos para o aproveitamento de recursos minerais da região;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INDÚSTRIA DE TRANSFORMAÇÃO: 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têxtil, artigos de couro, calçados de couro, fármacos, máquinas e equipamentos, minerais não metálicos, metalurgia, siderurgia, químicos e petroquímicos, celulose e papel, material de transporte, madeira, móveis e artefatos de madeira, alimentos e bebidas;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ELETROELETRÔNICA: 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mecatrônica, informática, biotecnologia, veículos, componentes e autopeças e indústria de componentes (microeletrônica).</a:t>
          </a:r>
          <a:endParaRPr lang="pt-BR" altLang="pt-BR" sz="1400" b="1" dirty="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</dgm:t>
    </dgm:pt>
    <dgm:pt modelId="{8B7EC16A-A467-4EE0-9F27-97F1489C5D28}" type="parTrans" cxnId="{70223090-11DD-4B22-B36C-940B3D1043F2}">
      <dgm:prSet/>
      <dgm:spPr/>
      <dgm:t>
        <a:bodyPr/>
        <a:lstStyle/>
        <a:p>
          <a:endParaRPr lang="pt-BR"/>
        </a:p>
      </dgm:t>
    </dgm:pt>
    <dgm:pt modelId="{5FC61809-0F35-4A98-91EC-235C3D4A3CA1}" type="sibTrans" cxnId="{70223090-11DD-4B22-B36C-940B3D1043F2}">
      <dgm:prSet/>
      <dgm:spPr/>
      <dgm:t>
        <a:bodyPr/>
        <a:lstStyle/>
        <a:p>
          <a:endParaRPr lang="pt-BR"/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1"/>
      <dgm:spPr/>
    </dgm:pt>
    <dgm:pt modelId="{1DFBED40-6B6E-422B-993F-38AA4334C733}" type="pres">
      <dgm:prSet presAssocID="{346CAB19-53B6-4B1C-8306-33B9627CB5A8}" presName="conn" presStyleLbl="parChTrans1D2" presStyleIdx="0" presStyleCnt="1" custScaleX="85487" custScaleY="91746" custLinFactNeighborX="-2182" custLinFactNeighborY="474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1"/>
      <dgm:spPr/>
    </dgm:pt>
    <dgm:pt modelId="{5607558C-833C-4F9D-B44F-54E83A561F49}" type="pres">
      <dgm:prSet presAssocID="{346CAB19-53B6-4B1C-8306-33B9627CB5A8}" presName="dstNode" presStyleLbl="node1" presStyleIdx="0" presStyleCnt="1"/>
      <dgm:spPr/>
    </dgm:pt>
    <dgm:pt modelId="{66B94E72-1160-4B0B-99BB-99A39C401DEC}" type="pres">
      <dgm:prSet presAssocID="{A65EA3DF-FCCA-48AA-8F9F-E61C4CEB8C42}" presName="text_1" presStyleLbl="node1" presStyleIdx="0" presStyleCnt="1" custScaleX="114829" custScaleY="181464" custLinFactNeighborX="8539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F81241-C1A2-4F1E-B8DA-6C145B7BE04C}" type="pres">
      <dgm:prSet presAssocID="{A65EA3DF-FCCA-48AA-8F9F-E61C4CEB8C42}" presName="accent_1" presStyleCnt="0"/>
      <dgm:spPr/>
    </dgm:pt>
    <dgm:pt modelId="{9590F33A-8B75-48E0-B6C8-4E46558423D4}" type="pres">
      <dgm:prSet presAssocID="{A65EA3DF-FCCA-48AA-8F9F-E61C4CEB8C42}" presName="accentRepeatNode" presStyleLbl="solidFgAcc1" presStyleIdx="0" presStyleCnt="1" custScaleX="15361" custScaleY="39856" custLinFactNeighborX="-8839" custLinFactNeighborY="1196"/>
      <dgm:spPr/>
      <dgm:t>
        <a:bodyPr/>
        <a:lstStyle/>
        <a:p>
          <a:endParaRPr lang="pt-BR"/>
        </a:p>
      </dgm:t>
    </dgm:pt>
  </dgm:ptLst>
  <dgm:cxnLst>
    <dgm:cxn modelId="{70223090-11DD-4B22-B36C-940B3D1043F2}" srcId="{346CAB19-53B6-4B1C-8306-33B9627CB5A8}" destId="{A65EA3DF-FCCA-48AA-8F9F-E61C4CEB8C42}" srcOrd="0" destOrd="0" parTransId="{8B7EC16A-A467-4EE0-9F27-97F1489C5D28}" sibTransId="{5FC61809-0F35-4A98-91EC-235C3D4A3CA1}"/>
    <dgm:cxn modelId="{01BD1B64-3965-48CC-AF76-DECC05AE17D5}" type="presOf" srcId="{346CAB19-53B6-4B1C-8306-33B9627CB5A8}" destId="{EA9CF45B-1971-4324-88D6-949AB85952AD}" srcOrd="0" destOrd="0" presId="urn:microsoft.com/office/officeart/2008/layout/VerticalCurvedList"/>
    <dgm:cxn modelId="{2EE9966E-782A-435F-B8B4-D4E69C323E0B}" type="presOf" srcId="{A65EA3DF-FCCA-48AA-8F9F-E61C4CEB8C42}" destId="{66B94E72-1160-4B0B-99BB-99A39C401DEC}" srcOrd="0" destOrd="0" presId="urn:microsoft.com/office/officeart/2008/layout/VerticalCurvedList"/>
    <dgm:cxn modelId="{FC5DE230-F0A5-4D4D-8788-0BEBB2A91FB2}" type="presOf" srcId="{5FC61809-0F35-4A98-91EC-235C3D4A3CA1}" destId="{1DFBED40-6B6E-422B-993F-38AA4334C733}" srcOrd="0" destOrd="0" presId="urn:microsoft.com/office/officeart/2008/layout/VerticalCurvedList"/>
    <dgm:cxn modelId="{E8A0D598-5C69-4BE7-B918-47BE3ADD1A1D}" type="presParOf" srcId="{EA9CF45B-1971-4324-88D6-949AB85952AD}" destId="{F548AFB8-815D-4B56-90D1-3B9BCC925699}" srcOrd="0" destOrd="0" presId="urn:microsoft.com/office/officeart/2008/layout/VerticalCurvedList"/>
    <dgm:cxn modelId="{C54F58F4-FE9B-4496-B86B-EA8D3CDAD0DD}" type="presParOf" srcId="{F548AFB8-815D-4B56-90D1-3B9BCC925699}" destId="{DCE68771-0B9F-4F28-BCD7-271DB6573C32}" srcOrd="0" destOrd="0" presId="urn:microsoft.com/office/officeart/2008/layout/VerticalCurvedList"/>
    <dgm:cxn modelId="{1002E895-FE1E-4117-8D10-A8D29545A7C8}" type="presParOf" srcId="{DCE68771-0B9F-4F28-BCD7-271DB6573C32}" destId="{1ACFCF8F-F556-4165-8C95-51A36C7C6E09}" srcOrd="0" destOrd="0" presId="urn:microsoft.com/office/officeart/2008/layout/VerticalCurvedList"/>
    <dgm:cxn modelId="{743590BC-7A53-4965-8824-8550CAF5197B}" type="presParOf" srcId="{DCE68771-0B9F-4F28-BCD7-271DB6573C32}" destId="{1DFBED40-6B6E-422B-993F-38AA4334C733}" srcOrd="1" destOrd="0" presId="urn:microsoft.com/office/officeart/2008/layout/VerticalCurvedList"/>
    <dgm:cxn modelId="{92F6DCE9-E038-4937-B988-B8E686A42574}" type="presParOf" srcId="{DCE68771-0B9F-4F28-BCD7-271DB6573C32}" destId="{B06B9159-32A5-4618-881A-14D6E3392D1B}" srcOrd="2" destOrd="0" presId="urn:microsoft.com/office/officeart/2008/layout/VerticalCurvedList"/>
    <dgm:cxn modelId="{C3CE675F-1D4E-458B-BBAE-0346EB62FC15}" type="presParOf" srcId="{DCE68771-0B9F-4F28-BCD7-271DB6573C32}" destId="{5607558C-833C-4F9D-B44F-54E83A561F49}" srcOrd="3" destOrd="0" presId="urn:microsoft.com/office/officeart/2008/layout/VerticalCurvedList"/>
    <dgm:cxn modelId="{A757087E-6FB6-43BE-8949-29066C54178A}" type="presParOf" srcId="{F548AFB8-815D-4B56-90D1-3B9BCC925699}" destId="{66B94E72-1160-4B0B-99BB-99A39C401DEC}" srcOrd="1" destOrd="0" presId="urn:microsoft.com/office/officeart/2008/layout/VerticalCurvedList"/>
    <dgm:cxn modelId="{E1BC7159-46C2-48F1-BFF5-EADA853749B0}" type="presParOf" srcId="{F548AFB8-815D-4B56-90D1-3B9BCC925699}" destId="{40F81241-C1A2-4F1E-B8DA-6C145B7BE04C}" srcOrd="2" destOrd="0" presId="urn:microsoft.com/office/officeart/2008/layout/VerticalCurvedList"/>
    <dgm:cxn modelId="{D6784E8C-CEAD-4591-B1DE-6DD567B7AB0B}" type="presParOf" srcId="{40F81241-C1A2-4F1E-B8DA-6C145B7BE04C}" destId="{9590F33A-8B75-48E0-B6C8-4E46558423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C619E8-0F81-412E-892E-45C54E83E0E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CONDIÇÕES BÁSICAS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 – REDUÇÃO, PELO PRAZO DE 10 ANOS, DE 75% DO IRPJ E ADICIONAIS NÃO RESTITUÍVEIS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: titulares de projetos de instalação, modernização, ampliação ou diversificação, protocolizados e aprovados 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até 31 de dezembro de 2018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. O benefício i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ncide sobre o lucro da exploração. Início da fruição: se o projeto entrou em operação no mesmo ano da expedição do Laudo, a fruição dar-se-á a partir do ano seguinte; se o projeto entrou em operação em anos anteriores a fruição dar-se-á a partir da expedição do Laudo.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II – ISENÇÃO, PELO PRAZO DE 10 ANOS, DO IRPJ E ADICIONAIS NÃO RESTITUÍVEIS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: exclusivamente para fabricantes de máquinas e equipamentos baseados em tecnologia digital, voltados para o programa de inclusão digital do Governo Federal;</a:t>
          </a:r>
          <a:endParaRPr lang="pt-BR" sz="1400" dirty="0">
            <a:solidFill>
              <a:schemeClr val="tx1"/>
            </a:solidFill>
          </a:endParaRPr>
        </a:p>
      </dgm:t>
    </dgm:pt>
    <dgm:pt modelId="{2C633C02-0F0D-44D2-B8F5-97EC9123AEAC}" type="parTrans" cxnId="{598F62B1-A0EC-4001-BA19-75473398A4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E8A6C92-50FB-483B-8D59-D731F4227A3A}" type="sibTrans" cxnId="{598F62B1-A0EC-4001-BA19-75473398A4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1E1F3A0-A725-454B-8A66-CD57F962207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ClrTx/>
            <a:buSzTx/>
            <a:buFontTx/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CONDIÇÕES BÁSICAS</a:t>
          </a:r>
        </a:p>
        <a:p>
          <a:pPr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III- REINVESTIMENTO DE 30% DO IRPJ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: projetos de</a:t>
          </a: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 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modernização ou complementação de equipamentos, até 31.12.2018.</a:t>
          </a:r>
        </a:p>
        <a:p>
          <a:pPr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IV - DEPRECIAÇÃO ACELERADA INCENTIVADA DE BENS ADQUIRIDOS, PARA EFEITO DO CÁLCULO DO IRPJ, E DESCONTO DO PIS/PASEP E DA COFINS: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   titulares de projetos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 que já usufruem da Redução de 75% do IRPJ, 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localizados em municípios pertencentes a </a:t>
          </a: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microrregiões menos desenvolvidas (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Portaria nº 1.211/2006, do Ministério da Integração). 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Exclusivamente para bens adquiridos a partir de 2006, até 31.12.2018. Pode ser feita no próprio ano da aquisição, ou até o quarto ano subsequente</a:t>
          </a:r>
          <a:r>
            <a:rPr lang="pt-BR" altLang="pt-BR" sz="1400" dirty="0" smtClean="0">
              <a:latin typeface="Britannic Bold" panose="020B0903060703020204" pitchFamily="34" charset="0"/>
            </a:rPr>
            <a:t>.</a:t>
          </a:r>
          <a:endParaRPr lang="pt-BR" sz="1400" dirty="0">
            <a:solidFill>
              <a:schemeClr val="bg1"/>
            </a:solidFill>
          </a:endParaRPr>
        </a:p>
      </dgm:t>
    </dgm:pt>
    <dgm:pt modelId="{0311309E-97B3-460F-A2ED-F58C965D7166}" type="par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B2D340-36C8-431C-808E-39EAD4212FC6}" type="sib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2"/>
      <dgm:spPr/>
    </dgm:pt>
    <dgm:pt modelId="{1DFBED40-6B6E-422B-993F-38AA4334C733}" type="pres">
      <dgm:prSet presAssocID="{346CAB19-53B6-4B1C-8306-33B9627CB5A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2"/>
      <dgm:spPr/>
    </dgm:pt>
    <dgm:pt modelId="{5607558C-833C-4F9D-B44F-54E83A561F49}" type="pres">
      <dgm:prSet presAssocID="{346CAB19-53B6-4B1C-8306-33B9627CB5A8}" presName="dstNode" presStyleLbl="node1" presStyleIdx="0" presStyleCnt="2"/>
      <dgm:spPr/>
    </dgm:pt>
    <dgm:pt modelId="{EF9DD753-7B7C-4C59-9A88-A78EB3D8BC25}" type="pres">
      <dgm:prSet presAssocID="{85C619E8-0F81-412E-892E-45C54E83E0E8}" presName="text_1" presStyleLbl="node1" presStyleIdx="0" presStyleCnt="2" custScaleX="102211" custScaleY="164414" custLinFactNeighborX="-214" custLinFactNeighborY="-178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134FB-CB34-4A0E-B2AC-4C7A8EB62D9F}" type="pres">
      <dgm:prSet presAssocID="{85C619E8-0F81-412E-892E-45C54E83E0E8}" presName="accent_1" presStyleCnt="0"/>
      <dgm:spPr/>
    </dgm:pt>
    <dgm:pt modelId="{DF22FBDE-9528-45AF-A792-B2E453168023}" type="pres">
      <dgm:prSet presAssocID="{85C619E8-0F81-412E-892E-45C54E83E0E8}" presName="accentRepeatNode" presStyleLbl="solidFgAcc1" presStyleIdx="0" presStyleCnt="2" custScaleX="19260" custScaleY="44928" custLinFactNeighborX="3836" custLinFactNeighborY="-3837"/>
      <dgm:spPr/>
      <dgm:t>
        <a:bodyPr/>
        <a:lstStyle/>
        <a:p>
          <a:endParaRPr lang="pt-BR"/>
        </a:p>
      </dgm:t>
    </dgm:pt>
    <dgm:pt modelId="{89EA2972-D7F5-4BCA-B1DF-B90D17BA3E4B}" type="pres">
      <dgm:prSet presAssocID="{01E1F3A0-A725-454B-8A66-CD57F9622078}" presName="text_2" presStyleLbl="node1" presStyleIdx="1" presStyleCnt="2" custScaleX="102614" custScaleY="154822" custLinFactNeighborX="138" custLinFactNeighborY="47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587A7-B141-45C1-BC0B-93A4B20330EC}" type="pres">
      <dgm:prSet presAssocID="{01E1F3A0-A725-454B-8A66-CD57F9622078}" presName="accent_2" presStyleCnt="0"/>
      <dgm:spPr/>
    </dgm:pt>
    <dgm:pt modelId="{BB5692C0-8F52-45B2-9AF0-C81B1880E118}" type="pres">
      <dgm:prSet presAssocID="{01E1F3A0-A725-454B-8A66-CD57F9622078}" presName="accentRepeatNode" presStyleLbl="solidFgAcc1" presStyleIdx="1" presStyleCnt="2" custScaleX="18194" custScaleY="44929" custLinFactNeighborX="4820" custLinFactNeighborY="6568"/>
      <dgm:spPr/>
      <dgm:t>
        <a:bodyPr/>
        <a:lstStyle/>
        <a:p>
          <a:endParaRPr lang="pt-BR"/>
        </a:p>
      </dgm:t>
    </dgm:pt>
  </dgm:ptLst>
  <dgm:cxnLst>
    <dgm:cxn modelId="{3B1EA6AD-9C13-4584-AF3E-7FE33D2E5C70}" type="presOf" srcId="{346CAB19-53B6-4B1C-8306-33B9627CB5A8}" destId="{EA9CF45B-1971-4324-88D6-949AB85952AD}" srcOrd="0" destOrd="0" presId="urn:microsoft.com/office/officeart/2008/layout/VerticalCurvedList"/>
    <dgm:cxn modelId="{598F62B1-A0EC-4001-BA19-75473398A4BA}" srcId="{346CAB19-53B6-4B1C-8306-33B9627CB5A8}" destId="{85C619E8-0F81-412E-892E-45C54E83E0E8}" srcOrd="0" destOrd="0" parTransId="{2C633C02-0F0D-44D2-B8F5-97EC9123AEAC}" sibTransId="{0E8A6C92-50FB-483B-8D59-D731F4227A3A}"/>
    <dgm:cxn modelId="{81C8233C-AEC2-4C26-BFE1-D8FF592BF6BF}" srcId="{346CAB19-53B6-4B1C-8306-33B9627CB5A8}" destId="{01E1F3A0-A725-454B-8A66-CD57F9622078}" srcOrd="1" destOrd="0" parTransId="{0311309E-97B3-460F-A2ED-F58C965D7166}" sibTransId="{04B2D340-36C8-431C-808E-39EAD4212FC6}"/>
    <dgm:cxn modelId="{D7EE3B06-1FC9-4ACB-8674-655D0AD95243}" type="presOf" srcId="{0E8A6C92-50FB-483B-8D59-D731F4227A3A}" destId="{1DFBED40-6B6E-422B-993F-38AA4334C733}" srcOrd="0" destOrd="0" presId="urn:microsoft.com/office/officeart/2008/layout/VerticalCurvedList"/>
    <dgm:cxn modelId="{927A6F46-A9AF-41DC-B677-E128C821781A}" type="presOf" srcId="{85C619E8-0F81-412E-892E-45C54E83E0E8}" destId="{EF9DD753-7B7C-4C59-9A88-A78EB3D8BC25}" srcOrd="0" destOrd="0" presId="urn:microsoft.com/office/officeart/2008/layout/VerticalCurvedList"/>
    <dgm:cxn modelId="{4DEAD88F-BAED-495E-87C9-9E08745F8429}" type="presOf" srcId="{01E1F3A0-A725-454B-8A66-CD57F9622078}" destId="{89EA2972-D7F5-4BCA-B1DF-B90D17BA3E4B}" srcOrd="0" destOrd="0" presId="urn:microsoft.com/office/officeart/2008/layout/VerticalCurvedList"/>
    <dgm:cxn modelId="{F7589BC1-53AB-4B90-B814-E5453D058044}" type="presParOf" srcId="{EA9CF45B-1971-4324-88D6-949AB85952AD}" destId="{F548AFB8-815D-4B56-90D1-3B9BCC925699}" srcOrd="0" destOrd="0" presId="urn:microsoft.com/office/officeart/2008/layout/VerticalCurvedList"/>
    <dgm:cxn modelId="{5091D943-3B68-4754-90DD-421487E611BA}" type="presParOf" srcId="{F548AFB8-815D-4B56-90D1-3B9BCC925699}" destId="{DCE68771-0B9F-4F28-BCD7-271DB6573C32}" srcOrd="0" destOrd="0" presId="urn:microsoft.com/office/officeart/2008/layout/VerticalCurvedList"/>
    <dgm:cxn modelId="{AE913891-76C3-4E81-B03A-8E3D83E2BD8A}" type="presParOf" srcId="{DCE68771-0B9F-4F28-BCD7-271DB6573C32}" destId="{1ACFCF8F-F556-4165-8C95-51A36C7C6E09}" srcOrd="0" destOrd="0" presId="urn:microsoft.com/office/officeart/2008/layout/VerticalCurvedList"/>
    <dgm:cxn modelId="{86F173E7-477F-4C7A-AFE5-4757CD7DE70A}" type="presParOf" srcId="{DCE68771-0B9F-4F28-BCD7-271DB6573C32}" destId="{1DFBED40-6B6E-422B-993F-38AA4334C733}" srcOrd="1" destOrd="0" presId="urn:microsoft.com/office/officeart/2008/layout/VerticalCurvedList"/>
    <dgm:cxn modelId="{39DD342A-C1CA-4819-9951-A65B15EE1350}" type="presParOf" srcId="{DCE68771-0B9F-4F28-BCD7-271DB6573C32}" destId="{B06B9159-32A5-4618-881A-14D6E3392D1B}" srcOrd="2" destOrd="0" presId="urn:microsoft.com/office/officeart/2008/layout/VerticalCurvedList"/>
    <dgm:cxn modelId="{9434EBAB-879C-4D97-A7C4-C17C6F8BD849}" type="presParOf" srcId="{DCE68771-0B9F-4F28-BCD7-271DB6573C32}" destId="{5607558C-833C-4F9D-B44F-54E83A561F49}" srcOrd="3" destOrd="0" presId="urn:microsoft.com/office/officeart/2008/layout/VerticalCurvedList"/>
    <dgm:cxn modelId="{A69442C8-08ED-4C3F-8803-C643F9D0D63B}" type="presParOf" srcId="{F548AFB8-815D-4B56-90D1-3B9BCC925699}" destId="{EF9DD753-7B7C-4C59-9A88-A78EB3D8BC25}" srcOrd="1" destOrd="0" presId="urn:microsoft.com/office/officeart/2008/layout/VerticalCurvedList"/>
    <dgm:cxn modelId="{55425569-1F90-4A21-BCE7-30ADA4C479AE}" type="presParOf" srcId="{F548AFB8-815D-4B56-90D1-3B9BCC925699}" destId="{BD3134FB-CB34-4A0E-B2AC-4C7A8EB62D9F}" srcOrd="2" destOrd="0" presId="urn:microsoft.com/office/officeart/2008/layout/VerticalCurvedList"/>
    <dgm:cxn modelId="{80A568AB-1FB0-45D8-B839-8391F64D0E9C}" type="presParOf" srcId="{BD3134FB-CB34-4A0E-B2AC-4C7A8EB62D9F}" destId="{DF22FBDE-9528-45AF-A792-B2E453168023}" srcOrd="0" destOrd="0" presId="urn:microsoft.com/office/officeart/2008/layout/VerticalCurvedList"/>
    <dgm:cxn modelId="{96AE05ED-37AB-4526-A308-D682EBD95644}" type="presParOf" srcId="{F548AFB8-815D-4B56-90D1-3B9BCC925699}" destId="{89EA2972-D7F5-4BCA-B1DF-B90D17BA3E4B}" srcOrd="3" destOrd="0" presId="urn:microsoft.com/office/officeart/2008/layout/VerticalCurvedList"/>
    <dgm:cxn modelId="{18948B57-6857-4EF4-AB27-18DD5B314D99}" type="presParOf" srcId="{F548AFB8-815D-4B56-90D1-3B9BCC925699}" destId="{F05587A7-B141-45C1-BC0B-93A4B20330EC}" srcOrd="4" destOrd="0" presId="urn:microsoft.com/office/officeart/2008/layout/VerticalCurvedList"/>
    <dgm:cxn modelId="{62873EC6-F8A5-45AD-AC6B-EA7432334711}" type="presParOf" srcId="{F05587A7-B141-45C1-BC0B-93A4B20330EC}" destId="{BB5692C0-8F52-45B2-9AF0-C81B1880E1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F99CBB-ABBA-4D68-902A-0E127865523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ClrTx/>
            <a:buSzTx/>
            <a:buFontTx/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CRITÉRIOS DE ADMISSIBILIDADE DO PLEITO</a:t>
          </a:r>
        </a:p>
        <a:p>
          <a:pPr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 – REDUÇÃO DE 75% DO IRPJ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: produção acima de 20% de sua capacidade real instalada; preenchimento dos formulários constantes do Manual de Instruções; encaminhamento da documentação básica necessária à formalização do pleito.</a:t>
          </a:r>
        </a:p>
        <a:p>
          <a:pPr>
            <a:buNone/>
          </a:pP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Projetos de Implantação (documentação adicional): descrição detalhada do processo produtivo; layout da área de produção; e memória de cálculo da capacidade real instalada.</a:t>
          </a:r>
        </a:p>
        <a:p>
          <a:pPr>
            <a:buNone/>
          </a:pP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Projetos de Modernização (documentação adicional): descrição detalhada do processo produtivo antes e depois da modernização; layout da área de produção atual e anterior; e histórico do processo de modernização.</a:t>
          </a:r>
          <a:endParaRPr lang="pt-BR" sz="1400" dirty="0">
            <a:solidFill>
              <a:schemeClr val="tx1"/>
            </a:solidFill>
          </a:endParaRPr>
        </a:p>
      </dgm:t>
    </dgm:pt>
    <dgm:pt modelId="{3F2CE558-5D2E-4942-B159-E56F333DC8A6}" type="parTrans" cxnId="{C2045FD4-CA00-416E-A94B-757FB06E2C3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DFD8BCB-DB9D-4F47-ABA8-95FC07C1AFB1}" type="sibTrans" cxnId="{C2045FD4-CA00-416E-A94B-757FB06E2C3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1"/>
      <dgm:spPr/>
    </dgm:pt>
    <dgm:pt modelId="{1DFBED40-6B6E-422B-993F-38AA4334C733}" type="pres">
      <dgm:prSet presAssocID="{346CAB19-53B6-4B1C-8306-33B9627CB5A8}" presName="conn" presStyleLbl="parChTrans1D2" presStyleIdx="0" presStyleCnt="1" custScaleX="84987" custLinFactNeighborX="-6222" custLinFactNeighborY="1660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1"/>
      <dgm:spPr/>
    </dgm:pt>
    <dgm:pt modelId="{5607558C-833C-4F9D-B44F-54E83A561F49}" type="pres">
      <dgm:prSet presAssocID="{346CAB19-53B6-4B1C-8306-33B9627CB5A8}" presName="dstNode" presStyleLbl="node1" presStyleIdx="0" presStyleCnt="1"/>
      <dgm:spPr/>
    </dgm:pt>
    <dgm:pt modelId="{88250902-EE96-4C22-83D9-A0EF2333FF12}" type="pres">
      <dgm:prSet presAssocID="{80F99CBB-ABBA-4D68-902A-0E127865523C}" presName="text_1" presStyleLbl="node1" presStyleIdx="0" presStyleCnt="1" custScaleX="113330" custScaleY="1011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C54F25-A01F-4714-94A3-8AF0875F48A7}" type="pres">
      <dgm:prSet presAssocID="{80F99CBB-ABBA-4D68-902A-0E127865523C}" presName="accent_1" presStyleCnt="0"/>
      <dgm:spPr/>
    </dgm:pt>
    <dgm:pt modelId="{A68837F9-BBBA-4170-A7C7-2184AF46095F}" type="pres">
      <dgm:prSet presAssocID="{80F99CBB-ABBA-4D68-902A-0E127865523C}" presName="accentRepeatNode" presStyleLbl="solidFgAcc1" presStyleIdx="0" presStyleCnt="1" custFlipVert="1" custFlipHor="0" custScaleX="11257" custScaleY="25744" custLinFactNeighborX="-12203" custLinFactNeighborY="2463"/>
      <dgm:spPr/>
      <dgm:t>
        <a:bodyPr/>
        <a:lstStyle/>
        <a:p>
          <a:endParaRPr lang="pt-BR"/>
        </a:p>
      </dgm:t>
    </dgm:pt>
  </dgm:ptLst>
  <dgm:cxnLst>
    <dgm:cxn modelId="{C2045FD4-CA00-416E-A94B-757FB06E2C32}" srcId="{346CAB19-53B6-4B1C-8306-33B9627CB5A8}" destId="{80F99CBB-ABBA-4D68-902A-0E127865523C}" srcOrd="0" destOrd="0" parTransId="{3F2CE558-5D2E-4942-B159-E56F333DC8A6}" sibTransId="{DDFD8BCB-DB9D-4F47-ABA8-95FC07C1AFB1}"/>
    <dgm:cxn modelId="{42410510-4C47-499F-81F1-7D922A98F471}" type="presOf" srcId="{80F99CBB-ABBA-4D68-902A-0E127865523C}" destId="{88250902-EE96-4C22-83D9-A0EF2333FF12}" srcOrd="0" destOrd="0" presId="urn:microsoft.com/office/officeart/2008/layout/VerticalCurvedList"/>
    <dgm:cxn modelId="{C83D1D15-2E04-495C-A553-2BA2B8388D73}" type="presOf" srcId="{346CAB19-53B6-4B1C-8306-33B9627CB5A8}" destId="{EA9CF45B-1971-4324-88D6-949AB85952AD}" srcOrd="0" destOrd="0" presId="urn:microsoft.com/office/officeart/2008/layout/VerticalCurvedList"/>
    <dgm:cxn modelId="{5E588DA1-784B-49EA-AE93-3355E1187FB0}" type="presOf" srcId="{DDFD8BCB-DB9D-4F47-ABA8-95FC07C1AFB1}" destId="{1DFBED40-6B6E-422B-993F-38AA4334C733}" srcOrd="0" destOrd="0" presId="urn:microsoft.com/office/officeart/2008/layout/VerticalCurvedList"/>
    <dgm:cxn modelId="{47FC1B26-9669-492F-B958-1B01AC7EAA42}" type="presParOf" srcId="{EA9CF45B-1971-4324-88D6-949AB85952AD}" destId="{F548AFB8-815D-4B56-90D1-3B9BCC925699}" srcOrd="0" destOrd="0" presId="urn:microsoft.com/office/officeart/2008/layout/VerticalCurvedList"/>
    <dgm:cxn modelId="{D78AE655-6749-447D-95A2-25CB04485E73}" type="presParOf" srcId="{F548AFB8-815D-4B56-90D1-3B9BCC925699}" destId="{DCE68771-0B9F-4F28-BCD7-271DB6573C32}" srcOrd="0" destOrd="0" presId="urn:microsoft.com/office/officeart/2008/layout/VerticalCurvedList"/>
    <dgm:cxn modelId="{BA7A9A14-F0AE-4F9B-8028-5B0E97A3EA9F}" type="presParOf" srcId="{DCE68771-0B9F-4F28-BCD7-271DB6573C32}" destId="{1ACFCF8F-F556-4165-8C95-51A36C7C6E09}" srcOrd="0" destOrd="0" presId="urn:microsoft.com/office/officeart/2008/layout/VerticalCurvedList"/>
    <dgm:cxn modelId="{675CAD15-81B2-4F36-A925-10CA02ABB5B5}" type="presParOf" srcId="{DCE68771-0B9F-4F28-BCD7-271DB6573C32}" destId="{1DFBED40-6B6E-422B-993F-38AA4334C733}" srcOrd="1" destOrd="0" presId="urn:microsoft.com/office/officeart/2008/layout/VerticalCurvedList"/>
    <dgm:cxn modelId="{4AD9421C-8FB5-4B9E-9757-A661E7EFDAC4}" type="presParOf" srcId="{DCE68771-0B9F-4F28-BCD7-271DB6573C32}" destId="{B06B9159-32A5-4618-881A-14D6E3392D1B}" srcOrd="2" destOrd="0" presId="urn:microsoft.com/office/officeart/2008/layout/VerticalCurvedList"/>
    <dgm:cxn modelId="{158B53E9-D6C7-4BDF-8AA9-23CBDCB75221}" type="presParOf" srcId="{DCE68771-0B9F-4F28-BCD7-271DB6573C32}" destId="{5607558C-833C-4F9D-B44F-54E83A561F49}" srcOrd="3" destOrd="0" presId="urn:microsoft.com/office/officeart/2008/layout/VerticalCurvedList"/>
    <dgm:cxn modelId="{DF1498DA-BB60-4DAE-B473-EF1554A64BA6}" type="presParOf" srcId="{F548AFB8-815D-4B56-90D1-3B9BCC925699}" destId="{88250902-EE96-4C22-83D9-A0EF2333FF12}" srcOrd="1" destOrd="0" presId="urn:microsoft.com/office/officeart/2008/layout/VerticalCurvedList"/>
    <dgm:cxn modelId="{EA7B2393-49C6-4141-8D73-077EC319C1D6}" type="presParOf" srcId="{F548AFB8-815D-4B56-90D1-3B9BCC925699}" destId="{15C54F25-A01F-4714-94A3-8AF0875F48A7}" srcOrd="2" destOrd="0" presId="urn:microsoft.com/office/officeart/2008/layout/VerticalCurvedList"/>
    <dgm:cxn modelId="{883DF0C0-352D-45A8-8C85-A79CCE126DD0}" type="presParOf" srcId="{15C54F25-A01F-4714-94A3-8AF0875F48A7}" destId="{A68837F9-BBBA-4170-A7C7-2184AF4609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C619E8-0F81-412E-892E-45C54E83E0E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RECONHECIMENTO DO DIREITO</a:t>
          </a:r>
        </a:p>
        <a:p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</a:rPr>
            <a:t>REDUÇÃO DO IRPJ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: Secretaria da Receita Federal, através da sua Unidade Regional.</a:t>
          </a:r>
        </a:p>
        <a:p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Prazo: 120 dias, a contar da respectiva apresentação à repartição competente. Expirado esse prazo, a empresa estará automaticamente no pleno gozo do benefício.</a:t>
          </a:r>
          <a:r>
            <a:rPr lang="pt-BR" altLang="pt-BR" sz="14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do Governo Federal;</a:t>
          </a:r>
          <a:endParaRPr lang="pt-BR" sz="1400" dirty="0">
            <a:solidFill>
              <a:schemeClr val="tx1"/>
            </a:solidFill>
          </a:endParaRPr>
        </a:p>
      </dgm:t>
    </dgm:pt>
    <dgm:pt modelId="{2C633C02-0F0D-44D2-B8F5-97EC9123AEAC}" type="parTrans" cxnId="{598F62B1-A0EC-4001-BA19-75473398A4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E8A6C92-50FB-483B-8D59-D731F4227A3A}" type="sibTrans" cxnId="{598F62B1-A0EC-4001-BA19-75473398A4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1E1F3A0-A725-454B-8A66-CD57F962207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ClrTx/>
            <a:buSzTx/>
            <a:buFontTx/>
            <a:buNone/>
          </a:pPr>
          <a:r>
            <a:rPr lang="pt-BR" altLang="pt-BR" sz="1400" b="1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ORIENTAÇÃO SOBRE O OPERACIONAL EM REINVESTIMENTO</a:t>
          </a:r>
        </a:p>
        <a:p>
          <a:pPr>
            <a:buClrTx/>
            <a:buSzTx/>
            <a:buFontTx/>
            <a:buNone/>
          </a:pPr>
          <a:r>
            <a:rPr 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Conforme a legislação vigente, para concessão deste benefício, a empresa deve ser optante da tributação com base no lucro real, fazer a opção pelo incentivo fiscal em sua declaração de rendimentos atualmente na ECF e efetuar no BNB, os depósitos decorrentes da opção pelo benefício no mesmo prazo do pagamento do IRPJ.</a:t>
          </a:r>
        </a:p>
        <a:p>
          <a:pPr>
            <a:buNone/>
          </a:pPr>
          <a:r>
            <a:rPr 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O empreendimento deve estar localizado na área de atuação da Sudene e ser considerado prioritário para o desenvolvimento regional, segundo o setor econômico enquadrado (Decreto nº 4.213/2002).</a:t>
          </a:r>
        </a:p>
        <a:p>
          <a:pPr>
            <a:buNone/>
          </a:pPr>
          <a:r>
            <a:rPr lang="pt-BR" sz="1400" dirty="0" smtClean="0">
              <a:solidFill>
                <a:schemeClr val="tx1"/>
              </a:solidFill>
              <a:latin typeface="Britannic Bold" panose="020B0903060703020204" pitchFamily="34" charset="0"/>
            </a:rPr>
            <a:t>Caso a empresa já tenha sido beneficiária deste incentivo fiscal, um novo projeto só poderá ser pleiteado quando for comprovada a regular aplicação e incorporação dos recursos liberados para o projeto anterior.</a:t>
          </a:r>
          <a:endParaRPr lang="pt-BR" sz="1400" dirty="0">
            <a:solidFill>
              <a:schemeClr val="tx1"/>
            </a:solidFill>
          </a:endParaRPr>
        </a:p>
      </dgm:t>
    </dgm:pt>
    <dgm:pt modelId="{0311309E-97B3-460F-A2ED-F58C965D7166}" type="par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B2D340-36C8-431C-808E-39EAD4212FC6}" type="sib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  <dgm:t>
        <a:bodyPr/>
        <a:lstStyle/>
        <a:p>
          <a:endParaRPr lang="pt-BR"/>
        </a:p>
      </dgm:t>
    </dgm:pt>
    <dgm:pt modelId="{DCE68771-0B9F-4F28-BCD7-271DB6573C32}" type="pres">
      <dgm:prSet presAssocID="{346CAB19-53B6-4B1C-8306-33B9627CB5A8}" presName="cycle" presStyleCnt="0"/>
      <dgm:spPr/>
      <dgm:t>
        <a:bodyPr/>
        <a:lstStyle/>
        <a:p>
          <a:endParaRPr lang="pt-BR"/>
        </a:p>
      </dgm:t>
    </dgm:pt>
    <dgm:pt modelId="{1ACFCF8F-F556-4165-8C95-51A36C7C6E09}" type="pres">
      <dgm:prSet presAssocID="{346CAB19-53B6-4B1C-8306-33B9627CB5A8}" presName="srcNode" presStyleLbl="node1" presStyleIdx="0" presStyleCnt="2"/>
      <dgm:spPr/>
      <dgm:t>
        <a:bodyPr/>
        <a:lstStyle/>
        <a:p>
          <a:endParaRPr lang="pt-BR"/>
        </a:p>
      </dgm:t>
    </dgm:pt>
    <dgm:pt modelId="{1DFBED40-6B6E-422B-993F-38AA4334C733}" type="pres">
      <dgm:prSet presAssocID="{346CAB19-53B6-4B1C-8306-33B9627CB5A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2"/>
      <dgm:spPr/>
      <dgm:t>
        <a:bodyPr/>
        <a:lstStyle/>
        <a:p>
          <a:endParaRPr lang="pt-BR"/>
        </a:p>
      </dgm:t>
    </dgm:pt>
    <dgm:pt modelId="{5607558C-833C-4F9D-B44F-54E83A561F49}" type="pres">
      <dgm:prSet presAssocID="{346CAB19-53B6-4B1C-8306-33B9627CB5A8}" presName="dstNode" presStyleLbl="node1" presStyleIdx="0" presStyleCnt="2"/>
      <dgm:spPr/>
      <dgm:t>
        <a:bodyPr/>
        <a:lstStyle/>
        <a:p>
          <a:endParaRPr lang="pt-BR"/>
        </a:p>
      </dgm:t>
    </dgm:pt>
    <dgm:pt modelId="{EF9DD753-7B7C-4C59-9A88-A78EB3D8BC25}" type="pres">
      <dgm:prSet presAssocID="{85C619E8-0F81-412E-892E-45C54E83E0E8}" presName="text_1" presStyleLbl="node1" presStyleIdx="0" presStyleCnt="2" custScaleX="99834" custScaleY="1068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134FB-CB34-4A0E-B2AC-4C7A8EB62D9F}" type="pres">
      <dgm:prSet presAssocID="{85C619E8-0F81-412E-892E-45C54E83E0E8}" presName="accent_1" presStyleCnt="0"/>
      <dgm:spPr/>
      <dgm:t>
        <a:bodyPr/>
        <a:lstStyle/>
        <a:p>
          <a:endParaRPr lang="pt-BR"/>
        </a:p>
      </dgm:t>
    </dgm:pt>
    <dgm:pt modelId="{DF22FBDE-9528-45AF-A792-B2E453168023}" type="pres">
      <dgm:prSet presAssocID="{85C619E8-0F81-412E-892E-45C54E83E0E8}" presName="accentRepeatNode" presStyleLbl="solidFgAcc1" presStyleIdx="0" presStyleCnt="2" custScaleX="13856" custScaleY="29584" custLinFactNeighborX="7673" custLinFactNeighborY="3836"/>
      <dgm:spPr/>
      <dgm:t>
        <a:bodyPr/>
        <a:lstStyle/>
        <a:p>
          <a:endParaRPr lang="pt-BR"/>
        </a:p>
      </dgm:t>
    </dgm:pt>
    <dgm:pt modelId="{89EA2972-D7F5-4BCA-B1DF-B90D17BA3E4B}" type="pres">
      <dgm:prSet presAssocID="{01E1F3A0-A725-454B-8A66-CD57F9622078}" presName="text_2" presStyleLbl="node1" presStyleIdx="1" presStyleCnt="2" custScaleY="1644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587A7-B141-45C1-BC0B-93A4B20330EC}" type="pres">
      <dgm:prSet presAssocID="{01E1F3A0-A725-454B-8A66-CD57F9622078}" presName="accent_2" presStyleCnt="0"/>
      <dgm:spPr/>
      <dgm:t>
        <a:bodyPr/>
        <a:lstStyle/>
        <a:p>
          <a:endParaRPr lang="pt-BR"/>
        </a:p>
      </dgm:t>
    </dgm:pt>
    <dgm:pt modelId="{BB5692C0-8F52-45B2-9AF0-C81B1880E118}" type="pres">
      <dgm:prSet presAssocID="{01E1F3A0-A725-454B-8A66-CD57F9622078}" presName="accentRepeatNode" presStyleLbl="solidFgAcc1" presStyleIdx="1" presStyleCnt="2" custScaleX="16833" custScaleY="29585" custLinFactNeighborX="9275" custLinFactNeighborY="0"/>
      <dgm:spPr/>
      <dgm:t>
        <a:bodyPr/>
        <a:lstStyle/>
        <a:p>
          <a:endParaRPr lang="pt-BR"/>
        </a:p>
      </dgm:t>
    </dgm:pt>
  </dgm:ptLst>
  <dgm:cxnLst>
    <dgm:cxn modelId="{598F62B1-A0EC-4001-BA19-75473398A4BA}" srcId="{346CAB19-53B6-4B1C-8306-33B9627CB5A8}" destId="{85C619E8-0F81-412E-892E-45C54E83E0E8}" srcOrd="0" destOrd="0" parTransId="{2C633C02-0F0D-44D2-B8F5-97EC9123AEAC}" sibTransId="{0E8A6C92-50FB-483B-8D59-D731F4227A3A}"/>
    <dgm:cxn modelId="{EB0B3D7D-0953-4013-B162-4EDE649E5914}" type="presOf" srcId="{0E8A6C92-50FB-483B-8D59-D731F4227A3A}" destId="{1DFBED40-6B6E-422B-993F-38AA4334C733}" srcOrd="0" destOrd="0" presId="urn:microsoft.com/office/officeart/2008/layout/VerticalCurvedList"/>
    <dgm:cxn modelId="{81C8233C-AEC2-4C26-BFE1-D8FF592BF6BF}" srcId="{346CAB19-53B6-4B1C-8306-33B9627CB5A8}" destId="{01E1F3A0-A725-454B-8A66-CD57F9622078}" srcOrd="1" destOrd="0" parTransId="{0311309E-97B3-460F-A2ED-F58C965D7166}" sibTransId="{04B2D340-36C8-431C-808E-39EAD4212FC6}"/>
    <dgm:cxn modelId="{C736B8B8-3963-47F0-A15C-87C7CF8505EB}" type="presOf" srcId="{346CAB19-53B6-4B1C-8306-33B9627CB5A8}" destId="{EA9CF45B-1971-4324-88D6-949AB85952AD}" srcOrd="0" destOrd="0" presId="urn:microsoft.com/office/officeart/2008/layout/VerticalCurvedList"/>
    <dgm:cxn modelId="{3A399134-3B65-4D66-ABFD-230E0AFA897B}" type="presOf" srcId="{85C619E8-0F81-412E-892E-45C54E83E0E8}" destId="{EF9DD753-7B7C-4C59-9A88-A78EB3D8BC25}" srcOrd="0" destOrd="0" presId="urn:microsoft.com/office/officeart/2008/layout/VerticalCurvedList"/>
    <dgm:cxn modelId="{66B43A19-10A7-4405-9489-D3BB18913F9A}" type="presOf" srcId="{01E1F3A0-A725-454B-8A66-CD57F9622078}" destId="{89EA2972-D7F5-4BCA-B1DF-B90D17BA3E4B}" srcOrd="0" destOrd="0" presId="urn:microsoft.com/office/officeart/2008/layout/VerticalCurvedList"/>
    <dgm:cxn modelId="{D19F58AE-322F-4981-BB40-BA5862201FC8}" type="presParOf" srcId="{EA9CF45B-1971-4324-88D6-949AB85952AD}" destId="{F548AFB8-815D-4B56-90D1-3B9BCC925699}" srcOrd="0" destOrd="0" presId="urn:microsoft.com/office/officeart/2008/layout/VerticalCurvedList"/>
    <dgm:cxn modelId="{890049E7-7DB1-4E00-BA36-6AF95B75D4E4}" type="presParOf" srcId="{F548AFB8-815D-4B56-90D1-3B9BCC925699}" destId="{DCE68771-0B9F-4F28-BCD7-271DB6573C32}" srcOrd="0" destOrd="0" presId="urn:microsoft.com/office/officeart/2008/layout/VerticalCurvedList"/>
    <dgm:cxn modelId="{FBB085CC-1C0B-425B-952A-EE3E33235F69}" type="presParOf" srcId="{DCE68771-0B9F-4F28-BCD7-271DB6573C32}" destId="{1ACFCF8F-F556-4165-8C95-51A36C7C6E09}" srcOrd="0" destOrd="0" presId="urn:microsoft.com/office/officeart/2008/layout/VerticalCurvedList"/>
    <dgm:cxn modelId="{A32A0773-7867-478C-B212-20746E0790D7}" type="presParOf" srcId="{DCE68771-0B9F-4F28-BCD7-271DB6573C32}" destId="{1DFBED40-6B6E-422B-993F-38AA4334C733}" srcOrd="1" destOrd="0" presId="urn:microsoft.com/office/officeart/2008/layout/VerticalCurvedList"/>
    <dgm:cxn modelId="{59499297-3DCF-4B89-94E8-01C32F1F1FC7}" type="presParOf" srcId="{DCE68771-0B9F-4F28-BCD7-271DB6573C32}" destId="{B06B9159-32A5-4618-881A-14D6E3392D1B}" srcOrd="2" destOrd="0" presId="urn:microsoft.com/office/officeart/2008/layout/VerticalCurvedList"/>
    <dgm:cxn modelId="{21401C61-E199-4DE5-9CEC-2D8A3BBEE340}" type="presParOf" srcId="{DCE68771-0B9F-4F28-BCD7-271DB6573C32}" destId="{5607558C-833C-4F9D-B44F-54E83A561F49}" srcOrd="3" destOrd="0" presId="urn:microsoft.com/office/officeart/2008/layout/VerticalCurvedList"/>
    <dgm:cxn modelId="{84FD256B-C178-455E-AAE4-6107BCDB8921}" type="presParOf" srcId="{F548AFB8-815D-4B56-90D1-3B9BCC925699}" destId="{EF9DD753-7B7C-4C59-9A88-A78EB3D8BC25}" srcOrd="1" destOrd="0" presId="urn:microsoft.com/office/officeart/2008/layout/VerticalCurvedList"/>
    <dgm:cxn modelId="{64DE355E-D0A5-496A-84D9-4B664E39A499}" type="presParOf" srcId="{F548AFB8-815D-4B56-90D1-3B9BCC925699}" destId="{BD3134FB-CB34-4A0E-B2AC-4C7A8EB62D9F}" srcOrd="2" destOrd="0" presId="urn:microsoft.com/office/officeart/2008/layout/VerticalCurvedList"/>
    <dgm:cxn modelId="{FA667AE7-F955-489F-8124-77AC085456EC}" type="presParOf" srcId="{BD3134FB-CB34-4A0E-B2AC-4C7A8EB62D9F}" destId="{DF22FBDE-9528-45AF-A792-B2E453168023}" srcOrd="0" destOrd="0" presId="urn:microsoft.com/office/officeart/2008/layout/VerticalCurvedList"/>
    <dgm:cxn modelId="{390988A6-7185-4A7E-AC03-1B5ADC0215FA}" type="presParOf" srcId="{F548AFB8-815D-4B56-90D1-3B9BCC925699}" destId="{89EA2972-D7F5-4BCA-B1DF-B90D17BA3E4B}" srcOrd="3" destOrd="0" presId="urn:microsoft.com/office/officeart/2008/layout/VerticalCurvedList"/>
    <dgm:cxn modelId="{FEE04456-3A1F-4191-8201-D61A23BB18BE}" type="presParOf" srcId="{F548AFB8-815D-4B56-90D1-3B9BCC925699}" destId="{F05587A7-B141-45C1-BC0B-93A4B20330EC}" srcOrd="4" destOrd="0" presId="urn:microsoft.com/office/officeart/2008/layout/VerticalCurvedList"/>
    <dgm:cxn modelId="{6C158325-2B1D-4964-8408-6732A3A3CCBE}" type="presParOf" srcId="{F05587A7-B141-45C1-BC0B-93A4B20330EC}" destId="{BB5692C0-8F52-45B2-9AF0-C81B1880E1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871173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8BF9-0739-48C0-A89A-DD1613709994}">
      <dsp:nvSpPr>
        <dsp:cNvPr id="0" name=""/>
        <dsp:cNvSpPr/>
      </dsp:nvSpPr>
      <dsp:spPr>
        <a:xfrm>
          <a:off x="936110" y="648075"/>
          <a:ext cx="7381047" cy="16730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7564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Compete a SUDENE estimular, por meio da administração de incentivos e benefícios fiscais, os investimentos privados prioritários, as atividades produtivas e as iniciativas de desenvolvimento sub-regional em sua área de atuação.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altLang="pt-BR" sz="1400" b="1" kern="1200" dirty="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</dsp:txBody>
      <dsp:txXfrm>
        <a:off x="936110" y="648075"/>
        <a:ext cx="7381047" cy="1673039"/>
      </dsp:txXfrm>
    </dsp:sp>
    <dsp:sp modelId="{1EB3EA4E-6D52-45CC-9C4B-DBBFD9DA6DDB}">
      <dsp:nvSpPr>
        <dsp:cNvPr id="0" name=""/>
        <dsp:cNvSpPr/>
      </dsp:nvSpPr>
      <dsp:spPr>
        <a:xfrm>
          <a:off x="936100" y="1234245"/>
          <a:ext cx="416234" cy="7819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9F14-147D-4D7E-9CF7-9FE7E9990B98}">
      <dsp:nvSpPr>
        <dsp:cNvPr id="0" name=""/>
        <dsp:cNvSpPr/>
      </dsp:nvSpPr>
      <dsp:spPr>
        <a:xfrm>
          <a:off x="863579" y="2526733"/>
          <a:ext cx="7414693" cy="193776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75647" tIns="35560" rIns="35560" bIns="35560" numCol="1" spcCol="1270" anchor="t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altLang="pt-BR" sz="1400" b="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INSTRUMENTOS DE AÇÃO DA SUDENE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altLang="pt-BR" sz="1400" b="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Isenção do IRPJ (Inclusão Digital);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Redução de 75% do IRPJ;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Reinvestimento do IRPJ;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Depreciação Acelerada.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altLang="pt-BR" sz="1100" b="1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Corbel" panose="020B0503020204020204" pitchFamily="34" charset="0"/>
            <a:cs typeface="Times New Roman" pitchFamily="18" charset="0"/>
          </a:endParaRPr>
        </a:p>
      </dsp:txBody>
      <dsp:txXfrm>
        <a:off x="863579" y="2526733"/>
        <a:ext cx="7414693" cy="1937761"/>
      </dsp:txXfrm>
    </dsp:sp>
    <dsp:sp modelId="{8903B4FF-C2EC-4E80-A7E5-49F87B36E9A3}">
      <dsp:nvSpPr>
        <dsp:cNvPr id="0" name=""/>
        <dsp:cNvSpPr/>
      </dsp:nvSpPr>
      <dsp:spPr>
        <a:xfrm>
          <a:off x="864089" y="3096338"/>
          <a:ext cx="411254" cy="884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871173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8BF9-0739-48C0-A89A-DD1613709994}">
      <dsp:nvSpPr>
        <dsp:cNvPr id="0" name=""/>
        <dsp:cNvSpPr/>
      </dsp:nvSpPr>
      <dsp:spPr>
        <a:xfrm>
          <a:off x="897225" y="644713"/>
          <a:ext cx="7381047" cy="16730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75647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smtClean="0">
              <a:solidFill>
                <a:schemeClr val="tx1"/>
              </a:solidFill>
              <a:latin typeface="Britannic Bold" panose="020B0903060703020204" pitchFamily="34" charset="0"/>
            </a:rPr>
            <a:t>INCENTIVOS FISCAIS OFERTADOS PELA SUDENE</a:t>
          </a:r>
          <a:endParaRPr lang="pt-BR" altLang="pt-BR" sz="1400" b="1" kern="1200" dirty="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1400" b="1" kern="1200" smtClean="0">
              <a:latin typeface="Britannic Bold" panose="020B0903060703020204" pitchFamily="34" charset="0"/>
            </a:rPr>
            <a:t>OBJETIVO:</a:t>
          </a:r>
          <a:r>
            <a:rPr lang="pt-BR" altLang="pt-BR" sz="1400" kern="1200" smtClean="0">
              <a:latin typeface="Britannic Bold" panose="020B0903060703020204" pitchFamily="34" charset="0"/>
            </a:rPr>
            <a:t> Estimular a atração de investimentos privados em setores considerados prioritários para o desenvolvimento da Região e as iniciativas de desenvolvimento sub-regional na área de atuação da </a:t>
          </a:r>
          <a:r>
            <a:rPr lang="pt-BR" altLang="pt-BR" sz="1400" kern="1200" smtClean="0">
              <a:solidFill>
                <a:srgbClr val="008A3E"/>
              </a:solidFill>
              <a:latin typeface="Britannic Bold" panose="020B0903060703020204" pitchFamily="34" charset="0"/>
            </a:rPr>
            <a:t>SUDENE</a:t>
          </a:r>
          <a:r>
            <a:rPr lang="pt-BR" altLang="pt-BR" sz="1400" kern="1200" smtClean="0">
              <a:latin typeface="Britannic Bold" panose="020B0903060703020204" pitchFamily="34" charset="0"/>
            </a:rPr>
            <a:t>.</a:t>
          </a:r>
          <a:endParaRPr lang="pt-BR" altLang="pt-BR" sz="1400" kern="1200" dirty="0" smtClean="0"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1400" b="1" kern="1200" dirty="0" smtClean="0">
              <a:latin typeface="Britannic Bold" panose="020B0903060703020204" pitchFamily="34" charset="0"/>
            </a:rPr>
            <a:t>PÚBLICO-ALVO:</a:t>
          </a:r>
          <a:r>
            <a:rPr lang="pt-BR" altLang="pt-BR" sz="1400" kern="1200" dirty="0" smtClean="0">
              <a:latin typeface="Britannic Bold" panose="020B0903060703020204" pitchFamily="34" charset="0"/>
            </a:rPr>
            <a:t> empresas, nacionais ou estrangeiras, que venham a se instalar, ou que já instaladas, estejam operando na área de atuação da </a:t>
          </a:r>
          <a:r>
            <a:rPr lang="pt-BR" altLang="pt-BR" sz="1400" kern="1200" dirty="0" smtClean="0">
              <a:solidFill>
                <a:srgbClr val="008A3E"/>
              </a:solidFill>
              <a:latin typeface="Britannic Bold" panose="020B0903060703020204" pitchFamily="34" charset="0"/>
            </a:rPr>
            <a:t>SUDENE</a:t>
          </a:r>
          <a:r>
            <a:rPr lang="pt-BR" altLang="pt-BR" sz="1400" kern="1200" dirty="0" smtClean="0">
              <a:latin typeface="Britannic Bold" panose="020B0903060703020204" pitchFamily="34" charset="0"/>
            </a:rPr>
            <a:t> e que sejam optantes da tributação com base no lucro real, para efeito de fruição do benefício fiscal. </a:t>
          </a:r>
        </a:p>
      </dsp:txBody>
      <dsp:txXfrm>
        <a:off x="897225" y="644713"/>
        <a:ext cx="7381047" cy="1673039"/>
      </dsp:txXfrm>
    </dsp:sp>
    <dsp:sp modelId="{1EB3EA4E-6D52-45CC-9C4B-DBBFD9DA6DDB}">
      <dsp:nvSpPr>
        <dsp:cNvPr id="0" name=""/>
        <dsp:cNvSpPr/>
      </dsp:nvSpPr>
      <dsp:spPr>
        <a:xfrm>
          <a:off x="890574" y="1224127"/>
          <a:ext cx="416234" cy="65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9F14-147D-4D7E-9CF7-9FE7E9990B98}">
      <dsp:nvSpPr>
        <dsp:cNvPr id="0" name=""/>
        <dsp:cNvSpPr/>
      </dsp:nvSpPr>
      <dsp:spPr>
        <a:xfrm>
          <a:off x="863579" y="2454720"/>
          <a:ext cx="7414693" cy="20817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75647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smtClean="0">
              <a:solidFill>
                <a:schemeClr val="tx1"/>
              </a:solidFill>
              <a:latin typeface="Britannic Bold" panose="020B0903060703020204" pitchFamily="34" charset="0"/>
            </a:rPr>
            <a:t>VANTAGENS DOS INCENTIVOS FISCAIS  </a:t>
          </a:r>
          <a:endParaRPr lang="pt-BR" altLang="pt-BR" sz="1400" kern="120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kern="1200" smtClean="0">
              <a:solidFill>
                <a:schemeClr val="tx1"/>
              </a:solidFill>
              <a:latin typeface="Britannic Bold" panose="020B0903060703020204" pitchFamily="34" charset="0"/>
            </a:rPr>
            <a:t>Rápida tramitação;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kern="1200" smtClean="0">
              <a:solidFill>
                <a:schemeClr val="tx1"/>
              </a:solidFill>
              <a:latin typeface="Britannic Bold" panose="020B0903060703020204" pitchFamily="34" charset="0"/>
            </a:rPr>
            <a:t>Diversos tipos de pessoa jurídica (firma individual, companhia limitada, S.A);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kern="1200" smtClean="0">
              <a:solidFill>
                <a:schemeClr val="tx1"/>
              </a:solidFill>
              <a:latin typeface="Britannic Bold" panose="020B0903060703020204" pitchFamily="34" charset="0"/>
            </a:rPr>
            <a:t>A empresa não precisa ter sua sede no Nordeste. Basta possuir empreendimento instalado na Região;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kern="1200" smtClean="0">
              <a:solidFill>
                <a:schemeClr val="tx1"/>
              </a:solidFill>
              <a:latin typeface="Britannic Bold" panose="020B0903060703020204" pitchFamily="34" charset="0"/>
            </a:rPr>
            <a:t>Não é necessário aprovação do projeto pela SUDENE;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kern="1200" smtClean="0">
              <a:solidFill>
                <a:schemeClr val="tx1"/>
              </a:solidFill>
              <a:latin typeface="Britannic Bold" panose="020B0903060703020204" pitchFamily="34" charset="0"/>
            </a:rPr>
            <a:t>A apresentação de pleitos/projetos  é bastante simples e independe de carta-consulta (modelo disponível no site www.sudene.gov.br).</a:t>
          </a:r>
          <a:endParaRPr lang="pt-BR" altLang="pt-BR" sz="1400" kern="1200" smtClean="0">
            <a:solidFill>
              <a:schemeClr val="tx1"/>
            </a:solidFill>
            <a:latin typeface="Corbel" panose="020B0503020204020204" pitchFamily="34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altLang="pt-BR" sz="1100" b="1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Britannic Bold" panose="020B09030607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pt-BR" sz="1400" kern="1200" dirty="0" smtClean="0">
            <a:solidFill>
              <a:schemeClr val="tx1"/>
            </a:solidFill>
            <a:latin typeface="Corbel" panose="020B0503020204020204" pitchFamily="34" charset="0"/>
            <a:cs typeface="Times New Roman" pitchFamily="18" charset="0"/>
          </a:endParaRPr>
        </a:p>
      </dsp:txBody>
      <dsp:txXfrm>
        <a:off x="863579" y="2454720"/>
        <a:ext cx="7414693" cy="2081786"/>
      </dsp:txXfrm>
    </dsp:sp>
    <dsp:sp modelId="{8903B4FF-C2EC-4E80-A7E5-49F87B36E9A3}">
      <dsp:nvSpPr>
        <dsp:cNvPr id="0" name=""/>
        <dsp:cNvSpPr/>
      </dsp:nvSpPr>
      <dsp:spPr>
        <a:xfrm>
          <a:off x="864089" y="3291588"/>
          <a:ext cx="452836" cy="740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413669" y="-576049"/>
          <a:ext cx="5966026" cy="6402834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94E72-1160-4B0B-99BB-99A39C401DEC}">
      <dsp:nvSpPr>
        <dsp:cNvPr id="0" name=""/>
        <dsp:cNvSpPr/>
      </dsp:nvSpPr>
      <dsp:spPr>
        <a:xfrm>
          <a:off x="516353" y="360039"/>
          <a:ext cx="7908582" cy="446449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576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SETORES PRIORITÁRIOS PARA OS INCENTIVOS FISCAIS OFERTADOS PELA SUDENE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INFRA-ESTRUTURA: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  representados pelos projetos de energia, telecomunicações, transportes, instalação de gasodutos, produção de gás, abastecimento de água e esgotamento sanitário;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TURISMO: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 considerando os empreendimentos hoteleiros, centros de convenções e outros projetos integrados ou não a complexos turísticos localizados em áreas prioritárias para o desenvolvimento regional;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AGROINDÚSTRIA: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 vinculados à agricultura irrigada, piscicultura e aquicultura; Agricultura Irrigada, Fruticultura,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Indústria Extrativa de minerais metálicos</a:t>
          </a:r>
          <a:r>
            <a:rPr lang="pt-BR" altLang="pt-BR" sz="1400" b="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, representados por complexos produtivos para o aproveitamento de recursos minerais da região;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INDÚSTRIA DE TRANSFORMAÇÃO: 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têxtil, artigos de couro, calçados de couro, fármacos, máquinas e equipamentos, minerais não metálicos, metalurgia, siderurgia, químicos e petroquímicos, celulose e papel, material de transporte, madeira, móveis e artefatos de madeira, alimentos e bebidas;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ELETROELETRÔNICA: 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mecatrônica, informática, biotecnologia, veículos, componentes e autopeças e indústria de componentes (microeletrônica).</a:t>
          </a:r>
          <a:endParaRPr lang="pt-BR" altLang="pt-BR" sz="1400" b="1" kern="1200" dirty="0" smtClean="0">
            <a:solidFill>
              <a:schemeClr val="tx1"/>
            </a:solidFill>
            <a:latin typeface="Britannic Bold" panose="020B0903060703020204" pitchFamily="34" charset="0"/>
            <a:cs typeface="Times New Roman" pitchFamily="18" charset="0"/>
          </a:endParaRPr>
        </a:p>
      </dsp:txBody>
      <dsp:txXfrm>
        <a:off x="516353" y="360039"/>
        <a:ext cx="7908582" cy="4464497"/>
      </dsp:txXfrm>
    </dsp:sp>
    <dsp:sp modelId="{9590F33A-8B75-48E0-B6C8-4E46558423D4}">
      <dsp:nvSpPr>
        <dsp:cNvPr id="0" name=""/>
        <dsp:cNvSpPr/>
      </dsp:nvSpPr>
      <dsp:spPr>
        <a:xfrm>
          <a:off x="504051" y="2016216"/>
          <a:ext cx="472401" cy="1225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99122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DD753-7B7C-4C59-9A88-A78EB3D8BC25}">
      <dsp:nvSpPr>
        <dsp:cNvPr id="0" name=""/>
        <dsp:cNvSpPr/>
      </dsp:nvSpPr>
      <dsp:spPr>
        <a:xfrm>
          <a:off x="776227" y="0"/>
          <a:ext cx="7448013" cy="246900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9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CONDIÇÕES BÁSICAS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 – REDUÇÃO, PELO PRAZO DE 10 ANOS, DE 75% DO IRPJ E ADICIONAIS NÃO RESTITUÍVEIS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: titulares de projetos de instalação, modernização, ampliação ou diversificação, protocolizados e aprovados 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até 31 de dezembro de 2018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. O benefício i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ncide sobre o lucro da exploração. Início da fruição: se o projeto entrou em operação no mesmo ano da expedição do Laudo, a fruição dar-se-á a partir do ano seguinte; se o projeto entrou em operação em anos anteriores a fruição dar-se-á a partir da expedição do Laudo.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II – ISENÇÃO, PELO PRAZO DE 10 ANOS, DO IRPJ E ADICIONAIS NÃO RESTITUÍVEIS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: exclusivamente para fabricantes de máquinas e equipamentos baseados em tecnologia digital, voltados para o programa de inclusão digital do Governo Federal;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776227" y="0"/>
        <a:ext cx="7448013" cy="2469006"/>
      </dsp:txXfrm>
    </dsp:sp>
    <dsp:sp modelId="{DF22FBDE-9528-45AF-A792-B2E453168023}">
      <dsp:nvSpPr>
        <dsp:cNvPr id="0" name=""/>
        <dsp:cNvSpPr/>
      </dsp:nvSpPr>
      <dsp:spPr>
        <a:xfrm>
          <a:off x="763617" y="1008103"/>
          <a:ext cx="361534" cy="843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2972-D7F5-4BCA-B1DF-B90D17BA3E4B}">
      <dsp:nvSpPr>
        <dsp:cNvPr id="0" name=""/>
        <dsp:cNvSpPr/>
      </dsp:nvSpPr>
      <dsp:spPr>
        <a:xfrm>
          <a:off x="787194" y="2664302"/>
          <a:ext cx="7477379" cy="232496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9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CONDIÇÕES BÁSICAS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III- REINVESTIMENTO DE 30% DO IRPJ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: projetos de</a:t>
          </a: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 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modernização ou complementação de equipamentos, até 31.12.2018.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IV - DEPRECIAÇÃO ACELERADA INCENTIVADA DE BENS ADQUIRIDOS, PARA EFEITO DO CÁLCULO DO IRPJ, E DESCONTO DO PIS/PASEP E DA COFINS: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   titulares de projetos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 que já usufruem da Redução de 75% do IRPJ, 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localizados em municípios pertencentes a </a:t>
          </a: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microrregiões menos desenvolvidas (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Portaria nº 1.211/2006, do Ministério da Integração). 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Exclusivamente para bens adquiridos a partir de 2006, até 31.12.2018. Pode ser feita no próprio ano da aquisição, ou até o quarto ano subsequente</a:t>
          </a:r>
          <a:r>
            <a:rPr lang="pt-BR" altLang="pt-BR" sz="1400" kern="1200" dirty="0" smtClean="0">
              <a:latin typeface="Britannic Bold" panose="020B0903060703020204" pitchFamily="34" charset="0"/>
            </a:rPr>
            <a:t>.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787194" y="2664302"/>
        <a:ext cx="7477379" cy="2324963"/>
      </dsp:txXfrm>
    </dsp:sp>
    <dsp:sp modelId="{BB5692C0-8F52-45B2-9AF0-C81B1880E118}">
      <dsp:nvSpPr>
        <dsp:cNvPr id="0" name=""/>
        <dsp:cNvSpPr/>
      </dsp:nvSpPr>
      <dsp:spPr>
        <a:xfrm>
          <a:off x="792093" y="3456380"/>
          <a:ext cx="341524" cy="843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441582" y="-792076"/>
          <a:ext cx="6013381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50902-EE96-4C22-83D9-A0EF2333FF12}">
      <dsp:nvSpPr>
        <dsp:cNvPr id="0" name=""/>
        <dsp:cNvSpPr/>
      </dsp:nvSpPr>
      <dsp:spPr>
        <a:xfrm>
          <a:off x="597638" y="1368158"/>
          <a:ext cx="7782388" cy="252026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862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CRITÉRIOS DE ADMISSIBILIDADE DO PLEITO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I – REDUÇÃO DE 75% DO IRPJ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: produção acima de 20% de sua capacidade real instalada; preenchimento dos formulários constantes do Manual de Instruções; encaminhamento da documentação básica necessária à formalização do pleito.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Projetos de Implantação (documentação adicional): descrição detalhada do processo produtivo; layout da área de produção; e memória de cálculo da capacidade real instalada.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Projetos de Modernização (documentação adicional): descrição detalhada do processo produtivo antes e depois da modernização; layout da área de produção atual e anterior; e histórico do processo de modernização.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597638" y="1368158"/>
        <a:ext cx="7782388" cy="2520267"/>
      </dsp:txXfrm>
    </dsp:sp>
    <dsp:sp modelId="{A68837F9-BBBA-4170-A7C7-2184AF46095F}">
      <dsp:nvSpPr>
        <dsp:cNvPr id="0" name=""/>
        <dsp:cNvSpPr/>
      </dsp:nvSpPr>
      <dsp:spPr>
        <a:xfrm flipV="1">
          <a:off x="499723" y="2303964"/>
          <a:ext cx="350750" cy="802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DD753-7B7C-4C59-9A88-A78EB3D8BC25}">
      <dsp:nvSpPr>
        <dsp:cNvPr id="0" name=""/>
        <dsp:cNvSpPr/>
      </dsp:nvSpPr>
      <dsp:spPr>
        <a:xfrm>
          <a:off x="926110" y="699357"/>
          <a:ext cx="7352696" cy="160489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9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RECONHECIMENTO DO DIREITO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REDUÇÃO DO IRPJ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: Secretaria da Receita Federal, através da sua Unidade Regional.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Prazo: 120 dias, a contar da respectiva apresentação à repartição competente. Expirado esse prazo, a empresa estará automaticamente no pleno gozo do benefício.</a:t>
          </a:r>
          <a:r>
            <a:rPr lang="pt-BR" altLang="pt-BR" sz="1400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do Governo Federal;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926110" y="699357"/>
        <a:ext cx="7352696" cy="1604897"/>
      </dsp:txXfrm>
    </dsp:sp>
    <dsp:sp modelId="{DF22FBDE-9528-45AF-A792-B2E453168023}">
      <dsp:nvSpPr>
        <dsp:cNvPr id="0" name=""/>
        <dsp:cNvSpPr/>
      </dsp:nvSpPr>
      <dsp:spPr>
        <a:xfrm>
          <a:off x="933982" y="1296148"/>
          <a:ext cx="260094" cy="55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2972-D7F5-4BCA-B1DF-B90D17BA3E4B}">
      <dsp:nvSpPr>
        <dsp:cNvPr id="0" name=""/>
        <dsp:cNvSpPr/>
      </dsp:nvSpPr>
      <dsp:spPr>
        <a:xfrm>
          <a:off x="919997" y="2520282"/>
          <a:ext cx="7364921" cy="24689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9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altLang="pt-BR" sz="1400" b="1" kern="1200" dirty="0" smtClean="0">
              <a:solidFill>
                <a:schemeClr val="tx1"/>
              </a:solidFill>
              <a:latin typeface="Britannic Bold" panose="020B0903060703020204" pitchFamily="34" charset="0"/>
              <a:cs typeface="Times New Roman" pitchFamily="18" charset="0"/>
            </a:rPr>
            <a:t>ORIENTAÇÃO SOBRE O OPERACIONAL EM REINVESTIMENTO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Conforme a legislação vigente, para concessão deste benefício, a empresa deve ser optante da tributação com base no lucro real, fazer a opção pelo incentivo fiscal em sua declaração de rendimentos atualmente na ECF e efetuar no BNB, os depósitos decorrentes da opção pelo benefício no mesmo prazo do pagamento do IRPJ.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O empreendimento deve estar localizado na área de atuação da Sudene e ser considerado prioritário para o desenvolvimento regional, segundo o setor econômico enquadrado (Decreto nº 4.213/2002).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smtClean="0">
              <a:solidFill>
                <a:schemeClr val="tx1"/>
              </a:solidFill>
              <a:latin typeface="Britannic Bold" panose="020B0903060703020204" pitchFamily="34" charset="0"/>
            </a:rPr>
            <a:t>Caso a empresa já tenha sido beneficiária deste incentivo fiscal, um novo projeto só poderá ser pleiteado quando for comprovada a regular aplicação e incorporação dos recursos liberados para o projeto anterior.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919997" y="2520282"/>
        <a:ext cx="7364921" cy="2468991"/>
      </dsp:txXfrm>
    </dsp:sp>
    <dsp:sp modelId="{BB5692C0-8F52-45B2-9AF0-C81B1880E118}">
      <dsp:nvSpPr>
        <dsp:cNvPr id="0" name=""/>
        <dsp:cNvSpPr/>
      </dsp:nvSpPr>
      <dsp:spPr>
        <a:xfrm>
          <a:off x="936112" y="3477104"/>
          <a:ext cx="315976" cy="555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2C6E-B0D4-4C85-87EE-AAC2ADCF3716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435CE-15F7-4862-9489-F5DB59B1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7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435CE-15F7-4862-9489-F5DB59B1623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7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E5BD-FD4B-4739-B53D-9E75E403EC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6BFD-903D-4894-BDCA-5AAB951E4C6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LENA.villas@sudene.gov.b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68" y="5102001"/>
            <a:ext cx="1529916" cy="6631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91126" y="530349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cap="all" dirty="0">
                <a:solidFill>
                  <a:prstClr val="black"/>
                </a:solidFill>
                <a:latin typeface="Gotham Book" panose="02000603040000020004" pitchFamily="2" charset="0"/>
              </a:rPr>
              <a:t>Ministério da</a:t>
            </a:r>
          </a:p>
          <a:p>
            <a:pPr algn="r"/>
            <a:r>
              <a:rPr lang="pt-BR" sz="1200" cap="all" dirty="0">
                <a:solidFill>
                  <a:prstClr val="black"/>
                </a:solidFill>
                <a:latin typeface="Gotham Black" panose="02000603040000020004" pitchFamily="2" charset="0"/>
              </a:rPr>
              <a:t>Integração Nacional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20" y="5235254"/>
            <a:ext cx="1187624" cy="55772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21050" y="1196752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/>
              <a:t>A Sudene e o </a:t>
            </a:r>
            <a:r>
              <a:rPr lang="pt-BR" dirty="0" smtClean="0"/>
              <a:t>Incentivos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306850" y="29969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pt-PT" b="1" dirty="0"/>
              <a:t>Rodshow Investimento e Desenvolvimento do </a:t>
            </a:r>
            <a:r>
              <a:rPr lang="pt-PT" b="1" dirty="0" smtClean="0"/>
              <a:t>Nordeste</a:t>
            </a:r>
          </a:p>
          <a:p>
            <a:r>
              <a:rPr lang="pt-BR" sz="2100" dirty="0" smtClean="0">
                <a:solidFill>
                  <a:schemeClr val="tx1"/>
                </a:solidFill>
              </a:rPr>
              <a:t>Campina Grande/PB</a:t>
            </a:r>
            <a:endParaRPr lang="pt-BR" sz="2100" dirty="0">
              <a:solidFill>
                <a:schemeClr val="tx1"/>
              </a:solidFill>
            </a:endParaRPr>
          </a:p>
          <a:p>
            <a:r>
              <a:rPr lang="pt-BR" sz="1900" dirty="0" smtClean="0">
                <a:solidFill>
                  <a:schemeClr val="tx1"/>
                </a:solidFill>
              </a:rPr>
              <a:t>21 </a:t>
            </a:r>
            <a:r>
              <a:rPr lang="pt-BR" sz="1900" dirty="0">
                <a:solidFill>
                  <a:schemeClr val="tx1"/>
                </a:solidFill>
              </a:rPr>
              <a:t>de </a:t>
            </a:r>
            <a:r>
              <a:rPr lang="pt-BR" sz="1900" dirty="0" smtClean="0">
                <a:solidFill>
                  <a:schemeClr val="tx1"/>
                </a:solidFill>
              </a:rPr>
              <a:t>agosto </a:t>
            </a:r>
            <a:r>
              <a:rPr lang="pt-BR" sz="1900" dirty="0">
                <a:solidFill>
                  <a:schemeClr val="tx1"/>
                </a:solidFill>
              </a:rPr>
              <a:t>de 2017</a:t>
            </a:r>
          </a:p>
        </p:txBody>
      </p:sp>
    </p:spTree>
    <p:extLst>
      <p:ext uri="{BB962C8B-B14F-4D97-AF65-F5344CB8AC3E}">
        <p14:creationId xmlns:p14="http://schemas.microsoft.com/office/powerpoint/2010/main" val="42152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640000" cy="1080000"/>
          </a:xfrm>
        </p:spPr>
        <p:txBody>
          <a:bodyPr>
            <a:normAutofit/>
          </a:bodyPr>
          <a:lstStyle/>
          <a:p>
            <a:r>
              <a:rPr lang="pt-BR" dirty="0"/>
              <a:t>Incentivos Fiscais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80130106"/>
              </p:ext>
            </p:extLst>
          </p:nvPr>
        </p:nvGraphicFramePr>
        <p:xfrm>
          <a:off x="467544" y="1052736"/>
          <a:ext cx="83589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5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640000" cy="1080000"/>
          </a:xfrm>
        </p:spPr>
        <p:txBody>
          <a:bodyPr>
            <a:normAutofit/>
          </a:bodyPr>
          <a:lstStyle/>
          <a:p>
            <a:r>
              <a:rPr lang="pt-BR" dirty="0"/>
              <a:t>Incentivos Fiscais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23373601"/>
              </p:ext>
            </p:extLst>
          </p:nvPr>
        </p:nvGraphicFramePr>
        <p:xfrm>
          <a:off x="467544" y="1052736"/>
          <a:ext cx="83589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7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640000" cy="1080000"/>
          </a:xfrm>
        </p:spPr>
        <p:txBody>
          <a:bodyPr>
            <a:normAutofit/>
          </a:bodyPr>
          <a:lstStyle/>
          <a:p>
            <a:r>
              <a:rPr lang="pt-BR" dirty="0"/>
              <a:t>Incentivos Fiscais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5819818"/>
              </p:ext>
            </p:extLst>
          </p:nvPr>
        </p:nvGraphicFramePr>
        <p:xfrm>
          <a:off x="467544" y="1052736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9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640000" cy="1080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dirty="0"/>
              <a:t>Incentivos Fiscais</a:t>
            </a:r>
            <a:endParaRPr lang="pt-BR" alt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0500965"/>
              </p:ext>
            </p:extLst>
          </p:nvPr>
        </p:nvGraphicFramePr>
        <p:xfrm>
          <a:off x="467544" y="1268760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4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640000" cy="1080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dirty="0"/>
              <a:t>Incentivos Fiscais</a:t>
            </a:r>
            <a:endParaRPr lang="pt-BR" alt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857678"/>
              </p:ext>
            </p:extLst>
          </p:nvPr>
        </p:nvGraphicFramePr>
        <p:xfrm>
          <a:off x="467544" y="126876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30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73600"/>
            <a:ext cx="8640000" cy="1080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dirty="0"/>
              <a:t>Incentivos Fiscais</a:t>
            </a:r>
            <a:endParaRPr lang="pt-BR" alt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4261990"/>
              </p:ext>
            </p:extLst>
          </p:nvPr>
        </p:nvGraphicFramePr>
        <p:xfrm>
          <a:off x="467544" y="1268760"/>
          <a:ext cx="83589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5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475656" y="1700808"/>
            <a:ext cx="5707063" cy="452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pt-BR" altLang="pt-BR" sz="2000" b="1" dirty="0" smtClean="0">
              <a:latin typeface="Britannic Bold" panose="020B0903060703020204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pt-BR" altLang="pt-BR" sz="2000" b="1" dirty="0" smtClean="0">
                <a:latin typeface="Britannic Bold" panose="020B0903060703020204" pitchFamily="34" charset="0"/>
                <a:cs typeface="Times New Roman" pitchFamily="18" charset="0"/>
              </a:rPr>
              <a:t>ORIENTAÇÃO </a:t>
            </a:r>
            <a:r>
              <a:rPr lang="pt-BR" altLang="pt-BR" sz="2000" b="1" dirty="0">
                <a:latin typeface="Britannic Bold" panose="020B0903060703020204" pitchFamily="34" charset="0"/>
                <a:cs typeface="Times New Roman" pitchFamily="18" charset="0"/>
              </a:rPr>
              <a:t>SOBRE O OPERACIONAL EM REINVESTIMENTO</a:t>
            </a:r>
          </a:p>
          <a:p>
            <a:pPr>
              <a:spcBef>
                <a:spcPct val="50000"/>
              </a:spcBef>
              <a:defRPr/>
            </a:pPr>
            <a:r>
              <a:rPr lang="pt-BR" altLang="pt-BR" sz="2000" dirty="0">
                <a:latin typeface="Britannic Bold" panose="020B0903060703020204" pitchFamily="34" charset="0"/>
                <a:cs typeface="Times New Roman" pitchFamily="18" charset="0"/>
              </a:rPr>
              <a:t>Os recursos liberados devem ser contabilizados, no prazo máximo de 180 dias, contados a partir do encerramento do exercício social em que houve a emissão do ofício de liberação.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altLang="pt-BR" sz="2000" dirty="0">
                <a:latin typeface="Britannic Bold" panose="020B0903060703020204" pitchFamily="34" charset="0"/>
                <a:cs typeface="Times New Roman" pitchFamily="18" charset="0"/>
              </a:rPr>
              <a:t>Nos casos de não aprovação ou desistência, a </a:t>
            </a:r>
            <a:r>
              <a:rPr lang="pt-BR" altLang="pt-BR" sz="2000" dirty="0">
                <a:solidFill>
                  <a:srgbClr val="00B050"/>
                </a:solidFill>
                <a:latin typeface="Britannic Bold" panose="020B0903060703020204" pitchFamily="34" charset="0"/>
                <a:cs typeface="Times New Roman" pitchFamily="18" charset="0"/>
              </a:rPr>
              <a:t>SUDENE</a:t>
            </a:r>
            <a:r>
              <a:rPr lang="pt-BR" altLang="pt-BR" sz="2000" dirty="0">
                <a:latin typeface="Britannic Bold" panose="020B0903060703020204" pitchFamily="34" charset="0"/>
                <a:cs typeface="Times New Roman" pitchFamily="18" charset="0"/>
              </a:rPr>
              <a:t> comunicará o BNB para fins de devolução dos recursos próprios da empresa e o recolhimento, à União Federal, da parte que lhe é devida.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altLang="pt-BR" sz="2000" dirty="0">
                <a:latin typeface="Britannic Bold" panose="020B0903060703020204" pitchFamily="34" charset="0"/>
                <a:cs typeface="Times New Roman" pitchFamily="18" charset="0"/>
              </a:rPr>
              <a:t>A empresa poderá apresentar projeto com a previsão de utilização de parcelas de reinvestimento em até 03 (três) exercícios futuros. </a:t>
            </a:r>
            <a:endParaRPr lang="pt-BR" altLang="pt-BR" sz="2000" dirty="0">
              <a:latin typeface="Britannic Bold" panose="020B0903060703020204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altLang="pt-BR" sz="2000" dirty="0">
                <a:latin typeface="Britannic Bold" panose="020B0903060703020204" pitchFamily="34" charset="0"/>
                <a:cs typeface="Times New Roman" pitchFamily="18" charset="0"/>
              </a:rPr>
              <a:t>Não se admite aquisições de máquinas e equipamentos usados ou recondicionados. No caso de aquisição com alienação fiduciária, só será admitido o valor decorrente do pagamento inicial à vista. 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altLang="pt-BR" sz="2000" dirty="0">
                <a:latin typeface="Britannic Bold" panose="020B0903060703020204" pitchFamily="34" charset="0"/>
                <a:cs typeface="Times New Roman" pitchFamily="18" charset="0"/>
              </a:rPr>
              <a:t>Enquanto não for comprovada a regular aplicação dos recursos para o projeto anterior, não poderá ser aprovado um novo projeto da empresa.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altLang="pt-BR" sz="2000" b="1" dirty="0">
                <a:latin typeface="Britannic Bold" panose="020B0903060703020204" pitchFamily="34" charset="0"/>
                <a:cs typeface="Times New Roman" pitchFamily="18" charset="0"/>
              </a:rPr>
              <a:t>Este incentivo pode ser utilizado cumulativamente ao Incentivo do Redução do Imposto de Renda.</a:t>
            </a:r>
            <a:endParaRPr lang="pt-BR" altLang="pt-BR" sz="2000" b="1" dirty="0">
              <a:latin typeface="Corbel" panose="020B0503020204020204" pitchFamily="34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97200" y="633600"/>
            <a:ext cx="8640000" cy="1080000"/>
          </a:xfrm>
        </p:spPr>
        <p:txBody>
          <a:bodyPr>
            <a:noAutofit/>
          </a:bodyPr>
          <a:lstStyle/>
          <a:p>
            <a:r>
              <a:rPr lang="pt-BR" dirty="0"/>
              <a:t>Incentivos Fiscais</a:t>
            </a:r>
          </a:p>
        </p:txBody>
      </p:sp>
    </p:spTree>
    <p:extLst>
      <p:ext uri="{BB962C8B-B14F-4D97-AF65-F5344CB8AC3E}">
        <p14:creationId xmlns:p14="http://schemas.microsoft.com/office/powerpoint/2010/main" val="16469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91679" y="1988840"/>
            <a:ext cx="60426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u="sng" dirty="0">
                <a:solidFill>
                  <a:srgbClr val="006600"/>
                </a:solidFill>
              </a:rPr>
              <a:t>OBRIGADO!</a:t>
            </a: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pt-BR" sz="2400" dirty="0"/>
              <a:t>Coordenação de incentivos Especiais</a:t>
            </a:r>
            <a:br>
              <a:rPr lang="pt-BR" sz="2400" dirty="0"/>
            </a:br>
            <a:r>
              <a:rPr lang="pt-BR" sz="2400" dirty="0" err="1"/>
              <a:t>Ilena</a:t>
            </a:r>
            <a:r>
              <a:rPr lang="pt-BR" sz="2400" dirty="0"/>
              <a:t> </a:t>
            </a:r>
            <a:r>
              <a:rPr lang="pt-BR" sz="2400" dirty="0" err="1"/>
              <a:t>maria</a:t>
            </a:r>
            <a:r>
              <a:rPr lang="pt-BR" sz="2400" dirty="0"/>
              <a:t> </a:t>
            </a:r>
            <a:r>
              <a:rPr lang="pt-BR" sz="2400" dirty="0" err="1"/>
              <a:t>lucena</a:t>
            </a:r>
            <a:r>
              <a:rPr lang="pt-BR" sz="2400" dirty="0"/>
              <a:t> </a:t>
            </a:r>
            <a:r>
              <a:rPr lang="pt-BR" sz="2400" dirty="0" err="1"/>
              <a:t>villas</a:t>
            </a:r>
            <a:r>
              <a:rPr lang="pt-BR" sz="2400" dirty="0"/>
              <a:t> – Coordenadora</a:t>
            </a:r>
            <a:br>
              <a:rPr lang="pt-BR" sz="2400" dirty="0"/>
            </a:br>
            <a:r>
              <a:rPr lang="pt-BR" sz="2400" dirty="0">
                <a:hlinkClick r:id="rId3"/>
              </a:rPr>
              <a:t>ilena.villas@sudene.gov.br</a:t>
            </a:r>
            <a:r>
              <a:rPr lang="pt-BR" sz="2400" dirty="0"/>
              <a:t>  </a:t>
            </a:r>
            <a:endParaRPr lang="pt-BR" sz="2400" dirty="0" smtClean="0"/>
          </a:p>
          <a:p>
            <a:pPr algn="ctr">
              <a:defRPr/>
            </a:pPr>
            <a:r>
              <a:rPr lang="pt-BR" sz="2400" dirty="0" smtClean="0"/>
              <a:t> </a:t>
            </a:r>
            <a:r>
              <a:rPr lang="pt-BR" sz="2400" dirty="0"/>
              <a:t>Fone : 81 - </a:t>
            </a:r>
            <a:r>
              <a:rPr lang="pt-BR" sz="2400" dirty="0" smtClean="0"/>
              <a:t>2102-2114</a:t>
            </a:r>
            <a:endParaRPr lang="pt-BR" sz="2400" dirty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72" y="4782065"/>
            <a:ext cx="1620000" cy="7022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76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1116</Words>
  <Application>Microsoft Office PowerPoint</Application>
  <PresentationFormat>Apresentação na tela (4:3)</PresentationFormat>
  <Paragraphs>67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1_Tema do Office</vt:lpstr>
      <vt:lpstr>A Sudene e o Incentivos</vt:lpstr>
      <vt:lpstr>Incentivos Fiscais</vt:lpstr>
      <vt:lpstr>Incentivos Fiscais</vt:lpstr>
      <vt:lpstr>Incentivos Fiscais</vt:lpstr>
      <vt:lpstr>Incentivos Fiscais</vt:lpstr>
      <vt:lpstr>Incentivos Fiscais</vt:lpstr>
      <vt:lpstr>Incentivos Fiscais</vt:lpstr>
      <vt:lpstr>Incentivos Fiscais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Isis Guimaraes Moreira - SUDENE</dc:creator>
  <cp:lastModifiedBy>Ilena Maria Lucena Villas - SUDENE</cp:lastModifiedBy>
  <cp:revision>237</cp:revision>
  <dcterms:created xsi:type="dcterms:W3CDTF">2017-01-24T18:14:36Z</dcterms:created>
  <dcterms:modified xsi:type="dcterms:W3CDTF">2017-08-24T14:41:15Z</dcterms:modified>
</cp:coreProperties>
</file>