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0" r:id="rId3"/>
    <p:sldId id="280" r:id="rId4"/>
    <p:sldId id="281" r:id="rId5"/>
    <p:sldId id="272" r:id="rId6"/>
    <p:sldId id="282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006600"/>
    <a:srgbClr val="006C31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7691" autoAdjust="0"/>
  </p:normalViewPr>
  <p:slideViewPr>
    <p:cSldViewPr>
      <p:cViewPr varScale="1">
        <p:scale>
          <a:sx n="72" d="100"/>
          <a:sy n="7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ms\Desktop\GRAFICO%20PRA%20DIA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50593386723429"/>
          <c:y val="0.23367117117117117"/>
          <c:w val="0.52072545941624293"/>
          <c:h val="0.6790540540540540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0.1046777886817141"/>
                  <c:y val="-0.110002194735178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889268298159356"/>
                  <c:y val="-2.66135071885056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626722926121945"/>
                  <c:y val="-1.41938841718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884465642517683"/>
                  <c:y val="2.47252274015481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704196473995167"/>
                  <c:y val="5.53634282367551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224468017846877"/>
                  <c:y val="8.3525004942174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38727386181261"/>
                  <c:y val="0.10395429480723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0802688697957202"/>
                  <c:y val="0.121125594098035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7320118493753619E-2"/>
                  <c:y val="0.136753564588210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44094031808037E-2"/>
                  <c:y val="0.137571646449599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1034585856628203"/>
                  <c:y val="-0.173434232986820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488060189728493E-2"/>
                  <c:y val="-0.133067171050618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3084723585214263E-3"/>
                  <c:y val="-0.134841399997960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rgbClr val="4B4B4B"/>
                    </a:solidFill>
                    <a:latin typeface="Century Gothic" panose="020B0502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Plan1!$K$23:$K$36</c:f>
              <c:strCache>
                <c:ptCount val="14"/>
                <c:pt idx="0">
                  <c:v>Ind. Automotiva</c:v>
                </c:pt>
                <c:pt idx="1">
                  <c:v>Ind. Mecânica</c:v>
                </c:pt>
                <c:pt idx="2">
                  <c:v>Ind. Minerais Não Metálicos</c:v>
                </c:pt>
                <c:pt idx="3">
                  <c:v>Ind. Petroquímica</c:v>
                </c:pt>
                <c:pt idx="4">
                  <c:v>Ind. Produtos de Madeira </c:v>
                </c:pt>
                <c:pt idx="5">
                  <c:v>Ind. Química</c:v>
                </c:pt>
                <c:pt idx="6">
                  <c:v>Energia - Distribuição</c:v>
                </c:pt>
                <c:pt idx="7">
                  <c:v>Energia - Eólica</c:v>
                </c:pt>
                <c:pt idx="8">
                  <c:v>Energia - Termelétrica</c:v>
                </c:pt>
                <c:pt idx="9">
                  <c:v>Logística</c:v>
                </c:pt>
                <c:pt idx="10">
                  <c:v>Saneamento</c:v>
                </c:pt>
                <c:pt idx="11">
                  <c:v>Transporte - Ferroviário</c:v>
                </c:pt>
                <c:pt idx="12">
                  <c:v>Sivicultura</c:v>
                </c:pt>
                <c:pt idx="13">
                  <c:v>Turismo</c:v>
                </c:pt>
              </c:strCache>
            </c:strRef>
          </c:cat>
          <c:val>
            <c:numRef>
              <c:f>Plan1!$M$23:$M$36</c:f>
              <c:numCache>
                <c:formatCode>0.0%</c:formatCode>
                <c:ptCount val="14"/>
                <c:pt idx="0">
                  <c:v>0.22612454021485193</c:v>
                </c:pt>
                <c:pt idx="1">
                  <c:v>4.4109865806073553E-4</c:v>
                </c:pt>
                <c:pt idx="2">
                  <c:v>3.8515104703715136E-2</c:v>
                </c:pt>
                <c:pt idx="3">
                  <c:v>5.4866797657873393E-3</c:v>
                </c:pt>
                <c:pt idx="4">
                  <c:v>1.7869384154194132E-2</c:v>
                </c:pt>
                <c:pt idx="5">
                  <c:v>6.0475327802571241E-3</c:v>
                </c:pt>
                <c:pt idx="6">
                  <c:v>5.8791398844957963E-3</c:v>
                </c:pt>
                <c:pt idx="7">
                  <c:v>0.14264930630049408</c:v>
                </c:pt>
                <c:pt idx="8">
                  <c:v>6.7736524900912868E-3</c:v>
                </c:pt>
                <c:pt idx="9">
                  <c:v>2.9691962023788272E-2</c:v>
                </c:pt>
                <c:pt idx="10">
                  <c:v>4.5603368735850712E-2</c:v>
                </c:pt>
                <c:pt idx="11">
                  <c:v>0.42538137145265126</c:v>
                </c:pt>
                <c:pt idx="12">
                  <c:v>2.8551579007725175E-2</c:v>
                </c:pt>
                <c:pt idx="13">
                  <c:v>2.0985279828037197E-2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0.62905</cdr:x>
      <cdr:y>0.32235</cdr:y>
    </cdr:from>
    <cdr:to>
      <cdr:x>0.64469</cdr:x>
      <cdr:y>0.36328</cdr:y>
    </cdr:to>
    <cdr:sp macro="" textlink="">
      <cdr:nvSpPr>
        <cdr:cNvPr id="3" name="Triângulo isósceles 2"/>
        <cdr:cNvSpPr/>
      </cdr:nvSpPr>
      <cdr:spPr>
        <a:xfrm xmlns:a="http://schemas.openxmlformats.org/drawingml/2006/main" rot="2855565">
          <a:off x="4211542" y="1618765"/>
          <a:ext cx="199620" cy="105882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0.59982</cdr:x>
      <cdr:y>0.82612</cdr:y>
    </cdr:from>
    <cdr:to>
      <cdr:x>0.6296</cdr:x>
      <cdr:y>0.84753</cdr:y>
    </cdr:to>
    <cdr:sp macro="" textlink="">
      <cdr:nvSpPr>
        <cdr:cNvPr id="5" name="Triângulo isósceles 4"/>
        <cdr:cNvSpPr/>
      </cdr:nvSpPr>
      <cdr:spPr>
        <a:xfrm xmlns:a="http://schemas.openxmlformats.org/drawingml/2006/main" rot="8274022">
          <a:off x="4060529" y="4028495"/>
          <a:ext cx="201600" cy="10440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0.18365</cdr:x>
      <cdr:y>0.54493</cdr:y>
    </cdr:from>
    <cdr:to>
      <cdr:x>0.19907</cdr:x>
      <cdr:y>0.58628</cdr:y>
    </cdr:to>
    <cdr:sp macro="" textlink="">
      <cdr:nvSpPr>
        <cdr:cNvPr id="6" name="Triângulo isósceles 5"/>
        <cdr:cNvSpPr/>
      </cdr:nvSpPr>
      <cdr:spPr>
        <a:xfrm xmlns:a="http://schemas.openxmlformats.org/drawingml/2006/main" rot="16200000">
          <a:off x="1194629" y="2705916"/>
          <a:ext cx="201600" cy="104400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pt-BR" sz="1999" dirty="0">
            <a:solidFill>
              <a:srgbClr val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2842-4F68-4D7B-83F5-535486E67B3B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98FE-77A6-4292-832E-CDEACD9CCB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39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1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7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E5BD-FD4B-4739-B53D-9E75E403EC1D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emir.vilaca@sudene.gov.br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" y="0"/>
            <a:ext cx="9138055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11659" y="1950611"/>
            <a:ext cx="61206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006600"/>
                </a:solidFill>
              </a:rPr>
              <a:t>Superintendência do Desenvolvimento do Nordeste – SUDENE</a:t>
            </a:r>
          </a:p>
          <a:p>
            <a:pPr algn="ctr">
              <a:defRPr/>
            </a:pPr>
            <a:endParaRPr lang="pt-B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pt-BR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Arial Black" pitchFamily="34" charset="0"/>
              </a:rPr>
              <a:t>WORKSHOP FDNE</a:t>
            </a:r>
            <a:endParaRPr lang="pt-BR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25180" y="4869160"/>
            <a:ext cx="2613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dirty="0" smtClean="0">
                <a:solidFill>
                  <a:srgbClr val="006600"/>
                </a:solidFill>
              </a:rPr>
              <a:t>Fortaleza, setembro de 2017.</a:t>
            </a:r>
            <a:endParaRPr lang="pt-BR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268760"/>
            <a:ext cx="8136904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Fundo de Desenvolvimento voltado para projetos de grande 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Caráter </a:t>
            </a:r>
            <a:r>
              <a:rPr lang="pt-BR" sz="2400" dirty="0">
                <a:latin typeface="Century Gothic" panose="020B0502020202020204" pitchFamily="34" charset="0"/>
              </a:rPr>
              <a:t>orçamentário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Implantação, modernização e diversificação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Atração de recursos externos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Operado pelos bancos federais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Regulamentado pelo Decreto 7.838/12 e pela Resolução 4.171 do CMN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724128" y="809416"/>
            <a:ext cx="3419992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0" y="809416"/>
            <a:ext cx="342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518444" y="-84876"/>
            <a:ext cx="6107112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spc="-150" dirty="0" smtClean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O que é 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FDNE? 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5724128" y="764703"/>
            <a:ext cx="3419992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0" y="764703"/>
            <a:ext cx="342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18444" y="-129589"/>
            <a:ext cx="6107112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spc="-150" dirty="0" smtClean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Como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Funciona?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6288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Apresentação</a:t>
            </a:r>
            <a:r>
              <a:rPr lang="en-US" sz="2400" dirty="0" smtClean="0">
                <a:latin typeface="Century Gothic" panose="020B0502020202020204" pitchFamily="34" charset="0"/>
              </a:rPr>
              <a:t> de </a:t>
            </a:r>
            <a:r>
              <a:rPr lang="en-US" sz="2400" dirty="0" err="1" smtClean="0">
                <a:latin typeface="Century Gothic" panose="020B0502020202020204" pitchFamily="34" charset="0"/>
              </a:rPr>
              <a:t>consulta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prévia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na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Sudene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Análise</a:t>
            </a:r>
            <a:r>
              <a:rPr lang="en-US" sz="2400" dirty="0" smtClean="0">
                <a:latin typeface="Century Gothic" panose="020B0502020202020204" pitchFamily="34" charset="0"/>
              </a:rPr>
              <a:t> de </a:t>
            </a:r>
            <a:r>
              <a:rPr lang="en-US" sz="2400" dirty="0" err="1" smtClean="0">
                <a:latin typeface="Century Gothic" panose="020B0502020202020204" pitchFamily="34" charset="0"/>
              </a:rPr>
              <a:t>viabilidade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econômico</a:t>
            </a:r>
            <a:r>
              <a:rPr lang="en-US" sz="2400" dirty="0" err="1">
                <a:latin typeface="Century Gothic" panose="020B0502020202020204" pitchFamily="34" charset="0"/>
              </a:rPr>
              <a:t>-</a:t>
            </a:r>
            <a:r>
              <a:rPr lang="en-US" sz="2400" dirty="0" err="1" smtClean="0">
                <a:latin typeface="Century Gothic" panose="020B0502020202020204" pitchFamily="34" charset="0"/>
              </a:rPr>
              <a:t>financeira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pelo</a:t>
            </a:r>
            <a:r>
              <a:rPr lang="en-US" sz="2400" dirty="0" smtClean="0">
                <a:latin typeface="Century Gothic" panose="020B0502020202020204" pitchFamily="34" charset="0"/>
              </a:rPr>
              <a:t> Banco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Aprovação</a:t>
            </a:r>
            <a:r>
              <a:rPr lang="en-US" sz="2400" dirty="0" smtClean="0">
                <a:latin typeface="Century Gothic" panose="020B0502020202020204" pitchFamily="34" charset="0"/>
              </a:rPr>
              <a:t> do </a:t>
            </a:r>
            <a:r>
              <a:rPr lang="en-US" sz="2400" dirty="0" err="1" smtClean="0">
                <a:latin typeface="Century Gothic" panose="020B0502020202020204" pitchFamily="34" charset="0"/>
              </a:rPr>
              <a:t>projeto</a:t>
            </a:r>
            <a:r>
              <a:rPr lang="en-US" sz="2400" dirty="0" smtClean="0">
                <a:latin typeface="Century Gothic" panose="020B0502020202020204" pitchFamily="34" charset="0"/>
              </a:rPr>
              <a:t> pela </a:t>
            </a:r>
            <a:r>
              <a:rPr lang="en-US" sz="2400" dirty="0" err="1" smtClean="0">
                <a:latin typeface="Century Gothic" panose="020B0502020202020204" pitchFamily="34" charset="0"/>
              </a:rPr>
              <a:t>Sudene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Operacionalização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pelo</a:t>
            </a:r>
            <a:r>
              <a:rPr lang="en-US" sz="2400" dirty="0" smtClean="0">
                <a:latin typeface="Century Gothic" panose="020B0502020202020204" pitchFamily="34" charset="0"/>
              </a:rPr>
              <a:t> Banco (</a:t>
            </a:r>
            <a:r>
              <a:rPr lang="en-US" sz="2400" dirty="0" err="1" smtClean="0">
                <a:latin typeface="Century Gothic" panose="020B0502020202020204" pitchFamily="34" charset="0"/>
              </a:rPr>
              <a:t>garantias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liberações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fiscalização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5724128" y="764703"/>
            <a:ext cx="3419992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0" y="764703"/>
            <a:ext cx="342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18444" y="-129589"/>
            <a:ext cx="6107112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spc="-150" dirty="0" smtClean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Diferenciais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do </a:t>
            </a: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3200" spc="-150" dirty="0" smtClean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Baixo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custo</a:t>
            </a:r>
            <a:r>
              <a:rPr lang="en-US" sz="2400" dirty="0" smtClean="0">
                <a:latin typeface="Century Gothic" panose="020B0502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Financiamento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até</a:t>
            </a:r>
            <a:r>
              <a:rPr lang="en-US" sz="2400" dirty="0">
                <a:latin typeface="Century Gothic" panose="020B0502020202020204" pitchFamily="34" charset="0"/>
              </a:rPr>
              <a:t> 80% do </a:t>
            </a:r>
            <a:r>
              <a:rPr lang="en-US" sz="2400" dirty="0" err="1">
                <a:latin typeface="Century Gothic" panose="020B0502020202020204" pitchFamily="34" charset="0"/>
              </a:rPr>
              <a:t>investimento</a:t>
            </a:r>
            <a:r>
              <a:rPr lang="en-US" sz="2400" dirty="0">
                <a:latin typeface="Century Gothic" panose="020B0502020202020204" pitchFamily="34" charset="0"/>
              </a:rPr>
              <a:t>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Prazo</a:t>
            </a:r>
            <a:r>
              <a:rPr lang="en-US" sz="2400" dirty="0" smtClean="0">
                <a:latin typeface="Century Gothic" panose="020B0502020202020204" pitchFamily="34" charset="0"/>
              </a:rPr>
              <a:t> de </a:t>
            </a:r>
            <a:r>
              <a:rPr lang="en-US" sz="2400" dirty="0" err="1" smtClean="0">
                <a:latin typeface="Century Gothic" panose="020B0502020202020204" pitchFamily="34" charset="0"/>
              </a:rPr>
              <a:t>financiamento</a:t>
            </a:r>
            <a:r>
              <a:rPr lang="en-US" sz="2400" dirty="0" smtClean="0">
                <a:latin typeface="Century Gothic" panose="020B0502020202020204" pitchFamily="34" charset="0"/>
              </a:rPr>
              <a:t> de 12 </a:t>
            </a:r>
            <a:r>
              <a:rPr lang="en-US" sz="2400" dirty="0" err="1" smtClean="0">
                <a:latin typeface="Century Gothic" panose="020B0502020202020204" pitchFamily="34" charset="0"/>
              </a:rPr>
              <a:t>anos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(20 para </a:t>
            </a:r>
            <a:r>
              <a:rPr lang="en-US" sz="2400" dirty="0" err="1" smtClean="0">
                <a:latin typeface="Century Gothic" panose="020B0502020202020204" pitchFamily="34" charset="0"/>
              </a:rPr>
              <a:t>infraestrutura</a:t>
            </a:r>
            <a:r>
              <a:rPr lang="en-US" sz="2400" dirty="0" smtClean="0"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Carência</a:t>
            </a:r>
            <a:r>
              <a:rPr lang="en-US" sz="2400" dirty="0" smtClean="0">
                <a:latin typeface="Century Gothic" panose="020B0502020202020204" pitchFamily="34" charset="0"/>
              </a:rPr>
              <a:t> de 1 </a:t>
            </a:r>
            <a:r>
              <a:rPr lang="en-US" sz="2400" dirty="0" err="1" smtClean="0">
                <a:latin typeface="Century Gothic" panose="020B0502020202020204" pitchFamily="34" charset="0"/>
              </a:rPr>
              <a:t>ano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após</a:t>
            </a:r>
            <a:r>
              <a:rPr lang="en-US" sz="2400" dirty="0" smtClean="0">
                <a:latin typeface="Century Gothic" panose="020B0502020202020204" pitchFamily="34" charset="0"/>
              </a:rPr>
              <a:t> a entrada </a:t>
            </a:r>
            <a:r>
              <a:rPr lang="en-US" sz="2400" dirty="0" err="1" smtClean="0">
                <a:latin typeface="Century Gothic" panose="020B0502020202020204" pitchFamily="34" charset="0"/>
              </a:rPr>
              <a:t>em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operação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Amortização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semestral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16200000">
            <a:off x="6982065" y="3467211"/>
            <a:ext cx="615969" cy="3707901"/>
            <a:chOff x="4181024" y="-1887376"/>
            <a:chExt cx="1038353" cy="5891933"/>
          </a:xfrm>
          <a:solidFill>
            <a:srgbClr val="004B80"/>
          </a:solidFill>
        </p:grpSpPr>
        <p:sp>
          <p:nvSpPr>
            <p:cNvPr id="4" name="Retângulo 3"/>
            <p:cNvSpPr/>
            <p:nvPr/>
          </p:nvSpPr>
          <p:spPr>
            <a:xfrm>
              <a:off x="4358340" y="-1887376"/>
              <a:ext cx="861037" cy="5891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5" name="Triângulo isósceles 4"/>
            <p:cNvSpPr/>
            <p:nvPr/>
          </p:nvSpPr>
          <p:spPr>
            <a:xfrm rot="16200000">
              <a:off x="4085318" y="-1492791"/>
              <a:ext cx="387650" cy="19623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upo 7"/>
          <p:cNvGrpSpPr>
            <a:grpSpLocks/>
          </p:cNvGrpSpPr>
          <p:nvPr/>
        </p:nvGrpSpPr>
        <p:grpSpPr bwMode="auto">
          <a:xfrm>
            <a:off x="5753472" y="2924945"/>
            <a:ext cx="3040062" cy="845694"/>
            <a:chOff x="7856495" y="4400911"/>
            <a:chExt cx="3792057" cy="904953"/>
          </a:xfrm>
        </p:grpSpPr>
        <p:sp>
          <p:nvSpPr>
            <p:cNvPr id="7" name="CaixaDeTexto 6"/>
            <p:cNvSpPr txBox="1"/>
            <p:nvPr/>
          </p:nvSpPr>
          <p:spPr>
            <a:xfrm>
              <a:off x="7856495" y="4400911"/>
              <a:ext cx="3792057" cy="658686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b="1" dirty="0" smtClean="0">
                  <a:solidFill>
                    <a:srgbClr val="0B491A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13 Setores</a:t>
              </a:r>
              <a:endParaRPr lang="pt-BR" sz="4000" dirty="0">
                <a:solidFill>
                  <a:srgbClr val="0B491A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004794" y="5011102"/>
              <a:ext cx="3497720" cy="29476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da </a:t>
              </a:r>
              <a:r>
                <a:rPr lang="pt-BR" sz="1400" dirty="0" smtClean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economia apoiados</a:t>
              </a:r>
              <a:endParaRPr lang="pt-BR" sz="140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9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58414" r="34044" b="23386"/>
          <a:stretch>
            <a:fillRect/>
          </a:stretch>
        </p:blipFill>
        <p:spPr bwMode="auto">
          <a:xfrm>
            <a:off x="5663863" y="3482607"/>
            <a:ext cx="501619" cy="576064"/>
          </a:xfrm>
          <a:prstGeom prst="rect">
            <a:avLst/>
          </a:prstGeom>
          <a:solidFill>
            <a:srgbClr val="0B491A"/>
          </a:solidFill>
          <a:ln>
            <a:noFill/>
          </a:ln>
        </p:spPr>
      </p:pic>
      <p:cxnSp>
        <p:nvCxnSpPr>
          <p:cNvPr id="10" name="Conector reto 9"/>
          <p:cNvCxnSpPr/>
          <p:nvPr/>
        </p:nvCxnSpPr>
        <p:spPr>
          <a:xfrm>
            <a:off x="6162221" y="3770639"/>
            <a:ext cx="2987822" cy="0"/>
          </a:xfrm>
          <a:prstGeom prst="line">
            <a:avLst/>
          </a:prstGeom>
          <a:ln w="12700">
            <a:solidFill>
              <a:srgbClr val="0B49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302273" y="2459811"/>
            <a:ext cx="3847770" cy="0"/>
          </a:xfrm>
          <a:prstGeom prst="line">
            <a:avLst/>
          </a:prstGeom>
          <a:ln w="127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o 7"/>
          <p:cNvGrpSpPr>
            <a:grpSpLocks/>
          </p:cNvGrpSpPr>
          <p:nvPr/>
        </p:nvGrpSpPr>
        <p:grpSpPr bwMode="auto">
          <a:xfrm>
            <a:off x="4788025" y="1713643"/>
            <a:ext cx="3353762" cy="740519"/>
            <a:chOff x="7237678" y="4568765"/>
            <a:chExt cx="4183355" cy="792410"/>
          </a:xfrm>
        </p:grpSpPr>
        <p:sp>
          <p:nvSpPr>
            <p:cNvPr id="13" name="CaixaDeTexto 12"/>
            <p:cNvSpPr txBox="1"/>
            <p:nvPr/>
          </p:nvSpPr>
          <p:spPr>
            <a:xfrm>
              <a:off x="7628974" y="4568765"/>
              <a:ext cx="3792059" cy="6026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6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35 Projetos</a:t>
              </a:r>
              <a:endParaRPr lang="pt-BR" sz="3600" dirty="0">
                <a:solidFill>
                  <a:srgbClr val="FFC000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237678" y="5094407"/>
              <a:ext cx="2571180" cy="26676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 smtClean="0">
                  <a:solidFill>
                    <a:srgbClr val="4B4B4B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aprovados </a:t>
              </a:r>
              <a:endParaRPr lang="pt-BR" sz="120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 bwMode="auto">
          <a:xfrm>
            <a:off x="5436098" y="5104677"/>
            <a:ext cx="2305050" cy="32778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Recursos do 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 bwMode="auto">
          <a:xfrm>
            <a:off x="7944164" y="5125434"/>
            <a:ext cx="1380364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R$ </a:t>
            </a:r>
            <a:r>
              <a:rPr lang="pt-BR" b="1" spc="-150" dirty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9,1Bi</a:t>
            </a:r>
            <a:endParaRPr lang="pt-BR" b="1" spc="-150" dirty="0">
              <a:solidFill>
                <a:srgbClr val="FEB91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 rot="16200000">
            <a:off x="6981837" y="4041223"/>
            <a:ext cx="616426" cy="3707901"/>
            <a:chOff x="4358340" y="-1887376"/>
            <a:chExt cx="1039123" cy="5891933"/>
          </a:xfrm>
          <a:solidFill>
            <a:srgbClr val="004B80"/>
          </a:solidFill>
        </p:grpSpPr>
        <p:sp>
          <p:nvSpPr>
            <p:cNvPr id="18" name="Retângulo 17"/>
            <p:cNvSpPr/>
            <p:nvPr/>
          </p:nvSpPr>
          <p:spPr>
            <a:xfrm>
              <a:off x="4358340" y="-1887376"/>
              <a:ext cx="861037" cy="5891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  <p:sp>
          <p:nvSpPr>
            <p:cNvPr id="19" name="Triângulo isósceles 18"/>
            <p:cNvSpPr/>
            <p:nvPr/>
          </p:nvSpPr>
          <p:spPr>
            <a:xfrm rot="5400000">
              <a:off x="5105520" y="-1686618"/>
              <a:ext cx="387650" cy="19623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CaixaDeTexto 19"/>
          <p:cNvSpPr txBox="1"/>
          <p:nvPr/>
        </p:nvSpPr>
        <p:spPr bwMode="auto">
          <a:xfrm>
            <a:off x="5436098" y="5784105"/>
            <a:ext cx="2448270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Investimento </a:t>
            </a:r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TOTAL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 bwMode="auto">
          <a:xfrm>
            <a:off x="7944164" y="5804862"/>
            <a:ext cx="1380364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-150" dirty="0" smtClean="0">
                <a:solidFill>
                  <a:srgbClr val="FEB911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R$  25,38 Bi</a:t>
            </a:r>
            <a:endParaRPr lang="pt-BR" b="1" spc="-150" dirty="0">
              <a:solidFill>
                <a:srgbClr val="FEB91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upo 3"/>
          <p:cNvGrpSpPr>
            <a:grpSpLocks/>
          </p:cNvGrpSpPr>
          <p:nvPr/>
        </p:nvGrpSpPr>
        <p:grpSpPr bwMode="auto">
          <a:xfrm>
            <a:off x="4712069" y="2162164"/>
            <a:ext cx="590204" cy="539484"/>
            <a:chOff x="7952592" y="2688761"/>
            <a:chExt cx="960414" cy="906062"/>
          </a:xfrm>
        </p:grpSpPr>
        <p:sp>
          <p:nvSpPr>
            <p:cNvPr id="29" name="Retângulo 28"/>
            <p:cNvSpPr/>
            <p:nvPr/>
          </p:nvSpPr>
          <p:spPr>
            <a:xfrm>
              <a:off x="7952592" y="2688761"/>
              <a:ext cx="960414" cy="906062"/>
            </a:xfrm>
            <a:prstGeom prst="rect">
              <a:avLst/>
            </a:prstGeom>
            <a:solidFill>
              <a:srgbClr val="FEB911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999" dirty="0"/>
            </a:p>
          </p:txBody>
        </p:sp>
        <p:pic>
          <p:nvPicPr>
            <p:cNvPr id="30" name="Imagem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52" t="3889" r="42068" b="85370"/>
            <a:stretch>
              <a:fillRect/>
            </a:stretch>
          </p:blipFill>
          <p:spPr bwMode="auto">
            <a:xfrm>
              <a:off x="8159748" y="2773278"/>
              <a:ext cx="546101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34555"/>
              </p:ext>
            </p:extLst>
          </p:nvPr>
        </p:nvGraphicFramePr>
        <p:xfrm>
          <a:off x="-396552" y="1322402"/>
          <a:ext cx="6769588" cy="487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1936774" y="153507"/>
            <a:ext cx="1483098" cy="76944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FDNE</a:t>
            </a:r>
            <a:endParaRPr lang="pt-BR" sz="4400" b="1" spc="-150" dirty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085461" y="729571"/>
            <a:ext cx="1252266" cy="3231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spc="-150" dirty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EM NÚMEROS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3419872" y="620688"/>
            <a:ext cx="5724126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-12907" y="620688"/>
            <a:ext cx="1949681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084168" y="764703"/>
            <a:ext cx="3059952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0" y="764703"/>
            <a:ext cx="3203848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18444" y="-129589"/>
            <a:ext cx="6107112" cy="156966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spc="-150" dirty="0" smtClean="0">
              <a:solidFill>
                <a:srgbClr val="4B4B4B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Perspectivas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16288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Taxas</a:t>
            </a:r>
            <a:r>
              <a:rPr lang="en-US" sz="2400" dirty="0">
                <a:latin typeface="Century Gothic" panose="020B0502020202020204" pitchFamily="34" charset="0"/>
              </a:rPr>
              <a:t> de </a:t>
            </a:r>
            <a:r>
              <a:rPr lang="en-US" sz="2400" dirty="0" err="1">
                <a:latin typeface="Century Gothic" panose="020B0502020202020204" pitchFamily="34" charset="0"/>
              </a:rPr>
              <a:t>juros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Gothic" panose="020B0502020202020204" pitchFamily="34" charset="0"/>
              </a:rPr>
              <a:t>Novo </a:t>
            </a:r>
            <a:r>
              <a:rPr lang="en-US" sz="2400" dirty="0" err="1" smtClean="0">
                <a:latin typeface="Century Gothic" panose="020B0502020202020204" pitchFamily="34" charset="0"/>
              </a:rPr>
              <a:t>decreto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Parceria</a:t>
            </a:r>
            <a:r>
              <a:rPr lang="en-US" sz="2400" dirty="0" smtClean="0">
                <a:latin typeface="Century Gothic" panose="020B0502020202020204" pitchFamily="34" charset="0"/>
              </a:rPr>
              <a:t> BNDES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Desburocratização</a:t>
            </a:r>
            <a:r>
              <a:rPr lang="en-US" sz="2400" dirty="0" smtClean="0">
                <a:latin typeface="Century Gothic" panose="020B0502020202020204" pitchFamily="34" charset="0"/>
              </a:rPr>
              <a:t> e </a:t>
            </a:r>
            <a:r>
              <a:rPr lang="en-US" sz="2400" dirty="0" err="1" smtClean="0">
                <a:latin typeface="Century Gothic" panose="020B0502020202020204" pitchFamily="34" charset="0"/>
              </a:rPr>
              <a:t>agilidade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entury Gothic" panose="020B0502020202020204" pitchFamily="34" charset="0"/>
              </a:rPr>
              <a:t>Reunião</a:t>
            </a:r>
            <a:r>
              <a:rPr lang="en-US" sz="2400" dirty="0" smtClean="0">
                <a:latin typeface="Century Gothic" panose="020B0502020202020204" pitchFamily="34" charset="0"/>
              </a:rPr>
              <a:t> CORIF</a:t>
            </a:r>
          </a:p>
        </p:txBody>
      </p:sp>
    </p:spTree>
    <p:extLst>
      <p:ext uri="{BB962C8B-B14F-4D97-AF65-F5344CB8AC3E}">
        <p14:creationId xmlns:p14="http://schemas.microsoft.com/office/powerpoint/2010/main" val="6995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" y="0"/>
            <a:ext cx="913805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1529916" cy="6631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64810" y="492663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cap="all" dirty="0" smtClean="0">
                <a:latin typeface="Gotham Book" panose="02000603040000020004" pitchFamily="2" charset="0"/>
              </a:rPr>
              <a:t>Ministério da</a:t>
            </a:r>
          </a:p>
          <a:p>
            <a:pPr algn="ctr"/>
            <a:r>
              <a:rPr lang="pt-BR" sz="1200" cap="all" dirty="0" smtClean="0">
                <a:latin typeface="Gotham Black" panose="02000603040000020004" pitchFamily="2" charset="0"/>
              </a:rPr>
              <a:t>Integração Nacional </a:t>
            </a:r>
            <a:endParaRPr lang="pt-BR" sz="1200" cap="all" dirty="0">
              <a:latin typeface="Gotham Black" panose="02000603040000020004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58397"/>
            <a:ext cx="1187624" cy="55772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547664" y="1988840"/>
            <a:ext cx="62646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u="sng" dirty="0" smtClean="0">
                <a:solidFill>
                  <a:srgbClr val="006600"/>
                </a:solidFill>
              </a:rPr>
              <a:t>OBRIGADO!</a:t>
            </a: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dirty="0" smtClean="0">
                <a:solidFill>
                  <a:srgbClr val="006600"/>
                </a:solidFill>
              </a:rPr>
              <a:t>Ademir Vilaça</a:t>
            </a:r>
          </a:p>
          <a:p>
            <a:pPr algn="ctr">
              <a:defRPr/>
            </a:pPr>
            <a:r>
              <a:rPr lang="pt-BR" sz="2400" dirty="0" smtClean="0">
                <a:solidFill>
                  <a:srgbClr val="006600"/>
                </a:solidFill>
              </a:rPr>
              <a:t>Economista</a:t>
            </a:r>
          </a:p>
          <a:p>
            <a:pPr algn="ctr">
              <a:defRPr/>
            </a:pPr>
            <a:r>
              <a:rPr lang="pt-BR" sz="2400" dirty="0" smtClean="0">
                <a:solidFill>
                  <a:srgbClr val="006600"/>
                </a:solidFill>
              </a:rPr>
              <a:t>Assessor da Diretoria de Fundos</a:t>
            </a:r>
          </a:p>
          <a:p>
            <a:pPr algn="ctr">
              <a:defRPr/>
            </a:pPr>
            <a:r>
              <a:rPr lang="pt-BR" sz="2400" dirty="0" smtClean="0">
                <a:solidFill>
                  <a:srgbClr val="006600"/>
                </a:solidFill>
                <a:hlinkClick r:id="rId5"/>
              </a:rPr>
              <a:t>ademir.vilaca@sudene.gov.br</a:t>
            </a: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smtClean="0">
                <a:solidFill>
                  <a:srgbClr val="006600"/>
                </a:solidFill>
              </a:rPr>
              <a:t>81 2102-2215</a:t>
            </a: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 smtClean="0">
              <a:solidFill>
                <a:srgbClr val="006600"/>
              </a:solidFill>
            </a:endParaRP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211</Words>
  <Application>Microsoft Office PowerPoint</Application>
  <PresentationFormat>Apresentação na tela (4:3)</PresentationFormat>
  <Paragraphs>89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Agnelo Camara de Mesquita Junior - SUDENE</dc:creator>
  <cp:lastModifiedBy>Ademir</cp:lastModifiedBy>
  <cp:revision>182</cp:revision>
  <dcterms:created xsi:type="dcterms:W3CDTF">2016-06-03T17:02:55Z</dcterms:created>
  <dcterms:modified xsi:type="dcterms:W3CDTF">2017-09-05T12:02:17Z</dcterms:modified>
</cp:coreProperties>
</file>