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6"/>
  </p:notesMasterIdLst>
  <p:sldIdLst>
    <p:sldId id="256" r:id="rId5"/>
    <p:sldId id="268" r:id="rId6"/>
    <p:sldId id="291" r:id="rId7"/>
    <p:sldId id="272" r:id="rId8"/>
    <p:sldId id="273" r:id="rId9"/>
    <p:sldId id="289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71" r:id="rId25"/>
  </p:sldIdLst>
  <p:sldSz cx="18288000" cy="10287000"/>
  <p:notesSz cx="18288000" cy="10287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37"/>
    <a:srgbClr val="012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7D71F-A410-4E52-B247-B12E213D9971}" v="3" dt="2022-06-14T17:56:05.9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llen e Silva Vidal de Oliveira" userId="70cca6b8-3225-487d-bc95-444ed9765e6d" providerId="ADAL" clId="{FAE7D71F-A410-4E52-B247-B12E213D9971}"/>
    <pc:docChg chg="modSld sldOrd">
      <pc:chgData name="Suellen e Silva Vidal de Oliveira" userId="70cca6b8-3225-487d-bc95-444ed9765e6d" providerId="ADAL" clId="{FAE7D71F-A410-4E52-B247-B12E213D9971}" dt="2022-06-14T17:57:49.040" v="6" actId="113"/>
      <pc:docMkLst>
        <pc:docMk/>
      </pc:docMkLst>
      <pc:sldChg chg="ord">
        <pc:chgData name="Suellen e Silva Vidal de Oliveira" userId="70cca6b8-3225-487d-bc95-444ed9765e6d" providerId="ADAL" clId="{FAE7D71F-A410-4E52-B247-B12E213D9971}" dt="2022-06-14T14:08:37.391" v="1"/>
        <pc:sldMkLst>
          <pc:docMk/>
          <pc:sldMk cId="3490378870" sldId="278"/>
        </pc:sldMkLst>
      </pc:sldChg>
      <pc:sldChg chg="modSp">
        <pc:chgData name="Suellen e Silva Vidal de Oliveira" userId="70cca6b8-3225-487d-bc95-444ed9765e6d" providerId="ADAL" clId="{FAE7D71F-A410-4E52-B247-B12E213D9971}" dt="2022-06-14T17:57:36.410" v="5" actId="113"/>
        <pc:sldMkLst>
          <pc:docMk/>
          <pc:sldMk cId="2001856607" sldId="282"/>
        </pc:sldMkLst>
        <pc:spChg chg="mod">
          <ac:chgData name="Suellen e Silva Vidal de Oliveira" userId="70cca6b8-3225-487d-bc95-444ed9765e6d" providerId="ADAL" clId="{FAE7D71F-A410-4E52-B247-B12E213D9971}" dt="2022-06-14T17:57:36.410" v="5" actId="113"/>
          <ac:spMkLst>
            <pc:docMk/>
            <pc:sldMk cId="2001856607" sldId="282"/>
            <ac:spMk id="12" creationId="{4E882FD9-FE7A-4350-A0FD-A0269E9A50DE}"/>
          </ac:spMkLst>
        </pc:spChg>
      </pc:sldChg>
      <pc:sldChg chg="modSp">
        <pc:chgData name="Suellen e Silva Vidal de Oliveira" userId="70cca6b8-3225-487d-bc95-444ed9765e6d" providerId="ADAL" clId="{FAE7D71F-A410-4E52-B247-B12E213D9971}" dt="2022-06-14T17:56:15.352" v="4" actId="20577"/>
        <pc:sldMkLst>
          <pc:docMk/>
          <pc:sldMk cId="1489326946" sldId="284"/>
        </pc:sldMkLst>
        <pc:spChg chg="mod">
          <ac:chgData name="Suellen e Silva Vidal de Oliveira" userId="70cca6b8-3225-487d-bc95-444ed9765e6d" providerId="ADAL" clId="{FAE7D71F-A410-4E52-B247-B12E213D9971}" dt="2022-06-14T17:56:15.352" v="4" actId="20577"/>
          <ac:spMkLst>
            <pc:docMk/>
            <pc:sldMk cId="1489326946" sldId="284"/>
            <ac:spMk id="8" creationId="{13367B95-0695-4B5A-96C1-D320DABF7EA4}"/>
          </ac:spMkLst>
        </pc:spChg>
      </pc:sldChg>
      <pc:sldChg chg="modSp">
        <pc:chgData name="Suellen e Silva Vidal de Oliveira" userId="70cca6b8-3225-487d-bc95-444ed9765e6d" providerId="ADAL" clId="{FAE7D71F-A410-4E52-B247-B12E213D9971}" dt="2022-06-14T17:57:49.040" v="6" actId="113"/>
        <pc:sldMkLst>
          <pc:docMk/>
          <pc:sldMk cId="3032558060" sldId="289"/>
        </pc:sldMkLst>
        <pc:spChg chg="mod">
          <ac:chgData name="Suellen e Silva Vidal de Oliveira" userId="70cca6b8-3225-487d-bc95-444ed9765e6d" providerId="ADAL" clId="{FAE7D71F-A410-4E52-B247-B12E213D9971}" dt="2022-06-14T17:57:49.040" v="6" actId="113"/>
          <ac:spMkLst>
            <pc:docMk/>
            <pc:sldMk cId="3032558060" sldId="289"/>
            <ac:spMk id="8" creationId="{13367B95-0695-4B5A-96C1-D320DABF7E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0E810-85EE-4565-A49A-09B95A479AC5}" type="datetimeFigureOut">
              <a:rPr lang="pt-BR" smtClean="0"/>
              <a:t>14/06/2022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94838-4A74-4297-936D-B9F7C0A08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46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2780002"/>
            <a:ext cx="9629775" cy="85725"/>
          </a:xfrm>
          <a:custGeom>
            <a:avLst/>
            <a:gdLst/>
            <a:ahLst/>
            <a:cxnLst/>
            <a:rect l="l" t="t" r="r" b="b"/>
            <a:pathLst>
              <a:path w="9629775" h="85725">
                <a:moveTo>
                  <a:pt x="9629774" y="85724"/>
                </a:moveTo>
                <a:lnTo>
                  <a:pt x="0" y="85724"/>
                </a:lnTo>
                <a:lnTo>
                  <a:pt x="0" y="0"/>
                </a:lnTo>
                <a:lnTo>
                  <a:pt x="9629774" y="0"/>
                </a:lnTo>
                <a:lnTo>
                  <a:pt x="9629774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958945"/>
            <a:ext cx="16256000" cy="157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120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16000" y="1956735"/>
            <a:ext cx="6756400" cy="678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35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144678" y="3533347"/>
            <a:ext cx="8051165" cy="6284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1013332"/>
            <a:ext cx="31889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1706501"/>
            <a:ext cx="16256000" cy="3453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ei.sudeco.gov.br/sei/modulos/pesquisa/md_pesq_documento_consulta_externa.php?2kzIdPuJRKzvKvnsxjKKY4M9Ta2XJq5jmjdkRolzLITY71lg1niPF-JB7pziWi6OJOvucOuH7GdJMhqqRE71cQWqHHp-WEY9CInT4qUQQWH4ZCMgux32yOMCaIYehxl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ei.sudeco.gov.br/sei/modulos/pesquisa/md_pesq_documento_consulta_externa.php?2kzIdPuJRKzvKvnsxjKKY4M9Ta2XJq5jmjdkRolzLITY71lg1niPF-JB7pziWi6OJOvucOuH7GdJMhqqRE71caf3pdx23rIyCxx61t5F67zEkj3UQzEKiVtIm0b3Eg0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i.sudeco.gov.br/sei/modulos/pesquisa/md_pesq_documento_consulta_externa.php?2kzIdPuJRKzvKvnsxjKKY4M9Ta2XJq5jmjdkRolzLITY71lg1niPF-JB7pziWi6OJOvucOuH7GdJMhqqRE71cTPw9xPdpODiXeRlLLG28wjCyRyW3nsdpZwGsgaNXoEn" TargetMode="External"/><Relationship Id="rId4" Type="http://schemas.openxmlformats.org/officeDocument/2006/relationships/hyperlink" Target="https://sei.sudeco.gov.br/sei/modulos/pesquisa/md_pesq_documento_consulta_externa.php?2kzIdPuJRKzvKvnsxjKKY4M9Ta2XJq5jmjdkRolzLITY71lg1niPF-JB7pziWi6OJOvucOuH7GdJMhqqRE71cZ0-ds8OTvhrGeWCJBVg94Q0W5GmbtqIGQ8xHtYCxcx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ei.sudeco.gov.br/sei/modulos/pesquisa/md_pesq_documento_consulta_externa.php?2kzIdPuJRKzvKvnsxjKKY4M9Ta2XJq5jmjdkRolzLITY71lg1niPF-JB7pziWi6OJOvucOuH7GdJMhqqRE71cTbv0WSw31ZIDhfkpBnn8mGB9sSoAmSrgP-IvjSekf5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i.sudeco.gov.br/sei/modulos/pesquisa/md_pesq_documento_consulta_externa.php?2kzIdPuJRKzvKvnsxjKKY4M9Ta2XJq5jmjdkRolzLITY71lg1niPF-JB7pziWi6OJOvucOuH7GdJMhqqRE71cafiZp-gJNIPEhHUawuKTon1RB3-5QmBy7HaqJ3t1zS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i.sudeco.gov.br/sei/modulos/pesquisa/md_pesq_documento_consulta_externa.php?2kzIdPuJRKzvKvnsxjKKY4M9Ta2XJq5jmjdkRolzLITY71lg1niPF-JB7pziWi6OJOvucOuH7GdJMhqqRE71cVbD6CjsgU8D1QAiutR7HOe6E6zENDdddi4cSOxnnpc4" TargetMode="External"/><Relationship Id="rId4" Type="http://schemas.openxmlformats.org/officeDocument/2006/relationships/hyperlink" Target="https://sei.sudeco.gov.br/sei/modulos/pesquisa/md_pesq_documento_consulta_externa.php?2kzIdPuJRKzvKvnsxjKKY4M9Ta2XJq5jmjdkRolzLITY71lg1niPF-JB7pziWi6OJOvucOuH7GdJMhqqRE71cS0_GlORuMH_UH-erKC95E0BvsmzXX1B3JLZRMR4GdO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ei.sudeco.gov.br/sei/modulos/pesquisa/md_pesq_documento_consulta_externa.php?2kzIdPuJRKzvKvnsxjKKY4M9Ta2XJq5jmjdkRolzLITY71lg1niPF-JB7pziWi6OJOvucOuH7GdJMhqqRE71cXDnib1OtiYtjVqtb2ERxPyHu4r29oZIHeEt1v2BLFO-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i.sudeco.gov.br/sei/modulos/pesquisa/md_pesq_documento_consulta_externa.php?2kzIdPuJRKzvKvnsxjKKY4M9Ta2XJq5jmjdkRolzLITY71lg1niPF-JB7pziWi6OJOvucOuH7GdJMhqqRE71cWgNFNZqT98_dGWAj2mguiAIBCXd6wlabgzFQ6EGBmXH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5291435" cy="10034270"/>
            <a:chOff x="0" y="0"/>
            <a:chExt cx="15291435" cy="1003427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8648700" cy="9899015"/>
            </a:xfrm>
            <a:custGeom>
              <a:avLst/>
              <a:gdLst/>
              <a:ahLst/>
              <a:cxnLst/>
              <a:rect l="l" t="t" r="r" b="b"/>
              <a:pathLst>
                <a:path w="8648700" h="9899015">
                  <a:moveTo>
                    <a:pt x="402164" y="9898617"/>
                  </a:moveTo>
                  <a:lnTo>
                    <a:pt x="0" y="9563580"/>
                  </a:lnTo>
                  <a:lnTo>
                    <a:pt x="0" y="0"/>
                  </a:lnTo>
                  <a:lnTo>
                    <a:pt x="8648555" y="0"/>
                  </a:lnTo>
                  <a:lnTo>
                    <a:pt x="402164" y="9898617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8371205" cy="10034270"/>
            </a:xfrm>
            <a:custGeom>
              <a:avLst/>
              <a:gdLst/>
              <a:ahLst/>
              <a:cxnLst/>
              <a:rect l="l" t="t" r="r" b="b"/>
              <a:pathLst>
                <a:path w="8371205" h="10034270">
                  <a:moveTo>
                    <a:pt x="11639" y="10034162"/>
                  </a:moveTo>
                  <a:lnTo>
                    <a:pt x="0" y="10024465"/>
                  </a:lnTo>
                  <a:lnTo>
                    <a:pt x="0" y="0"/>
                  </a:lnTo>
                  <a:lnTo>
                    <a:pt x="8370950" y="0"/>
                  </a:lnTo>
                  <a:lnTo>
                    <a:pt x="11639" y="10034162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903" y="657115"/>
              <a:ext cx="5467349" cy="203834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0725" y="4005681"/>
              <a:ext cx="14720569" cy="739775"/>
            </a:xfrm>
            <a:custGeom>
              <a:avLst/>
              <a:gdLst/>
              <a:ahLst/>
              <a:cxnLst/>
              <a:rect l="l" t="t" r="r" b="b"/>
              <a:pathLst>
                <a:path w="14720569" h="739775">
                  <a:moveTo>
                    <a:pt x="3619500" y="0"/>
                  </a:moveTo>
                  <a:lnTo>
                    <a:pt x="0" y="0"/>
                  </a:lnTo>
                  <a:lnTo>
                    <a:pt x="0" y="85725"/>
                  </a:lnTo>
                  <a:lnTo>
                    <a:pt x="3619500" y="85725"/>
                  </a:lnTo>
                  <a:lnTo>
                    <a:pt x="3619500" y="0"/>
                  </a:lnTo>
                  <a:close/>
                </a:path>
                <a:path w="14720569" h="739775">
                  <a:moveTo>
                    <a:pt x="14720507" y="653656"/>
                  </a:moveTo>
                  <a:lnTo>
                    <a:pt x="6890956" y="653656"/>
                  </a:lnTo>
                  <a:lnTo>
                    <a:pt x="6890956" y="739381"/>
                  </a:lnTo>
                  <a:lnTo>
                    <a:pt x="14720507" y="739381"/>
                  </a:lnTo>
                  <a:lnTo>
                    <a:pt x="14720507" y="653656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448984" y="2419665"/>
            <a:ext cx="9238816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7200" b="1" spc="-910">
                <a:solidFill>
                  <a:srgbClr val="012074"/>
                </a:solidFill>
                <a:latin typeface="Verdana"/>
                <a:cs typeface="Verdana"/>
              </a:rPr>
              <a:t>16ª Reunião Ordinária Condel/Sudeco</a:t>
            </a:r>
            <a:endParaRPr sz="7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8984" y="5724596"/>
            <a:ext cx="10430419" cy="114582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2400" spc="215">
                <a:solidFill>
                  <a:srgbClr val="312682"/>
                </a:solidFill>
                <a:latin typeface="Verdana"/>
                <a:ea typeface="Verdana"/>
                <a:cs typeface="Verdana"/>
              </a:rPr>
              <a:t>Helder Melillo Lopes Cunha</a:t>
            </a:r>
            <a:r>
              <a:rPr lang="pt-BR" sz="2400" spc="215">
                <a:solidFill>
                  <a:srgbClr val="312682"/>
                </a:solidFill>
                <a:latin typeface="Verdana"/>
                <a:ea typeface="Verdana"/>
                <a:cs typeface="+mn-lt"/>
              </a:rPr>
              <a:t> Silva/Presidente-Substituto </a:t>
            </a:r>
            <a:endParaRPr lang="pt-BR" sz="2400">
              <a:solidFill>
                <a:srgbClr val="000000"/>
              </a:solidFill>
              <a:latin typeface="Verdana"/>
              <a:ea typeface="Verdana"/>
              <a:cs typeface="+mn-lt"/>
            </a:endParaRPr>
          </a:p>
          <a:p>
            <a:pPr marL="12700">
              <a:spcBef>
                <a:spcPts val="95"/>
              </a:spcBef>
            </a:pPr>
            <a:endParaRPr lang="pt-BR" sz="2400" spc="215">
              <a:solidFill>
                <a:srgbClr val="312682"/>
              </a:solidFill>
              <a:latin typeface="Verdana"/>
              <a:ea typeface="Verdana"/>
              <a:cs typeface="+mn-lt"/>
            </a:endParaRPr>
          </a:p>
          <a:p>
            <a:pPr marL="12700">
              <a:spcBef>
                <a:spcPts val="95"/>
              </a:spcBef>
            </a:pPr>
            <a:r>
              <a:rPr lang="pt-BR" sz="2400" spc="215">
                <a:solidFill>
                  <a:srgbClr val="312682"/>
                </a:solidFill>
                <a:latin typeface="Verdana"/>
                <a:cs typeface="Verdana"/>
              </a:rPr>
              <a:t>Nelson Vieira Fraga Filho/Secretário-Executivo </a:t>
            </a:r>
            <a:endParaRPr lang="pt-BR" sz="2400">
              <a:latin typeface="Verdana"/>
              <a:ea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440014" y="8687529"/>
            <a:ext cx="14629765" cy="1247775"/>
            <a:chOff x="2440014" y="8687529"/>
            <a:chExt cx="14629765" cy="1247775"/>
          </a:xfrm>
        </p:grpSpPr>
        <p:sp>
          <p:nvSpPr>
            <p:cNvPr id="10" name="object 10"/>
            <p:cNvSpPr/>
            <p:nvPr/>
          </p:nvSpPr>
          <p:spPr>
            <a:xfrm>
              <a:off x="2630512" y="8878036"/>
              <a:ext cx="14439265" cy="1057275"/>
            </a:xfrm>
            <a:custGeom>
              <a:avLst/>
              <a:gdLst/>
              <a:ahLst/>
              <a:cxnLst/>
              <a:rect l="l" t="t" r="r" b="b"/>
              <a:pathLst>
                <a:path w="14439265" h="1057275">
                  <a:moveTo>
                    <a:pt x="14439252" y="0"/>
                  </a:moveTo>
                  <a:lnTo>
                    <a:pt x="0" y="0"/>
                  </a:lnTo>
                  <a:lnTo>
                    <a:pt x="0" y="866775"/>
                  </a:lnTo>
                  <a:lnTo>
                    <a:pt x="0" y="1057275"/>
                  </a:lnTo>
                  <a:lnTo>
                    <a:pt x="14439252" y="1057275"/>
                  </a:lnTo>
                  <a:lnTo>
                    <a:pt x="14439252" y="866775"/>
                  </a:lnTo>
                  <a:lnTo>
                    <a:pt x="14439252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40014" y="8687529"/>
              <a:ext cx="14439265" cy="1057275"/>
            </a:xfrm>
            <a:custGeom>
              <a:avLst/>
              <a:gdLst/>
              <a:ahLst/>
              <a:cxnLst/>
              <a:rect l="l" t="t" r="r" b="b"/>
              <a:pathLst>
                <a:path w="14439265" h="1057275">
                  <a:moveTo>
                    <a:pt x="14439254" y="1057275"/>
                  </a:moveTo>
                  <a:lnTo>
                    <a:pt x="0" y="1057275"/>
                  </a:lnTo>
                  <a:lnTo>
                    <a:pt x="0" y="0"/>
                  </a:lnTo>
                  <a:lnTo>
                    <a:pt x="14439254" y="0"/>
                  </a:lnTo>
                  <a:lnTo>
                    <a:pt x="14439254" y="1057275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630514" y="8878029"/>
            <a:ext cx="14248765" cy="8667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150"/>
              </a:spcBef>
            </a:pPr>
            <a:r>
              <a:rPr sz="4050" b="1" spc="-85">
                <a:solidFill>
                  <a:srgbClr val="FFFFFF"/>
                </a:solidFill>
                <a:latin typeface="Tahoma"/>
                <a:cs typeface="Tahoma"/>
              </a:rPr>
              <a:t>Superintendência</a:t>
            </a:r>
            <a:r>
              <a:rPr sz="4050" b="1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8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4050" b="1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100">
                <a:solidFill>
                  <a:srgbClr val="FFFFFF"/>
                </a:solidFill>
                <a:latin typeface="Tahoma"/>
                <a:cs typeface="Tahoma"/>
              </a:rPr>
              <a:t>Desenvolvimento</a:t>
            </a:r>
            <a:r>
              <a:rPr sz="4050" b="1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8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4050" b="1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60">
                <a:solidFill>
                  <a:srgbClr val="FFFFFF"/>
                </a:solidFill>
                <a:latin typeface="Tahoma"/>
                <a:cs typeface="Tahoma"/>
              </a:rPr>
              <a:t>Centro-Oeste</a:t>
            </a:r>
            <a:endParaRPr sz="40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028" y="3256627"/>
            <a:ext cx="3632972" cy="6508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4150" spc="380">
                <a:solidFill>
                  <a:srgbClr val="FFFFFF"/>
                </a:solidFill>
                <a:latin typeface="Tahoma"/>
                <a:cs typeface="Tahoma"/>
              </a:rPr>
              <a:t>Junho</a:t>
            </a:r>
            <a:r>
              <a:rPr lang="pt-BR" sz="4150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150" spc="-215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4150" spc="-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150" spc="340">
                <a:solidFill>
                  <a:srgbClr val="FFFFFF"/>
                </a:solidFill>
                <a:latin typeface="Tahoma"/>
                <a:cs typeface="Tahoma"/>
              </a:rPr>
              <a:t>2022</a:t>
            </a:r>
            <a:endParaRPr sz="41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FCO - ALTERAÇÃO DOS ITENS 6 E 7 DO TÍTULO III DA PROGRAMAÇÃO PARA 2022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3823" y="2808956"/>
            <a:ext cx="15214600" cy="22398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>
                <a:latin typeface="Arial" pitchFamily="34" charset="0"/>
                <a:cs typeface="Arial" pitchFamily="34" charset="0"/>
              </a:rPr>
              <a:t>A proposta foi levada para discussão na reunião preparatória do Condel/Sudeco, em 26.11.2021, na qual se propôs que se elevasse a assistência máxima permitida pelo FCO, para cooperativas agroindustriais, de </a:t>
            </a:r>
            <a:r>
              <a:rPr lang="pt-BR" sz="2400" b="1">
                <a:latin typeface="Arial" pitchFamily="34" charset="0"/>
                <a:cs typeface="Arial" pitchFamily="34" charset="0"/>
              </a:rPr>
              <a:t>R$100 milhões para R$200 milhões</a:t>
            </a:r>
            <a:r>
              <a:rPr lang="pt-BR" sz="2400">
                <a:latin typeface="Arial" pitchFamily="34" charset="0"/>
                <a:cs typeface="Arial" pitchFamily="34" charset="0"/>
              </a:rPr>
              <a:t>. Tal entendimento foi apresentado e aprovado pelo Condel/Sudeco, conforme quadro abaixo, ficando a proposta original sobrestada para uma melhor análise.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9849DFE-BD3E-4703-AF8F-A3BE8CC7E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957" y="5137561"/>
            <a:ext cx="8120743" cy="509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FCO - ALTERAÇÃO DOS ITENS 6 E 7 DO TÍTULO III DA PROGRAMAÇÃO PARA 2022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3823" y="2808956"/>
            <a:ext cx="15214600" cy="22398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>
                <a:latin typeface="Arial" pitchFamily="34" charset="0"/>
                <a:cs typeface="Arial" pitchFamily="34" charset="0"/>
              </a:rPr>
              <a:t>Em 04.02.2022, visando a realização da 16ª do CONDEL/SUDECO, a </a:t>
            </a:r>
            <a:r>
              <a:rPr lang="pt-BR" sz="2400" err="1">
                <a:latin typeface="Arial" pitchFamily="34" charset="0"/>
                <a:cs typeface="Arial" pitchFamily="34" charset="0"/>
              </a:rPr>
              <a:t>Fecoop</a:t>
            </a:r>
            <a:r>
              <a:rPr lang="pt-BR" sz="2400">
                <a:latin typeface="Arial" pitchFamily="34" charset="0"/>
                <a:cs typeface="Arial" pitchFamily="34" charset="0"/>
              </a:rPr>
              <a:t> Centro-Oeste e Tocantins encaminhou nova proposta de elevação da assistência máxima permitida pelo FCO às cooperativas agroindustriais, solicitando proporcionalidade quanto à quantidade de cooperados devidamente ativos em cada uma delas, equivalendo a R$ 400 mil por cooperado ativo, conforme proposta abaixo: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6ED91FB-D0D7-42B5-9735-6487CF6A2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107" y="5140234"/>
            <a:ext cx="6781800" cy="51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78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FCO - ALTERAÇÃO DOS ITENS 6 E 7 DO TÍTULO III DA PROGRAMAÇÃO PARA 2022</a:t>
            </a:r>
            <a:endParaRPr lang="pt-BR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283132"/>
            <a:ext cx="15214600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>
                <a:latin typeface="Arial"/>
                <a:cs typeface="Arial"/>
              </a:rPr>
              <a:t>Foi recebida proposta da </a:t>
            </a:r>
            <a:r>
              <a:rPr lang="pt-BR" sz="2400" err="1">
                <a:latin typeface="Arial"/>
                <a:cs typeface="Arial"/>
              </a:rPr>
              <a:t>Semagro</a:t>
            </a:r>
            <a:r>
              <a:rPr lang="pt-BR" sz="2400">
                <a:latin typeface="Arial"/>
                <a:cs typeface="Arial"/>
              </a:rPr>
              <a:t>/MS, em 19.04.2022, previa a inclusão do tomador individual na descrição da assistência máxima e endividamento anual, além da adição de um texto reforçando e clarificando o papel dos Conselhos de Desenvolvimento dos Estados e do Distrito Federal na aprovação das cartas-consultas quando o valor extrapolar o endividamento máximo de R$100 milhões. </a:t>
            </a:r>
            <a:r>
              <a:rPr lang="pt-BR" sz="2400" b="1">
                <a:latin typeface="Arial"/>
                <a:cs typeface="Arial"/>
              </a:rPr>
              <a:t>As sugestões foram acatadas pelos administradores e incluídas na proposta.</a:t>
            </a:r>
          </a:p>
          <a:p>
            <a:pPr algn="just"/>
            <a:endParaRPr lang="pt-BR" sz="240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400">
                <a:latin typeface="Arial"/>
                <a:cs typeface="Arial"/>
              </a:rPr>
              <a:t>Também foi recebida contribuição do Gabinete da </a:t>
            </a:r>
            <a:r>
              <a:rPr lang="pt-BR" sz="2400" err="1">
                <a:latin typeface="Arial"/>
                <a:cs typeface="Arial"/>
              </a:rPr>
              <a:t>Sudeco</a:t>
            </a:r>
            <a:r>
              <a:rPr lang="pt-BR" sz="2400">
                <a:latin typeface="Arial"/>
                <a:cs typeface="Arial"/>
              </a:rPr>
              <a:t> no sentido de dar tratamento diferenciado às cooperativas e associações pois, quando comparado a grupos empresariais ou mesmo agropecuários, estas se destacam pelo papel social que representa e, principalmente, pela relação econômica que tem com seus cooperados e seus associados. Segundo a proposta, a assistência máxima para as cooperativas e associações seria elevada de R$100 milhões para R$150 milhões, e o endividamento máximo elevado de R$400 milhões para 600 milhões. </a:t>
            </a:r>
            <a:r>
              <a:rPr lang="pt-BR" sz="2400" b="1">
                <a:latin typeface="Arial"/>
                <a:cs typeface="Arial"/>
              </a:rPr>
              <a:t>A referida proposta foi sobrestada para que haja uma melhor avaliação dos seus impactos. </a:t>
            </a:r>
            <a:endParaRPr lang="pt-BR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36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FCO - ALTERAÇÃO DOS ITENS 6 E 7 DO TÍTULO III DA PROGRAMAÇÃO PARA 2022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2811840"/>
            <a:ext cx="152146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>
                <a:latin typeface="Arial" pitchFamily="34" charset="0"/>
                <a:cs typeface="Arial" pitchFamily="34" charset="0"/>
              </a:rPr>
              <a:t>Após analises e algumas reuniões entre os Administradores do Fundos, chegou-se a proposta abaixo, atendendo não somente as cooperativas, mas sim todos os demais setores produtivos:</a:t>
            </a:r>
          </a:p>
          <a:p>
            <a:pPr algn="just"/>
            <a:endParaRPr lang="pt-BR" sz="2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4" descr="Texto, Carta&#10;&#10;Descrição gerada automaticamente">
            <a:extLst>
              <a:ext uri="{FF2B5EF4-FFF2-40B4-BE49-F238E27FC236}">
                <a16:creationId xmlns:a16="http://schemas.microsoft.com/office/drawing/2014/main" id="{0914EDC4-C79B-2582-980D-A8542F1382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493" y="4198433"/>
            <a:ext cx="13293969" cy="554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83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FCO - ALTERAÇÃO DOS ITENS 6 E 7 DO TÍTULO III DA PROGRAMAÇÃO PARA 2022</a:t>
            </a:r>
            <a:endParaRPr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2CBC952-A473-4B3C-B664-B3419949B6D9}"/>
              </a:ext>
            </a:extLst>
          </p:cNvPr>
          <p:cNvSpPr txBox="1"/>
          <p:nvPr/>
        </p:nvSpPr>
        <p:spPr>
          <a:xfrm>
            <a:off x="1016000" y="2808236"/>
            <a:ext cx="7598954" cy="53860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>
                <a:latin typeface="Arial" pitchFamily="34" charset="0"/>
                <a:cs typeface="Arial" pitchFamily="34" charset="0"/>
              </a:rPr>
              <a:t>Observando as finalidades e diretrizes para aplicação dos recursos do Fundo, conforme previsto na Lei 7.827/1989, e Decreto n.º 9.810/2019, os administradores não encontraram razão para exclusão do tomador individual (cliente) da possibilidade de, em caráter de excepcionalidade, elevar a assistência máxima anual para R$ 100 milhões e o endividamento máximo para R$ 400 milhões, uma vez que  a Programação atual já permite, em caráter excepcional, a assistência máxima de R$ 100 milhões por cliente. </a:t>
            </a:r>
            <a:r>
              <a:rPr lang="pt-BR" sz="2000" u="sng">
                <a:latin typeface="Arial" pitchFamily="34" charset="0"/>
                <a:cs typeface="Arial" pitchFamily="34" charset="0"/>
              </a:rPr>
              <a:t>A retirada de tal possibilidade representaria um tratamento desigual do cliente individual frente ao grupo empresarial ou agropecuário</a:t>
            </a:r>
            <a:r>
              <a:rPr lang="pt-BR" sz="200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2B67344-F0AC-4836-9F58-939F5BB58EA4}"/>
              </a:ext>
            </a:extLst>
          </p:cNvPr>
          <p:cNvSpPr txBox="1"/>
          <p:nvPr/>
        </p:nvSpPr>
        <p:spPr>
          <a:xfrm>
            <a:off x="9152708" y="2808236"/>
            <a:ext cx="7458891" cy="1881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400">
                <a:latin typeface="Arial"/>
                <a:cs typeface="Arial"/>
              </a:rPr>
              <a:t> </a:t>
            </a:r>
            <a:r>
              <a:rPr lang="pt-BR" sz="2000">
                <a:latin typeface="Arial"/>
                <a:cs typeface="Arial"/>
              </a:rPr>
              <a:t>O item 7. "ASSISTÊNCIA MÁXIMA PERMITIDA PELO FUNDO" foi incorporado ao item 6 da programação "ASSISTÊNCIA MÁXIMA ANUAL", evitando assim entendimento dúbio quanto ao mesmo assunto. </a:t>
            </a:r>
            <a:endParaRPr lang="pt-BR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249ACE5B-B4DC-4933-A06F-A38FEB0CC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3300" y="4649695"/>
            <a:ext cx="3581400" cy="553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78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FCO - ALTERAÇÃO DOS ITENS 6 E 7 DO TÍTULO III DA PROGRAMAÇÃO PARA 2022</a:t>
            </a:r>
            <a:endParaRPr lang="pt-BR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E882FD9-FE7A-4350-A0FD-A0269E9A50DE}"/>
              </a:ext>
            </a:extLst>
          </p:cNvPr>
          <p:cNvSpPr txBox="1"/>
          <p:nvPr/>
        </p:nvSpPr>
        <p:spPr>
          <a:xfrm>
            <a:off x="1028700" y="3279866"/>
            <a:ext cx="12763500" cy="20185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lnSpc>
                <a:spcPct val="200000"/>
              </a:lnSpc>
              <a:buFont typeface="Wingdings,Sans-Serif"/>
              <a:buChar char="Ø"/>
            </a:pPr>
            <a:r>
              <a:rPr lang="pt-BR" sz="2200" dirty="0">
                <a:latin typeface="Arial"/>
                <a:cs typeface="Arial"/>
              </a:rPr>
              <a:t>A proposta de alteração em questão, foi submetida à 2º reunião preparatória desta reunião, realizada no dia 02 de junho de 2022, na qual os representantes definiram, por unanimidade, que ela deveria ser encaminhada para aprovação dos Conselheiros.</a:t>
            </a:r>
          </a:p>
        </p:txBody>
      </p:sp>
    </p:spTree>
    <p:extLst>
      <p:ext uri="{BB962C8B-B14F-4D97-AF65-F5344CB8AC3E}">
        <p14:creationId xmlns:p14="http://schemas.microsoft.com/office/powerpoint/2010/main" val="200185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FCO - ALTERAÇÃO DOS ITENS 6 E 7 DO TÍTULO III DA PROGRAMAÇÃO PARA 2022</a:t>
            </a:r>
            <a:endParaRPr>
              <a:solidFill>
                <a:srgbClr val="012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595600" cy="36471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Discussão;</a:t>
            </a:r>
            <a:endParaRPr lang="pt-BR" dirty="0"/>
          </a:p>
          <a:p>
            <a:pPr algn="just">
              <a:lnSpc>
                <a:spcPct val="150000"/>
              </a:lnSpc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Votação;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Encaminhamentos.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831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032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660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– Assuntos de Ordem Geral</a:t>
            </a:r>
            <a:endParaRPr sz="6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29607" y="3227693"/>
            <a:ext cx="15595600" cy="38312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000" dirty="0">
                <a:latin typeface="Arial"/>
                <a:cs typeface="Arial"/>
              </a:rPr>
              <a:t>1. </a:t>
            </a:r>
            <a:r>
              <a:rPr lang="pt-BR" sz="2000" b="1" dirty="0">
                <a:latin typeface="Arial"/>
                <a:cs typeface="Arial"/>
              </a:rPr>
              <a:t>FCO-REVISÃO DE METODOLOGIA UTILIZADA PARA CÁLCULO DE JUROS</a:t>
            </a:r>
            <a:r>
              <a:rPr lang="pt-BR" sz="2000" dirty="0">
                <a:latin typeface="Arial"/>
                <a:cs typeface="Arial"/>
              </a:rPr>
              <a:t>​: 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500"/>
              </a:spcAft>
            </a:pPr>
            <a:r>
              <a:rPr lang="pt-BR" sz="2000" dirty="0">
                <a:latin typeface="Arial"/>
                <a:cs typeface="Arial"/>
              </a:rPr>
              <a:t>Refere-se à solicitação do Conselho de Desenvolvimento do Estado (CDE/GO) e da Superintendência do Desenvolvimento do Centro-Oeste, a fim de revisar e reduzir as taxas de juros dos Fundos Constitucionais. Na 2ª Reunião Preparatória da presente reunião, realizada em 02 de junho de 2022, ficou acordado que:</a:t>
            </a:r>
          </a:p>
          <a:p>
            <a:pPr algn="just">
              <a:lnSpc>
                <a:spcPct val="150000"/>
              </a:lnSpc>
              <a:spcAft>
                <a:spcPts val="500"/>
              </a:spcAft>
            </a:pPr>
            <a:endParaRPr lang="pt-BR" sz="2000" dirty="0">
              <a:latin typeface="Arial"/>
              <a:cs typeface="Arial"/>
            </a:endParaRPr>
          </a:p>
          <a:p>
            <a:pPr marL="1257300" lvl="2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sz="2000" dirty="0">
                <a:latin typeface="Arial"/>
                <a:cs typeface="Arial"/>
              </a:rPr>
              <a:t>Representantes do Ministério da Economia, do Ministério do Desenvolvimento Regional, do Banco Central do Brasil, da Superintendência do Desenvolvimento do Centro-Oeste, dos Estados e do Setor Produtivo, trabalharão em conjunto a fim de estudar alternativas para revisão e redução das taxas de juros dos Fundos Constitucionais.</a:t>
            </a:r>
          </a:p>
        </p:txBody>
      </p:sp>
    </p:spTree>
    <p:extLst>
      <p:ext uri="{BB962C8B-B14F-4D97-AF65-F5344CB8AC3E}">
        <p14:creationId xmlns:p14="http://schemas.microsoft.com/office/powerpoint/2010/main" val="1489326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032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660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– Assuntos de Ordem Geral</a:t>
            </a:r>
            <a:endParaRPr sz="6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28700" y="3296525"/>
            <a:ext cx="15595600" cy="75713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2. </a:t>
            </a:r>
            <a:r>
              <a:rPr lang="pt-BR" sz="2000" b="1">
                <a:latin typeface="Arial" panose="020B0604020202020204" pitchFamily="34" charset="0"/>
                <a:cs typeface="Arial" panose="020B0604020202020204" pitchFamily="34" charset="0"/>
              </a:rPr>
              <a:t>FCO - LIBERAÇÃO E AMPLIAÇÃO DE LIMITE DOS RECURSOS DO FUNDO ÀS COOPERATIVAS DE CRÉDITO: </a:t>
            </a:r>
          </a:p>
          <a:p>
            <a:endParaRPr lang="pt-BR" sz="2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Cuida-se de proposta dos Governadores da Região Centro-Oeste e das entidades de representação do setor industrial, visando a liberação e ampliação de limite dos recursos do fundo às cooperativas de crédito. Na 2ª Reunião Preparatória da presente reunião, realizada em 02 de junho de 2022, foram dados os seguintes esclarecimentos:</a:t>
            </a:r>
          </a:p>
          <a:p>
            <a:pPr algn="just">
              <a:lnSpc>
                <a:spcPct val="150000"/>
              </a:lnSpc>
            </a:pPr>
            <a:endParaRPr lang="pt-BR" sz="2000">
              <a:latin typeface="Arial"/>
              <a:cs typeface="Arial"/>
            </a:endParaRPr>
          </a:p>
          <a:p>
            <a:pPr lvl="2" algn="just">
              <a:lnSpc>
                <a:spcPct val="200000"/>
              </a:lnSpc>
            </a:pPr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a) Os limites para repasses aos bancos cooperados (SICOOB e SICREDI) já foram ampliados pelo Banco do Brasil, conforme informação prestada pelos próprios bancos em reunião realizada na Sudeco no dia 27.05.2022;</a:t>
            </a:r>
          </a:p>
          <a:p>
            <a:pPr lvl="2" algn="just">
              <a:lnSpc>
                <a:spcPct val="200000"/>
              </a:lnSpc>
            </a:pPr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b) Os recursos destinados aos repasses serão disponibilizados a medida em que houver os ingressos de recursos no Fundo, não sendo possível a sua antecipação; e</a:t>
            </a:r>
          </a:p>
          <a:p>
            <a:pPr lvl="2" algn="just">
              <a:lnSpc>
                <a:spcPct val="200000"/>
              </a:lnSpc>
            </a:pPr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c) Os administradores do Fundo, em conjunto com os bancos cooperados, estudarão a possibilidade de ampliação dos repasses, frente a importância destas instituições financeiras no desenvolvimento da região, especialmente no setor rural.</a:t>
            </a:r>
          </a:p>
          <a:p>
            <a:pPr lvl="2" algn="just">
              <a:lnSpc>
                <a:spcPct val="200000"/>
              </a:lnSpc>
            </a:pP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</a:pP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endParaRPr lang="pt-BR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81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032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660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– Assuntos de Ordem Geral</a:t>
            </a:r>
            <a:endParaRPr sz="6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4232" y="3158731"/>
            <a:ext cx="15595600" cy="5545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BR" sz="2000">
                <a:latin typeface="Arial"/>
                <a:cs typeface="Arial"/>
              </a:rPr>
              <a:t>3. </a:t>
            </a:r>
            <a:r>
              <a:rPr lang="pt-BR" sz="2000" b="1">
                <a:latin typeface="Arial"/>
                <a:cs typeface="Arial"/>
              </a:rPr>
              <a:t>ALTERAÇÃO DE DISPOSITIVOS DA LEI COMPLEMENTAR N.º 129, DE 8 DE JANEIRO DE 2009​​​</a:t>
            </a:r>
            <a:r>
              <a:rPr lang="pt-BR" sz="2000">
                <a:latin typeface="Arial"/>
                <a:cs typeface="Arial"/>
              </a:rPr>
              <a:t>:</a:t>
            </a:r>
            <a:r>
              <a:rPr lang="pt-BR" sz="2000" b="1">
                <a:latin typeface="Arial"/>
                <a:cs typeface="Arial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pt-BR" sz="2000">
                <a:latin typeface="Arial"/>
                <a:cs typeface="Arial"/>
              </a:rPr>
              <a:t>Trata-se de </a:t>
            </a:r>
            <a:r>
              <a:rPr lang="pt-BR" sz="2000" b="1">
                <a:latin typeface="Arial"/>
                <a:cs typeface="Arial"/>
              </a:rPr>
              <a:t>s</a:t>
            </a:r>
            <a:r>
              <a:rPr lang="pt-BR" sz="2000">
                <a:latin typeface="Arial"/>
                <a:cs typeface="Arial"/>
              </a:rPr>
              <a:t>ugestão da Secretaria-Executiva deste Conselho a fim de alterar a Lei Complementar 129/2009, no sentido de: Adequar a paridade de representação nas votações dos Conselheiros; Atualizar a quantidade de reuniões previstas em Lei; e Aumentar a representatividade da classe empresarial. Na 2ª Reunião Preparatória da presente reunião, realizada no dia 02 de junho de 2022, foi definido que:</a:t>
            </a:r>
          </a:p>
          <a:p>
            <a:pPr algn="just">
              <a:lnSpc>
                <a:spcPct val="150000"/>
              </a:lnSpc>
            </a:pPr>
            <a:endParaRPr lang="pt-BR" sz="2000">
              <a:latin typeface="Arial"/>
              <a:cs typeface="Arial"/>
            </a:endParaRPr>
          </a:p>
          <a:p>
            <a:pPr marL="1257300" lvl="2" indent="-342900" algn="just">
              <a:lnSpc>
                <a:spcPct val="150000"/>
              </a:lnSpc>
              <a:buAutoNum type="alphaLcParenR"/>
            </a:pPr>
            <a:r>
              <a:rPr lang="pt-BR" sz="2000">
                <a:latin typeface="Arial"/>
                <a:cs typeface="Arial"/>
              </a:rPr>
              <a:t>Essa proposta será encaminhada ao MDR para a inclusão de sugestões e prosseguimento da demanda às esferas competentes.</a:t>
            </a:r>
          </a:p>
          <a:p>
            <a:pPr lvl="2">
              <a:lnSpc>
                <a:spcPct val="150000"/>
              </a:lnSpc>
            </a:pP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</a:pPr>
            <a:endParaRPr lang="pt-BR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endParaRPr lang="pt-BR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4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76960" y="8503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 Expediente</a:t>
            </a:r>
            <a:endParaRPr sz="7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6285" y="3086305"/>
            <a:ext cx="15582900" cy="5196359"/>
          </a:xfrm>
          <a:prstGeom prst="rect">
            <a:avLst/>
          </a:prstGeom>
        </p:spPr>
        <p:txBody>
          <a:bodyPr vert="horz" wrap="square" lIns="0" tIns="128270" rIns="0" bIns="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Abertura da Sessão pelo Presidente do Conselho Deliberativo do Desenvolvimento do Centro-Oeste (</a:t>
            </a:r>
            <a:r>
              <a:rPr lang="pt-BR" sz="2200" dirty="0" err="1">
                <a:latin typeface="Arial"/>
                <a:cs typeface="Arial"/>
              </a:rPr>
              <a:t>Condel</a:t>
            </a:r>
            <a:r>
              <a:rPr lang="pt-BR" sz="2200" dirty="0">
                <a:latin typeface="Arial"/>
                <a:cs typeface="Arial"/>
              </a:rPr>
              <a:t>/</a:t>
            </a:r>
            <a:r>
              <a:rPr lang="pt-BR" sz="2200" dirty="0" err="1">
                <a:latin typeface="Arial"/>
                <a:cs typeface="Arial"/>
              </a:rPr>
              <a:t>Sudeco</a:t>
            </a:r>
            <a:r>
              <a:rPr lang="pt-BR" sz="2200" dirty="0">
                <a:latin typeface="Arial"/>
                <a:cs typeface="Arial"/>
              </a:rPr>
              <a:t>);</a:t>
            </a:r>
            <a:endParaRPr lang="pt-BR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Pronunciamento do Secretário-Executivo;</a:t>
            </a: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Dispensa da leitura e aprovação da </a:t>
            </a:r>
            <a:r>
              <a:rPr lang="pt-BR" sz="220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Ata da 15ª Reunião Ordinária do Condel/Sudeco</a:t>
            </a:r>
            <a:r>
              <a:rPr lang="pt-BR" sz="2200" dirty="0">
                <a:latin typeface="Arial"/>
                <a:cs typeface="Arial"/>
              </a:rPr>
              <a:t>, realizada no dia 8.12.2021;</a:t>
            </a:r>
          </a:p>
          <a:p>
            <a:pPr marL="342900" indent="-342900" algn="just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74420" y="195223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032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660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– Assuntos de Ordem Geral</a:t>
            </a:r>
            <a:endParaRPr sz="6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5093" y="3269311"/>
            <a:ext cx="11772900" cy="4775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BR" sz="2000" dirty="0">
                <a:latin typeface="Arial"/>
                <a:cs typeface="Arial"/>
              </a:rPr>
              <a:t>4 - </a:t>
            </a:r>
            <a:r>
              <a:rPr lang="pt-BR" sz="2000" b="1" dirty="0">
                <a:latin typeface="Arial"/>
                <a:cs typeface="Arial"/>
              </a:rPr>
              <a:t>OFÍCIOS DA DIRETORIA DE GOVERNO O BANCO DO BRASIL S.A.: 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/>
                <a:cs typeface="Arial"/>
              </a:rPr>
              <a:t>Documentos, pelos quais, a Secretaria-Executiva do Condel/Sudeco é informada sobre as operações contratadas com recursos do FCO, no meses de janeiro a abril de 2022, com valor superior a R$ 10 milhões de reais:</a:t>
            </a:r>
          </a:p>
          <a:p>
            <a:pPr>
              <a:lnSpc>
                <a:spcPct val="200000"/>
              </a:lnSpc>
            </a:pPr>
            <a:endParaRPr lang="pt-BR" sz="2000" dirty="0">
              <a:latin typeface="Arial"/>
              <a:cs typeface="Arial"/>
            </a:endParaRP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pt-BR" sz="200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2022/000801, de 24.02.2022</a:t>
            </a:r>
            <a:r>
              <a:rPr lang="pt-BR" sz="2000" dirty="0">
                <a:latin typeface="Arial"/>
                <a:cs typeface="Arial"/>
              </a:rPr>
              <a:t>;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pt-BR" sz="2000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2022/001641, de 03.05.2022</a:t>
            </a:r>
            <a:r>
              <a:rPr lang="pt-BR" sz="2000" dirty="0">
                <a:latin typeface="Arial"/>
                <a:cs typeface="Arial"/>
              </a:rPr>
              <a:t>; e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pt-BR" sz="2000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2022/002058, de 18.05.2022</a:t>
            </a:r>
            <a:r>
              <a:rPr lang="pt-BR" sz="2000" dirty="0">
                <a:latin typeface="Arial"/>
                <a:cs typeface="Arial"/>
              </a:rPr>
              <a:t>. </a:t>
            </a:r>
          </a:p>
          <a:p>
            <a:pPr>
              <a:spcAft>
                <a:spcPts val="1000"/>
              </a:spcAft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073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176301"/>
            <a:ext cx="18288000" cy="3110865"/>
            <a:chOff x="0" y="7176301"/>
            <a:chExt cx="18288000" cy="3110865"/>
          </a:xfrm>
        </p:grpSpPr>
        <p:sp>
          <p:nvSpPr>
            <p:cNvPr id="3" name="object 3"/>
            <p:cNvSpPr/>
            <p:nvPr/>
          </p:nvSpPr>
          <p:spPr>
            <a:xfrm>
              <a:off x="2" y="7496115"/>
              <a:ext cx="18288000" cy="1376680"/>
            </a:xfrm>
            <a:custGeom>
              <a:avLst/>
              <a:gdLst/>
              <a:ahLst/>
              <a:cxnLst/>
              <a:rect l="l" t="t" r="r" b="b"/>
              <a:pathLst>
                <a:path w="18288000" h="1376679">
                  <a:moveTo>
                    <a:pt x="0" y="1376350"/>
                  </a:moveTo>
                  <a:lnTo>
                    <a:pt x="18287998" y="1376350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137635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9811" y="7176301"/>
              <a:ext cx="13706474" cy="202882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8872465"/>
              <a:ext cx="18288000" cy="1414780"/>
            </a:xfrm>
            <a:custGeom>
              <a:avLst/>
              <a:gdLst/>
              <a:ahLst/>
              <a:cxnLst/>
              <a:rect l="l" t="t" r="r" b="b"/>
              <a:pathLst>
                <a:path w="18288000" h="1414779">
                  <a:moveTo>
                    <a:pt x="0" y="1414533"/>
                  </a:moveTo>
                  <a:lnTo>
                    <a:pt x="0" y="0"/>
                  </a:lnTo>
                  <a:lnTo>
                    <a:pt x="18287998" y="0"/>
                  </a:lnTo>
                  <a:lnTo>
                    <a:pt x="18287998" y="1414533"/>
                  </a:lnTo>
                  <a:lnTo>
                    <a:pt x="0" y="1414533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3650" y="9141618"/>
              <a:ext cx="8143874" cy="8762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016000" y="958945"/>
            <a:ext cx="6333490" cy="1579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200" b="1" spc="-9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r>
              <a:rPr sz="10200" b="1" spc="-140">
                <a:solidFill>
                  <a:srgbClr val="312682"/>
                </a:solidFill>
                <a:latin typeface="Verdana"/>
                <a:cs typeface="Verdana"/>
              </a:rPr>
              <a:t>b</a:t>
            </a:r>
            <a:r>
              <a:rPr sz="10200" b="1" spc="-795">
                <a:solidFill>
                  <a:srgbClr val="312682"/>
                </a:solidFill>
                <a:latin typeface="Verdana"/>
                <a:cs typeface="Verdana"/>
              </a:rPr>
              <a:t>r</a:t>
            </a:r>
            <a:r>
              <a:rPr sz="10200" b="1" spc="-545">
                <a:solidFill>
                  <a:srgbClr val="312682"/>
                </a:solidFill>
                <a:latin typeface="Verdana"/>
                <a:cs typeface="Verdana"/>
              </a:rPr>
              <a:t>i</a:t>
            </a:r>
            <a:r>
              <a:rPr sz="10200" b="1" spc="-60">
                <a:solidFill>
                  <a:srgbClr val="312682"/>
                </a:solidFill>
                <a:latin typeface="Verdana"/>
                <a:cs typeface="Verdana"/>
              </a:rPr>
              <a:t>g</a:t>
            </a:r>
            <a:r>
              <a:rPr sz="10200" b="1" spc="-630">
                <a:solidFill>
                  <a:srgbClr val="312682"/>
                </a:solidFill>
                <a:latin typeface="Verdana"/>
                <a:cs typeface="Verdana"/>
              </a:rPr>
              <a:t>a</a:t>
            </a:r>
            <a:r>
              <a:rPr sz="10200" b="1" spc="-130">
                <a:solidFill>
                  <a:srgbClr val="312682"/>
                </a:solidFill>
                <a:latin typeface="Verdana"/>
                <a:cs typeface="Verdana"/>
              </a:rPr>
              <a:t>d</a:t>
            </a:r>
            <a:r>
              <a:rPr sz="10200" b="1" spc="-425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endParaRPr sz="10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80479" y="4740678"/>
            <a:ext cx="70612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t-BR" sz="44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condel@sudeco.gov.br</a:t>
            </a:r>
            <a:endParaRPr lang="pt-BR" sz="4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76960" y="8503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 Expediente</a:t>
            </a:r>
            <a:endParaRPr sz="7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6285" y="3086305"/>
            <a:ext cx="15582900" cy="6212022"/>
          </a:xfrm>
          <a:prstGeom prst="rect">
            <a:avLst/>
          </a:prstGeom>
        </p:spPr>
        <p:txBody>
          <a:bodyPr vert="horz" wrap="square" lIns="0" tIns="128270" rIns="0" bIns="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Dispensa da leitura e aprovação da </a:t>
            </a:r>
            <a:r>
              <a:rPr lang="pt-BR" sz="220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Ata da 1ª Reunião Preparatória da 16ª Reunião Ordinária do Condel/Sudeco</a:t>
            </a:r>
            <a:r>
              <a:rPr lang="pt-BR" sz="2200" dirty="0">
                <a:latin typeface="Arial"/>
                <a:cs typeface="Arial"/>
              </a:rPr>
              <a:t>, realizada no dia 7.03.2022;</a:t>
            </a:r>
            <a:endParaRPr lang="pt-BR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Dispensa da leitura e aprovação da 2ª Reunião Preparatória da 16ª Reunião Ordinária do </a:t>
            </a:r>
            <a:r>
              <a:rPr lang="pt-BR" sz="2200" dirty="0" err="1">
                <a:latin typeface="Arial"/>
                <a:cs typeface="Arial"/>
              </a:rPr>
              <a:t>Condel</a:t>
            </a:r>
            <a:r>
              <a:rPr lang="pt-BR" sz="2200" dirty="0">
                <a:latin typeface="Arial"/>
                <a:cs typeface="Arial"/>
              </a:rPr>
              <a:t>/</a:t>
            </a:r>
            <a:r>
              <a:rPr lang="pt-BR" sz="2200" dirty="0" err="1">
                <a:latin typeface="Arial"/>
                <a:cs typeface="Arial"/>
              </a:rPr>
              <a:t>Sudeco</a:t>
            </a:r>
            <a:r>
              <a:rPr lang="pt-BR" sz="2200" dirty="0">
                <a:latin typeface="Arial"/>
                <a:cs typeface="Arial"/>
              </a:rPr>
              <a:t>, realizada no dia 2.06.2022; e</a:t>
            </a: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Wingdings" panose="020B0604020202020204" pitchFamily="34" charset="0"/>
              <a:buChar char="Ø"/>
            </a:pPr>
            <a:r>
              <a:rPr lang="pt-BR" sz="2200" dirty="0">
                <a:latin typeface="Arial"/>
                <a:cs typeface="Arial"/>
              </a:rPr>
              <a:t>Instalação dos trabalhos.</a:t>
            </a:r>
          </a:p>
          <a:p>
            <a:pPr marL="342900" indent="-342900" algn="just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Calibri"/>
              <a:cs typeface="Calibri"/>
            </a:endParaRPr>
          </a:p>
          <a:p>
            <a:pPr marL="34290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2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74420" y="195223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9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– Ordem do Dia</a:t>
            </a:r>
            <a:endParaRPr sz="7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595600" cy="32458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2200" b="1" dirty="0">
                <a:solidFill>
                  <a:srgbClr val="FF0000"/>
                </a:solidFill>
                <a:latin typeface="Arial"/>
                <a:cs typeface="Arial"/>
              </a:rPr>
              <a:t>PROPOSIÇÃO N.º 01/2022 </a:t>
            </a:r>
            <a:r>
              <a:rPr lang="pt-BR" sz="2200" dirty="0">
                <a:latin typeface="Arial"/>
                <a:cs typeface="Arial"/>
              </a:rPr>
              <a:t>- </a:t>
            </a:r>
            <a:r>
              <a:rPr lang="pt-BR" sz="2200" b="1" dirty="0">
                <a:latin typeface="Arial"/>
                <a:cs typeface="Arial"/>
              </a:rPr>
              <a:t>FDCO - Normativos.</a:t>
            </a:r>
          </a:p>
          <a:p>
            <a:pPr algn="just"/>
            <a:endParaRPr lang="pt-BR" sz="22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latin typeface="Arial"/>
                <a:cs typeface="Arial"/>
              </a:rPr>
              <a:t>Apresento, à consideração dos Conselheiros, nos termos do </a:t>
            </a:r>
            <a:r>
              <a:rPr lang="pt-BR" sz="220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Parecer Condel Sudeco nº. 03/2022, de 07 de junho de 2022</a:t>
            </a:r>
            <a:r>
              <a:rPr lang="pt-BR" sz="2200" dirty="0">
                <a:latin typeface="Arial"/>
                <a:cs typeface="Arial"/>
              </a:rPr>
              <a:t>, a proposta da Secretaria-Executiva, feita por meio da </a:t>
            </a:r>
            <a:r>
              <a:rPr lang="pt-BR" sz="2200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Minuta de Resolução Condel/Sudeco de nº. 124</a:t>
            </a:r>
            <a:r>
              <a:rPr lang="pt-BR" sz="2200" dirty="0">
                <a:latin typeface="Arial"/>
                <a:cs typeface="Arial"/>
              </a:rPr>
              <a:t> e da </a:t>
            </a:r>
            <a:r>
              <a:rPr lang="pt-BR" sz="2200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Minuta de Resolução Condel/Sudeco nº. 125</a:t>
            </a:r>
            <a:r>
              <a:rPr lang="pt-BR" sz="2200" dirty="0">
                <a:latin typeface="Arial"/>
                <a:cs typeface="Arial"/>
              </a:rPr>
              <a:t>, no sentido de aprovar o Regulamento e os Critérios para aplicação dos recursos do Fundo de Desenvolvimento do Centro-Oeste (FDCO), destinados ao apoio de atividades em pesquisa e desenvolvimento de  tecnologias de interesse do desenvolvimento regional (P&amp;D).</a:t>
            </a:r>
          </a:p>
        </p:txBody>
      </p:sp>
    </p:spTree>
    <p:extLst>
      <p:ext uri="{BB962C8B-B14F-4D97-AF65-F5344CB8AC3E}">
        <p14:creationId xmlns:p14="http://schemas.microsoft.com/office/powerpoint/2010/main" val="90733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FDCO - Normativos</a:t>
            </a:r>
            <a:endParaRPr sz="7350">
              <a:solidFill>
                <a:srgbClr val="012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595600" cy="48962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/>
                <a:cs typeface="Arial"/>
              </a:rPr>
              <a:t>Tema retirado de pauta durante a 15ª Reunião Ordinária do </a:t>
            </a:r>
            <a:r>
              <a:rPr lang="pt-BR" sz="2200" dirty="0" err="1">
                <a:latin typeface="Arial"/>
                <a:cs typeface="Arial"/>
              </a:rPr>
              <a:t>Condel</a:t>
            </a:r>
            <a:r>
              <a:rPr lang="pt-BR" sz="2200" dirty="0">
                <a:latin typeface="Arial"/>
                <a:cs typeface="Arial"/>
              </a:rPr>
              <a:t>/</a:t>
            </a:r>
            <a:r>
              <a:rPr lang="pt-BR" sz="2200" dirty="0" err="1">
                <a:latin typeface="Arial"/>
                <a:cs typeface="Arial"/>
              </a:rPr>
              <a:t>Sudeco</a:t>
            </a:r>
            <a:r>
              <a:rPr lang="pt-BR" sz="2200" dirty="0">
                <a:latin typeface="Arial"/>
                <a:cs typeface="Arial"/>
              </a:rPr>
              <a:t>, para alinhamento junto ao Ministério da Economia, bem como a realização de ajustes solicitados pela Procuradoria Federal junto à </a:t>
            </a:r>
            <a:r>
              <a:rPr lang="pt-BR" sz="2200" dirty="0" err="1">
                <a:latin typeface="Arial"/>
                <a:cs typeface="Arial"/>
              </a:rPr>
              <a:t>Sudeco</a:t>
            </a:r>
            <a:r>
              <a:rPr lang="pt-BR" sz="2200" dirty="0">
                <a:latin typeface="Arial"/>
                <a:cs typeface="Arial"/>
              </a:rPr>
              <a:t>;</a:t>
            </a:r>
          </a:p>
          <a:p>
            <a:pPr algn="just">
              <a:lnSpc>
                <a:spcPct val="150000"/>
              </a:lnSpc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/>
                <a:cs typeface="Arial"/>
              </a:rPr>
              <a:t>Após alterações, a matéria foi encaminhada pela Secretaria-Executiva do </a:t>
            </a:r>
            <a:r>
              <a:rPr lang="pt-BR" sz="2200" dirty="0" err="1">
                <a:latin typeface="Arial"/>
                <a:cs typeface="Arial"/>
              </a:rPr>
              <a:t>Condel</a:t>
            </a:r>
            <a:r>
              <a:rPr lang="pt-BR" sz="2200" dirty="0">
                <a:latin typeface="Arial"/>
                <a:cs typeface="Arial"/>
              </a:rPr>
              <a:t>/</a:t>
            </a:r>
            <a:r>
              <a:rPr lang="pt-BR" sz="2200" dirty="0" err="1">
                <a:latin typeface="Arial"/>
                <a:cs typeface="Arial"/>
              </a:rPr>
              <a:t>Sudeco</a:t>
            </a:r>
            <a:r>
              <a:rPr lang="pt-BR" sz="2200" dirty="0">
                <a:latin typeface="Arial"/>
                <a:cs typeface="Arial"/>
              </a:rPr>
              <a:t> ao Ministro do MDR, como assunto de urgência e relevância para aprovação "ad referendum" do Colegiado;</a:t>
            </a:r>
          </a:p>
          <a:p>
            <a:pPr algn="just">
              <a:lnSpc>
                <a:spcPct val="150000"/>
              </a:lnSpc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/>
                <a:cs typeface="Arial"/>
              </a:rPr>
              <a:t>MDR sugeriu a realização de ajustes formais nas respectivas minutas de Resoluções;</a:t>
            </a:r>
          </a:p>
          <a:p>
            <a:pPr algn="just">
              <a:lnSpc>
                <a:spcPct val="200000"/>
              </a:lnSpc>
            </a:pPr>
            <a:endParaRPr lang="pt-BR" sz="2200" dirty="0">
              <a:latin typeface="Arial"/>
              <a:cs typeface="Arial"/>
            </a:endParaRPr>
          </a:p>
          <a:p>
            <a:pPr algn="just">
              <a:lnSpc>
                <a:spcPct val="200000"/>
              </a:lnSpc>
            </a:pPr>
            <a:endParaRPr lang="pt-BR" sz="22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8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FDCO - Normativos</a:t>
            </a:r>
            <a:endParaRPr sz="7350">
              <a:solidFill>
                <a:srgbClr val="012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595600" cy="43884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/>
                <a:cs typeface="Arial"/>
              </a:rPr>
              <a:t>A Secretaria-executiva deste Colegiado, juntamente, com a área técnica da Sudeco, ajustaram esses documentos conforme as recomendações do Ministério.</a:t>
            </a:r>
            <a:endParaRPr lang="pt-BR" dirty="0"/>
          </a:p>
          <a:p>
            <a:pPr algn="just">
              <a:lnSpc>
                <a:spcPct val="150000"/>
              </a:lnSpc>
            </a:pPr>
            <a:endParaRPr lang="pt-BR" sz="2200" dirty="0">
              <a:latin typeface="Arial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Wingdings,Sans-Serif" panose="05000000000000000000" pitchFamily="2" charset="2"/>
              <a:buChar char="Ø"/>
            </a:pPr>
            <a:r>
              <a:rPr lang="pt-BR" sz="2200" dirty="0">
                <a:latin typeface="Arial"/>
                <a:cs typeface="Arial"/>
              </a:rPr>
              <a:t>As minutas em questão foram submetidas à 2º reunião preparatória desta reunião, realizada no dia 02 de junho de 2022, na qual os representantes definiram, por unanimidade, que elas deveriam ser encaminhadas para aprovação dos Conselheiros.</a:t>
            </a:r>
            <a:endParaRPr lang="en-US" sz="2200" dirty="0">
              <a:ea typeface="+mn-lt"/>
              <a:cs typeface="+mn-lt"/>
            </a:endParaRP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pt-BR" sz="2200" dirty="0">
              <a:latin typeface="Arial"/>
              <a:cs typeface="Arial"/>
            </a:endParaRPr>
          </a:p>
          <a:p>
            <a:pPr algn="just">
              <a:lnSpc>
                <a:spcPct val="200000"/>
              </a:lnSpc>
            </a:pPr>
            <a:endParaRPr lang="pt-BR" sz="22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5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FDCO - Normativos</a:t>
            </a:r>
            <a:endParaRPr sz="7350">
              <a:solidFill>
                <a:srgbClr val="0120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595600" cy="36471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Discussão;</a:t>
            </a:r>
            <a:endParaRPr lang="pt-BR" dirty="0"/>
          </a:p>
          <a:p>
            <a:pPr algn="just">
              <a:lnSpc>
                <a:spcPct val="150000"/>
              </a:lnSpc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Votação;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Encaminhamentos.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8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7350">
                <a:solidFill>
                  <a:srgbClr val="012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– Ordem do Dia</a:t>
            </a:r>
            <a:endParaRPr sz="7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214600" cy="25768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200" b="1" dirty="0">
                <a:solidFill>
                  <a:srgbClr val="FF0000"/>
                </a:solidFill>
                <a:latin typeface="Arial"/>
                <a:cs typeface="Arial"/>
              </a:rPr>
              <a:t>PROPOSIÇÃO N.º 02/2022 </a:t>
            </a:r>
            <a:r>
              <a:rPr lang="pt-BR" sz="2200" dirty="0">
                <a:latin typeface="Arial"/>
                <a:cs typeface="Arial"/>
              </a:rPr>
              <a:t>- </a:t>
            </a:r>
            <a:r>
              <a:rPr lang="pt-BR" sz="2200" b="1" dirty="0">
                <a:latin typeface="Arial"/>
                <a:cs typeface="Arial"/>
              </a:rPr>
              <a:t>FCO - ALTERAÇÃO DOS ITENS 6 E 7 DO TÍTULO III DA PROGRAMAÇÃO PARA 2022​​​: 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latin typeface="Arial"/>
                <a:cs typeface="Arial"/>
              </a:rPr>
              <a:t>Apresento, à consideração dos Conselheiros, nos termos da  </a:t>
            </a:r>
            <a:r>
              <a:rPr lang="pt-BR" sz="220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Parecer Condel Sudeco nº. 02/2022, 07 de junho de 2022 </a:t>
            </a:r>
            <a:r>
              <a:rPr lang="pt-BR" sz="2200" dirty="0">
                <a:latin typeface="Arial"/>
                <a:cs typeface="Arial"/>
              </a:rPr>
              <a:t>, a proposta da Secretaria-Executiva, feita por meio da  </a:t>
            </a:r>
            <a:r>
              <a:rPr lang="pt-BR" sz="2200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Minuta de Resolução Condel/Sudeco de nº. 128 </a:t>
            </a:r>
            <a:r>
              <a:rPr lang="pt-BR" sz="2200" dirty="0">
                <a:latin typeface="Arial"/>
                <a:cs typeface="Arial"/>
              </a:rPr>
              <a:t>, no sentido de promover a alteração dos itens 6 e 7 do Título III da Programação do FCO 2022.</a:t>
            </a:r>
          </a:p>
        </p:txBody>
      </p:sp>
    </p:spTree>
    <p:extLst>
      <p:ext uri="{BB962C8B-B14F-4D97-AF65-F5344CB8AC3E}">
        <p14:creationId xmlns:p14="http://schemas.microsoft.com/office/powerpoint/2010/main" val="345742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09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25308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FCO - ALTERAÇÃO DOS ITENS 6 E 7 DO TÍTULO III DA PROGRAMAÇÃO PARA 2022</a:t>
            </a:r>
            <a:endParaRPr lang="pt-BR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3367B95-0695-4B5A-96C1-D320DABF7EA4}"/>
              </a:ext>
            </a:extLst>
          </p:cNvPr>
          <p:cNvSpPr txBox="1"/>
          <p:nvPr/>
        </p:nvSpPr>
        <p:spPr>
          <a:xfrm>
            <a:off x="1016000" y="3306215"/>
            <a:ext cx="15214600" cy="1553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200">
                <a:latin typeface="Arial"/>
                <a:cs typeface="Arial"/>
              </a:rPr>
              <a:t>A OCB/GO, por intermédio do Conselho de Desenvolvimento Econômico do Estado de Goiás - CDE/GO, encaminhou, em 11.11.2021, para discussão na 15ª Reunião do CONDEL/SUDECO, realizada em 08.12.2021, proposta de elevação do teto de financiamento às cooperativas agroindustriais, conforme exposto abaixo: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313BDB1-56F4-42FE-ADF1-6AC05038D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661" y="5127842"/>
            <a:ext cx="9867676" cy="501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F9F8C8ADE8C3469D16FA3DA975091B" ma:contentTypeVersion="11" ma:contentTypeDescription="Crie um novo documento." ma:contentTypeScope="" ma:versionID="1e9473673a422e7011cac8e769a65715">
  <xsd:schema xmlns:xsd="http://www.w3.org/2001/XMLSchema" xmlns:xs="http://www.w3.org/2001/XMLSchema" xmlns:p="http://schemas.microsoft.com/office/2006/metadata/properties" xmlns:ns3="effa75f8-0707-4b0b-8ff8-1b484c78e2d0" xmlns:ns4="2eafaae6-1b9d-40f4-aa7d-2e5d5d034bdd" targetNamespace="http://schemas.microsoft.com/office/2006/metadata/properties" ma:root="true" ma:fieldsID="9ad108cfe45e7913d5db79716a3f869c" ns3:_="" ns4:_="">
    <xsd:import namespace="effa75f8-0707-4b0b-8ff8-1b484c78e2d0"/>
    <xsd:import namespace="2eafaae6-1b9d-40f4-aa7d-2e5d5d034b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a75f8-0707-4b0b-8ff8-1b484c78e2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faae6-1b9d-40f4-aa7d-2e5d5d034b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B47553-933D-467F-AD31-412498A552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E4DACF-38B0-4127-AB77-0BD97737E88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717697-4F79-45FE-B077-67D42E1E2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fa75f8-0707-4b0b-8ff8-1b484c78e2d0"/>
    <ds:schemaRef ds:uri="2eafaae6-1b9d-40f4-aa7d-2e5d5d034b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878</Words>
  <Application>Microsoft Office PowerPoint</Application>
  <PresentationFormat>Personalizar</PresentationFormat>
  <Paragraphs>99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9" baseType="lpstr">
      <vt:lpstr>Arial</vt:lpstr>
      <vt:lpstr>Arial MT</vt:lpstr>
      <vt:lpstr>Calibri</vt:lpstr>
      <vt:lpstr>Tahoma</vt:lpstr>
      <vt:lpstr>Verdana</vt:lpstr>
      <vt:lpstr>Wingdings</vt:lpstr>
      <vt:lpstr>Wingdings,Sans-Serif</vt:lpstr>
      <vt:lpstr>Office Theme</vt:lpstr>
      <vt:lpstr>16ª Reunião Ordinária Condel/Sudeco</vt:lpstr>
      <vt:lpstr>I - Expediente</vt:lpstr>
      <vt:lpstr>I - Expediente</vt:lpstr>
      <vt:lpstr>II – Ordem do Dia</vt:lpstr>
      <vt:lpstr>FDCO - Normativos</vt:lpstr>
      <vt:lpstr>FDCO - Normativos</vt:lpstr>
      <vt:lpstr>FDCO - Normativos</vt:lpstr>
      <vt:lpstr>II – Ordem do Dia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FCO - ALTERAÇÃO DOS ITENS 6 E 7 DO TÍTULO III DA PROGRAMAÇÃO PARA 2022</vt:lpstr>
      <vt:lpstr>III – Assuntos de Ordem Geral</vt:lpstr>
      <vt:lpstr>III – Assuntos de Ordem Geral</vt:lpstr>
      <vt:lpstr>III – Assuntos de Ordem Geral</vt:lpstr>
      <vt:lpstr>III – Assuntos de Ordem Geral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de Plano de Negócios em Preto e Verde-Azulado Geométrico Tecnologia</dc:title>
  <dc:creator>Sudeco</dc:creator>
  <cp:keywords>DAE_krDyTB0,BAEpc3H-_6E</cp:keywords>
  <cp:lastModifiedBy>Suellen e Silva Vidal de Oliveira</cp:lastModifiedBy>
  <cp:revision>64</cp:revision>
  <dcterms:created xsi:type="dcterms:W3CDTF">2022-05-03T17:33:00Z</dcterms:created>
  <dcterms:modified xsi:type="dcterms:W3CDTF">2022-06-14T17:57:51Z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2022-05-03T00:00:00Z</vt:filetime>
  </property>
  <property fmtid="{D5CDD505-2E9C-101B-9397-08002B2CF9AE}" pid="3" name="Creator">
    <vt:lpwstr>Canva</vt:lpwstr>
  </property>
  <property fmtid="{D5CDD505-2E9C-101B-9397-08002B2CF9AE}" pid="4" name="LastSaved">
    <vt:filetime>2022-05-03T00:00:00Z</vt:filetime>
  </property>
  <property fmtid="{D5CDD505-2E9C-101B-9397-08002B2CF9AE}" pid="5" name="ContentTypeId">
    <vt:lpwstr>0x0101000DF9F8C8ADE8C3469D16FA3DA975091B</vt:lpwstr>
  </property>
</Properties>
</file>