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ABE3E090-86C2-B4C3-DDD2-08A4087DD3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87D3720-01AB-19CE-DEEC-1748C33B85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039B2-DF5C-483C-AEE9-C3AFEC50E336}" type="datetimeFigureOut">
              <a:rPr lang="pt-BR" smtClean="0"/>
              <a:t>31/05/2022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B4AAA14-CC2D-FF36-C48E-4EEF114B730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D0BE4BC-0DE4-F703-6A4D-A69725D108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164DC-A1A8-40ED-9453-482716176B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134372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0FFDB2-F8CE-4CF1-896B-58CCF778C0BD}" type="datetimeFigureOut">
              <a:rPr lang="pt-BR" smtClean="0"/>
              <a:t>31/05/2022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803B8-A5B9-4DAA-B767-5B520535D7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087489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6A1839-A3B4-3A10-D1E8-BA34D68E8E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EF907D7-703D-E4C7-BC07-DB07ADF63A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E2882DA-78FF-9058-0B9E-9B761ADB0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6564A-FB90-4619-9E16-66B3799FEAB9}" type="datetime1">
              <a:rPr lang="pt-BR" smtClean="0"/>
              <a:t>31/05/2022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D63B7F2-C980-3E01-192E-3A1603841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99A1EBB-7E51-29F2-EE1B-D78378945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85F6B-7A32-4092-A676-A32CCB0562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614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ADD594-831C-7A69-AEB5-6AD72D5EE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B1CDFD7-570D-BA00-F56A-43F7A445D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9D0313A-BF8E-59D4-A44E-525CE2A36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5E1CE-69BF-406E-AE7D-06E4F772E177}" type="datetime1">
              <a:rPr lang="pt-BR" smtClean="0"/>
              <a:t>31/05/2022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CB79360-3028-3629-9415-449EE2ABB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AFA598-BD97-5CEA-A8FB-9EB9467ED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85F6B-7A32-4092-A676-A32CCB0562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7712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E53F7EA-81AF-A455-04DC-A5690688DD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C3AF597-B42E-17B3-0672-829DC4B834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2CC7BBC-9E1D-2904-A24B-12F780F63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50CD1-DF39-48ED-854F-F0BB37A20A4B}" type="datetime1">
              <a:rPr lang="pt-BR" smtClean="0"/>
              <a:t>31/05/2022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2D730BB-2D72-8F07-D0A1-A36C0530C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F8E082-AC12-B40F-9AA2-E8D1AE32D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85F6B-7A32-4092-A676-A32CCB0562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396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00B0E9-CF18-07FB-3B45-3A717EFE2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3627C3-B71A-6BCD-0396-F67FBE2D9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5137C9-5628-C77A-2FA8-C771537C3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D2C2-0716-4EE5-ADD5-348C0551529A}" type="datetime1">
              <a:rPr lang="pt-BR" smtClean="0"/>
              <a:t>31/05/2022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47D6181-2AD8-3DA8-9514-DADDB60B3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E7EDF77-4FA4-2C62-DC31-69F96D37B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85F6B-7A32-4092-A676-A32CCB0562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5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7C5161-48A1-B977-19BE-4B914F214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C3ED909-1DF7-B987-E897-E488C7419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3632F0-84CC-A4F4-CBE5-DAEAA0D1A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D0954-0BA6-41BF-8530-3357B2E463AD}" type="datetime1">
              <a:rPr lang="pt-BR" smtClean="0"/>
              <a:t>31/05/2022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0514BFE-EE2A-2343-0119-113E60385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A8C938E-6267-0046-F6DF-2DCF2C0E7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85F6B-7A32-4092-A676-A32CCB0562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4467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187152-ED3E-3F49-09CF-515996110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F109CE-490F-0A81-DB20-3AD853E96F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DF4812-00C2-C04D-032B-DD8A7EE956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57DBBEB-5422-2489-E05A-C411AC91D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A3818-96BA-4FF0-A649-E4E7D6C1DAF7}" type="datetime1">
              <a:rPr lang="pt-BR" smtClean="0"/>
              <a:t>31/05/2022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2A69988-6ACA-C5A0-440F-03363DF9E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BE0AACC-B324-1F88-80AC-087A1A0FF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85F6B-7A32-4092-A676-A32CCB0562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9169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0085FC-CD8B-A6DF-B67D-C4175FC80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17E4284-7C37-488E-DE8C-C55C59891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7B0DA7D-78F4-E1E8-279A-7710A4A6BE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F42CFF9-B8D3-C369-47A5-095471FD3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72A5466-841A-3FF6-537F-0167F3299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1F9807C-4039-3FDD-AAB1-B846DB1F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849E4-A88F-4638-8E6E-C94FBFB30024}" type="datetime1">
              <a:rPr lang="pt-BR" smtClean="0"/>
              <a:t>31/05/2022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643E9F4-0F6B-2268-72F9-91B867617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03CBF3D-FB26-6A53-CF08-A369F73F0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85F6B-7A32-4092-A676-A32CCB0562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2485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A2FEFD-3928-EE60-D784-8FF0E1592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F3B5214-FFBA-7622-C43F-5E9405EDF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76D79-47F9-4F60-94E5-077A3711AA63}" type="datetime1">
              <a:rPr lang="pt-BR" smtClean="0"/>
              <a:t>31/05/2022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0C4172D-4B70-FDBE-5596-E2F91F2EB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27F1E26-B8E4-31CC-3831-54A985D36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85F6B-7A32-4092-A676-A32CCB0562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8019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C716BD6-7249-66A8-3A22-370BD1FC9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B4C7-867D-46E1-98F0-8246CE80D55D}" type="datetime1">
              <a:rPr lang="pt-BR" smtClean="0"/>
              <a:t>31/05/2022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C8160D5-CBEA-A8D5-E493-996DADC66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4CB17A7-8943-5049-350F-26EE07E29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85F6B-7A32-4092-A676-A32CCB0562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2671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0BD029-A4CB-F0D9-B6BA-13AB0EA8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BAC9DE3-25E3-ED9E-A3B9-12A192A2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95993DD-E4D9-93A2-EC7B-E54B6F2CA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43DEB28-68EE-2A16-1185-84B99A5FB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7BCF1-469F-46B6-9F4E-86EA740F4E06}" type="datetime1">
              <a:rPr lang="pt-BR" smtClean="0"/>
              <a:t>31/05/2022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D1357DD-74B2-8983-16AD-22FC85BCD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8FC6C32-BFC4-930C-F778-563B6AD35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85F6B-7A32-4092-A676-A32CCB0562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6581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DA8A8C-6C95-F03E-25FA-E7E3238C7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999DBB8-70BB-5E56-3B51-5F8C1E5D17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169B991-0AC4-A1A5-8E2E-129E6F002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C3D67B9-EBD7-D7F6-9D20-C96AD10BA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88848-E1CF-43E1-925A-D98030EA3157}" type="datetime1">
              <a:rPr lang="pt-BR" smtClean="0"/>
              <a:t>31/05/2022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0FA57D3-5BBC-866C-B63B-5F703AD85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9D85468-A450-B075-9F32-0EE4B6117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85F6B-7A32-4092-A676-A32CCB0562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1318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5425E02-BBA0-3439-4338-6317654C9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C6A39BA-97D7-F854-562C-07EFF4AE1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CE1B0D7-6FD5-3154-DE53-4D9739F2C8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E3B5D-DABC-469F-A9E0-DF71B5B4E504}" type="datetime1">
              <a:rPr lang="pt-BR" smtClean="0"/>
              <a:t>31/05/2022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F9FB787-9D91-19E4-EE63-BA48101F22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D7A57F-D292-3D92-EA40-4C81BC87CD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85F6B-7A32-4092-A676-A32CCB0562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17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0104FF-2B4B-DEE8-C0D0-A35E457C27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939968"/>
          </a:xfrm>
        </p:spPr>
        <p:txBody>
          <a:bodyPr>
            <a:normAutofit fontScale="90000"/>
          </a:bodyPr>
          <a:lstStyle/>
          <a:p>
            <a:pPr algn="just"/>
            <a:r>
              <a:rPr lang="pt-BR" sz="6000" b="1" i="0" dirty="0">
                <a:solidFill>
                  <a:schemeClr val="bg1"/>
                </a:solidFill>
                <a:effectLst/>
                <a:latin typeface="rawline"/>
              </a:rPr>
              <a:t>MEDIDAS DE DESBUROCRATIZAÇÃO E MODERNIZAÇÃO REGULATÓRIA RELACIONADAS AO LICMEDIDAS DE DESBUROCRATIZAÇÃO E MODERNIZAÇÃO REGULATÓRIA RELACIONADAS AO LICENCIAMENTO DE IMPORTAÇÃOMEDIDAS DE DESBUROCRATIZAÇÃO E MODERNIZAÇÃO REGULATÓRIA RELACIONADAS </a:t>
            </a:r>
            <a:r>
              <a:rPr kumimoji="0" lang="pt-BR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wline"/>
                <a:ea typeface="+mj-ea"/>
                <a:cs typeface="+mj-cs"/>
              </a:rPr>
              <a:t>MEDIDAS DE DESBUROCRATIZAÇÃO E MODERNIZAÇÃO REGULATÓRIA RELACIONADAS AO LICENCIAMENTO DE IMPORTAÇÃO</a:t>
            </a:r>
            <a:r>
              <a:rPr lang="pt-BR" sz="6000" b="1" i="0" dirty="0">
                <a:solidFill>
                  <a:schemeClr val="bg1"/>
                </a:solidFill>
                <a:effectLst/>
                <a:latin typeface="rawline"/>
              </a:rPr>
              <a:t>AO LICENCIAMENTO DE IMPORTAÇÃOENCIAMENTO DE IMPORTAÇÃO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C1EFF89-0ED7-8EF7-2089-9974B0CBB6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   </a:t>
            </a:r>
          </a:p>
        </p:txBody>
      </p:sp>
      <p:pic>
        <p:nvPicPr>
          <p:cNvPr id="5" name="Picture 12766">
            <a:extLst>
              <a:ext uri="{FF2B5EF4-FFF2-40B4-BE49-F238E27FC236}">
                <a16:creationId xmlns:a16="http://schemas.microsoft.com/office/drawing/2014/main" id="{A66DF407-EB0A-CE19-584C-5C8F19E8C31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096000" y="5804426"/>
            <a:ext cx="5526161" cy="861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366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0104FF-2B4B-DEE8-C0D0-A35E457C27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4487" y="777806"/>
            <a:ext cx="9144000" cy="2133600"/>
          </a:xfrm>
        </p:spPr>
        <p:txBody>
          <a:bodyPr>
            <a:normAutofit fontScale="90000"/>
          </a:bodyPr>
          <a:lstStyle/>
          <a:p>
            <a:pPr algn="l"/>
            <a:r>
              <a:rPr lang="pt-BR" sz="6000" b="1" i="0" dirty="0">
                <a:solidFill>
                  <a:schemeClr val="bg1"/>
                </a:solidFill>
                <a:effectLst/>
                <a:latin typeface="rawline"/>
              </a:rPr>
              <a:t>MEDIDAS DE REGULATÓRIA</a:t>
            </a:r>
            <a:br>
              <a:rPr kumimoji="0" lang="pt-BR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wline"/>
                <a:ea typeface="+mj-ea"/>
                <a:cs typeface="+mj-cs"/>
              </a:rPr>
            </a:br>
            <a:r>
              <a:rPr lang="pt-BR" sz="4400" b="1" i="0" dirty="0">
                <a:effectLst/>
                <a:latin typeface="rawline"/>
              </a:rPr>
              <a:t>Portaria </a:t>
            </a:r>
            <a:r>
              <a:rPr lang="pt-BR" sz="4400" b="1" dirty="0">
                <a:latin typeface="rawline"/>
              </a:rPr>
              <a:t>que trata</a:t>
            </a:r>
            <a:r>
              <a:rPr lang="pt-BR" sz="4400" b="1" i="0" dirty="0">
                <a:effectLst/>
                <a:latin typeface="rawline"/>
              </a:rPr>
              <a:t> da substituição de mercadoria </a:t>
            </a:r>
            <a:r>
              <a:rPr lang="pt-BR" sz="4400" b="1" i="0" dirty="0" err="1">
                <a:effectLst/>
                <a:latin typeface="rawline"/>
              </a:rPr>
              <a:t>defeituosa.</a:t>
            </a:r>
            <a:r>
              <a:rPr lang="pt-BR" sz="4400" b="1" i="0" dirty="0" err="1">
                <a:solidFill>
                  <a:schemeClr val="bg1"/>
                </a:solidFill>
                <a:effectLst/>
                <a:latin typeface="rawline"/>
              </a:rPr>
              <a:t>.</a:t>
            </a:r>
            <a:r>
              <a:rPr lang="pt-BR" sz="6000" b="1" i="0" dirty="0" err="1">
                <a:solidFill>
                  <a:schemeClr val="bg1"/>
                </a:solidFill>
                <a:effectLst/>
                <a:latin typeface="rawline"/>
              </a:rPr>
              <a:t>DE</a:t>
            </a:r>
            <a:r>
              <a:rPr lang="pt-BR" sz="6000" b="1" i="0" dirty="0">
                <a:solidFill>
                  <a:schemeClr val="bg1"/>
                </a:solidFill>
                <a:effectLst/>
                <a:latin typeface="rawline"/>
              </a:rPr>
              <a:t> IMPORTAÇÃO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C1EFF89-0ED7-8EF7-2089-9974B0CBB6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pt-BR" sz="4400" dirty="0"/>
              <a:t>Portaria 150/82 (revogação)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pt-BR" sz="44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pt-BR" sz="4400" dirty="0"/>
              <a:t>Portaria ME nº 7.058, de 21 de junho de 2021</a:t>
            </a:r>
          </a:p>
        </p:txBody>
      </p:sp>
      <p:pic>
        <p:nvPicPr>
          <p:cNvPr id="5" name="Picture 12766">
            <a:extLst>
              <a:ext uri="{FF2B5EF4-FFF2-40B4-BE49-F238E27FC236}">
                <a16:creationId xmlns:a16="http://schemas.microsoft.com/office/drawing/2014/main" id="{A66DF407-EB0A-CE19-584C-5C8F19E8C31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096000" y="5804426"/>
            <a:ext cx="5526161" cy="861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594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0104FF-2B4B-DEE8-C0D0-A35E457C27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69843"/>
            <a:ext cx="9144000" cy="2411480"/>
          </a:xfrm>
        </p:spPr>
        <p:txBody>
          <a:bodyPr>
            <a:normAutofit fontScale="90000"/>
          </a:bodyPr>
          <a:lstStyle/>
          <a:p>
            <a:pPr algn="l"/>
            <a:r>
              <a:rPr lang="pt-BR" sz="6000" b="1" i="0" dirty="0">
                <a:solidFill>
                  <a:schemeClr val="bg1"/>
                </a:solidFill>
                <a:effectLst/>
                <a:latin typeface="rawline"/>
              </a:rPr>
              <a:t>MEDIDAS DE REGULATÓRIA</a:t>
            </a:r>
            <a:br>
              <a:rPr kumimoji="0" lang="pt-BR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wline"/>
                <a:ea typeface="+mj-ea"/>
                <a:cs typeface="+mj-cs"/>
              </a:rPr>
            </a:br>
            <a:r>
              <a:rPr lang="pt-BR" sz="4400" b="1" i="0" dirty="0">
                <a:effectLst/>
                <a:latin typeface="rawline"/>
              </a:rPr>
              <a:t>Portaria que estabeleceu novos procedimentos sobre a importação de material usado e de bens sujeitos ao exame de similaridade.</a:t>
            </a:r>
            <a:r>
              <a:rPr lang="pt-BR" sz="4400" b="1" i="0" dirty="0">
                <a:solidFill>
                  <a:schemeClr val="bg1"/>
                </a:solidFill>
                <a:effectLst/>
                <a:latin typeface="rawline"/>
              </a:rPr>
              <a:t> </a:t>
            </a:r>
            <a:r>
              <a:rPr lang="pt-BR" sz="6000" b="1" i="0" dirty="0">
                <a:solidFill>
                  <a:schemeClr val="bg1"/>
                </a:solidFill>
                <a:effectLst/>
                <a:latin typeface="rawline"/>
              </a:rPr>
              <a:t>DE IMPOR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C1EFF89-0ED7-8EF7-2089-9974B0CBB6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02389"/>
          </a:xfrm>
        </p:spPr>
        <p:txBody>
          <a:bodyPr>
            <a:normAutofit fontScale="32500" lnSpcReduction="2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pt-BR" sz="8600" dirty="0"/>
              <a:t>Portaria SECEX nº 156, de 29 de novembro de 2021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pt-BR" sz="8600" dirty="0"/>
              <a:t>Documento hábil para manifestação da indústria nacional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pt-BR" sz="8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pt-BR" sz="8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ovo regramento sobre a importação de bens usados integrantes de unidades industriais, linhas de produção, ou células de produção</a:t>
            </a:r>
            <a:endParaRPr lang="pt-BR" sz="86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pt-BR" sz="44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pt-BR" sz="4400" dirty="0"/>
          </a:p>
        </p:txBody>
      </p:sp>
      <p:pic>
        <p:nvPicPr>
          <p:cNvPr id="5" name="Picture 12766">
            <a:extLst>
              <a:ext uri="{FF2B5EF4-FFF2-40B4-BE49-F238E27FC236}">
                <a16:creationId xmlns:a16="http://schemas.microsoft.com/office/drawing/2014/main" id="{A66DF407-EB0A-CE19-584C-5C8F19E8C31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096000" y="5804426"/>
            <a:ext cx="5526161" cy="861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69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0104FF-2B4B-DEE8-C0D0-A35E457C27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55374"/>
            <a:ext cx="9144000" cy="2225949"/>
          </a:xfrm>
        </p:spPr>
        <p:txBody>
          <a:bodyPr>
            <a:normAutofit fontScale="90000"/>
          </a:bodyPr>
          <a:lstStyle/>
          <a:p>
            <a:pPr algn="l"/>
            <a:r>
              <a:rPr lang="pt-BR" sz="6000" b="1" i="0" dirty="0">
                <a:solidFill>
                  <a:schemeClr val="bg1"/>
                </a:solidFill>
                <a:effectLst/>
                <a:latin typeface="rawline"/>
              </a:rPr>
              <a:t>MEDIDAS DE REGULATÓRIA</a:t>
            </a:r>
            <a:br>
              <a:rPr kumimoji="0" lang="pt-BR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wline"/>
                <a:ea typeface="+mj-ea"/>
                <a:cs typeface="+mj-cs"/>
              </a:rPr>
            </a:br>
            <a:r>
              <a:rPr lang="pt-BR" sz="4400" b="1" i="0" dirty="0">
                <a:effectLst/>
                <a:latin typeface="rawline"/>
              </a:rPr>
              <a:t>Portaria que estabeleceu novos procedimentos sobre o controle das cotas de importação de produtos automotivos originários do </a:t>
            </a:r>
            <a:r>
              <a:rPr lang="pt-BR" sz="4400" b="1" i="0" dirty="0" err="1">
                <a:effectLst/>
                <a:latin typeface="rawline"/>
              </a:rPr>
              <a:t>Mercosul.</a:t>
            </a:r>
            <a:r>
              <a:rPr lang="pt-BR" sz="4400" b="1" i="0" dirty="0" err="1">
                <a:solidFill>
                  <a:schemeClr val="bg1"/>
                </a:solidFill>
                <a:effectLst/>
                <a:latin typeface="rawline"/>
              </a:rPr>
              <a:t>POR</a:t>
            </a:r>
            <a:endParaRPr lang="pt-BR" sz="4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C1EFF89-0ED7-8EF7-2089-9974B0CBB6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599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pt-BR" sz="3200" dirty="0"/>
              <a:t>Portaria SECEX nº 108, de 25 de agosto de 2021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Acordos de Complementação Econômica: ACE 14; 02 e 74</a:t>
            </a:r>
            <a:endParaRPr lang="pt-BR" sz="32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pt-BR" sz="4400" dirty="0"/>
          </a:p>
        </p:txBody>
      </p:sp>
      <p:pic>
        <p:nvPicPr>
          <p:cNvPr id="5" name="Picture 12766">
            <a:extLst>
              <a:ext uri="{FF2B5EF4-FFF2-40B4-BE49-F238E27FC236}">
                <a16:creationId xmlns:a16="http://schemas.microsoft.com/office/drawing/2014/main" id="{A66DF407-EB0A-CE19-584C-5C8F19E8C31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096000" y="5804426"/>
            <a:ext cx="5526161" cy="861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744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0104FF-2B4B-DEE8-C0D0-A35E457C27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55374"/>
            <a:ext cx="9144000" cy="2133599"/>
          </a:xfrm>
        </p:spPr>
        <p:txBody>
          <a:bodyPr>
            <a:normAutofit/>
          </a:bodyPr>
          <a:lstStyle/>
          <a:p>
            <a:pPr algn="l"/>
            <a:r>
              <a:rPr lang="pt-BR" sz="4000" b="1" i="0" dirty="0">
                <a:effectLst/>
                <a:latin typeface="rawline"/>
              </a:rPr>
              <a:t>Proposta de Decreto destinado a regulamentar os </a:t>
            </a:r>
            <a:r>
              <a:rPr lang="pt-BR" sz="4000" b="1" i="0" dirty="0" err="1">
                <a:effectLst/>
                <a:latin typeface="rawline"/>
              </a:rPr>
              <a:t>arts</a:t>
            </a:r>
            <a:r>
              <a:rPr lang="pt-BR" sz="4000" b="1" i="0" dirty="0">
                <a:effectLst/>
                <a:latin typeface="rawline"/>
              </a:rPr>
              <a:t>. </a:t>
            </a:r>
            <a:r>
              <a:rPr lang="pt-BR" sz="4000" b="1" dirty="0">
                <a:latin typeface="rawline"/>
              </a:rPr>
              <a:t>8º, 9º e 10 da Lei de Ambiente de Negócio (Lei nº 14.195/21)</a:t>
            </a:r>
            <a:endParaRPr lang="pt-BR" sz="4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C1EFF89-0ED7-8EF7-2089-9974B0CBB6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599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pt-BR" sz="3200" dirty="0"/>
              <a:t>Licenciamento como requisito para importação em razão de características das mercadorias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Licenciamento para múltiplas operações como regra.</a:t>
            </a:r>
            <a:endParaRPr lang="pt-BR" sz="32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pt-BR" sz="4400" dirty="0"/>
          </a:p>
        </p:txBody>
      </p:sp>
      <p:pic>
        <p:nvPicPr>
          <p:cNvPr id="5" name="Picture 12766">
            <a:extLst>
              <a:ext uri="{FF2B5EF4-FFF2-40B4-BE49-F238E27FC236}">
                <a16:creationId xmlns:a16="http://schemas.microsoft.com/office/drawing/2014/main" id="{A66DF407-EB0A-CE19-584C-5C8F19E8C31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096000" y="5804426"/>
            <a:ext cx="5526161" cy="861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326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0104FF-2B4B-DEE8-C0D0-A35E457C27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55374"/>
            <a:ext cx="9144000" cy="1417983"/>
          </a:xfrm>
        </p:spPr>
        <p:txBody>
          <a:bodyPr>
            <a:normAutofit/>
          </a:bodyPr>
          <a:lstStyle/>
          <a:p>
            <a:pPr algn="l"/>
            <a:r>
              <a:rPr lang="pt-BR" sz="4000" b="1" i="0" dirty="0">
                <a:effectLst/>
                <a:latin typeface="rawline"/>
              </a:rPr>
              <a:t>Nova regulamentação sobre o licenciamento de importação</a:t>
            </a:r>
            <a:endParaRPr lang="pt-BR" sz="4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C1EFF89-0ED7-8EF7-2089-9974B0CBB6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61253"/>
            <a:ext cx="9144000" cy="2674384"/>
          </a:xfrm>
        </p:spPr>
        <p:txBody>
          <a:bodyPr>
            <a:normAutofit fontScale="92500" lnSpcReduction="1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pt-BR" sz="3200" dirty="0"/>
              <a:t>Revisão e construção de uma nova regulamentação sobre o licenciamento de importação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pt-BR" sz="3200" dirty="0"/>
              <a:t>Consulta Pública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pt-BR" sz="3200" dirty="0"/>
              <a:t>Bens </a:t>
            </a:r>
            <a:r>
              <a:rPr lang="pt-BR" sz="3200" dirty="0" err="1"/>
              <a:t>Remanufaturados</a:t>
            </a:r>
            <a:endParaRPr lang="pt-BR" sz="32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pt-B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Análise de Impacto Regulatório (construção da alternativa regulatória)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32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pt-BR" sz="4400" dirty="0"/>
          </a:p>
        </p:txBody>
      </p:sp>
      <p:pic>
        <p:nvPicPr>
          <p:cNvPr id="5" name="Picture 12766">
            <a:extLst>
              <a:ext uri="{FF2B5EF4-FFF2-40B4-BE49-F238E27FC236}">
                <a16:creationId xmlns:a16="http://schemas.microsoft.com/office/drawing/2014/main" id="{A66DF407-EB0A-CE19-584C-5C8F19E8C31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096000" y="5804426"/>
            <a:ext cx="5526161" cy="861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7039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260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rawline</vt:lpstr>
      <vt:lpstr>Tema do Office</vt:lpstr>
      <vt:lpstr>MEDIDAS DE DESBUROCRATIZAÇÃO E MODERNIZAÇÃO REGULATÓRIA RELACIONADAS AO LICMEDIDAS DE DESBUROCRATIZAÇÃO E MODERNIZAÇÃO REGULATÓRIA RELACIONADAS AO LICENCIAMENTO DE IMPORTAÇÃOMEDIDAS DE DESBUROCRATIZAÇÃO E MODERNIZAÇÃO REGULATÓRIA RELACIONADAS MEDIDAS DE DESBUROCRATIZAÇÃO E MODERNIZAÇÃO REGULATÓRIA RELACIONADAS AO LICENCIAMENTO DE IMPORTAÇÃOAO LICENCIAMENTO DE IMPORTAÇÃOENCIAMENTO DE IMPORTAÇÃO</vt:lpstr>
      <vt:lpstr>MEDIDAS DE REGULATÓRIA Portaria que trata da substituição de mercadoria defeituosa..DE IMPORTAÇÃO</vt:lpstr>
      <vt:lpstr>MEDIDAS DE REGULATÓRIA Portaria que estabeleceu novos procedimentos sobre a importação de material usado e de bens sujeitos ao exame de similaridade. DE IMPOR</vt:lpstr>
      <vt:lpstr>MEDIDAS DE REGULATÓRIA Portaria que estabeleceu novos procedimentos sobre o controle das cotas de importação de produtos automotivos originários do Mercosul.POR</vt:lpstr>
      <vt:lpstr>Proposta de Decreto destinado a regulamentar os arts. 8º, 9º e 10 da Lei de Ambiente de Negócio (Lei nº 14.195/21)</vt:lpstr>
      <vt:lpstr>Nova regulamentação sobre o licenciamento de importação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MEDIDAS DE DESBUROCRATIZAÇÃO E MODERNIZAÇÃO REGULATÓRIA RELACIONADAS AO LICMEDIDAS DE DESBUROCRATIZAÇÃO E MODERNIZAÇÃO REGULATÓRIA RELACIONADAS AO LICENCIAMENTO DE IMPORTAÇÃOMEDIDAS DE DESBUROCRATIZAÇÃO E MODERNIZAÇÃO REGULATÓRIA RELACIONADAS MEDIDAS DE DESBUROCRATIZAÇÃO E MODERNIZAÇÃO REGULATÓRIA RELACIONADAS AO LICENCIAMENTO DE IMPORTAÇÃOAO LICENCIAMENTO DE IMPORTAÇÃOENCIAMENTO DE IMPORTAÇÃO</dc:title>
  <dc:creator>Luiz Carlos Amaral</dc:creator>
  <cp:lastModifiedBy>Luiz Carlos Amaral</cp:lastModifiedBy>
  <cp:revision>5</cp:revision>
  <dcterms:created xsi:type="dcterms:W3CDTF">2022-05-29T23:37:09Z</dcterms:created>
  <dcterms:modified xsi:type="dcterms:W3CDTF">2022-05-31T11:43:57Z</dcterms:modified>
</cp:coreProperties>
</file>