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70" r:id="rId5"/>
    <p:sldId id="26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8288000" cy="10287000"/>
  <p:notesSz cx="6858000" cy="9144000"/>
  <p:embeddedFontLst>
    <p:embeddedFont>
      <p:font typeface="Aileron Heavy" pitchFamily="2" charset="77"/>
      <p:regular r:id="rId17"/>
      <p:bold r:id="rId18"/>
    </p:embeddedFont>
    <p:embeddedFont>
      <p:font typeface="Aileron Heavy Bold" pitchFamily="2" charset="77"/>
      <p:regular r:id="rId19"/>
      <p:bold r:id="rId20"/>
    </p:embeddedFont>
    <p:embeddedFont>
      <p:font typeface="Aileron Regular" pitchFamily="2" charset="77"/>
      <p:regular r:id="rId21"/>
    </p:embeddedFont>
    <p:embeddedFont>
      <p:font typeface="Aileron Regular Bold" pitchFamily="2" charset="77"/>
      <p:regular r:id="rId22"/>
      <p:bold r:id="rId23"/>
    </p:embeddedFont>
    <p:embeddedFont>
      <p:font typeface="Aileron Regular Italics" pitchFamily="2" charset="77"/>
      <p:regular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Glacial Indifference" pitchFamily="2" charset="0"/>
      <p:regular r:id="rId30"/>
    </p:embeddedFont>
    <p:embeddedFont>
      <p:font typeface="League Spartan" pitchFamily="2" charset="77"/>
      <p:regular r:id="rId31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 autoAdjust="0"/>
    <p:restoredTop sz="94655" autoAdjust="0"/>
  </p:normalViewPr>
  <p:slideViewPr>
    <p:cSldViewPr>
      <p:cViewPr varScale="1">
        <p:scale>
          <a:sx n="62" d="100"/>
          <a:sy n="62" d="100"/>
        </p:scale>
        <p:origin x="124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DD2A14-DF76-0543-9FD6-59AF4D883A2C}" type="doc">
      <dgm:prSet loTypeId="urn:microsoft.com/office/officeart/2009/3/layout/OpposingIdeas" loCatId="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pt-BR"/>
        </a:p>
      </dgm:t>
    </dgm:pt>
    <dgm:pt modelId="{3A6ABFE2-5F02-D346-824F-3C79650CEE9F}">
      <dgm:prSet phldrT="[Texto]"/>
      <dgm:spPr/>
      <dgm:t>
        <a:bodyPr/>
        <a:lstStyle/>
        <a:p>
          <a:r>
            <a:rPr lang="pt-BR" dirty="0"/>
            <a:t>PROGRAMA DE GESTÃO</a:t>
          </a:r>
        </a:p>
      </dgm:t>
    </dgm:pt>
    <dgm:pt modelId="{A2920DD0-7D52-8946-9F84-D2D9191CCFD9}" type="parTrans" cxnId="{5658D1DF-0252-9445-91A6-DF95E828852D}">
      <dgm:prSet/>
      <dgm:spPr/>
      <dgm:t>
        <a:bodyPr/>
        <a:lstStyle/>
        <a:p>
          <a:endParaRPr lang="pt-BR"/>
        </a:p>
      </dgm:t>
    </dgm:pt>
    <dgm:pt modelId="{0AAB5DFE-E68B-A449-9C70-0D791F8B49B1}" type="sibTrans" cxnId="{5658D1DF-0252-9445-91A6-DF95E828852D}">
      <dgm:prSet/>
      <dgm:spPr/>
      <dgm:t>
        <a:bodyPr/>
        <a:lstStyle/>
        <a:p>
          <a:endParaRPr lang="pt-BR"/>
        </a:p>
      </dgm:t>
    </dgm:pt>
    <dgm:pt modelId="{FBEDED08-7245-BB49-994C-9E11F9858D2E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dirty="0"/>
            <a:t>- Instituído formalmente</a:t>
          </a:r>
        </a:p>
      </dgm:t>
    </dgm:pt>
    <dgm:pt modelId="{DDBB8543-3AE0-D945-9C0D-5AA53E849954}" type="parTrans" cxnId="{7B142A53-E024-D548-98B5-F703D8824C8C}">
      <dgm:prSet/>
      <dgm:spPr/>
      <dgm:t>
        <a:bodyPr/>
        <a:lstStyle/>
        <a:p>
          <a:endParaRPr lang="pt-BR"/>
        </a:p>
      </dgm:t>
    </dgm:pt>
    <dgm:pt modelId="{E2EB07F2-2059-AA4E-BA45-7F2BE77A592C}" type="sibTrans" cxnId="{7B142A53-E024-D548-98B5-F703D8824C8C}">
      <dgm:prSet/>
      <dgm:spPr/>
      <dgm:t>
        <a:bodyPr/>
        <a:lstStyle/>
        <a:p>
          <a:endParaRPr lang="pt-BR"/>
        </a:p>
      </dgm:t>
    </dgm:pt>
    <dgm:pt modelId="{1DCDF253-6039-E348-B032-FAF0E6CEB21E}">
      <dgm:prSet phldrT="[Texto]"/>
      <dgm:spPr/>
      <dgm:t>
        <a:bodyPr/>
        <a:lstStyle/>
        <a:p>
          <a:r>
            <a:rPr lang="pt-BR" dirty="0"/>
            <a:t>TRABALHO REMOTO</a:t>
          </a:r>
        </a:p>
      </dgm:t>
    </dgm:pt>
    <dgm:pt modelId="{6B6BA140-2F7F-1341-BEEB-315C34F17BBF}" type="parTrans" cxnId="{2DD67695-4C79-7E4F-BB26-3805B8671B4F}">
      <dgm:prSet/>
      <dgm:spPr/>
      <dgm:t>
        <a:bodyPr/>
        <a:lstStyle/>
        <a:p>
          <a:endParaRPr lang="pt-BR"/>
        </a:p>
      </dgm:t>
    </dgm:pt>
    <dgm:pt modelId="{91188EDD-081C-E94E-858C-2F262F9DE0D9}" type="sibTrans" cxnId="{2DD67695-4C79-7E4F-BB26-3805B8671B4F}">
      <dgm:prSet/>
      <dgm:spPr/>
      <dgm:t>
        <a:bodyPr/>
        <a:lstStyle/>
        <a:p>
          <a:endParaRPr lang="pt-BR"/>
        </a:p>
      </dgm:t>
    </dgm:pt>
    <dgm:pt modelId="{07F0F6E0-30C3-F04E-A088-65E7C177EC06}">
      <dgm:prSet phldrT="[Texto]"/>
      <dgm:spPr/>
      <dgm:t>
        <a:bodyPr/>
        <a:lstStyle/>
        <a:p>
          <a:r>
            <a:rPr lang="pt-BR" dirty="0"/>
            <a:t>- Condição precária decorrente da pandemia</a:t>
          </a:r>
        </a:p>
      </dgm:t>
    </dgm:pt>
    <dgm:pt modelId="{D4850741-F9BE-C344-96BE-210C4EF3D8D4}" type="parTrans" cxnId="{D40DA789-710F-6E42-9FCC-46F809F21A36}">
      <dgm:prSet/>
      <dgm:spPr/>
      <dgm:t>
        <a:bodyPr/>
        <a:lstStyle/>
        <a:p>
          <a:endParaRPr lang="pt-BR"/>
        </a:p>
      </dgm:t>
    </dgm:pt>
    <dgm:pt modelId="{7B0F403C-5123-A645-8F30-0D27F86CE36C}" type="sibTrans" cxnId="{D40DA789-710F-6E42-9FCC-46F809F21A36}">
      <dgm:prSet/>
      <dgm:spPr/>
      <dgm:t>
        <a:bodyPr/>
        <a:lstStyle/>
        <a:p>
          <a:endParaRPr lang="pt-BR"/>
        </a:p>
      </dgm:t>
    </dgm:pt>
    <dgm:pt modelId="{71DC0BA8-66E6-C341-AE52-AB59E699590C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dirty="0"/>
            <a:t>- Substitui controle de frequência pelo de resultados</a:t>
          </a:r>
        </a:p>
      </dgm:t>
    </dgm:pt>
    <dgm:pt modelId="{CC095480-E4A5-6545-A47D-AC81CC8AFD70}" type="parTrans" cxnId="{689B4FFE-DF20-764A-A1B7-108F17FFABF2}">
      <dgm:prSet/>
      <dgm:spPr/>
      <dgm:t>
        <a:bodyPr/>
        <a:lstStyle/>
        <a:p>
          <a:endParaRPr lang="pt-BR"/>
        </a:p>
      </dgm:t>
    </dgm:pt>
    <dgm:pt modelId="{99065FEA-089A-FC4E-A7DC-59E315E2963D}" type="sibTrans" cxnId="{689B4FFE-DF20-764A-A1B7-108F17FFABF2}">
      <dgm:prSet/>
      <dgm:spPr/>
      <dgm:t>
        <a:bodyPr/>
        <a:lstStyle/>
        <a:p>
          <a:endParaRPr lang="pt-BR"/>
        </a:p>
      </dgm:t>
    </dgm:pt>
    <dgm:pt modelId="{5E8D1119-25C0-6E4B-A0FA-26F64090E36E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dirty="0"/>
            <a:t>- Entregas avaliadas</a:t>
          </a:r>
        </a:p>
      </dgm:t>
    </dgm:pt>
    <dgm:pt modelId="{8B4E42AC-95AC-7549-88D9-04F7A02192B1}" type="parTrans" cxnId="{BB2390D6-D524-9042-9553-02ED827F294F}">
      <dgm:prSet/>
      <dgm:spPr/>
      <dgm:t>
        <a:bodyPr/>
        <a:lstStyle/>
        <a:p>
          <a:endParaRPr lang="pt-BR"/>
        </a:p>
      </dgm:t>
    </dgm:pt>
    <dgm:pt modelId="{5FD61B3C-560A-7F4B-85A7-C8F0514AF1D2}" type="sibTrans" cxnId="{BB2390D6-D524-9042-9553-02ED827F294F}">
      <dgm:prSet/>
      <dgm:spPr/>
      <dgm:t>
        <a:bodyPr/>
        <a:lstStyle/>
        <a:p>
          <a:endParaRPr lang="pt-BR"/>
        </a:p>
      </dgm:t>
    </dgm:pt>
    <dgm:pt modelId="{5AA9E567-7C7F-724C-BDBA-14721D1B44EE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dirty="0"/>
            <a:t>- Controlado por sistema</a:t>
          </a:r>
        </a:p>
      </dgm:t>
    </dgm:pt>
    <dgm:pt modelId="{EDA6808A-99BF-2546-87BE-09A8FE624AFC}" type="parTrans" cxnId="{07E6D7AF-5685-3C41-BA56-79B296F137C1}">
      <dgm:prSet/>
      <dgm:spPr/>
      <dgm:t>
        <a:bodyPr/>
        <a:lstStyle/>
        <a:p>
          <a:endParaRPr lang="pt-BR"/>
        </a:p>
      </dgm:t>
    </dgm:pt>
    <dgm:pt modelId="{AA05C6CC-93B7-B64E-B788-8066C5C6F3CA}" type="sibTrans" cxnId="{07E6D7AF-5685-3C41-BA56-79B296F137C1}">
      <dgm:prSet/>
      <dgm:spPr/>
      <dgm:t>
        <a:bodyPr/>
        <a:lstStyle/>
        <a:p>
          <a:endParaRPr lang="pt-BR"/>
        </a:p>
      </dgm:t>
    </dgm:pt>
    <dgm:pt modelId="{E5AC033A-A625-FD43-823A-800889DBC415}">
      <dgm:prSet phldrT="[Texto]"/>
      <dgm:spPr/>
      <dgm:t>
        <a:bodyPr/>
        <a:lstStyle/>
        <a:p>
          <a:r>
            <a:rPr lang="pt-BR" dirty="0"/>
            <a:t>- Mantém controle de frequência</a:t>
          </a:r>
        </a:p>
      </dgm:t>
    </dgm:pt>
    <dgm:pt modelId="{F4C14B3A-5485-EC4C-ABCF-2BA99711C19F}" type="parTrans" cxnId="{3AAA253D-FFF8-EB46-954B-58B0B9EEC0DB}">
      <dgm:prSet/>
      <dgm:spPr/>
      <dgm:t>
        <a:bodyPr/>
        <a:lstStyle/>
        <a:p>
          <a:endParaRPr lang="pt-BR"/>
        </a:p>
      </dgm:t>
    </dgm:pt>
    <dgm:pt modelId="{1FF1A119-71D7-A54B-8248-65A8CE00F9DA}" type="sibTrans" cxnId="{3AAA253D-FFF8-EB46-954B-58B0B9EEC0DB}">
      <dgm:prSet/>
      <dgm:spPr/>
      <dgm:t>
        <a:bodyPr/>
        <a:lstStyle/>
        <a:p>
          <a:endParaRPr lang="pt-BR"/>
        </a:p>
      </dgm:t>
    </dgm:pt>
    <dgm:pt modelId="{1643B0C1-765D-7D43-951C-7835108A3FF7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dirty="0"/>
            <a:t>- Pode ser realizada na unidade ou fora dela</a:t>
          </a:r>
        </a:p>
      </dgm:t>
    </dgm:pt>
    <dgm:pt modelId="{F933F8E3-F766-4147-8DF7-AD5B66AF75E6}" type="parTrans" cxnId="{0C95591D-EE85-CD45-8177-0E25283E022D}">
      <dgm:prSet/>
      <dgm:spPr/>
      <dgm:t>
        <a:bodyPr/>
        <a:lstStyle/>
        <a:p>
          <a:endParaRPr lang="pt-BR"/>
        </a:p>
      </dgm:t>
    </dgm:pt>
    <dgm:pt modelId="{1F13931B-6F26-0644-AAC8-0447C0AB863E}" type="sibTrans" cxnId="{0C95591D-EE85-CD45-8177-0E25283E022D}">
      <dgm:prSet/>
      <dgm:spPr/>
      <dgm:t>
        <a:bodyPr/>
        <a:lstStyle/>
        <a:p>
          <a:endParaRPr lang="pt-BR"/>
        </a:p>
      </dgm:t>
    </dgm:pt>
    <dgm:pt modelId="{D889B86C-F4E2-2E48-81DA-17ADFC8CED71}">
      <dgm:prSet phldrT="[Texto]"/>
      <dgm:spPr/>
      <dgm:t>
        <a:bodyPr/>
        <a:lstStyle/>
        <a:p>
          <a:r>
            <a:rPr lang="pt-BR" dirty="0"/>
            <a:t>- Realizado fora da unidade</a:t>
          </a:r>
        </a:p>
      </dgm:t>
    </dgm:pt>
    <dgm:pt modelId="{E2549AA7-E370-3140-A547-DD871B0B136F}" type="parTrans" cxnId="{AA30EB0B-4EF4-104A-8E3F-F7DD1F27FEDD}">
      <dgm:prSet/>
      <dgm:spPr/>
      <dgm:t>
        <a:bodyPr/>
        <a:lstStyle/>
        <a:p>
          <a:endParaRPr lang="pt-BR"/>
        </a:p>
      </dgm:t>
    </dgm:pt>
    <dgm:pt modelId="{DA5B1454-0699-9D42-BEEE-ACEFFF91B4CE}" type="sibTrans" cxnId="{AA30EB0B-4EF4-104A-8E3F-F7DD1F27FEDD}">
      <dgm:prSet/>
      <dgm:spPr/>
      <dgm:t>
        <a:bodyPr/>
        <a:lstStyle/>
        <a:p>
          <a:endParaRPr lang="pt-BR"/>
        </a:p>
      </dgm:t>
    </dgm:pt>
    <dgm:pt modelId="{A0309862-9768-1F46-A9A4-882F5058E6F9}" type="pres">
      <dgm:prSet presAssocID="{77DD2A14-DF76-0543-9FD6-59AF4D883A2C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E58848C1-E6DB-604A-826B-C62B202A5824}" type="pres">
      <dgm:prSet presAssocID="{77DD2A14-DF76-0543-9FD6-59AF4D883A2C}" presName="Background" presStyleLbl="node1" presStyleIdx="0" presStyleCnt="1"/>
      <dgm:spPr/>
    </dgm:pt>
    <dgm:pt modelId="{A89D3B1C-170B-444D-ADAD-C54D27584516}" type="pres">
      <dgm:prSet presAssocID="{77DD2A14-DF76-0543-9FD6-59AF4D883A2C}" presName="Divider" presStyleLbl="callout" presStyleIdx="0" presStyleCnt="1"/>
      <dgm:spPr/>
    </dgm:pt>
    <dgm:pt modelId="{ADC8DBD0-710D-A94E-8943-884634C93978}" type="pres">
      <dgm:prSet presAssocID="{77DD2A14-DF76-0543-9FD6-59AF4D883A2C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746F4C5-4272-A249-89EC-5AC4EEE4BA71}" type="pres">
      <dgm:prSet presAssocID="{77DD2A14-DF76-0543-9FD6-59AF4D883A2C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D2DF150-BA5A-1D49-9BA3-BAD96BA5CEE0}" type="pres">
      <dgm:prSet presAssocID="{77DD2A14-DF76-0543-9FD6-59AF4D883A2C}" presName="ParentText1" presStyleLbl="revTx" presStyleIdx="0" presStyleCnt="0">
        <dgm:presLayoutVars>
          <dgm:chMax val="1"/>
          <dgm:chPref val="1"/>
        </dgm:presLayoutVars>
      </dgm:prSet>
      <dgm:spPr/>
    </dgm:pt>
    <dgm:pt modelId="{A437C8C7-5F61-3947-82B7-96E0C6CC426F}" type="pres">
      <dgm:prSet presAssocID="{77DD2A14-DF76-0543-9FD6-59AF4D883A2C}" presName="ParentShape1" presStyleLbl="alignImgPlace1" presStyleIdx="0" presStyleCnt="2">
        <dgm:presLayoutVars/>
      </dgm:prSet>
      <dgm:spPr/>
    </dgm:pt>
    <dgm:pt modelId="{DBED4527-1DAE-2642-8084-C9E19BA5C94D}" type="pres">
      <dgm:prSet presAssocID="{77DD2A14-DF76-0543-9FD6-59AF4D883A2C}" presName="ParentText2" presStyleLbl="revTx" presStyleIdx="0" presStyleCnt="0">
        <dgm:presLayoutVars>
          <dgm:chMax val="1"/>
          <dgm:chPref val="1"/>
        </dgm:presLayoutVars>
      </dgm:prSet>
      <dgm:spPr/>
    </dgm:pt>
    <dgm:pt modelId="{E2B75D68-CE8C-4648-8937-F1A8876AC4A5}" type="pres">
      <dgm:prSet presAssocID="{77DD2A14-DF76-0543-9FD6-59AF4D883A2C}" presName="ParentShape2" presStyleLbl="alignImgPlace1" presStyleIdx="1" presStyleCnt="2">
        <dgm:presLayoutVars/>
      </dgm:prSet>
      <dgm:spPr/>
    </dgm:pt>
  </dgm:ptLst>
  <dgm:cxnLst>
    <dgm:cxn modelId="{D97A070B-7065-9648-A08B-2FC5BEAD5E10}" type="presOf" srcId="{D889B86C-F4E2-2E48-81DA-17ADFC8CED71}" destId="{B746F4C5-4272-A249-89EC-5AC4EEE4BA71}" srcOrd="0" destOrd="2" presId="urn:microsoft.com/office/officeart/2009/3/layout/OpposingIdeas"/>
    <dgm:cxn modelId="{AA30EB0B-4EF4-104A-8E3F-F7DD1F27FEDD}" srcId="{1DCDF253-6039-E348-B032-FAF0E6CEB21E}" destId="{D889B86C-F4E2-2E48-81DA-17ADFC8CED71}" srcOrd="2" destOrd="0" parTransId="{E2549AA7-E370-3140-A547-DD871B0B136F}" sibTransId="{DA5B1454-0699-9D42-BEEE-ACEFFF91B4CE}"/>
    <dgm:cxn modelId="{0C95591D-EE85-CD45-8177-0E25283E022D}" srcId="{3A6ABFE2-5F02-D346-824F-3C79650CEE9F}" destId="{1643B0C1-765D-7D43-951C-7835108A3FF7}" srcOrd="4" destOrd="0" parTransId="{F933F8E3-F766-4147-8DF7-AD5B66AF75E6}" sibTransId="{1F13931B-6F26-0644-AAC8-0447C0AB863E}"/>
    <dgm:cxn modelId="{3890202D-F75F-7944-921E-F8D3101AF42B}" type="presOf" srcId="{77DD2A14-DF76-0543-9FD6-59AF4D883A2C}" destId="{A0309862-9768-1F46-A9A4-882F5058E6F9}" srcOrd="0" destOrd="0" presId="urn:microsoft.com/office/officeart/2009/3/layout/OpposingIdeas"/>
    <dgm:cxn modelId="{87DAD333-AC21-174F-A565-D7046740BF8C}" type="presOf" srcId="{5E8D1119-25C0-6E4B-A0FA-26F64090E36E}" destId="{ADC8DBD0-710D-A94E-8943-884634C93978}" srcOrd="0" destOrd="2" presId="urn:microsoft.com/office/officeart/2009/3/layout/OpposingIdeas"/>
    <dgm:cxn modelId="{3AAA253D-FFF8-EB46-954B-58B0B9EEC0DB}" srcId="{1DCDF253-6039-E348-B032-FAF0E6CEB21E}" destId="{E5AC033A-A625-FD43-823A-800889DBC415}" srcOrd="1" destOrd="0" parTransId="{F4C14B3A-5485-EC4C-ABCF-2BA99711C19F}" sibTransId="{1FF1A119-71D7-A54B-8248-65A8CE00F9DA}"/>
    <dgm:cxn modelId="{46E3DC48-1A0E-9344-ABFD-1DFD6F6B5983}" type="presOf" srcId="{5AA9E567-7C7F-724C-BDBA-14721D1B44EE}" destId="{ADC8DBD0-710D-A94E-8943-884634C93978}" srcOrd="0" destOrd="3" presId="urn:microsoft.com/office/officeart/2009/3/layout/OpposingIdeas"/>
    <dgm:cxn modelId="{7B142A53-E024-D548-98B5-F703D8824C8C}" srcId="{3A6ABFE2-5F02-D346-824F-3C79650CEE9F}" destId="{FBEDED08-7245-BB49-994C-9E11F9858D2E}" srcOrd="0" destOrd="0" parTransId="{DDBB8543-3AE0-D945-9C0D-5AA53E849954}" sibTransId="{E2EB07F2-2059-AA4E-BA45-7F2BE77A592C}"/>
    <dgm:cxn modelId="{0B09D36A-E894-FD40-8AEA-C3207E1ED348}" type="presOf" srcId="{3A6ABFE2-5F02-D346-824F-3C79650CEE9F}" destId="{A437C8C7-5F61-3947-82B7-96E0C6CC426F}" srcOrd="1" destOrd="0" presId="urn:microsoft.com/office/officeart/2009/3/layout/OpposingIdeas"/>
    <dgm:cxn modelId="{03C1C76C-E7E6-A042-8D73-D461A2A612BE}" type="presOf" srcId="{1DCDF253-6039-E348-B032-FAF0E6CEB21E}" destId="{E2B75D68-CE8C-4648-8937-F1A8876AC4A5}" srcOrd="1" destOrd="0" presId="urn:microsoft.com/office/officeart/2009/3/layout/OpposingIdeas"/>
    <dgm:cxn modelId="{09D3FC73-8B57-5943-9F96-07F033019A87}" type="presOf" srcId="{1643B0C1-765D-7D43-951C-7835108A3FF7}" destId="{ADC8DBD0-710D-A94E-8943-884634C93978}" srcOrd="0" destOrd="4" presId="urn:microsoft.com/office/officeart/2009/3/layout/OpposingIdeas"/>
    <dgm:cxn modelId="{0549E87C-4BD6-4E47-AAA2-E0FAEB4351E9}" type="presOf" srcId="{E5AC033A-A625-FD43-823A-800889DBC415}" destId="{B746F4C5-4272-A249-89EC-5AC4EEE4BA71}" srcOrd="0" destOrd="1" presId="urn:microsoft.com/office/officeart/2009/3/layout/OpposingIdeas"/>
    <dgm:cxn modelId="{A6ADEC84-2482-EC46-86F0-70C0E0AEED49}" type="presOf" srcId="{3A6ABFE2-5F02-D346-824F-3C79650CEE9F}" destId="{1D2DF150-BA5A-1D49-9BA3-BAD96BA5CEE0}" srcOrd="0" destOrd="0" presId="urn:microsoft.com/office/officeart/2009/3/layout/OpposingIdeas"/>
    <dgm:cxn modelId="{D40DA789-710F-6E42-9FCC-46F809F21A36}" srcId="{1DCDF253-6039-E348-B032-FAF0E6CEB21E}" destId="{07F0F6E0-30C3-F04E-A088-65E7C177EC06}" srcOrd="0" destOrd="0" parTransId="{D4850741-F9BE-C344-96BE-210C4EF3D8D4}" sibTransId="{7B0F403C-5123-A645-8F30-0D27F86CE36C}"/>
    <dgm:cxn modelId="{CAAD3691-AD40-1C45-AC19-5BDC813457FE}" type="presOf" srcId="{71DC0BA8-66E6-C341-AE52-AB59E699590C}" destId="{ADC8DBD0-710D-A94E-8943-884634C93978}" srcOrd="0" destOrd="1" presId="urn:microsoft.com/office/officeart/2009/3/layout/OpposingIdeas"/>
    <dgm:cxn modelId="{2DD67695-4C79-7E4F-BB26-3805B8671B4F}" srcId="{77DD2A14-DF76-0543-9FD6-59AF4D883A2C}" destId="{1DCDF253-6039-E348-B032-FAF0E6CEB21E}" srcOrd="1" destOrd="0" parTransId="{6B6BA140-2F7F-1341-BEEB-315C34F17BBF}" sibTransId="{91188EDD-081C-E94E-858C-2F262F9DE0D9}"/>
    <dgm:cxn modelId="{651DADAF-6399-3542-B8DD-CB85793C636D}" type="presOf" srcId="{1DCDF253-6039-E348-B032-FAF0E6CEB21E}" destId="{DBED4527-1DAE-2642-8084-C9E19BA5C94D}" srcOrd="0" destOrd="0" presId="urn:microsoft.com/office/officeart/2009/3/layout/OpposingIdeas"/>
    <dgm:cxn modelId="{07E6D7AF-5685-3C41-BA56-79B296F137C1}" srcId="{3A6ABFE2-5F02-D346-824F-3C79650CEE9F}" destId="{5AA9E567-7C7F-724C-BDBA-14721D1B44EE}" srcOrd="3" destOrd="0" parTransId="{EDA6808A-99BF-2546-87BE-09A8FE624AFC}" sibTransId="{AA05C6CC-93B7-B64E-B788-8066C5C6F3CA}"/>
    <dgm:cxn modelId="{A7885CB0-3DDE-3045-A895-BC15C783C0B7}" type="presOf" srcId="{FBEDED08-7245-BB49-994C-9E11F9858D2E}" destId="{ADC8DBD0-710D-A94E-8943-884634C93978}" srcOrd="0" destOrd="0" presId="urn:microsoft.com/office/officeart/2009/3/layout/OpposingIdeas"/>
    <dgm:cxn modelId="{6A62C0C7-B57D-A94D-A3FC-6B6896400B74}" type="presOf" srcId="{07F0F6E0-30C3-F04E-A088-65E7C177EC06}" destId="{B746F4C5-4272-A249-89EC-5AC4EEE4BA71}" srcOrd="0" destOrd="0" presId="urn:microsoft.com/office/officeart/2009/3/layout/OpposingIdeas"/>
    <dgm:cxn modelId="{BB2390D6-D524-9042-9553-02ED827F294F}" srcId="{3A6ABFE2-5F02-D346-824F-3C79650CEE9F}" destId="{5E8D1119-25C0-6E4B-A0FA-26F64090E36E}" srcOrd="2" destOrd="0" parTransId="{8B4E42AC-95AC-7549-88D9-04F7A02192B1}" sibTransId="{5FD61B3C-560A-7F4B-85A7-C8F0514AF1D2}"/>
    <dgm:cxn modelId="{5658D1DF-0252-9445-91A6-DF95E828852D}" srcId="{77DD2A14-DF76-0543-9FD6-59AF4D883A2C}" destId="{3A6ABFE2-5F02-D346-824F-3C79650CEE9F}" srcOrd="0" destOrd="0" parTransId="{A2920DD0-7D52-8946-9F84-D2D9191CCFD9}" sibTransId="{0AAB5DFE-E68B-A449-9C70-0D791F8B49B1}"/>
    <dgm:cxn modelId="{689B4FFE-DF20-764A-A1B7-108F17FFABF2}" srcId="{3A6ABFE2-5F02-D346-824F-3C79650CEE9F}" destId="{71DC0BA8-66E6-C341-AE52-AB59E699590C}" srcOrd="1" destOrd="0" parTransId="{CC095480-E4A5-6545-A47D-AC81CC8AFD70}" sibTransId="{99065FEA-089A-FC4E-A7DC-59E315E2963D}"/>
    <dgm:cxn modelId="{3202FE44-0DC3-0247-AFE5-63AAB4E749FF}" type="presParOf" srcId="{A0309862-9768-1F46-A9A4-882F5058E6F9}" destId="{E58848C1-E6DB-604A-826B-C62B202A5824}" srcOrd="0" destOrd="0" presId="urn:microsoft.com/office/officeart/2009/3/layout/OpposingIdeas"/>
    <dgm:cxn modelId="{BC345CEC-9D90-A14C-8EF4-B838D27C9E40}" type="presParOf" srcId="{A0309862-9768-1F46-A9A4-882F5058E6F9}" destId="{A89D3B1C-170B-444D-ADAD-C54D27584516}" srcOrd="1" destOrd="0" presId="urn:microsoft.com/office/officeart/2009/3/layout/OpposingIdeas"/>
    <dgm:cxn modelId="{BEEB8510-E840-7D48-B445-CF594C3D6864}" type="presParOf" srcId="{A0309862-9768-1F46-A9A4-882F5058E6F9}" destId="{ADC8DBD0-710D-A94E-8943-884634C93978}" srcOrd="2" destOrd="0" presId="urn:microsoft.com/office/officeart/2009/3/layout/OpposingIdeas"/>
    <dgm:cxn modelId="{5DBE8E54-37BD-1646-A8DE-FA4B9A075D18}" type="presParOf" srcId="{A0309862-9768-1F46-A9A4-882F5058E6F9}" destId="{B746F4C5-4272-A249-89EC-5AC4EEE4BA71}" srcOrd="3" destOrd="0" presId="urn:microsoft.com/office/officeart/2009/3/layout/OpposingIdeas"/>
    <dgm:cxn modelId="{316F984C-CBCE-EB42-B62B-5347284716DC}" type="presParOf" srcId="{A0309862-9768-1F46-A9A4-882F5058E6F9}" destId="{1D2DF150-BA5A-1D49-9BA3-BAD96BA5CEE0}" srcOrd="4" destOrd="0" presId="urn:microsoft.com/office/officeart/2009/3/layout/OpposingIdeas"/>
    <dgm:cxn modelId="{C80CF467-AEEB-0B46-88FA-B295F9EA75FD}" type="presParOf" srcId="{A0309862-9768-1F46-A9A4-882F5058E6F9}" destId="{A437C8C7-5F61-3947-82B7-96E0C6CC426F}" srcOrd="5" destOrd="0" presId="urn:microsoft.com/office/officeart/2009/3/layout/OpposingIdeas"/>
    <dgm:cxn modelId="{7C849323-9045-814C-9603-8E3B81624E32}" type="presParOf" srcId="{A0309862-9768-1F46-A9A4-882F5058E6F9}" destId="{DBED4527-1DAE-2642-8084-C9E19BA5C94D}" srcOrd="6" destOrd="0" presId="urn:microsoft.com/office/officeart/2009/3/layout/OpposingIdeas"/>
    <dgm:cxn modelId="{FE65F770-67A1-CF4C-A311-0BEFDD4E2FC2}" type="presParOf" srcId="{A0309862-9768-1F46-A9A4-882F5058E6F9}" destId="{E2B75D68-CE8C-4648-8937-F1A8876AC4A5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848C1-E6DB-604A-826B-C62B202A5824}">
      <dsp:nvSpPr>
        <dsp:cNvPr id="0" name=""/>
        <dsp:cNvSpPr/>
      </dsp:nvSpPr>
      <dsp:spPr>
        <a:xfrm>
          <a:off x="1524000" y="1605334"/>
          <a:ext cx="9144000" cy="4917330"/>
        </a:xfrm>
        <a:prstGeom prst="round2DiagRect">
          <a:avLst>
            <a:gd name="adj1" fmla="val 0"/>
            <a:gd name="adj2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9D3B1C-170B-444D-ADAD-C54D27584516}">
      <dsp:nvSpPr>
        <dsp:cNvPr id="0" name=""/>
        <dsp:cNvSpPr/>
      </dsp:nvSpPr>
      <dsp:spPr>
        <a:xfrm>
          <a:off x="6096000" y="2126869"/>
          <a:ext cx="1219" cy="387426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C8DBD0-710D-A94E-8943-884634C93978}">
      <dsp:nvSpPr>
        <dsp:cNvPr id="0" name=""/>
        <dsp:cNvSpPr/>
      </dsp:nvSpPr>
      <dsp:spPr>
        <a:xfrm>
          <a:off x="1828800" y="1977859"/>
          <a:ext cx="3962400" cy="417228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2900" kern="1200" dirty="0"/>
            <a:t>- Instituído formalmente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2900" kern="1200" dirty="0"/>
            <a:t>- Substitui controle de frequência pelo de resultados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2900" kern="1200" dirty="0"/>
            <a:t>- Entregas avaliadas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2900" kern="1200" dirty="0"/>
            <a:t>- Controlado por sistema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2900" kern="1200" dirty="0"/>
            <a:t>- Pode ser realizada na unidade ou fora dela</a:t>
          </a:r>
        </a:p>
      </dsp:txBody>
      <dsp:txXfrm>
        <a:off x="1828800" y="1977859"/>
        <a:ext cx="3962400" cy="4172280"/>
      </dsp:txXfrm>
    </dsp:sp>
    <dsp:sp modelId="{B746F4C5-4272-A249-89EC-5AC4EEE4BA71}">
      <dsp:nvSpPr>
        <dsp:cNvPr id="0" name=""/>
        <dsp:cNvSpPr/>
      </dsp:nvSpPr>
      <dsp:spPr>
        <a:xfrm>
          <a:off x="6400800" y="1977859"/>
          <a:ext cx="3962400" cy="417228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- Condição precária decorrente da pandemia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- Mantém controle de frequência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- Realizado fora da unidade</a:t>
          </a:r>
        </a:p>
      </dsp:txBody>
      <dsp:txXfrm>
        <a:off x="6400800" y="1977859"/>
        <a:ext cx="3962400" cy="4172280"/>
      </dsp:txXfrm>
    </dsp:sp>
    <dsp:sp modelId="{A437C8C7-5F61-3947-82B7-96E0C6CC426F}">
      <dsp:nvSpPr>
        <dsp:cNvPr id="0" name=""/>
        <dsp:cNvSpPr/>
      </dsp:nvSpPr>
      <dsp:spPr>
        <a:xfrm rot="16200000">
          <a:off x="-1920180" y="2258929"/>
          <a:ext cx="5364360" cy="1524000"/>
        </a:xfrm>
        <a:prstGeom prst="rightArrow">
          <a:avLst>
            <a:gd name="adj1" fmla="val 49830"/>
            <a:gd name="adj2" fmla="val 6066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/>
            <a:t>PROGRAMA DE GESTÃO</a:t>
          </a:r>
        </a:p>
      </dsp:txBody>
      <dsp:txXfrm>
        <a:off x="-1689851" y="2871553"/>
        <a:ext cx="4903702" cy="759410"/>
      </dsp:txXfrm>
    </dsp:sp>
    <dsp:sp modelId="{E2B75D68-CE8C-4648-8937-F1A8876AC4A5}">
      <dsp:nvSpPr>
        <dsp:cNvPr id="0" name=""/>
        <dsp:cNvSpPr/>
      </dsp:nvSpPr>
      <dsp:spPr>
        <a:xfrm rot="5400000">
          <a:off x="8747819" y="4345070"/>
          <a:ext cx="5364360" cy="1524000"/>
        </a:xfrm>
        <a:prstGeom prst="rightArrow">
          <a:avLst>
            <a:gd name="adj1" fmla="val 49830"/>
            <a:gd name="adj2" fmla="val 6066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/>
            <a:t>TRABALHO REMOTO</a:t>
          </a:r>
        </a:p>
      </dsp:txBody>
      <dsp:txXfrm>
        <a:off x="8978148" y="4497036"/>
        <a:ext cx="4903702" cy="759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4E43A-15D3-2C4C-97CA-923742919767}" type="datetimeFigureOut">
              <a:rPr lang="pt-BR" smtClean="0"/>
              <a:t>10/11/2020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8DE37-136B-5D45-ACA0-517678A057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863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8DE37-136B-5D45-ACA0-517678A057D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828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https://lh5.googleusercontent.com/3LOKat9Utt6dk8ekyKhbWFLMXN0cJRUMm_BtOx98fSk3n-Gw6WQjIbkwu9BvnkguZUkhJeCbsOqXmzhZzeS2ViOyBC-CPGzrnrNVS82p-Jhjyr-h1_tqmzYiSUaUryQEShOjk650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servidor/pt-br/assuntos/programa-de-gestao" TargetMode="External"/><Relationship Id="rId2" Type="http://schemas.openxmlformats.org/officeDocument/2006/relationships/hyperlink" Target="mailto:pgd@economia.gov.br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935603" y="0"/>
            <a:ext cx="5352397" cy="10287000"/>
          </a:xfrm>
          <a:prstGeom prst="rect">
            <a:avLst/>
          </a:prstGeom>
          <a:solidFill>
            <a:srgbClr val="2C92D5"/>
          </a:solidFill>
        </p:spPr>
      </p:sp>
      <p:sp>
        <p:nvSpPr>
          <p:cNvPr id="3" name="TextBox 3"/>
          <p:cNvSpPr txBox="1"/>
          <p:nvPr/>
        </p:nvSpPr>
        <p:spPr>
          <a:xfrm>
            <a:off x="1028700" y="1019175"/>
            <a:ext cx="7380419" cy="183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spc="359">
                <a:solidFill>
                  <a:srgbClr val="191919"/>
                </a:solidFill>
                <a:latin typeface="Aileron Heavy Bold"/>
              </a:rPr>
              <a:t>PROGRAMA DE GESTÃO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53783" y="7447220"/>
            <a:ext cx="7330254" cy="1811080"/>
            <a:chOff x="0" y="0"/>
            <a:chExt cx="9773672" cy="2414773"/>
          </a:xfrm>
        </p:grpSpPr>
        <p:sp>
          <p:nvSpPr>
            <p:cNvPr id="5" name="TextBox 5"/>
            <p:cNvSpPr txBox="1"/>
            <p:nvPr/>
          </p:nvSpPr>
          <p:spPr>
            <a:xfrm>
              <a:off x="0" y="-47625"/>
              <a:ext cx="9773672" cy="7679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16"/>
                </a:lnSpc>
              </a:pPr>
              <a:r>
                <a:rPr lang="en-US" sz="3600" spc="107">
                  <a:solidFill>
                    <a:srgbClr val="2C92D5"/>
                  </a:solidFill>
                  <a:latin typeface="Aileron Heavy"/>
                </a:rPr>
                <a:t>Secretaria de Gestão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226476"/>
              <a:ext cx="9773672" cy="1188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 spc="130" dirty="0" err="1">
                  <a:solidFill>
                    <a:srgbClr val="191919"/>
                  </a:solidFill>
                  <a:latin typeface="Aileron Regular"/>
                </a:rPr>
                <a:t>Apoio</a:t>
              </a:r>
              <a:r>
                <a:rPr lang="en-US" sz="2600" spc="130" dirty="0">
                  <a:solidFill>
                    <a:srgbClr val="191919"/>
                  </a:solidFill>
                  <a:latin typeface="Aileron Regular"/>
                </a:rPr>
                <a:t> </a:t>
              </a:r>
              <a:r>
                <a:rPr lang="en-US" sz="2600" spc="130" dirty="0" err="1">
                  <a:solidFill>
                    <a:srgbClr val="191919"/>
                  </a:solidFill>
                  <a:latin typeface="Aileron Regular"/>
                </a:rPr>
                <a:t>à</a:t>
              </a:r>
              <a:r>
                <a:rPr lang="en-US" sz="2600" spc="130" dirty="0">
                  <a:solidFill>
                    <a:srgbClr val="191919"/>
                  </a:solidFill>
                  <a:latin typeface="Aileron Regular"/>
                </a:rPr>
                <a:t> </a:t>
              </a:r>
              <a:r>
                <a:rPr lang="en-US" sz="2600" spc="130" dirty="0" err="1">
                  <a:solidFill>
                    <a:srgbClr val="191919"/>
                  </a:solidFill>
                  <a:latin typeface="Aileron Regular"/>
                </a:rPr>
                <a:t>implementação</a:t>
              </a:r>
              <a:r>
                <a:rPr lang="en-US" sz="2600" spc="130" dirty="0">
                  <a:solidFill>
                    <a:srgbClr val="191919"/>
                  </a:solidFill>
                  <a:latin typeface="Aileron Regular"/>
                </a:rPr>
                <a:t> da IN 65/2020 </a:t>
              </a:r>
              <a:r>
                <a:rPr lang="en-US" sz="2600" spc="130" dirty="0" err="1">
                  <a:solidFill>
                    <a:srgbClr val="191919"/>
                  </a:solidFill>
                  <a:latin typeface="Aileron Regular"/>
                </a:rPr>
                <a:t>na</a:t>
              </a:r>
              <a:r>
                <a:rPr lang="en-US" sz="2600" spc="130" dirty="0">
                  <a:solidFill>
                    <a:srgbClr val="191919"/>
                  </a:solidFill>
                  <a:latin typeface="Aileron Regular"/>
                </a:rPr>
                <a:t> </a:t>
              </a:r>
              <a:r>
                <a:rPr lang="en-US" sz="2600" spc="130" dirty="0" err="1">
                  <a:solidFill>
                    <a:srgbClr val="191919"/>
                  </a:solidFill>
                  <a:latin typeface="Aileron Regular"/>
                </a:rPr>
                <a:t>Administração</a:t>
              </a:r>
              <a:r>
                <a:rPr lang="en-US" sz="2600" spc="130" dirty="0">
                  <a:solidFill>
                    <a:srgbClr val="191919"/>
                  </a:solidFill>
                  <a:latin typeface="Aileron Regular"/>
                </a:rPr>
                <a:t> </a:t>
              </a:r>
              <a:r>
                <a:rPr lang="en-US" sz="2600" spc="130" dirty="0" err="1">
                  <a:solidFill>
                    <a:srgbClr val="191919"/>
                  </a:solidFill>
                  <a:latin typeface="Aileron Regular"/>
                </a:rPr>
                <a:t>Pública</a:t>
              </a:r>
              <a:r>
                <a:rPr lang="en-US" sz="2600" spc="130" dirty="0">
                  <a:solidFill>
                    <a:srgbClr val="191919"/>
                  </a:solidFill>
                  <a:latin typeface="Aileron Regular"/>
                </a:rPr>
                <a:t> Federal</a:t>
              </a:r>
            </a:p>
          </p:txBody>
        </p:sp>
      </p:grpSp>
      <p:sp>
        <p:nvSpPr>
          <p:cNvPr id="7" name="AutoShape 7"/>
          <p:cNvSpPr/>
          <p:nvPr/>
        </p:nvSpPr>
        <p:spPr>
          <a:xfrm rot="-5400000">
            <a:off x="14534315" y="2269430"/>
            <a:ext cx="5143500" cy="37864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63105" y="2117460"/>
            <a:ext cx="4406642" cy="1401452"/>
            <a:chOff x="0" y="0"/>
            <a:chExt cx="10367846" cy="3230880"/>
          </a:xfrm>
        </p:grpSpPr>
        <p:sp>
          <p:nvSpPr>
            <p:cNvPr id="3" name="Freeform 3"/>
            <p:cNvSpPr/>
            <p:nvPr/>
          </p:nvSpPr>
          <p:spPr>
            <a:xfrm>
              <a:off x="5080" y="12700"/>
              <a:ext cx="10352606" cy="3205480"/>
            </a:xfrm>
            <a:custGeom>
              <a:avLst/>
              <a:gdLst/>
              <a:ahLst/>
              <a:cxnLst/>
              <a:rect l="l" t="t" r="r" b="b"/>
              <a:pathLst>
                <a:path w="10352606" h="3205480">
                  <a:moveTo>
                    <a:pt x="9562665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9562665" y="0"/>
                  </a:lnTo>
                  <a:lnTo>
                    <a:pt x="10352606" y="1602740"/>
                  </a:lnTo>
                  <a:lnTo>
                    <a:pt x="9562665" y="3205480"/>
                  </a:lnTo>
                  <a:close/>
                </a:path>
              </a:pathLst>
            </a:custGeom>
            <a:solidFill>
              <a:srgbClr val="86EAE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818252" y="2117460"/>
            <a:ext cx="4406642" cy="1401452"/>
            <a:chOff x="0" y="0"/>
            <a:chExt cx="10367846" cy="3230880"/>
          </a:xfrm>
        </p:grpSpPr>
        <p:sp>
          <p:nvSpPr>
            <p:cNvPr id="5" name="Freeform 5"/>
            <p:cNvSpPr/>
            <p:nvPr/>
          </p:nvSpPr>
          <p:spPr>
            <a:xfrm>
              <a:off x="5080" y="12700"/>
              <a:ext cx="10352606" cy="3205480"/>
            </a:xfrm>
            <a:custGeom>
              <a:avLst/>
              <a:gdLst/>
              <a:ahLst/>
              <a:cxnLst/>
              <a:rect l="l" t="t" r="r" b="b"/>
              <a:pathLst>
                <a:path w="10352606" h="3205480">
                  <a:moveTo>
                    <a:pt x="9562665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9562665" y="0"/>
                  </a:lnTo>
                  <a:lnTo>
                    <a:pt x="10352606" y="1602740"/>
                  </a:lnTo>
                  <a:lnTo>
                    <a:pt x="9562665" y="3205480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4278617" y="4316280"/>
            <a:ext cx="3975618" cy="5460688"/>
          </a:xfrm>
          <a:prstGeom prst="rect">
            <a:avLst/>
          </a:prstGeom>
          <a:solidFill>
            <a:srgbClr val="86EAE9"/>
          </a:solidFill>
        </p:spPr>
      </p:sp>
      <p:sp>
        <p:nvSpPr>
          <p:cNvPr id="7" name="TextBox 7"/>
          <p:cNvSpPr txBox="1"/>
          <p:nvPr/>
        </p:nvSpPr>
        <p:spPr>
          <a:xfrm>
            <a:off x="4278617" y="4558778"/>
            <a:ext cx="3975618" cy="375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3186" lvl="1" indent="-386593">
              <a:lnSpc>
                <a:spcPts val="5013"/>
              </a:lnSpc>
              <a:buFont typeface="Arial"/>
              <a:buChar char="•"/>
            </a:pPr>
            <a:r>
              <a:rPr lang="en-US" sz="3581" spc="179" dirty="0" err="1">
                <a:solidFill>
                  <a:srgbClr val="FFFFFF"/>
                </a:solidFill>
                <a:latin typeface="Aileron Regular"/>
              </a:rPr>
              <a:t>Seleciona</a:t>
            </a:r>
            <a:r>
              <a:rPr lang="en-US" sz="3581" spc="179" dirty="0">
                <a:solidFill>
                  <a:srgbClr val="FFFFFF"/>
                </a:solidFill>
                <a:latin typeface="Aileron Regular"/>
              </a:rPr>
              <a:t> </a:t>
            </a:r>
            <a:r>
              <a:rPr lang="en-US" sz="3581" spc="179" dirty="0" err="1">
                <a:solidFill>
                  <a:srgbClr val="FFFFFF"/>
                </a:solidFill>
                <a:latin typeface="Aileron Regular"/>
              </a:rPr>
              <a:t>servidor</a:t>
            </a:r>
            <a:endParaRPr lang="en-US" sz="3581" spc="179" dirty="0">
              <a:solidFill>
                <a:srgbClr val="FFFFFF"/>
              </a:solidFill>
              <a:latin typeface="Aileron Regular"/>
            </a:endParaRPr>
          </a:p>
          <a:p>
            <a:pPr marL="773186" lvl="1" indent="-386593">
              <a:lnSpc>
                <a:spcPts val="5013"/>
              </a:lnSpc>
              <a:buFont typeface="Arial"/>
              <a:buChar char="•"/>
            </a:pPr>
            <a:r>
              <a:rPr lang="en-US" sz="3581" spc="179" dirty="0" err="1">
                <a:solidFill>
                  <a:srgbClr val="FFFFFF"/>
                </a:solidFill>
                <a:latin typeface="Aileron Regular"/>
              </a:rPr>
              <a:t>Propõe</a:t>
            </a:r>
            <a:r>
              <a:rPr lang="en-US" sz="3581" spc="179" dirty="0">
                <a:solidFill>
                  <a:srgbClr val="FFFFFF"/>
                </a:solidFill>
                <a:latin typeface="Aileron Regular"/>
              </a:rPr>
              <a:t> e </a:t>
            </a:r>
            <a:r>
              <a:rPr lang="en-US" sz="3581" spc="179" dirty="0" err="1">
                <a:solidFill>
                  <a:srgbClr val="FFFFFF"/>
                </a:solidFill>
                <a:latin typeface="Aileron Regular"/>
              </a:rPr>
              <a:t>aprova</a:t>
            </a:r>
            <a:r>
              <a:rPr lang="en-US" sz="3581" spc="179" dirty="0">
                <a:solidFill>
                  <a:srgbClr val="FFFFFF"/>
                </a:solidFill>
                <a:latin typeface="Aileron Regular"/>
              </a:rPr>
              <a:t> </a:t>
            </a:r>
            <a:r>
              <a:rPr lang="en-US" sz="3581" spc="179" dirty="0" err="1">
                <a:solidFill>
                  <a:srgbClr val="FFFFFF"/>
                </a:solidFill>
                <a:latin typeface="Aileron Regular"/>
              </a:rPr>
              <a:t>plano</a:t>
            </a:r>
            <a:r>
              <a:rPr lang="en-US" sz="3581" spc="179" dirty="0">
                <a:solidFill>
                  <a:srgbClr val="FFFFFF"/>
                </a:solidFill>
                <a:latin typeface="Aileron Regular"/>
              </a:rPr>
              <a:t> de </a:t>
            </a:r>
            <a:r>
              <a:rPr lang="en-US" sz="3581" spc="179" dirty="0" err="1">
                <a:solidFill>
                  <a:srgbClr val="FFFFFF"/>
                </a:solidFill>
                <a:latin typeface="Aileron Regular"/>
              </a:rPr>
              <a:t>trabalho</a:t>
            </a:r>
            <a:endParaRPr lang="en-US" sz="3581" spc="179" dirty="0">
              <a:solidFill>
                <a:srgbClr val="FFFFFF"/>
              </a:solidFill>
              <a:latin typeface="Aileron Regular"/>
            </a:endParaRPr>
          </a:p>
          <a:p>
            <a:pPr marL="773186" lvl="1" indent="-386593">
              <a:lnSpc>
                <a:spcPts val="5013"/>
              </a:lnSpc>
              <a:buFont typeface="Arial"/>
              <a:buChar char="•"/>
            </a:pPr>
            <a:r>
              <a:rPr lang="en-US" sz="3581" spc="179" dirty="0" err="1">
                <a:solidFill>
                  <a:srgbClr val="FFFFFF"/>
                </a:solidFill>
                <a:latin typeface="Aileron Regular"/>
              </a:rPr>
              <a:t>Avalia</a:t>
            </a:r>
            <a:endParaRPr lang="en-US" sz="3581" spc="179" dirty="0">
              <a:solidFill>
                <a:srgbClr val="FFFFFF"/>
              </a:solidFill>
              <a:latin typeface="Aileron Regula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835208" y="2332808"/>
            <a:ext cx="2617369" cy="865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9"/>
              </a:lnSpc>
            </a:pPr>
            <a:r>
              <a:rPr lang="en-US" sz="5013" spc="250">
                <a:solidFill>
                  <a:srgbClr val="FFFFFF"/>
                </a:solidFill>
                <a:latin typeface="Aileron Regular Bold"/>
              </a:rPr>
              <a:t>CHEFIA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067549" y="2332808"/>
            <a:ext cx="4157345" cy="865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9"/>
              </a:lnSpc>
            </a:pPr>
            <a:r>
              <a:rPr lang="en-US" sz="5013" spc="250">
                <a:solidFill>
                  <a:srgbClr val="FFFFFF"/>
                </a:solidFill>
                <a:latin typeface="Aileron Regular Bold"/>
              </a:rPr>
              <a:t>SERVIDOR</a:t>
            </a:r>
          </a:p>
        </p:txBody>
      </p:sp>
      <p:sp>
        <p:nvSpPr>
          <p:cNvPr id="10" name="AutoShape 10"/>
          <p:cNvSpPr/>
          <p:nvPr/>
        </p:nvSpPr>
        <p:spPr>
          <a:xfrm>
            <a:off x="10033764" y="4316280"/>
            <a:ext cx="3975618" cy="5460688"/>
          </a:xfrm>
          <a:prstGeom prst="rect">
            <a:avLst/>
          </a:prstGeom>
          <a:solidFill>
            <a:srgbClr val="37C9EF"/>
          </a:solidFill>
        </p:spPr>
      </p:sp>
      <p:grpSp>
        <p:nvGrpSpPr>
          <p:cNvPr id="11" name="Group 11"/>
          <p:cNvGrpSpPr>
            <a:grpSpLocks noChangeAspect="1"/>
          </p:cNvGrpSpPr>
          <p:nvPr/>
        </p:nvGrpSpPr>
        <p:grpSpPr>
          <a:xfrm rot="-10800000">
            <a:off x="11703308" y="3928891"/>
            <a:ext cx="636531" cy="427983"/>
            <a:chOff x="0" y="0"/>
            <a:chExt cx="1930400" cy="12979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3388853" y="981075"/>
            <a:ext cx="11510293" cy="587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16"/>
              </a:lnSpc>
              <a:spcBef>
                <a:spcPct val="0"/>
              </a:spcBef>
            </a:pPr>
            <a:r>
              <a:rPr lang="en-US" sz="3600" spc="107" dirty="0">
                <a:solidFill>
                  <a:srgbClr val="191919"/>
                </a:solidFill>
                <a:latin typeface="Aileron Heavy"/>
              </a:rPr>
              <a:t>EXECUÇÃO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033764" y="4558778"/>
            <a:ext cx="3975618" cy="4378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3186" lvl="1" indent="-386593">
              <a:lnSpc>
                <a:spcPts val="5013"/>
              </a:lnSpc>
              <a:buFont typeface="Arial"/>
              <a:buChar char="•"/>
            </a:pPr>
            <a:r>
              <a:rPr lang="en-US" sz="3581" spc="179">
                <a:solidFill>
                  <a:srgbClr val="FFFFFF"/>
                </a:solidFill>
                <a:latin typeface="Aileron Regular"/>
              </a:rPr>
              <a:t>Participa de seleção</a:t>
            </a:r>
          </a:p>
          <a:p>
            <a:pPr marL="773186" lvl="1" indent="-386593">
              <a:lnSpc>
                <a:spcPts val="5013"/>
              </a:lnSpc>
              <a:buFont typeface="Arial"/>
              <a:buChar char="•"/>
            </a:pPr>
            <a:r>
              <a:rPr lang="en-US" sz="3581" spc="179">
                <a:solidFill>
                  <a:srgbClr val="FFFFFF"/>
                </a:solidFill>
                <a:latin typeface="Aileron Regular"/>
              </a:rPr>
              <a:t>Propõe e aceita plano de trabalho</a:t>
            </a:r>
          </a:p>
          <a:p>
            <a:pPr marL="773186" lvl="1" indent="-386593">
              <a:lnSpc>
                <a:spcPts val="5013"/>
              </a:lnSpc>
              <a:buFont typeface="Arial"/>
              <a:buChar char="•"/>
            </a:pPr>
            <a:r>
              <a:rPr lang="en-US" sz="3581" spc="179">
                <a:solidFill>
                  <a:srgbClr val="FFFFFF"/>
                </a:solidFill>
                <a:latin typeface="Aileron Regular"/>
              </a:rPr>
              <a:t>Informa sobre execução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681991">
            <a:off x="14224895" y="3049604"/>
            <a:ext cx="3422828" cy="3422828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4899147" y="5950354"/>
            <a:ext cx="2804443" cy="2359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6"/>
              </a:lnSpc>
            </a:pPr>
            <a:r>
              <a:rPr lang="en-US" sz="3600" spc="107">
                <a:solidFill>
                  <a:srgbClr val="13538A"/>
                </a:solidFill>
                <a:latin typeface="Aileron Heavy"/>
              </a:rPr>
              <a:t>DENTRO DO SISTEMA</a:t>
            </a:r>
          </a:p>
          <a:p>
            <a:pPr marL="0" lvl="0" indent="0" algn="ctr">
              <a:lnSpc>
                <a:spcPts val="4716"/>
              </a:lnSpc>
              <a:spcBef>
                <a:spcPct val="0"/>
              </a:spcBef>
            </a:pPr>
            <a:endParaRPr lang="en-US" sz="3600" spc="107">
              <a:solidFill>
                <a:srgbClr val="13538A"/>
              </a:solidFill>
              <a:latin typeface="Aileron Heav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277742" y="1780157"/>
            <a:ext cx="2670668" cy="1328852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3" name="AutoShape 3"/>
          <p:cNvSpPr/>
          <p:nvPr/>
        </p:nvSpPr>
        <p:spPr>
          <a:xfrm>
            <a:off x="7940323" y="3299509"/>
            <a:ext cx="3146918" cy="947852"/>
          </a:xfrm>
          <a:prstGeom prst="rect">
            <a:avLst/>
          </a:prstGeom>
          <a:solidFill>
            <a:srgbClr val="86EAE9">
              <a:alpha val="80000"/>
            </a:srgbClr>
          </a:solidFill>
        </p:spPr>
      </p:sp>
      <p:sp>
        <p:nvSpPr>
          <p:cNvPr id="4" name="AutoShape 4"/>
          <p:cNvSpPr/>
          <p:nvPr/>
        </p:nvSpPr>
        <p:spPr>
          <a:xfrm>
            <a:off x="7940323" y="4437861"/>
            <a:ext cx="3146918" cy="947852"/>
          </a:xfrm>
          <a:prstGeom prst="rect">
            <a:avLst/>
          </a:prstGeom>
          <a:solidFill>
            <a:srgbClr val="86EAE9">
              <a:alpha val="80000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7940323" y="5572386"/>
            <a:ext cx="3146918" cy="947852"/>
          </a:xfrm>
          <a:prstGeom prst="rect">
            <a:avLst/>
          </a:prstGeom>
          <a:solidFill>
            <a:srgbClr val="86EAE9">
              <a:alpha val="80000"/>
            </a:srgbClr>
          </a:solidFill>
        </p:spPr>
      </p:sp>
      <p:sp>
        <p:nvSpPr>
          <p:cNvPr id="6" name="AutoShape 6"/>
          <p:cNvSpPr/>
          <p:nvPr/>
        </p:nvSpPr>
        <p:spPr>
          <a:xfrm>
            <a:off x="11277742" y="3299509"/>
            <a:ext cx="2670668" cy="947852"/>
          </a:xfrm>
          <a:prstGeom prst="rect">
            <a:avLst/>
          </a:prstGeom>
          <a:solidFill>
            <a:srgbClr val="13538A">
              <a:alpha val="40000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14138910" y="3299509"/>
            <a:ext cx="2670668" cy="947852"/>
          </a:xfrm>
          <a:prstGeom prst="rect">
            <a:avLst/>
          </a:prstGeom>
          <a:solidFill>
            <a:srgbClr val="2C92D5">
              <a:alpha val="40000"/>
            </a:srgbClr>
          </a:solidFill>
        </p:spPr>
      </p:sp>
      <p:sp>
        <p:nvSpPr>
          <p:cNvPr id="8" name="AutoShape 8"/>
          <p:cNvSpPr/>
          <p:nvPr/>
        </p:nvSpPr>
        <p:spPr>
          <a:xfrm>
            <a:off x="11277742" y="4437861"/>
            <a:ext cx="2670668" cy="947852"/>
          </a:xfrm>
          <a:prstGeom prst="rect">
            <a:avLst/>
          </a:prstGeom>
          <a:solidFill>
            <a:srgbClr val="13538A">
              <a:alpha val="40000"/>
            </a:srgbClr>
          </a:solidFill>
        </p:spPr>
      </p:sp>
      <p:sp>
        <p:nvSpPr>
          <p:cNvPr id="9" name="AutoShape 9"/>
          <p:cNvSpPr/>
          <p:nvPr/>
        </p:nvSpPr>
        <p:spPr>
          <a:xfrm>
            <a:off x="14138910" y="4437861"/>
            <a:ext cx="2670668" cy="947852"/>
          </a:xfrm>
          <a:prstGeom prst="rect">
            <a:avLst/>
          </a:prstGeom>
          <a:solidFill>
            <a:srgbClr val="2C92D5">
              <a:alpha val="40000"/>
            </a:srgbClr>
          </a:solidFill>
        </p:spPr>
      </p:sp>
      <p:sp>
        <p:nvSpPr>
          <p:cNvPr id="10" name="AutoShape 10"/>
          <p:cNvSpPr/>
          <p:nvPr/>
        </p:nvSpPr>
        <p:spPr>
          <a:xfrm>
            <a:off x="11277742" y="5572386"/>
            <a:ext cx="2670668" cy="947852"/>
          </a:xfrm>
          <a:prstGeom prst="rect">
            <a:avLst/>
          </a:prstGeom>
          <a:solidFill>
            <a:srgbClr val="13538A">
              <a:alpha val="40000"/>
            </a:srgbClr>
          </a:solidFill>
        </p:spPr>
      </p:sp>
      <p:sp>
        <p:nvSpPr>
          <p:cNvPr id="11" name="AutoShape 11"/>
          <p:cNvSpPr/>
          <p:nvPr/>
        </p:nvSpPr>
        <p:spPr>
          <a:xfrm>
            <a:off x="14138910" y="5572386"/>
            <a:ext cx="2670668" cy="947852"/>
          </a:xfrm>
          <a:prstGeom prst="rect">
            <a:avLst/>
          </a:prstGeom>
          <a:solidFill>
            <a:srgbClr val="2C92D5">
              <a:alpha val="40000"/>
            </a:srgbClr>
          </a:solidFill>
        </p:spPr>
      </p:sp>
      <p:sp>
        <p:nvSpPr>
          <p:cNvPr id="12" name="AutoShape 12"/>
          <p:cNvSpPr/>
          <p:nvPr/>
        </p:nvSpPr>
        <p:spPr>
          <a:xfrm>
            <a:off x="11277742" y="6710737"/>
            <a:ext cx="2670668" cy="947852"/>
          </a:xfrm>
          <a:prstGeom prst="rect">
            <a:avLst/>
          </a:prstGeom>
          <a:solidFill>
            <a:srgbClr val="13538A">
              <a:alpha val="40000"/>
            </a:srgbClr>
          </a:solidFill>
        </p:spPr>
      </p:sp>
      <p:sp>
        <p:nvSpPr>
          <p:cNvPr id="13" name="AutoShape 13"/>
          <p:cNvSpPr/>
          <p:nvPr/>
        </p:nvSpPr>
        <p:spPr>
          <a:xfrm>
            <a:off x="14138910" y="6710737"/>
            <a:ext cx="2670668" cy="947852"/>
          </a:xfrm>
          <a:prstGeom prst="rect">
            <a:avLst/>
          </a:prstGeom>
          <a:solidFill>
            <a:srgbClr val="2C92D5">
              <a:alpha val="40000"/>
            </a:srgbClr>
          </a:solidFill>
        </p:spPr>
      </p:sp>
      <p:sp>
        <p:nvSpPr>
          <p:cNvPr id="14" name="AutoShape 14"/>
          <p:cNvSpPr/>
          <p:nvPr/>
        </p:nvSpPr>
        <p:spPr>
          <a:xfrm>
            <a:off x="7940323" y="6710737"/>
            <a:ext cx="3146918" cy="947852"/>
          </a:xfrm>
          <a:prstGeom prst="rect">
            <a:avLst/>
          </a:prstGeom>
          <a:solidFill>
            <a:srgbClr val="86EAE9">
              <a:alpha val="80000"/>
            </a:srgbClr>
          </a:solidFill>
        </p:spPr>
      </p:sp>
      <p:sp>
        <p:nvSpPr>
          <p:cNvPr id="15" name="AutoShape 15"/>
          <p:cNvSpPr/>
          <p:nvPr/>
        </p:nvSpPr>
        <p:spPr>
          <a:xfrm>
            <a:off x="7940323" y="1780157"/>
            <a:ext cx="3146918" cy="132885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6" name="AutoShape 16"/>
          <p:cNvSpPr/>
          <p:nvPr/>
        </p:nvSpPr>
        <p:spPr>
          <a:xfrm>
            <a:off x="14138910" y="1780157"/>
            <a:ext cx="2670668" cy="1328852"/>
          </a:xfrm>
          <a:prstGeom prst="rect">
            <a:avLst/>
          </a:prstGeom>
          <a:solidFill>
            <a:srgbClr val="2C92D5"/>
          </a:solidFill>
        </p:spPr>
      </p:sp>
      <p:sp>
        <p:nvSpPr>
          <p:cNvPr id="17" name="TextBox 17"/>
          <p:cNvSpPr txBox="1"/>
          <p:nvPr/>
        </p:nvSpPr>
        <p:spPr>
          <a:xfrm>
            <a:off x="11468242" y="2228488"/>
            <a:ext cx="2289668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240" dirty="0">
                <a:solidFill>
                  <a:srgbClr val="FFFFFF"/>
                </a:solidFill>
                <a:latin typeface="Aileron Regular Bold"/>
              </a:rPr>
              <a:t>CGU-MMA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329410" y="2228488"/>
            <a:ext cx="2289668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240" dirty="0">
                <a:solidFill>
                  <a:srgbClr val="FFFFFF"/>
                </a:solidFill>
                <a:latin typeface="Aileron Regular Bold"/>
              </a:rPr>
              <a:t>SUSEP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230289" y="3406405"/>
            <a:ext cx="2566988" cy="71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0"/>
              </a:lnSpc>
            </a:pPr>
            <a:r>
              <a:rPr lang="en-US" sz="2200" spc="109">
                <a:solidFill>
                  <a:srgbClr val="191919"/>
                </a:solidFill>
                <a:latin typeface="Aileron Regular"/>
              </a:rPr>
              <a:t>Tabela de atividades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230289" y="4725732"/>
            <a:ext cx="2566988" cy="353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0"/>
              </a:lnSpc>
            </a:pPr>
            <a:r>
              <a:rPr lang="en-US" sz="2200" spc="109">
                <a:solidFill>
                  <a:srgbClr val="191919"/>
                </a:solidFill>
                <a:latin typeface="Aileron Regular"/>
              </a:rPr>
              <a:t>Plano de Trabalho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230289" y="5860257"/>
            <a:ext cx="2566988" cy="353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0"/>
              </a:lnSpc>
            </a:pPr>
            <a:r>
              <a:rPr lang="en-US" sz="2200" spc="109">
                <a:solidFill>
                  <a:srgbClr val="191919"/>
                </a:solidFill>
                <a:latin typeface="Aileron Regular"/>
              </a:rPr>
              <a:t>Processo Seletivo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230289" y="6998608"/>
            <a:ext cx="2566988" cy="353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0"/>
              </a:lnSpc>
            </a:pPr>
            <a:r>
              <a:rPr lang="en-US" sz="2200" spc="109">
                <a:solidFill>
                  <a:srgbClr val="191919"/>
                </a:solidFill>
                <a:latin typeface="Aileron Regular"/>
              </a:rPr>
              <a:t>Envio de dados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230289" y="2263608"/>
            <a:ext cx="2566988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240">
                <a:solidFill>
                  <a:srgbClr val="191919"/>
                </a:solidFill>
                <a:latin typeface="Aileron Regular Bold"/>
              </a:rPr>
              <a:t>CONTEÚDO</a:t>
            </a: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61661" y="3605870"/>
            <a:ext cx="425166" cy="335131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569453" y="440817"/>
            <a:ext cx="11510293" cy="587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16"/>
              </a:lnSpc>
              <a:spcBef>
                <a:spcPct val="0"/>
              </a:spcBef>
            </a:pPr>
            <a:r>
              <a:rPr lang="en-US" sz="3600" spc="107">
                <a:solidFill>
                  <a:srgbClr val="191919"/>
                </a:solidFill>
                <a:latin typeface="Aileron Heavy"/>
              </a:rPr>
              <a:t>SISTEMAS</a:t>
            </a: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400493" y="3605870"/>
            <a:ext cx="425166" cy="335131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400493" y="4744782"/>
            <a:ext cx="425166" cy="335131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61661" y="4744782"/>
            <a:ext cx="425166" cy="335131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61661" y="5878186"/>
            <a:ext cx="425166" cy="335131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61661" y="7017658"/>
            <a:ext cx="425166" cy="335131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400493" y="7017658"/>
            <a:ext cx="425166" cy="335131"/>
          </a:xfrm>
          <a:prstGeom prst="rect">
            <a:avLst/>
          </a:prstGeom>
        </p:spPr>
      </p:pic>
      <p:sp>
        <p:nvSpPr>
          <p:cNvPr id="32" name="AutoShape 32"/>
          <p:cNvSpPr/>
          <p:nvPr/>
        </p:nvSpPr>
        <p:spPr>
          <a:xfrm>
            <a:off x="7940323" y="7886322"/>
            <a:ext cx="3146918" cy="947852"/>
          </a:xfrm>
          <a:prstGeom prst="rect">
            <a:avLst/>
          </a:prstGeom>
          <a:solidFill>
            <a:srgbClr val="86EAE9">
              <a:alpha val="80000"/>
            </a:srgbClr>
          </a:solidFill>
        </p:spPr>
      </p:sp>
      <p:sp>
        <p:nvSpPr>
          <p:cNvPr id="33" name="AutoShape 33"/>
          <p:cNvSpPr/>
          <p:nvPr/>
        </p:nvSpPr>
        <p:spPr>
          <a:xfrm>
            <a:off x="11277742" y="7886322"/>
            <a:ext cx="2670668" cy="947852"/>
          </a:xfrm>
          <a:prstGeom prst="rect">
            <a:avLst/>
          </a:prstGeom>
          <a:solidFill>
            <a:srgbClr val="13538A">
              <a:alpha val="40000"/>
            </a:srgbClr>
          </a:solidFill>
        </p:spPr>
      </p:sp>
      <p:sp>
        <p:nvSpPr>
          <p:cNvPr id="34" name="AutoShape 34"/>
          <p:cNvSpPr/>
          <p:nvPr/>
        </p:nvSpPr>
        <p:spPr>
          <a:xfrm>
            <a:off x="14138910" y="7886322"/>
            <a:ext cx="2670668" cy="947852"/>
          </a:xfrm>
          <a:prstGeom prst="rect">
            <a:avLst/>
          </a:prstGeom>
          <a:solidFill>
            <a:srgbClr val="2C92D5">
              <a:alpha val="40000"/>
            </a:srgbClr>
          </a:solidFill>
        </p:spPr>
      </p:sp>
      <p:sp>
        <p:nvSpPr>
          <p:cNvPr id="35" name="TextBox 35"/>
          <p:cNvSpPr txBox="1"/>
          <p:nvPr/>
        </p:nvSpPr>
        <p:spPr>
          <a:xfrm>
            <a:off x="8230289" y="8174192"/>
            <a:ext cx="2566988" cy="353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0"/>
              </a:lnSpc>
            </a:pPr>
            <a:r>
              <a:rPr lang="en-US" sz="2200" spc="109">
                <a:solidFill>
                  <a:srgbClr val="191919"/>
                </a:solidFill>
                <a:latin typeface="Aileron Regular"/>
              </a:rPr>
              <a:t>Cronograma</a:t>
            </a:r>
          </a:p>
        </p:txBody>
      </p:sp>
      <p:pic>
        <p:nvPicPr>
          <p:cNvPr id="36" name="Picture 3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400493" y="8193242"/>
            <a:ext cx="425166" cy="335131"/>
          </a:xfrm>
          <a:prstGeom prst="rect">
            <a:avLst/>
          </a:prstGeom>
        </p:spPr>
      </p:pic>
      <p:sp>
        <p:nvSpPr>
          <p:cNvPr id="37" name="TextBox 37"/>
          <p:cNvSpPr txBox="1"/>
          <p:nvPr/>
        </p:nvSpPr>
        <p:spPr>
          <a:xfrm>
            <a:off x="7058137" y="1029917"/>
            <a:ext cx="1110987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40"/>
              </a:lnSpc>
            </a:pPr>
            <a:r>
              <a:rPr lang="en-US" sz="2600" spc="130">
                <a:solidFill>
                  <a:srgbClr val="191919"/>
                </a:solidFill>
                <a:latin typeface="Aileron Regular"/>
              </a:rPr>
              <a:t>Sistemas disponíveis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1675218" y="2836539"/>
            <a:ext cx="3751892" cy="880623"/>
            <a:chOff x="0" y="0"/>
            <a:chExt cx="11005891" cy="258324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1005891" cy="2583240"/>
            </a:xfrm>
            <a:custGeom>
              <a:avLst/>
              <a:gdLst/>
              <a:ahLst/>
              <a:cxnLst/>
              <a:rect l="l" t="t" r="r" b="b"/>
              <a:pathLst>
                <a:path w="11005891" h="2583240">
                  <a:moveTo>
                    <a:pt x="10881431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881431" y="0"/>
                  </a:lnTo>
                  <a:cubicBezTo>
                    <a:pt x="10950011" y="0"/>
                    <a:pt x="11005891" y="55880"/>
                    <a:pt x="11005891" y="124460"/>
                  </a:cubicBezTo>
                  <a:lnTo>
                    <a:pt x="11005891" y="2458780"/>
                  </a:lnTo>
                  <a:cubicBezTo>
                    <a:pt x="11005891" y="2527360"/>
                    <a:pt x="10950011" y="2583240"/>
                    <a:pt x="10881431" y="2583240"/>
                  </a:cubicBezTo>
                  <a:close/>
                </a:path>
              </a:pathLst>
            </a:custGeom>
            <a:solidFill>
              <a:srgbClr val="86EAE9"/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1675218" y="4544142"/>
            <a:ext cx="3751892" cy="880623"/>
            <a:chOff x="0" y="0"/>
            <a:chExt cx="11005891" cy="258324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1005891" cy="2583240"/>
            </a:xfrm>
            <a:custGeom>
              <a:avLst/>
              <a:gdLst/>
              <a:ahLst/>
              <a:cxnLst/>
              <a:rect l="l" t="t" r="r" b="b"/>
              <a:pathLst>
                <a:path w="11005891" h="2583240">
                  <a:moveTo>
                    <a:pt x="10881431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881431" y="0"/>
                  </a:lnTo>
                  <a:cubicBezTo>
                    <a:pt x="10950011" y="0"/>
                    <a:pt x="11005891" y="55880"/>
                    <a:pt x="11005891" y="124460"/>
                  </a:cubicBezTo>
                  <a:lnTo>
                    <a:pt x="11005891" y="2458780"/>
                  </a:lnTo>
                  <a:cubicBezTo>
                    <a:pt x="11005891" y="2527360"/>
                    <a:pt x="10950011" y="2583240"/>
                    <a:pt x="10881431" y="2583240"/>
                  </a:cubicBez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42" name="Group 42"/>
          <p:cNvGrpSpPr/>
          <p:nvPr/>
        </p:nvGrpSpPr>
        <p:grpSpPr>
          <a:xfrm>
            <a:off x="1675218" y="6251744"/>
            <a:ext cx="3751892" cy="880623"/>
            <a:chOff x="0" y="0"/>
            <a:chExt cx="11005891" cy="258324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1005891" cy="2583240"/>
            </a:xfrm>
            <a:custGeom>
              <a:avLst/>
              <a:gdLst/>
              <a:ahLst/>
              <a:cxnLst/>
              <a:rect l="l" t="t" r="r" b="b"/>
              <a:pathLst>
                <a:path w="11005891" h="2583240">
                  <a:moveTo>
                    <a:pt x="10881431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881431" y="0"/>
                  </a:lnTo>
                  <a:cubicBezTo>
                    <a:pt x="10950011" y="0"/>
                    <a:pt x="11005891" y="55880"/>
                    <a:pt x="11005891" y="124460"/>
                  </a:cubicBezTo>
                  <a:lnTo>
                    <a:pt x="11005891" y="2458780"/>
                  </a:lnTo>
                  <a:cubicBezTo>
                    <a:pt x="11005891" y="2527360"/>
                    <a:pt x="10950011" y="2583240"/>
                    <a:pt x="10881431" y="2583240"/>
                  </a:cubicBez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id="44" name="Group 44"/>
          <p:cNvGrpSpPr/>
          <p:nvPr/>
        </p:nvGrpSpPr>
        <p:grpSpPr>
          <a:xfrm>
            <a:off x="1675218" y="7959347"/>
            <a:ext cx="3751892" cy="880623"/>
            <a:chOff x="0" y="0"/>
            <a:chExt cx="11005891" cy="258324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1005891" cy="2583240"/>
            </a:xfrm>
            <a:custGeom>
              <a:avLst/>
              <a:gdLst/>
              <a:ahLst/>
              <a:cxnLst/>
              <a:rect l="l" t="t" r="r" b="b"/>
              <a:pathLst>
                <a:path w="11005891" h="2583240">
                  <a:moveTo>
                    <a:pt x="10881431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881431" y="0"/>
                  </a:lnTo>
                  <a:cubicBezTo>
                    <a:pt x="10950011" y="0"/>
                    <a:pt x="11005891" y="55880"/>
                    <a:pt x="11005891" y="124460"/>
                  </a:cubicBezTo>
                  <a:lnTo>
                    <a:pt x="11005891" y="2458780"/>
                  </a:lnTo>
                  <a:cubicBezTo>
                    <a:pt x="11005891" y="2527360"/>
                    <a:pt x="10950011" y="2583240"/>
                    <a:pt x="10881431" y="2583240"/>
                  </a:cubicBezTo>
                  <a:close/>
                </a:path>
              </a:pathLst>
            </a:custGeom>
            <a:solidFill>
              <a:srgbClr val="13538A"/>
            </a:solidFill>
          </p:spPr>
        </p:sp>
      </p:grpSp>
      <p:sp>
        <p:nvSpPr>
          <p:cNvPr id="46" name="TextBox 46"/>
          <p:cNvSpPr txBox="1"/>
          <p:nvPr/>
        </p:nvSpPr>
        <p:spPr>
          <a:xfrm>
            <a:off x="1939610" y="3017770"/>
            <a:ext cx="3178229" cy="441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2400" spc="120">
                <a:solidFill>
                  <a:srgbClr val="FFFFFF"/>
                </a:solidFill>
                <a:latin typeface="Aileron Regular"/>
              </a:rPr>
              <a:t>Webservice SIAPE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-2026214" y="1815298"/>
            <a:ext cx="1110987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40"/>
              </a:lnSpc>
            </a:pPr>
            <a:r>
              <a:rPr lang="en-US" sz="2600" spc="130">
                <a:solidFill>
                  <a:srgbClr val="191919"/>
                </a:solidFill>
                <a:latin typeface="Aileron Regular"/>
              </a:rPr>
              <a:t>Características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962049" y="4701540"/>
            <a:ext cx="3178229" cy="441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2400" spc="120">
                <a:solidFill>
                  <a:srgbClr val="FFFFFF"/>
                </a:solidFill>
                <a:latin typeface="Aileron Regular"/>
              </a:rPr>
              <a:t>Acesso LDAP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939610" y="6432975"/>
            <a:ext cx="3178229" cy="441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2400" spc="120">
                <a:solidFill>
                  <a:srgbClr val="FFFFFF"/>
                </a:solidFill>
                <a:latin typeface="Aileron Regular"/>
              </a:rPr>
              <a:t>API envio de dados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962049" y="8140578"/>
            <a:ext cx="3178229" cy="441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2400" spc="120">
                <a:solidFill>
                  <a:srgbClr val="FFFFFF"/>
                </a:solidFill>
                <a:latin typeface="Aileron Regular"/>
              </a:rPr>
              <a:t>SQL Server</a:t>
            </a:r>
          </a:p>
        </p:txBody>
      </p:sp>
      <p:sp>
        <p:nvSpPr>
          <p:cNvPr id="51" name="AutoShape 51"/>
          <p:cNvSpPr/>
          <p:nvPr/>
        </p:nvSpPr>
        <p:spPr>
          <a:xfrm>
            <a:off x="7940323" y="9067422"/>
            <a:ext cx="3146918" cy="947852"/>
          </a:xfrm>
          <a:prstGeom prst="rect">
            <a:avLst/>
          </a:prstGeom>
          <a:solidFill>
            <a:srgbClr val="86EAE9">
              <a:alpha val="80000"/>
            </a:srgbClr>
          </a:solidFill>
        </p:spPr>
      </p:sp>
      <p:sp>
        <p:nvSpPr>
          <p:cNvPr id="52" name="AutoShape 52"/>
          <p:cNvSpPr/>
          <p:nvPr/>
        </p:nvSpPr>
        <p:spPr>
          <a:xfrm>
            <a:off x="11277742" y="9067422"/>
            <a:ext cx="2670668" cy="947852"/>
          </a:xfrm>
          <a:prstGeom prst="rect">
            <a:avLst/>
          </a:prstGeom>
          <a:solidFill>
            <a:srgbClr val="13538A">
              <a:alpha val="40000"/>
            </a:srgbClr>
          </a:solidFill>
        </p:spPr>
      </p:sp>
      <p:sp>
        <p:nvSpPr>
          <p:cNvPr id="53" name="AutoShape 53"/>
          <p:cNvSpPr/>
          <p:nvPr/>
        </p:nvSpPr>
        <p:spPr>
          <a:xfrm>
            <a:off x="14138910" y="9067422"/>
            <a:ext cx="2670668" cy="947852"/>
          </a:xfrm>
          <a:prstGeom prst="rect">
            <a:avLst/>
          </a:prstGeom>
          <a:solidFill>
            <a:srgbClr val="2C92D5">
              <a:alpha val="40000"/>
            </a:srgbClr>
          </a:solidFill>
        </p:spPr>
      </p:sp>
      <p:sp>
        <p:nvSpPr>
          <p:cNvPr id="54" name="TextBox 54"/>
          <p:cNvSpPr txBox="1"/>
          <p:nvPr/>
        </p:nvSpPr>
        <p:spPr>
          <a:xfrm>
            <a:off x="8230289" y="9174317"/>
            <a:ext cx="2566988" cy="71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0"/>
              </a:lnSpc>
            </a:pPr>
            <a:r>
              <a:rPr lang="en-US" sz="2200" spc="109">
                <a:solidFill>
                  <a:srgbClr val="191919"/>
                </a:solidFill>
                <a:latin typeface="Aileron Regular"/>
              </a:rPr>
              <a:t>Atribuição de perfil</a:t>
            </a:r>
          </a:p>
        </p:txBody>
      </p:sp>
      <p:pic>
        <p:nvPicPr>
          <p:cNvPr id="55" name="Picture 5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400493" y="9374342"/>
            <a:ext cx="425166" cy="33513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728D3FA-5A01-E144-919C-13322C8FD9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42" r="36" b="13955"/>
          <a:stretch/>
        </p:blipFill>
        <p:spPr bwMode="auto">
          <a:xfrm>
            <a:off x="3124200" y="1104900"/>
            <a:ext cx="5148000" cy="86381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BA3D6B-85D8-0540-89C6-95B460889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8600" y="11049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5" name="Imagem 20">
            <a:extLst>
              <a:ext uri="{FF2B5EF4-FFF2-40B4-BE49-F238E27FC236}">
                <a16:creationId xmlns:a16="http://schemas.microsoft.com/office/drawing/2014/main" id="{2B8176A5-8B71-1645-B86A-2872703C3A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0" b="13690"/>
          <a:stretch/>
        </p:blipFill>
        <p:spPr bwMode="auto">
          <a:xfrm>
            <a:off x="12039600" y="1027630"/>
            <a:ext cx="5300398" cy="889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71E8CBE3-1EE5-0040-BBAD-AA060D2C57D1}"/>
              </a:ext>
            </a:extLst>
          </p:cNvPr>
          <p:cNvSpPr/>
          <p:nvPr/>
        </p:nvSpPr>
        <p:spPr>
          <a:xfrm>
            <a:off x="167782" y="4991100"/>
            <a:ext cx="2670668" cy="1328852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6" name="AutoShape 16">
            <a:extLst>
              <a:ext uri="{FF2B5EF4-FFF2-40B4-BE49-F238E27FC236}">
                <a16:creationId xmlns:a16="http://schemas.microsoft.com/office/drawing/2014/main" id="{B38385FF-E7B0-0444-9E2F-B4E89C91359D}"/>
              </a:ext>
            </a:extLst>
          </p:cNvPr>
          <p:cNvSpPr/>
          <p:nvPr/>
        </p:nvSpPr>
        <p:spPr>
          <a:xfrm>
            <a:off x="8820566" y="4769915"/>
            <a:ext cx="2670668" cy="1328852"/>
          </a:xfrm>
          <a:prstGeom prst="rect">
            <a:avLst/>
          </a:prstGeom>
          <a:solidFill>
            <a:srgbClr val="2C92D5"/>
          </a:solidFill>
        </p:spPr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557ECE5-6950-D847-B507-8D732335BA5B}"/>
              </a:ext>
            </a:extLst>
          </p:cNvPr>
          <p:cNvSpPr txBox="1"/>
          <p:nvPr/>
        </p:nvSpPr>
        <p:spPr>
          <a:xfrm>
            <a:off x="358282" y="5474551"/>
            <a:ext cx="2289668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240" dirty="0">
                <a:solidFill>
                  <a:srgbClr val="FFFFFF"/>
                </a:solidFill>
                <a:latin typeface="Aileron Regular Bold"/>
              </a:rPr>
              <a:t>CGU - MMA</a:t>
            </a:r>
          </a:p>
        </p:txBody>
      </p:sp>
      <p:sp>
        <p:nvSpPr>
          <p:cNvPr id="10" name="TextBox 18">
            <a:extLst>
              <a:ext uri="{FF2B5EF4-FFF2-40B4-BE49-F238E27FC236}">
                <a16:creationId xmlns:a16="http://schemas.microsoft.com/office/drawing/2014/main" id="{D1083830-41CC-7C4B-A923-9AC78AF9CAF1}"/>
              </a:ext>
            </a:extLst>
          </p:cNvPr>
          <p:cNvSpPr txBox="1"/>
          <p:nvPr/>
        </p:nvSpPr>
        <p:spPr>
          <a:xfrm>
            <a:off x="9144000" y="5227970"/>
            <a:ext cx="2289668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240" dirty="0">
                <a:solidFill>
                  <a:srgbClr val="FFFFFF"/>
                </a:solidFill>
                <a:latin typeface="Aileron Regular Bold"/>
              </a:rPr>
              <a:t>SUSEP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53891" y="1357098"/>
            <a:ext cx="5325109" cy="1276534"/>
            <a:chOff x="0" y="0"/>
            <a:chExt cx="7100145" cy="1702045"/>
          </a:xfrm>
        </p:grpSpPr>
        <p:sp>
          <p:nvSpPr>
            <p:cNvPr id="3" name="TextBox 3"/>
            <p:cNvSpPr txBox="1"/>
            <p:nvPr/>
          </p:nvSpPr>
          <p:spPr>
            <a:xfrm>
              <a:off x="0" y="720970"/>
              <a:ext cx="7100145" cy="981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latin typeface="Aileron Regular"/>
                </a:rPr>
                <a:t>Modelos de todos os documentos e exemplos de outros órgãos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7100145" cy="547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4"/>
                </a:lnSpc>
                <a:spcBef>
                  <a:spcPct val="0"/>
                </a:spcBef>
              </a:pPr>
              <a:r>
                <a:rPr lang="en-US" sz="2600" spc="101">
                  <a:solidFill>
                    <a:srgbClr val="191919"/>
                  </a:solidFill>
                  <a:latin typeface="Aileron Regular Bold"/>
                </a:rPr>
                <a:t>NORMATIVOS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864629" y="3689330"/>
            <a:ext cx="5957642" cy="2908340"/>
            <a:chOff x="0" y="0"/>
            <a:chExt cx="7943523" cy="3877787"/>
          </a:xfrm>
        </p:grpSpPr>
        <p:sp>
          <p:nvSpPr>
            <p:cNvPr id="6" name="TextBox 6"/>
            <p:cNvSpPr txBox="1"/>
            <p:nvPr/>
          </p:nvSpPr>
          <p:spPr>
            <a:xfrm>
              <a:off x="0" y="-19050"/>
              <a:ext cx="7943523" cy="2277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65"/>
                </a:lnSpc>
              </a:pPr>
              <a:r>
                <a:rPr lang="en-US" sz="5500" spc="330">
                  <a:solidFill>
                    <a:srgbClr val="191919"/>
                  </a:solidFill>
                  <a:latin typeface="Aileron Heavy Bold"/>
                </a:rPr>
                <a:t>CONSULTORIA EXECUTIVA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603342"/>
              <a:ext cx="7943523" cy="12744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</a:pPr>
              <a:r>
                <a:rPr lang="en-US" sz="2600" spc="52">
                  <a:solidFill>
                    <a:srgbClr val="191919"/>
                  </a:solidFill>
                  <a:latin typeface="Aileron Regular"/>
                </a:rPr>
                <a:t>Como funcionará o apoio da Secretaria de Gestão  aos órgãos?</a:t>
              </a:r>
            </a:p>
          </p:txBody>
        </p:sp>
      </p:grpSp>
      <p:sp>
        <p:nvSpPr>
          <p:cNvPr id="8" name="AutoShape 8"/>
          <p:cNvSpPr/>
          <p:nvPr/>
        </p:nvSpPr>
        <p:spPr>
          <a:xfrm>
            <a:off x="9400155" y="1409001"/>
            <a:ext cx="1203885" cy="7468999"/>
          </a:xfrm>
          <a:prstGeom prst="rect">
            <a:avLst/>
          </a:prstGeom>
          <a:solidFill>
            <a:srgbClr val="191919">
              <a:alpha val="4705"/>
            </a:srgbClr>
          </a:solidFill>
        </p:spPr>
      </p:sp>
      <p:grpSp>
        <p:nvGrpSpPr>
          <p:cNvPr id="9" name="Group 9"/>
          <p:cNvGrpSpPr/>
          <p:nvPr/>
        </p:nvGrpSpPr>
        <p:grpSpPr>
          <a:xfrm>
            <a:off x="9400155" y="1409001"/>
            <a:ext cx="1203885" cy="1172728"/>
            <a:chOff x="0" y="0"/>
            <a:chExt cx="3924555" cy="382298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924555" cy="3822984"/>
            </a:xfrm>
            <a:custGeom>
              <a:avLst/>
              <a:gdLst/>
              <a:ahLst/>
              <a:cxnLst/>
              <a:rect l="l" t="t" r="r" b="b"/>
              <a:pathLst>
                <a:path w="3924555" h="3822984">
                  <a:moveTo>
                    <a:pt x="3800095" y="3822984"/>
                  </a:moveTo>
                  <a:lnTo>
                    <a:pt x="124460" y="3822984"/>
                  </a:lnTo>
                  <a:cubicBezTo>
                    <a:pt x="55880" y="3822984"/>
                    <a:pt x="0" y="3767105"/>
                    <a:pt x="0" y="36985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00095" y="0"/>
                  </a:lnTo>
                  <a:cubicBezTo>
                    <a:pt x="3868675" y="0"/>
                    <a:pt x="3924555" y="55880"/>
                    <a:pt x="3924555" y="124460"/>
                  </a:cubicBezTo>
                  <a:lnTo>
                    <a:pt x="3924555" y="3698525"/>
                  </a:lnTo>
                  <a:cubicBezTo>
                    <a:pt x="3924555" y="3767105"/>
                    <a:pt x="3868675" y="3822984"/>
                    <a:pt x="3800095" y="3822984"/>
                  </a:cubicBezTo>
                  <a:close/>
                </a:path>
              </a:pathLst>
            </a:custGeom>
            <a:solidFill>
              <a:srgbClr val="3EDAD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9400155" y="3507758"/>
            <a:ext cx="1203885" cy="1172728"/>
            <a:chOff x="0" y="0"/>
            <a:chExt cx="3924555" cy="382298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924555" cy="3822984"/>
            </a:xfrm>
            <a:custGeom>
              <a:avLst/>
              <a:gdLst/>
              <a:ahLst/>
              <a:cxnLst/>
              <a:rect l="l" t="t" r="r" b="b"/>
              <a:pathLst>
                <a:path w="3924555" h="3822984">
                  <a:moveTo>
                    <a:pt x="3800095" y="3822984"/>
                  </a:moveTo>
                  <a:lnTo>
                    <a:pt x="124460" y="3822984"/>
                  </a:lnTo>
                  <a:cubicBezTo>
                    <a:pt x="55880" y="3822984"/>
                    <a:pt x="0" y="3767105"/>
                    <a:pt x="0" y="36985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00095" y="0"/>
                  </a:lnTo>
                  <a:cubicBezTo>
                    <a:pt x="3868675" y="0"/>
                    <a:pt x="3924555" y="55880"/>
                    <a:pt x="3924555" y="124460"/>
                  </a:cubicBezTo>
                  <a:lnTo>
                    <a:pt x="3924555" y="3698525"/>
                  </a:lnTo>
                  <a:cubicBezTo>
                    <a:pt x="3924555" y="3767105"/>
                    <a:pt x="3868675" y="3822984"/>
                    <a:pt x="3800095" y="3822984"/>
                  </a:cubicBez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9400155" y="5606515"/>
            <a:ext cx="1203885" cy="1172728"/>
            <a:chOff x="0" y="0"/>
            <a:chExt cx="3924555" cy="382298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924555" cy="3822984"/>
            </a:xfrm>
            <a:custGeom>
              <a:avLst/>
              <a:gdLst/>
              <a:ahLst/>
              <a:cxnLst/>
              <a:rect l="l" t="t" r="r" b="b"/>
              <a:pathLst>
                <a:path w="3924555" h="3822984">
                  <a:moveTo>
                    <a:pt x="3800095" y="3822984"/>
                  </a:moveTo>
                  <a:lnTo>
                    <a:pt x="124460" y="3822984"/>
                  </a:lnTo>
                  <a:cubicBezTo>
                    <a:pt x="55880" y="3822984"/>
                    <a:pt x="0" y="3767105"/>
                    <a:pt x="0" y="36985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00095" y="0"/>
                  </a:lnTo>
                  <a:cubicBezTo>
                    <a:pt x="3868675" y="0"/>
                    <a:pt x="3924555" y="55880"/>
                    <a:pt x="3924555" y="124460"/>
                  </a:cubicBezTo>
                  <a:lnTo>
                    <a:pt x="3924555" y="3698525"/>
                  </a:lnTo>
                  <a:cubicBezTo>
                    <a:pt x="3924555" y="3767105"/>
                    <a:pt x="3868675" y="3822984"/>
                    <a:pt x="3800095" y="3822984"/>
                  </a:cubicBez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9400155" y="7705272"/>
            <a:ext cx="1203885" cy="1172728"/>
            <a:chOff x="0" y="0"/>
            <a:chExt cx="3924555" cy="382298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924555" cy="3822984"/>
            </a:xfrm>
            <a:custGeom>
              <a:avLst/>
              <a:gdLst/>
              <a:ahLst/>
              <a:cxnLst/>
              <a:rect l="l" t="t" r="r" b="b"/>
              <a:pathLst>
                <a:path w="3924555" h="3822984">
                  <a:moveTo>
                    <a:pt x="3800095" y="3822984"/>
                  </a:moveTo>
                  <a:lnTo>
                    <a:pt x="124460" y="3822984"/>
                  </a:lnTo>
                  <a:cubicBezTo>
                    <a:pt x="55880" y="3822984"/>
                    <a:pt x="0" y="3767105"/>
                    <a:pt x="0" y="36985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00095" y="0"/>
                  </a:lnTo>
                  <a:cubicBezTo>
                    <a:pt x="3868675" y="0"/>
                    <a:pt x="3924555" y="55880"/>
                    <a:pt x="3924555" y="124460"/>
                  </a:cubicBezTo>
                  <a:lnTo>
                    <a:pt x="3924555" y="3698525"/>
                  </a:lnTo>
                  <a:cubicBezTo>
                    <a:pt x="3924555" y="3767105"/>
                    <a:pt x="3868675" y="3822984"/>
                    <a:pt x="3800095" y="3822984"/>
                  </a:cubicBezTo>
                  <a:close/>
                </a:path>
              </a:pathLst>
            </a:custGeom>
            <a:solidFill>
              <a:srgbClr val="13538A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553891" y="5533181"/>
            <a:ext cx="5325109" cy="1297966"/>
            <a:chOff x="0" y="-28575"/>
            <a:chExt cx="7100145" cy="1730620"/>
          </a:xfrm>
        </p:grpSpPr>
        <p:sp>
          <p:nvSpPr>
            <p:cNvPr id="18" name="TextBox 18"/>
            <p:cNvSpPr txBox="1"/>
            <p:nvPr/>
          </p:nvSpPr>
          <p:spPr>
            <a:xfrm>
              <a:off x="0" y="720970"/>
              <a:ext cx="7100145" cy="981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000" spc="100" dirty="0" err="1">
                  <a:solidFill>
                    <a:srgbClr val="191919"/>
                  </a:solidFill>
                  <a:latin typeface="Aileron Regular"/>
                </a:rPr>
                <a:t>Apoio</a:t>
              </a:r>
              <a:r>
                <a:rPr lang="en-US" sz="2000" spc="100" dirty="0">
                  <a:solidFill>
                    <a:srgbClr val="191919"/>
                  </a:solidFill>
                  <a:latin typeface="Aileron Regular"/>
                </a:rPr>
                <a:t> </a:t>
              </a:r>
              <a:r>
                <a:rPr lang="en-US" sz="2000" spc="100" dirty="0" err="1">
                  <a:solidFill>
                    <a:srgbClr val="191919"/>
                  </a:solidFill>
                  <a:latin typeface="Aileron Regular"/>
                </a:rPr>
                <a:t>na</a:t>
              </a:r>
              <a:r>
                <a:rPr lang="en-US" sz="2000" spc="100" dirty="0">
                  <a:solidFill>
                    <a:srgbClr val="191919"/>
                  </a:solidFill>
                  <a:latin typeface="Aileron Regular"/>
                </a:rPr>
                <a:t> </a:t>
              </a:r>
              <a:r>
                <a:rPr lang="en-US" sz="2000" spc="100" dirty="0" err="1">
                  <a:solidFill>
                    <a:srgbClr val="191919"/>
                  </a:solidFill>
                  <a:latin typeface="Aileron Regular"/>
                </a:rPr>
                <a:t>escolha</a:t>
              </a:r>
              <a:r>
                <a:rPr lang="en-US" sz="2000" spc="100" dirty="0">
                  <a:solidFill>
                    <a:srgbClr val="191919"/>
                  </a:solidFill>
                  <a:latin typeface="Aileron Regular"/>
                </a:rPr>
                <a:t> e </a:t>
              </a:r>
              <a:r>
                <a:rPr lang="en-US" sz="2000" spc="100" dirty="0" err="1">
                  <a:solidFill>
                    <a:srgbClr val="191919"/>
                  </a:solidFill>
                  <a:latin typeface="Aileron Regular"/>
                </a:rPr>
                <a:t>implantação</a:t>
              </a:r>
              <a:r>
                <a:rPr lang="en-US" sz="2000" spc="100" dirty="0">
                  <a:solidFill>
                    <a:srgbClr val="191919"/>
                  </a:solidFill>
                  <a:latin typeface="Aileron Regular"/>
                </a:rPr>
                <a:t> do </a:t>
              </a:r>
              <a:r>
                <a:rPr lang="en-US" sz="2000" spc="100" dirty="0" err="1">
                  <a:solidFill>
                    <a:srgbClr val="191919"/>
                  </a:solidFill>
                  <a:latin typeface="Aileron Regular"/>
                </a:rPr>
                <a:t>sistema</a:t>
              </a:r>
              <a:endParaRPr lang="en-US" sz="2000" spc="100" dirty="0">
                <a:solidFill>
                  <a:srgbClr val="191919"/>
                </a:solidFill>
                <a:latin typeface="Aileron Regular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7100145" cy="547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4"/>
                </a:lnSpc>
                <a:spcBef>
                  <a:spcPct val="0"/>
                </a:spcBef>
              </a:pPr>
              <a:r>
                <a:rPr lang="en-US" sz="2600" u="none" spc="101">
                  <a:solidFill>
                    <a:srgbClr val="191919"/>
                  </a:solidFill>
                  <a:latin typeface="Aileron Regular Bold"/>
                </a:rPr>
                <a:t>SISTEMA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553891" y="3455855"/>
            <a:ext cx="5325109" cy="1276534"/>
            <a:chOff x="0" y="0"/>
            <a:chExt cx="7100145" cy="1702045"/>
          </a:xfrm>
        </p:grpSpPr>
        <p:sp>
          <p:nvSpPr>
            <p:cNvPr id="21" name="TextBox 21"/>
            <p:cNvSpPr txBox="1"/>
            <p:nvPr/>
          </p:nvSpPr>
          <p:spPr>
            <a:xfrm>
              <a:off x="0" y="720970"/>
              <a:ext cx="7100145" cy="981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000" spc="100" dirty="0" err="1">
                  <a:solidFill>
                    <a:srgbClr val="191919"/>
                  </a:solidFill>
                  <a:latin typeface="Aileron Regular"/>
                </a:rPr>
                <a:t>Modelo</a:t>
              </a:r>
              <a:r>
                <a:rPr lang="en-US" sz="2000" spc="100" dirty="0">
                  <a:solidFill>
                    <a:srgbClr val="191919"/>
                  </a:solidFill>
                  <a:latin typeface="Aileron Regular"/>
                </a:rPr>
                <a:t> para </a:t>
              </a:r>
              <a:r>
                <a:rPr lang="en-US" sz="2000" spc="100" dirty="0" err="1">
                  <a:solidFill>
                    <a:srgbClr val="191919"/>
                  </a:solidFill>
                  <a:latin typeface="Aileron Regular"/>
                </a:rPr>
                <a:t>cada</a:t>
              </a:r>
              <a:r>
                <a:rPr lang="en-US" sz="2000" spc="100" dirty="0">
                  <a:solidFill>
                    <a:srgbClr val="191919"/>
                  </a:solidFill>
                  <a:latin typeface="Aileron Regular"/>
                </a:rPr>
                <a:t> um dos </a:t>
              </a:r>
              <a:r>
                <a:rPr lang="en-US" sz="2000" spc="100" dirty="0" err="1">
                  <a:solidFill>
                    <a:srgbClr val="191919"/>
                  </a:solidFill>
                  <a:latin typeface="Aileron Regular"/>
                </a:rPr>
                <a:t>sistemas</a:t>
              </a:r>
              <a:r>
                <a:rPr lang="en-US" sz="2000" spc="100" dirty="0">
                  <a:solidFill>
                    <a:srgbClr val="191919"/>
                  </a:solidFill>
                  <a:latin typeface="Aileron Regular"/>
                </a:rPr>
                <a:t> e </a:t>
              </a:r>
              <a:r>
                <a:rPr lang="en-US" sz="2000" spc="100" dirty="0" err="1">
                  <a:solidFill>
                    <a:srgbClr val="191919"/>
                  </a:solidFill>
                  <a:latin typeface="Aileron Regular"/>
                </a:rPr>
                <a:t>apoio</a:t>
              </a:r>
              <a:r>
                <a:rPr lang="en-US" sz="2000" spc="100" dirty="0">
                  <a:solidFill>
                    <a:srgbClr val="191919"/>
                  </a:solidFill>
                  <a:latin typeface="Aileron Regular"/>
                </a:rPr>
                <a:t> </a:t>
              </a:r>
              <a:r>
                <a:rPr lang="en-US" sz="2000" spc="100" dirty="0" err="1">
                  <a:solidFill>
                    <a:srgbClr val="191919"/>
                  </a:solidFill>
                  <a:latin typeface="Aileron Regular"/>
                </a:rPr>
                <a:t>na</a:t>
              </a:r>
              <a:r>
                <a:rPr lang="en-US" sz="2000" spc="100" dirty="0">
                  <a:solidFill>
                    <a:srgbClr val="191919"/>
                  </a:solidFill>
                  <a:latin typeface="Aileron Regular"/>
                </a:rPr>
                <a:t> </a:t>
              </a:r>
              <a:r>
                <a:rPr lang="en-US" sz="2000" spc="100" dirty="0" err="1">
                  <a:solidFill>
                    <a:srgbClr val="191919"/>
                  </a:solidFill>
                  <a:latin typeface="Aileron Regular"/>
                </a:rPr>
                <a:t>elaboração</a:t>
              </a:r>
              <a:endParaRPr lang="en-US" sz="2000" spc="100" dirty="0">
                <a:solidFill>
                  <a:srgbClr val="191919"/>
                </a:solidFill>
                <a:latin typeface="Aileron Regular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7100145" cy="547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4"/>
                </a:lnSpc>
                <a:spcBef>
                  <a:spcPct val="0"/>
                </a:spcBef>
              </a:pPr>
              <a:r>
                <a:rPr lang="en-US" sz="2600" spc="101">
                  <a:solidFill>
                    <a:srgbClr val="191919"/>
                  </a:solidFill>
                  <a:latin typeface="Aileron Regular Bold"/>
                </a:rPr>
                <a:t>TABELA DE ATIVIDADES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1553891" y="7653369"/>
            <a:ext cx="5705409" cy="1276534"/>
            <a:chOff x="0" y="0"/>
            <a:chExt cx="7607212" cy="1702045"/>
          </a:xfrm>
        </p:grpSpPr>
        <p:sp>
          <p:nvSpPr>
            <p:cNvPr id="24" name="TextBox 24"/>
            <p:cNvSpPr txBox="1"/>
            <p:nvPr/>
          </p:nvSpPr>
          <p:spPr>
            <a:xfrm>
              <a:off x="0" y="720970"/>
              <a:ext cx="7607212" cy="981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latin typeface="Aileron Regular"/>
                </a:rPr>
                <a:t>Página com manuais, vídeos e informações de suporte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7607212" cy="547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4"/>
                </a:lnSpc>
                <a:spcBef>
                  <a:spcPct val="0"/>
                </a:spcBef>
              </a:pPr>
              <a:r>
                <a:rPr lang="en-US" sz="2600" spc="101">
                  <a:solidFill>
                    <a:srgbClr val="191919"/>
                  </a:solidFill>
                  <a:latin typeface="Aileron Regular Bold"/>
                </a:rPr>
                <a:t>CAPACITAÇÃO E COMUNICAÇÃO</a:t>
              </a:r>
            </a:p>
          </p:txBody>
        </p:sp>
      </p:grpSp>
      <p:sp>
        <p:nvSpPr>
          <p:cNvPr id="26" name="AutoShape 26"/>
          <p:cNvSpPr/>
          <p:nvPr/>
        </p:nvSpPr>
        <p:spPr>
          <a:xfrm>
            <a:off x="0" y="4042582"/>
            <a:ext cx="1028700" cy="2201836"/>
          </a:xfrm>
          <a:prstGeom prst="rect">
            <a:avLst/>
          </a:prstGeom>
          <a:solidFill>
            <a:srgbClr val="3EDAD8"/>
          </a:solid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9347" y="0"/>
            <a:ext cx="1098047" cy="10287000"/>
          </a:xfrm>
          <a:prstGeom prst="rect">
            <a:avLst/>
          </a:prstGeom>
          <a:solidFill>
            <a:srgbClr val="2C92D5"/>
          </a:solidFill>
        </p:spPr>
      </p:sp>
      <p:sp>
        <p:nvSpPr>
          <p:cNvPr id="3" name="AutoShape 3"/>
          <p:cNvSpPr/>
          <p:nvPr/>
        </p:nvSpPr>
        <p:spPr>
          <a:xfrm>
            <a:off x="-574351" y="3486248"/>
            <a:ext cx="2904713" cy="18932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TextBox 4"/>
          <p:cNvSpPr txBox="1"/>
          <p:nvPr/>
        </p:nvSpPr>
        <p:spPr>
          <a:xfrm>
            <a:off x="2330362" y="3043217"/>
            <a:ext cx="6250295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spc="359" dirty="0">
                <a:solidFill>
                  <a:srgbClr val="191919"/>
                </a:solidFill>
                <a:latin typeface="Aileron Heavy Bold"/>
              </a:rPr>
              <a:t>OBRIGADO!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81200" y="4686300"/>
            <a:ext cx="15468600" cy="1809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88"/>
              </a:lnSpc>
            </a:pPr>
            <a:r>
              <a:rPr lang="en-US" sz="3600" spc="116" dirty="0">
                <a:solidFill>
                  <a:srgbClr val="191919"/>
                </a:solidFill>
                <a:latin typeface="Aileron Regular"/>
                <a:hlinkClick r:id="rId2"/>
              </a:rPr>
              <a:t>pgd@economia.gov.br</a:t>
            </a:r>
            <a:endParaRPr lang="en-US" sz="3600" spc="116" dirty="0">
              <a:solidFill>
                <a:srgbClr val="191919"/>
              </a:solidFill>
              <a:latin typeface="Aileron Regular"/>
            </a:endParaRPr>
          </a:p>
          <a:p>
            <a:pPr algn="just">
              <a:lnSpc>
                <a:spcPts val="3488"/>
              </a:lnSpc>
            </a:pPr>
            <a:endParaRPr lang="en-US" sz="3600" spc="116" dirty="0">
              <a:solidFill>
                <a:srgbClr val="191919"/>
              </a:solidFill>
              <a:latin typeface="Aileron Regular"/>
            </a:endParaRPr>
          </a:p>
          <a:p>
            <a:pPr algn="just">
              <a:lnSpc>
                <a:spcPts val="3488"/>
              </a:lnSpc>
            </a:pPr>
            <a:r>
              <a:rPr lang="en-US" sz="3600" spc="116" dirty="0">
                <a:solidFill>
                  <a:srgbClr val="191919"/>
                </a:solidFill>
                <a:latin typeface="Aileron Regular"/>
                <a:hlinkClick r:id="rId3"/>
              </a:rPr>
              <a:t>https://www.gov.br/servidor/pt-br/assuntos/programa-de-gestao</a:t>
            </a:r>
            <a:r>
              <a:rPr lang="en-US" sz="3600" spc="116" dirty="0">
                <a:solidFill>
                  <a:srgbClr val="191919"/>
                </a:solidFill>
                <a:latin typeface="Aileron Regular"/>
              </a:rPr>
              <a:t>  </a:t>
            </a:r>
          </a:p>
          <a:p>
            <a:pPr algn="just">
              <a:lnSpc>
                <a:spcPts val="3488"/>
              </a:lnSpc>
            </a:pPr>
            <a:r>
              <a:rPr lang="en-US" sz="3600" spc="116" dirty="0">
                <a:solidFill>
                  <a:srgbClr val="191919"/>
                </a:solidFill>
                <a:latin typeface="Aileron Regular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777301" y="2986263"/>
            <a:ext cx="17293906" cy="1257574"/>
            <a:chOff x="0" y="0"/>
            <a:chExt cx="17447327" cy="12687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447327" cy="1268730"/>
            </a:xfrm>
            <a:custGeom>
              <a:avLst/>
              <a:gdLst/>
              <a:ahLst/>
              <a:cxnLst/>
              <a:rect l="l" t="t" r="r" b="b"/>
              <a:pathLst>
                <a:path w="17447327" h="1268730">
                  <a:moveTo>
                    <a:pt x="735330" y="0"/>
                  </a:moveTo>
                  <a:lnTo>
                    <a:pt x="0" y="1268730"/>
                  </a:lnTo>
                  <a:lnTo>
                    <a:pt x="17447327" y="1268730"/>
                  </a:lnTo>
                  <a:lnTo>
                    <a:pt x="16711997" y="0"/>
                  </a:lnTo>
                  <a:close/>
                </a:path>
              </a:pathLst>
            </a:custGeom>
            <a:solidFill>
              <a:srgbClr val="86EAE9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-777301" y="5485579"/>
            <a:ext cx="17293906" cy="1257574"/>
            <a:chOff x="0" y="0"/>
            <a:chExt cx="17447327" cy="126873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447327" cy="1268730"/>
            </a:xfrm>
            <a:custGeom>
              <a:avLst/>
              <a:gdLst/>
              <a:ahLst/>
              <a:cxnLst/>
              <a:rect l="l" t="t" r="r" b="b"/>
              <a:pathLst>
                <a:path w="17447327" h="1268730">
                  <a:moveTo>
                    <a:pt x="735330" y="0"/>
                  </a:moveTo>
                  <a:lnTo>
                    <a:pt x="0" y="1268730"/>
                  </a:lnTo>
                  <a:lnTo>
                    <a:pt x="17447327" y="1268730"/>
                  </a:lnTo>
                  <a:lnTo>
                    <a:pt x="16711997" y="0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6" name="Group 6"/>
          <p:cNvGrpSpPr/>
          <p:nvPr/>
        </p:nvGrpSpPr>
        <p:grpSpPr>
          <a:xfrm rot="-10800000">
            <a:off x="-777301" y="4243837"/>
            <a:ext cx="17293906" cy="1257574"/>
            <a:chOff x="0" y="0"/>
            <a:chExt cx="17447327" cy="126873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447327" cy="1268730"/>
            </a:xfrm>
            <a:custGeom>
              <a:avLst/>
              <a:gdLst/>
              <a:ahLst/>
              <a:cxnLst/>
              <a:rect l="l" t="t" r="r" b="b"/>
              <a:pathLst>
                <a:path w="17447327" h="1268730">
                  <a:moveTo>
                    <a:pt x="735330" y="0"/>
                  </a:moveTo>
                  <a:lnTo>
                    <a:pt x="0" y="1268730"/>
                  </a:lnTo>
                  <a:lnTo>
                    <a:pt x="17447327" y="1268730"/>
                  </a:lnTo>
                  <a:lnTo>
                    <a:pt x="16711997" y="0"/>
                  </a:lnTo>
                  <a:close/>
                </a:path>
              </a:pathLst>
            </a:custGeom>
            <a:solidFill>
              <a:srgbClr val="3EDAD8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4726760" y="3273737"/>
            <a:ext cx="692398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spc="175">
                <a:solidFill>
                  <a:srgbClr val="FFFFFF"/>
                </a:solidFill>
                <a:latin typeface="Aileron Regular Bold"/>
              </a:rPr>
              <a:t>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726760" y="4531311"/>
            <a:ext cx="692398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spc="175">
                <a:solidFill>
                  <a:srgbClr val="FFFFFF"/>
                </a:solidFill>
                <a:latin typeface="Aileron Regular Bold"/>
              </a:rPr>
              <a:t>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726760" y="5773054"/>
            <a:ext cx="692398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spc="175">
                <a:solidFill>
                  <a:srgbClr val="FFFFFF"/>
                </a:solidFill>
                <a:latin typeface="Aileron Regular Bold"/>
              </a:rPr>
              <a:t>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726760" y="7030627"/>
            <a:ext cx="692398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spc="175">
                <a:solidFill>
                  <a:srgbClr val="FFFFFF"/>
                </a:solidFill>
                <a:latin typeface="Aileron Regular Bold"/>
              </a:rPr>
              <a:t>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726760" y="8288201"/>
            <a:ext cx="692398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spc="175">
                <a:solidFill>
                  <a:srgbClr val="FFFFFF"/>
                </a:solidFill>
                <a:latin typeface="Aileron Regular Bold"/>
              </a:rPr>
              <a:t>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12857" y="3370575"/>
            <a:ext cx="10451927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 spc="125" dirty="0">
                <a:solidFill>
                  <a:srgbClr val="FFFFFF"/>
                </a:solidFill>
                <a:latin typeface="Aileron Regular"/>
              </a:rPr>
              <a:t>APRESENTAÇÃO IN 65/2020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12857" y="4628149"/>
            <a:ext cx="10451927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 spc="125">
                <a:solidFill>
                  <a:srgbClr val="FFFFFF"/>
                </a:solidFill>
                <a:latin typeface="Aileron Regular"/>
              </a:rPr>
              <a:t>SISTEMAS DO PROGRAMA DE GESTÃO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12857" y="5869891"/>
            <a:ext cx="10451927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 spc="125" dirty="0">
                <a:solidFill>
                  <a:srgbClr val="FFFFFF"/>
                </a:solidFill>
                <a:latin typeface="Aileron Regular"/>
              </a:rPr>
              <a:t>APOIO </a:t>
            </a:r>
            <a:r>
              <a:rPr lang="en-US" sz="2500" spc="125" dirty="0" err="1">
                <a:solidFill>
                  <a:srgbClr val="FFFFFF"/>
                </a:solidFill>
                <a:latin typeface="Aileron Regular"/>
              </a:rPr>
              <a:t>À</a:t>
            </a:r>
            <a:r>
              <a:rPr lang="en-US" sz="2500" spc="125" dirty="0">
                <a:solidFill>
                  <a:srgbClr val="FFFFFF"/>
                </a:solidFill>
                <a:latin typeface="Aileron Regular"/>
              </a:rPr>
              <a:t> IMPLEMENTAÇÃO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12857" y="7127465"/>
            <a:ext cx="10451927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 spc="125">
                <a:solidFill>
                  <a:srgbClr val="FFFFFF"/>
                </a:solidFill>
                <a:latin typeface="Aileron Regular"/>
              </a:rPr>
              <a:t>Put your shipping details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550138" y="1026139"/>
            <a:ext cx="11187724" cy="587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16"/>
              </a:lnSpc>
              <a:spcBef>
                <a:spcPct val="0"/>
              </a:spcBef>
            </a:pPr>
            <a:r>
              <a:rPr lang="en-US" sz="3600" spc="107">
                <a:solidFill>
                  <a:srgbClr val="13538A"/>
                </a:solidFill>
                <a:latin typeface="Aileron Heavy"/>
              </a:rPr>
              <a:t>AGENDA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867733"/>
            <a:ext cx="5421667" cy="1156514"/>
            <a:chOff x="0" y="0"/>
            <a:chExt cx="7228889" cy="1542019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7228889" cy="733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3600" spc="107">
                  <a:solidFill>
                    <a:srgbClr val="191919"/>
                  </a:solidFill>
                  <a:latin typeface="Aileron Heavy"/>
                </a:rPr>
                <a:t>CONTEXTO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879291"/>
              <a:ext cx="7228889" cy="6627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50"/>
                </a:lnSpc>
              </a:pPr>
              <a:r>
                <a:rPr lang="en-US" sz="2600" spc="130">
                  <a:solidFill>
                    <a:srgbClr val="191919"/>
                  </a:solidFill>
                  <a:latin typeface="Aileron Regular"/>
                </a:rPr>
                <a:t>IN 65 - Programa de Gestão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780517" y="2029189"/>
            <a:ext cx="5974705" cy="1022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399" spc="120">
                <a:solidFill>
                  <a:srgbClr val="191919"/>
                </a:solidFill>
                <a:latin typeface="Aileron Regular"/>
              </a:rPr>
              <a:t>ANEEL, TCU, CGU, CVM, STF, CNJ e Outros</a:t>
            </a:r>
          </a:p>
        </p:txBody>
      </p:sp>
      <p:sp>
        <p:nvSpPr>
          <p:cNvPr id="6" name="AutoShape 6"/>
          <p:cNvSpPr/>
          <p:nvPr/>
        </p:nvSpPr>
        <p:spPr>
          <a:xfrm>
            <a:off x="6791350" y="6965207"/>
            <a:ext cx="3537411" cy="1454060"/>
          </a:xfrm>
          <a:prstGeom prst="rect">
            <a:avLst/>
          </a:prstGeom>
          <a:solidFill>
            <a:srgbClr val="3EDAD8"/>
          </a:solidFill>
        </p:spPr>
      </p:sp>
      <p:sp>
        <p:nvSpPr>
          <p:cNvPr id="7" name="AutoShape 7"/>
          <p:cNvSpPr/>
          <p:nvPr/>
        </p:nvSpPr>
        <p:spPr>
          <a:xfrm>
            <a:off x="6791350" y="5278697"/>
            <a:ext cx="3537411" cy="1454060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8" name="AutoShape 8"/>
          <p:cNvSpPr/>
          <p:nvPr/>
        </p:nvSpPr>
        <p:spPr>
          <a:xfrm>
            <a:off x="6791350" y="3577437"/>
            <a:ext cx="3537411" cy="1454060"/>
          </a:xfrm>
          <a:prstGeom prst="rect">
            <a:avLst/>
          </a:prstGeom>
          <a:solidFill>
            <a:srgbClr val="2C92D5"/>
          </a:solidFill>
        </p:spPr>
      </p:sp>
      <p:sp>
        <p:nvSpPr>
          <p:cNvPr id="9" name="AutoShape 9"/>
          <p:cNvSpPr/>
          <p:nvPr/>
        </p:nvSpPr>
        <p:spPr>
          <a:xfrm>
            <a:off x="6791350" y="1883552"/>
            <a:ext cx="3537411" cy="1454060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10" name="AutoShape 10"/>
          <p:cNvSpPr/>
          <p:nvPr/>
        </p:nvSpPr>
        <p:spPr>
          <a:xfrm>
            <a:off x="5984499" y="6965207"/>
            <a:ext cx="806852" cy="1454060"/>
          </a:xfrm>
          <a:prstGeom prst="rect">
            <a:avLst/>
          </a:prstGeom>
          <a:solidFill>
            <a:srgbClr val="3EDAD8">
              <a:alpha val="19607"/>
            </a:srgbClr>
          </a:solidFill>
        </p:spPr>
      </p:sp>
      <p:sp>
        <p:nvSpPr>
          <p:cNvPr id="11" name="AutoShape 11"/>
          <p:cNvSpPr/>
          <p:nvPr/>
        </p:nvSpPr>
        <p:spPr>
          <a:xfrm>
            <a:off x="5984499" y="5278697"/>
            <a:ext cx="806852" cy="1454060"/>
          </a:xfrm>
          <a:prstGeom prst="rect">
            <a:avLst/>
          </a:prstGeom>
          <a:solidFill>
            <a:srgbClr val="37C9EF">
              <a:alpha val="19607"/>
            </a:srgbClr>
          </a:solidFill>
        </p:spPr>
      </p:sp>
      <p:sp>
        <p:nvSpPr>
          <p:cNvPr id="12" name="AutoShape 12"/>
          <p:cNvSpPr/>
          <p:nvPr/>
        </p:nvSpPr>
        <p:spPr>
          <a:xfrm>
            <a:off x="5984499" y="3577437"/>
            <a:ext cx="806852" cy="1454060"/>
          </a:xfrm>
          <a:prstGeom prst="rect">
            <a:avLst/>
          </a:prstGeom>
          <a:solidFill>
            <a:srgbClr val="2C92D5">
              <a:alpha val="19607"/>
            </a:srgbClr>
          </a:solidFill>
        </p:spPr>
      </p:sp>
      <p:sp>
        <p:nvSpPr>
          <p:cNvPr id="13" name="AutoShape 13"/>
          <p:cNvSpPr/>
          <p:nvPr/>
        </p:nvSpPr>
        <p:spPr>
          <a:xfrm>
            <a:off x="5984499" y="1883552"/>
            <a:ext cx="806852" cy="1454060"/>
          </a:xfrm>
          <a:prstGeom prst="rect">
            <a:avLst/>
          </a:prstGeom>
          <a:solidFill>
            <a:srgbClr val="13538A">
              <a:alpha val="19607"/>
            </a:srgbClr>
          </a:solidFill>
        </p:spPr>
      </p:sp>
      <p:sp>
        <p:nvSpPr>
          <p:cNvPr id="14" name="TextBox 14"/>
          <p:cNvSpPr txBox="1"/>
          <p:nvPr/>
        </p:nvSpPr>
        <p:spPr>
          <a:xfrm>
            <a:off x="7155239" y="7380579"/>
            <a:ext cx="2733054" cy="509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12"/>
              </a:lnSpc>
            </a:pPr>
            <a:r>
              <a:rPr lang="en-US" sz="2600" spc="234">
                <a:solidFill>
                  <a:srgbClr val="FFFFFF"/>
                </a:solidFill>
                <a:latin typeface="Aileron Regular Italics"/>
              </a:rPr>
              <a:t>NECESSIDADE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155239" y="5445848"/>
            <a:ext cx="2996337" cy="1042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12"/>
              </a:lnSpc>
            </a:pPr>
            <a:r>
              <a:rPr lang="en-US" sz="2600" spc="234">
                <a:solidFill>
                  <a:srgbClr val="FFFFFF"/>
                </a:solidFill>
                <a:latin typeface="Aileron Regular Italics"/>
              </a:rPr>
              <a:t>Pesquisa ENAP - Univ. de DUKE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155239" y="3992809"/>
            <a:ext cx="2330628" cy="509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12"/>
              </a:lnSpc>
            </a:pPr>
            <a:r>
              <a:rPr lang="en-US" sz="2600" spc="234">
                <a:solidFill>
                  <a:srgbClr val="FFFFFF"/>
                </a:solidFill>
                <a:latin typeface="Aileron Regular"/>
              </a:rPr>
              <a:t>Pandemia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155239" y="2013746"/>
            <a:ext cx="2330628" cy="1042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12"/>
              </a:lnSpc>
            </a:pPr>
            <a:r>
              <a:rPr lang="en-US" sz="2600" spc="234">
                <a:solidFill>
                  <a:srgbClr val="FFFFFF"/>
                </a:solidFill>
                <a:latin typeface="Aileron Regular"/>
              </a:rPr>
              <a:t>Órgãos já realizavam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780517" y="3733858"/>
            <a:ext cx="4926687" cy="103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400" spc="120">
                <a:solidFill>
                  <a:srgbClr val="191919"/>
                </a:solidFill>
                <a:latin typeface="Aileron Regular"/>
              </a:rPr>
              <a:t>Trabalho remoto em diversas áreas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780517" y="5433901"/>
            <a:ext cx="5974705" cy="103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400" spc="120">
                <a:solidFill>
                  <a:srgbClr val="191919"/>
                </a:solidFill>
                <a:latin typeface="Aileron Regular"/>
              </a:rPr>
              <a:t>65% responderam que pretendem pedir permissão paraTeletrabalho no futuro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780517" y="6842607"/>
            <a:ext cx="5974705" cy="1565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400" spc="120">
                <a:solidFill>
                  <a:srgbClr val="191919"/>
                </a:solidFill>
                <a:latin typeface="Aileron Regular"/>
              </a:rPr>
              <a:t>- Aumentar a produtividade</a:t>
            </a:r>
          </a:p>
          <a:p>
            <a:pPr>
              <a:lnSpc>
                <a:spcPts val="4200"/>
              </a:lnSpc>
            </a:pPr>
            <a:r>
              <a:rPr lang="en-US" sz="2400" spc="120">
                <a:solidFill>
                  <a:srgbClr val="191919"/>
                </a:solidFill>
                <a:latin typeface="Aileron Regular"/>
              </a:rPr>
              <a:t>- Reduzir gastos</a:t>
            </a:r>
          </a:p>
          <a:p>
            <a:pPr>
              <a:lnSpc>
                <a:spcPts val="4200"/>
              </a:lnSpc>
            </a:pPr>
            <a:r>
              <a:rPr lang="en-US" sz="2400" spc="120">
                <a:solidFill>
                  <a:srgbClr val="191919"/>
                </a:solidFill>
                <a:latin typeface="Aileron Regular"/>
              </a:rPr>
              <a:t>- Acompanhar mudanças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70B012E-521A-E544-9FC8-D0D2BF3F37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7355606"/>
              </p:ext>
            </p:extLst>
          </p:nvPr>
        </p:nvGraphicFramePr>
        <p:xfrm>
          <a:off x="1905000" y="2019300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utoShape 2">
            <a:extLst>
              <a:ext uri="{FF2B5EF4-FFF2-40B4-BE49-F238E27FC236}">
                <a16:creationId xmlns:a16="http://schemas.microsoft.com/office/drawing/2014/main" id="{95A74E8C-99EF-774E-A9A1-41822F74E0F5}"/>
              </a:ext>
            </a:extLst>
          </p:cNvPr>
          <p:cNvSpPr/>
          <p:nvPr/>
        </p:nvSpPr>
        <p:spPr>
          <a:xfrm>
            <a:off x="4724400" y="-24246"/>
            <a:ext cx="13563600" cy="3262745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8C6A5B-D733-AC49-85B5-BDD2E8615D73}"/>
              </a:ext>
            </a:extLst>
          </p:cNvPr>
          <p:cNvSpPr txBox="1"/>
          <p:nvPr/>
        </p:nvSpPr>
        <p:spPr>
          <a:xfrm>
            <a:off x="5357675" y="326968"/>
            <a:ext cx="11558725" cy="25603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65"/>
              </a:lnSpc>
            </a:pPr>
            <a:r>
              <a:rPr lang="en-US" sz="5500" spc="330" dirty="0">
                <a:solidFill>
                  <a:srgbClr val="FFFFFF"/>
                </a:solidFill>
                <a:latin typeface="Aileron Heavy Bold"/>
              </a:rPr>
              <a:t>PROGRAMA DE GESTÃO </a:t>
            </a:r>
          </a:p>
          <a:p>
            <a:pPr algn="ctr">
              <a:lnSpc>
                <a:spcPts val="6765"/>
              </a:lnSpc>
            </a:pPr>
            <a:r>
              <a:rPr lang="en-US" sz="5500" spc="330" dirty="0">
                <a:solidFill>
                  <a:srgbClr val="FFFFFF"/>
                </a:solidFill>
                <a:latin typeface="Aileron Heavy Bold"/>
              </a:rPr>
              <a:t>X</a:t>
            </a:r>
          </a:p>
          <a:p>
            <a:pPr algn="ctr">
              <a:lnSpc>
                <a:spcPts val="6765"/>
              </a:lnSpc>
            </a:pPr>
            <a:r>
              <a:rPr lang="en-US" sz="5500" spc="330" dirty="0">
                <a:solidFill>
                  <a:srgbClr val="FFFFFF"/>
                </a:solidFill>
                <a:latin typeface="Aileron Heavy Bold"/>
              </a:rPr>
              <a:t> TRABALHO REMOTO</a:t>
            </a:r>
          </a:p>
        </p:txBody>
      </p:sp>
    </p:spTree>
    <p:extLst>
      <p:ext uri="{BB962C8B-B14F-4D97-AF65-F5344CB8AC3E}">
        <p14:creationId xmlns:p14="http://schemas.microsoft.com/office/powerpoint/2010/main" val="356380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1138" y="2876792"/>
            <a:ext cx="4645528" cy="1781178"/>
            <a:chOff x="0" y="0"/>
            <a:chExt cx="6194037" cy="2374903"/>
          </a:xfrm>
        </p:grpSpPr>
        <p:sp>
          <p:nvSpPr>
            <p:cNvPr id="3" name="TextBox 3"/>
            <p:cNvSpPr txBox="1"/>
            <p:nvPr/>
          </p:nvSpPr>
          <p:spPr>
            <a:xfrm>
              <a:off x="0" y="-47625"/>
              <a:ext cx="6194037" cy="15854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810"/>
                </a:lnSpc>
                <a:spcBef>
                  <a:spcPct val="0"/>
                </a:spcBef>
              </a:pPr>
              <a:r>
                <a:rPr lang="en-US" sz="3671" spc="110">
                  <a:solidFill>
                    <a:srgbClr val="191919"/>
                  </a:solidFill>
                  <a:latin typeface="Aileron Heavy"/>
                </a:rPr>
                <a:t>Programa de Gestão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785789"/>
              <a:ext cx="6194037" cy="5891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712"/>
                </a:lnSpc>
              </a:pPr>
              <a:r>
                <a:rPr lang="en-US" sz="2651" spc="132">
                  <a:solidFill>
                    <a:srgbClr val="191919"/>
                  </a:solidFill>
                  <a:latin typeface="Aileron Regular"/>
                </a:rPr>
                <a:t>Principais conceitos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4797165" y="1181101"/>
            <a:ext cx="13039697" cy="1819795"/>
          </a:xfrm>
          <a:prstGeom prst="rect">
            <a:avLst/>
          </a:prstGeom>
          <a:solidFill>
            <a:srgbClr val="86EAE9">
              <a:alpha val="29803"/>
            </a:srgbClr>
          </a:solidFill>
        </p:spPr>
      </p:sp>
      <p:sp>
        <p:nvSpPr>
          <p:cNvPr id="6" name="TextBox 6"/>
          <p:cNvSpPr txBox="1"/>
          <p:nvPr/>
        </p:nvSpPr>
        <p:spPr>
          <a:xfrm>
            <a:off x="11599253" y="1434210"/>
            <a:ext cx="5889787" cy="1246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18"/>
              </a:lnSpc>
            </a:pPr>
            <a:r>
              <a:rPr lang="en-US" sz="2212" spc="110" dirty="0" err="1">
                <a:solidFill>
                  <a:srgbClr val="191919"/>
                </a:solidFill>
                <a:latin typeface="Aileron Regular"/>
              </a:rPr>
              <a:t>Substituição</a:t>
            </a:r>
            <a:r>
              <a:rPr lang="en-US" sz="2212" spc="110" dirty="0">
                <a:solidFill>
                  <a:srgbClr val="191919"/>
                </a:solidFill>
                <a:latin typeface="Aileron Regular"/>
              </a:rPr>
              <a:t> do </a:t>
            </a:r>
            <a:r>
              <a:rPr lang="en-US" sz="2212" spc="110" dirty="0" err="1">
                <a:solidFill>
                  <a:srgbClr val="191919"/>
                </a:solidFill>
                <a:latin typeface="Aileron Regular"/>
              </a:rPr>
              <a:t>controle</a:t>
            </a:r>
            <a:r>
              <a:rPr lang="en-US" sz="2212" spc="110" dirty="0">
                <a:solidFill>
                  <a:srgbClr val="191919"/>
                </a:solidFill>
                <a:latin typeface="Aileron Regular"/>
              </a:rPr>
              <a:t> de </a:t>
            </a:r>
            <a:r>
              <a:rPr lang="en-US" sz="2212" spc="110" dirty="0" err="1">
                <a:solidFill>
                  <a:srgbClr val="191919"/>
                </a:solidFill>
                <a:latin typeface="Aileron Regular"/>
              </a:rPr>
              <a:t>frequência</a:t>
            </a:r>
            <a:r>
              <a:rPr lang="en-US" sz="2212" spc="110" dirty="0">
                <a:solidFill>
                  <a:srgbClr val="191919"/>
                </a:solidFill>
                <a:latin typeface="Aileron Regular"/>
              </a:rPr>
              <a:t> </a:t>
            </a:r>
            <a:r>
              <a:rPr lang="en-US" sz="2212" spc="110" dirty="0" err="1">
                <a:solidFill>
                  <a:srgbClr val="191919"/>
                </a:solidFill>
                <a:latin typeface="Aileron Regular"/>
              </a:rPr>
              <a:t>pelo</a:t>
            </a:r>
            <a:r>
              <a:rPr lang="en-US" sz="2212" spc="110" dirty="0">
                <a:solidFill>
                  <a:srgbClr val="191919"/>
                </a:solidFill>
                <a:latin typeface="Aileron Regular"/>
              </a:rPr>
              <a:t> de </a:t>
            </a:r>
            <a:r>
              <a:rPr lang="en-US" sz="2212" spc="110" dirty="0" err="1">
                <a:solidFill>
                  <a:srgbClr val="191919"/>
                </a:solidFill>
                <a:latin typeface="Aileron Regular"/>
              </a:rPr>
              <a:t>resultados</a:t>
            </a:r>
            <a:r>
              <a:rPr lang="en-US" sz="2212" spc="110" dirty="0">
                <a:solidFill>
                  <a:srgbClr val="191919"/>
                </a:solidFill>
                <a:latin typeface="Aileron Regular"/>
              </a:rPr>
              <a:t>, </a:t>
            </a:r>
            <a:r>
              <a:rPr lang="en-US" sz="2212" spc="110" dirty="0" err="1">
                <a:solidFill>
                  <a:srgbClr val="191919"/>
                </a:solidFill>
                <a:latin typeface="Aileron Regular"/>
              </a:rPr>
              <a:t>independente</a:t>
            </a:r>
            <a:r>
              <a:rPr lang="en-US" sz="2212" spc="110" dirty="0">
                <a:solidFill>
                  <a:srgbClr val="191919"/>
                </a:solidFill>
                <a:latin typeface="Aileron Regular"/>
              </a:rPr>
              <a:t> do local de </a:t>
            </a:r>
            <a:r>
              <a:rPr lang="en-US" sz="2212" spc="110" dirty="0" err="1">
                <a:solidFill>
                  <a:srgbClr val="191919"/>
                </a:solidFill>
                <a:latin typeface="Aileron Regular"/>
              </a:rPr>
              <a:t>trabalho</a:t>
            </a:r>
            <a:r>
              <a:rPr lang="en-US" sz="2212" spc="110" dirty="0">
                <a:solidFill>
                  <a:srgbClr val="191919"/>
                </a:solidFill>
                <a:latin typeface="Aileron Regular"/>
              </a:rPr>
              <a:t> </a:t>
            </a:r>
            <a:r>
              <a:rPr lang="en-US" sz="2212" spc="110" dirty="0" err="1">
                <a:solidFill>
                  <a:srgbClr val="191919"/>
                </a:solidFill>
                <a:latin typeface="Aileron Regular"/>
              </a:rPr>
              <a:t>ou</a:t>
            </a:r>
            <a:r>
              <a:rPr lang="en-US" sz="2212" spc="110" dirty="0">
                <a:solidFill>
                  <a:srgbClr val="191919"/>
                </a:solidFill>
                <a:latin typeface="Aileron Regular"/>
              </a:rPr>
              <a:t> </a:t>
            </a:r>
            <a:r>
              <a:rPr lang="en-US" sz="2212" spc="110" dirty="0" err="1">
                <a:solidFill>
                  <a:srgbClr val="191919"/>
                </a:solidFill>
                <a:latin typeface="Aileron Regular"/>
              </a:rPr>
              <a:t>dias</a:t>
            </a:r>
            <a:r>
              <a:rPr lang="en-US" sz="2212" spc="110" dirty="0">
                <a:solidFill>
                  <a:srgbClr val="191919"/>
                </a:solidFill>
                <a:latin typeface="Aileron Regular"/>
              </a:rPr>
              <a:t> da </a:t>
            </a:r>
            <a:r>
              <a:rPr lang="en-US" sz="2212" spc="110" dirty="0" err="1">
                <a:solidFill>
                  <a:srgbClr val="191919"/>
                </a:solidFill>
                <a:latin typeface="Aileron Regular"/>
              </a:rPr>
              <a:t>semana</a:t>
            </a:r>
            <a:endParaRPr lang="en-US" sz="2212" spc="110" dirty="0">
              <a:solidFill>
                <a:srgbClr val="191919"/>
              </a:solidFill>
              <a:latin typeface="Aileron Regular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4797165" y="1181101"/>
            <a:ext cx="5285216" cy="1819795"/>
          </a:xfrm>
          <a:prstGeom prst="rect">
            <a:avLst/>
          </a:prstGeom>
          <a:solidFill>
            <a:srgbClr val="86EAE9"/>
          </a:solidFill>
        </p:spPr>
      </p:sp>
      <p:sp>
        <p:nvSpPr>
          <p:cNvPr id="8" name="TextBox 8"/>
          <p:cNvSpPr txBox="1"/>
          <p:nvPr/>
        </p:nvSpPr>
        <p:spPr>
          <a:xfrm>
            <a:off x="6498026" y="1605677"/>
            <a:ext cx="3579925" cy="932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10"/>
              </a:lnSpc>
              <a:spcBef>
                <a:spcPct val="0"/>
              </a:spcBef>
            </a:pPr>
            <a:r>
              <a:rPr lang="en-US" sz="2876" spc="112">
                <a:solidFill>
                  <a:srgbClr val="FFFFFF"/>
                </a:solidFill>
                <a:latin typeface="Aileron Regular Bold"/>
              </a:rPr>
              <a:t>PROGRAMA DE GESTÃO</a:t>
            </a:r>
          </a:p>
        </p:txBody>
      </p:sp>
      <p:grpSp>
        <p:nvGrpSpPr>
          <p:cNvPr id="9" name="Group 9"/>
          <p:cNvGrpSpPr/>
          <p:nvPr/>
        </p:nvGrpSpPr>
        <p:grpSpPr>
          <a:xfrm rot="-8100000">
            <a:off x="9434041" y="1448119"/>
            <a:ext cx="1287820" cy="1285759"/>
            <a:chOff x="0" y="0"/>
            <a:chExt cx="6350000" cy="63398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EAE9"/>
            </a:solidFill>
          </p:spPr>
        </p:sp>
      </p:grpSp>
      <p:sp>
        <p:nvSpPr>
          <p:cNvPr id="11" name="AutoShape 11"/>
          <p:cNvSpPr/>
          <p:nvPr/>
        </p:nvSpPr>
        <p:spPr>
          <a:xfrm>
            <a:off x="4797165" y="3227928"/>
            <a:ext cx="13039697" cy="2540987"/>
          </a:xfrm>
          <a:prstGeom prst="rect">
            <a:avLst/>
          </a:prstGeom>
          <a:solidFill>
            <a:srgbClr val="3EDAD8">
              <a:alpha val="29803"/>
            </a:srgbClr>
          </a:solidFill>
        </p:spPr>
      </p:sp>
      <p:sp>
        <p:nvSpPr>
          <p:cNvPr id="12" name="TextBox 12"/>
          <p:cNvSpPr txBox="1"/>
          <p:nvPr/>
        </p:nvSpPr>
        <p:spPr>
          <a:xfrm>
            <a:off x="11599253" y="3270282"/>
            <a:ext cx="5889787" cy="249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18"/>
              </a:lnSpc>
            </a:pPr>
            <a:r>
              <a:rPr lang="en-US" sz="2212" spc="110" dirty="0" err="1">
                <a:solidFill>
                  <a:srgbClr val="191919"/>
                </a:solidFill>
                <a:latin typeface="Aileron Regular"/>
              </a:rPr>
              <a:t>Adesão</a:t>
            </a:r>
            <a:r>
              <a:rPr lang="en-US" sz="2212" spc="110" dirty="0">
                <a:solidFill>
                  <a:srgbClr val="191919"/>
                </a:solidFill>
                <a:latin typeface="Aileron Regular"/>
              </a:rPr>
              <a:t> do </a:t>
            </a:r>
            <a:r>
              <a:rPr lang="en-US" sz="2212" spc="110" dirty="0" err="1">
                <a:solidFill>
                  <a:srgbClr val="191919"/>
                </a:solidFill>
                <a:latin typeface="Aileron Regular"/>
              </a:rPr>
              <a:t>programa</a:t>
            </a:r>
            <a:r>
              <a:rPr lang="en-US" sz="2212" spc="110" dirty="0">
                <a:solidFill>
                  <a:srgbClr val="191919"/>
                </a:solidFill>
                <a:latin typeface="Aileron Regular"/>
              </a:rPr>
              <a:t> de </a:t>
            </a:r>
            <a:r>
              <a:rPr lang="en-US" sz="2212" spc="110" dirty="0" err="1">
                <a:solidFill>
                  <a:srgbClr val="191919"/>
                </a:solidFill>
                <a:latin typeface="Aileron Regular"/>
              </a:rPr>
              <a:t>gestão</a:t>
            </a:r>
            <a:r>
              <a:rPr lang="en-US" sz="2212" spc="110" dirty="0">
                <a:solidFill>
                  <a:srgbClr val="191919"/>
                </a:solidFill>
                <a:latin typeface="Aileron Regular"/>
              </a:rPr>
              <a:t> </a:t>
            </a:r>
            <a:r>
              <a:rPr lang="en-US" sz="2212" spc="110" dirty="0" err="1">
                <a:solidFill>
                  <a:srgbClr val="191919"/>
                </a:solidFill>
                <a:latin typeface="Aileron Regular"/>
              </a:rPr>
              <a:t>à</a:t>
            </a:r>
            <a:r>
              <a:rPr lang="en-US" sz="2212" spc="110" dirty="0">
                <a:solidFill>
                  <a:srgbClr val="191919"/>
                </a:solidFill>
                <a:latin typeface="Aileron Regular"/>
              </a:rPr>
              <a:t> jornada do </a:t>
            </a:r>
            <a:r>
              <a:rPr lang="en-US" sz="2212" spc="110" dirty="0" err="1">
                <a:solidFill>
                  <a:srgbClr val="191919"/>
                </a:solidFill>
                <a:latin typeface="Aileron Regular"/>
              </a:rPr>
              <a:t>servidor</a:t>
            </a:r>
            <a:r>
              <a:rPr lang="en-US" sz="2212" spc="110" dirty="0">
                <a:solidFill>
                  <a:srgbClr val="191919"/>
                </a:solidFill>
                <a:latin typeface="Aileron Regular"/>
              </a:rPr>
              <a:t>. </a:t>
            </a:r>
            <a:r>
              <a:rPr lang="en-US" sz="2212" spc="110" dirty="0" err="1">
                <a:solidFill>
                  <a:srgbClr val="191919"/>
                </a:solidFill>
                <a:latin typeface="Aileron Regular"/>
              </a:rPr>
              <a:t>Pode</a:t>
            </a:r>
            <a:r>
              <a:rPr lang="en-US" sz="2212" spc="110" dirty="0">
                <a:solidFill>
                  <a:srgbClr val="191919"/>
                </a:solidFill>
                <a:latin typeface="Aileron Regular"/>
              </a:rPr>
              <a:t> ser: </a:t>
            </a:r>
          </a:p>
          <a:p>
            <a:pPr>
              <a:lnSpc>
                <a:spcPts val="3318"/>
              </a:lnSpc>
            </a:pPr>
            <a:r>
              <a:rPr lang="en-US" sz="2212" spc="110" dirty="0">
                <a:solidFill>
                  <a:srgbClr val="191919"/>
                </a:solidFill>
                <a:latin typeface="Aileron Regular Bold"/>
              </a:rPr>
              <a:t>1. integral: </a:t>
            </a:r>
            <a:r>
              <a:rPr lang="en-US" sz="2212" spc="110" dirty="0" err="1">
                <a:solidFill>
                  <a:srgbClr val="191919"/>
                </a:solidFill>
                <a:latin typeface="Aileron Regular"/>
              </a:rPr>
              <a:t>programa</a:t>
            </a:r>
            <a:r>
              <a:rPr lang="en-US" sz="2212" spc="110" dirty="0">
                <a:solidFill>
                  <a:srgbClr val="191919"/>
                </a:solidFill>
                <a:latin typeface="Aileron Regular"/>
              </a:rPr>
              <a:t> de </a:t>
            </a:r>
            <a:r>
              <a:rPr lang="en-US" sz="2212" spc="110" dirty="0" err="1">
                <a:solidFill>
                  <a:srgbClr val="191919"/>
                </a:solidFill>
                <a:latin typeface="Aileron Regular"/>
              </a:rPr>
              <a:t>gestão</a:t>
            </a:r>
            <a:r>
              <a:rPr lang="en-US" sz="2212" spc="110" dirty="0">
                <a:solidFill>
                  <a:srgbClr val="191919"/>
                </a:solidFill>
                <a:latin typeface="Aileron Regular"/>
              </a:rPr>
              <a:t> </a:t>
            </a:r>
            <a:r>
              <a:rPr lang="en-US" sz="2212" spc="110" dirty="0" err="1">
                <a:solidFill>
                  <a:srgbClr val="191919"/>
                </a:solidFill>
                <a:latin typeface="Aileron Regular"/>
              </a:rPr>
              <a:t>é</a:t>
            </a:r>
            <a:r>
              <a:rPr lang="en-US" sz="2212" spc="110" dirty="0">
                <a:solidFill>
                  <a:srgbClr val="191919"/>
                </a:solidFill>
                <a:latin typeface="Aileron Regular"/>
              </a:rPr>
              <a:t> </a:t>
            </a:r>
            <a:r>
              <a:rPr lang="en-US" sz="2212" spc="110" dirty="0" err="1">
                <a:solidFill>
                  <a:srgbClr val="191919"/>
                </a:solidFill>
                <a:latin typeface="Aileron Regular"/>
              </a:rPr>
              <a:t>igual</a:t>
            </a:r>
            <a:r>
              <a:rPr lang="en-US" sz="2212" spc="110" dirty="0">
                <a:solidFill>
                  <a:srgbClr val="191919"/>
                </a:solidFill>
                <a:latin typeface="Aileron Regular"/>
              </a:rPr>
              <a:t> </a:t>
            </a:r>
            <a:r>
              <a:rPr lang="en-US" sz="2212" spc="110" dirty="0" err="1">
                <a:solidFill>
                  <a:srgbClr val="191919"/>
                </a:solidFill>
                <a:latin typeface="Aileron Regular"/>
              </a:rPr>
              <a:t>à</a:t>
            </a:r>
            <a:r>
              <a:rPr lang="en-US" sz="2212" spc="110" dirty="0">
                <a:solidFill>
                  <a:srgbClr val="191919"/>
                </a:solidFill>
                <a:latin typeface="Aileron Regular"/>
              </a:rPr>
              <a:t> jornada.</a:t>
            </a:r>
          </a:p>
          <a:p>
            <a:pPr>
              <a:lnSpc>
                <a:spcPts val="3318"/>
              </a:lnSpc>
            </a:pPr>
            <a:r>
              <a:rPr lang="en-US" sz="2212" b="1" spc="110" dirty="0">
                <a:solidFill>
                  <a:srgbClr val="191919"/>
                </a:solidFill>
                <a:latin typeface="Aileron Regular"/>
              </a:rPr>
              <a:t>2. </a:t>
            </a:r>
            <a:r>
              <a:rPr lang="en-US" sz="2212" b="1" spc="110" dirty="0" err="1">
                <a:solidFill>
                  <a:srgbClr val="191919"/>
                </a:solidFill>
                <a:latin typeface="Aileron Regular"/>
              </a:rPr>
              <a:t>P</a:t>
            </a:r>
            <a:r>
              <a:rPr lang="en-US" sz="2212" spc="110" dirty="0" err="1">
                <a:solidFill>
                  <a:srgbClr val="191919"/>
                </a:solidFill>
                <a:latin typeface="Aileron Regular Bold"/>
              </a:rPr>
              <a:t>arcial</a:t>
            </a:r>
            <a:r>
              <a:rPr lang="en-US" sz="2212" spc="110" dirty="0">
                <a:solidFill>
                  <a:srgbClr val="191919"/>
                </a:solidFill>
                <a:latin typeface="Aileron Regular Bold"/>
              </a:rPr>
              <a:t>: </a:t>
            </a:r>
            <a:r>
              <a:rPr lang="en-US" sz="2212" spc="110" dirty="0" err="1">
                <a:solidFill>
                  <a:srgbClr val="191919"/>
                </a:solidFill>
                <a:latin typeface="Aileron Regular"/>
              </a:rPr>
              <a:t>programa</a:t>
            </a:r>
            <a:r>
              <a:rPr lang="en-US" sz="2212" spc="110" dirty="0">
                <a:solidFill>
                  <a:srgbClr val="191919"/>
                </a:solidFill>
                <a:latin typeface="Aileron Regular"/>
              </a:rPr>
              <a:t> de </a:t>
            </a:r>
            <a:r>
              <a:rPr lang="en-US" sz="2212" spc="110" dirty="0" err="1">
                <a:solidFill>
                  <a:srgbClr val="191919"/>
                </a:solidFill>
                <a:latin typeface="Aileron Regular"/>
              </a:rPr>
              <a:t>gestão</a:t>
            </a:r>
            <a:r>
              <a:rPr lang="en-US" sz="2212" spc="110" dirty="0">
                <a:solidFill>
                  <a:srgbClr val="191919"/>
                </a:solidFill>
                <a:latin typeface="Aileron Regular"/>
              </a:rPr>
              <a:t> </a:t>
            </a:r>
            <a:r>
              <a:rPr lang="en-US" sz="2212" spc="110" dirty="0" err="1">
                <a:solidFill>
                  <a:srgbClr val="191919"/>
                </a:solidFill>
                <a:latin typeface="Aileron Regular"/>
              </a:rPr>
              <a:t>é</a:t>
            </a:r>
            <a:r>
              <a:rPr lang="en-US" sz="2212" spc="110" dirty="0">
                <a:solidFill>
                  <a:srgbClr val="191919"/>
                </a:solidFill>
                <a:latin typeface="Aileron Regular"/>
              </a:rPr>
              <a:t> </a:t>
            </a:r>
            <a:r>
              <a:rPr lang="en-US" sz="2212" spc="110" dirty="0" err="1">
                <a:solidFill>
                  <a:srgbClr val="191919"/>
                </a:solidFill>
                <a:latin typeface="Aileron Regular"/>
              </a:rPr>
              <a:t>menor</a:t>
            </a:r>
            <a:r>
              <a:rPr lang="en-US" sz="2212" spc="110" dirty="0">
                <a:solidFill>
                  <a:srgbClr val="191919"/>
                </a:solidFill>
                <a:latin typeface="Aileron Regular"/>
              </a:rPr>
              <a:t> que a jornada (</a:t>
            </a:r>
            <a:r>
              <a:rPr lang="en-US" sz="2212" spc="110" dirty="0" err="1">
                <a:solidFill>
                  <a:srgbClr val="191919"/>
                </a:solidFill>
                <a:latin typeface="Aileron Regular"/>
              </a:rPr>
              <a:t>alguns</a:t>
            </a:r>
            <a:r>
              <a:rPr lang="en-US" sz="2212" spc="110" dirty="0">
                <a:solidFill>
                  <a:srgbClr val="191919"/>
                </a:solidFill>
                <a:latin typeface="Aileron Regular"/>
              </a:rPr>
              <a:t> </a:t>
            </a:r>
            <a:r>
              <a:rPr lang="en-US" sz="2212" spc="110" dirty="0" err="1">
                <a:solidFill>
                  <a:srgbClr val="191919"/>
                </a:solidFill>
                <a:latin typeface="Aileron Regular"/>
              </a:rPr>
              <a:t>dias</a:t>
            </a:r>
            <a:r>
              <a:rPr lang="en-US" sz="2212" spc="110" dirty="0">
                <a:solidFill>
                  <a:srgbClr val="191919"/>
                </a:solidFill>
                <a:latin typeface="Aileron Regular"/>
              </a:rPr>
              <a:t> da </a:t>
            </a:r>
            <a:r>
              <a:rPr lang="en-US" sz="2212" spc="110" dirty="0" err="1">
                <a:solidFill>
                  <a:srgbClr val="191919"/>
                </a:solidFill>
                <a:latin typeface="Aileron Regular"/>
              </a:rPr>
              <a:t>semana</a:t>
            </a:r>
            <a:r>
              <a:rPr lang="en-US" sz="2212" spc="110" dirty="0">
                <a:solidFill>
                  <a:srgbClr val="191919"/>
                </a:solidFill>
                <a:latin typeface="Aileron Regular"/>
              </a:rPr>
              <a:t>)</a:t>
            </a:r>
          </a:p>
        </p:txBody>
      </p:sp>
      <p:sp>
        <p:nvSpPr>
          <p:cNvPr id="13" name="AutoShape 13"/>
          <p:cNvSpPr/>
          <p:nvPr/>
        </p:nvSpPr>
        <p:spPr>
          <a:xfrm>
            <a:off x="4797165" y="3227928"/>
            <a:ext cx="5285216" cy="2540987"/>
          </a:xfrm>
          <a:prstGeom prst="rect">
            <a:avLst/>
          </a:prstGeom>
          <a:solidFill>
            <a:srgbClr val="3EDAD8"/>
          </a:solidFill>
        </p:spPr>
      </p:sp>
      <p:grpSp>
        <p:nvGrpSpPr>
          <p:cNvPr id="14" name="Group 14"/>
          <p:cNvGrpSpPr/>
          <p:nvPr/>
        </p:nvGrpSpPr>
        <p:grpSpPr>
          <a:xfrm rot="-8100000">
            <a:off x="9434041" y="3886519"/>
            <a:ext cx="1287820" cy="1285759"/>
            <a:chOff x="0" y="0"/>
            <a:chExt cx="6350000" cy="633984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DAD8"/>
            </a:solidFill>
          </p:spPr>
        </p:sp>
      </p:grpSp>
      <p:sp>
        <p:nvSpPr>
          <p:cNvPr id="16" name="AutoShape 16"/>
          <p:cNvSpPr/>
          <p:nvPr/>
        </p:nvSpPr>
        <p:spPr>
          <a:xfrm>
            <a:off x="4797165" y="6036755"/>
            <a:ext cx="13039697" cy="3809021"/>
          </a:xfrm>
          <a:prstGeom prst="rect">
            <a:avLst/>
          </a:prstGeom>
          <a:solidFill>
            <a:srgbClr val="37C9EF">
              <a:alpha val="29803"/>
            </a:srgbClr>
          </a:solidFill>
        </p:spPr>
      </p:sp>
      <p:sp>
        <p:nvSpPr>
          <p:cNvPr id="17" name="TextBox 17"/>
          <p:cNvSpPr txBox="1"/>
          <p:nvPr/>
        </p:nvSpPr>
        <p:spPr>
          <a:xfrm>
            <a:off x="11599253" y="6441458"/>
            <a:ext cx="5889787" cy="3345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18"/>
              </a:lnSpc>
            </a:pPr>
            <a:r>
              <a:rPr lang="en-US" sz="2212" spc="110" dirty="0">
                <a:solidFill>
                  <a:srgbClr val="191919"/>
                </a:solidFill>
                <a:latin typeface="Aileron Regular"/>
              </a:rPr>
              <a:t>Varia de </a:t>
            </a:r>
            <a:r>
              <a:rPr lang="en-US" sz="2212" spc="110" dirty="0" err="1">
                <a:solidFill>
                  <a:srgbClr val="191919"/>
                </a:solidFill>
                <a:latin typeface="Aileron Regular"/>
              </a:rPr>
              <a:t>acordo</a:t>
            </a:r>
            <a:r>
              <a:rPr lang="en-US" sz="2212" spc="110" dirty="0">
                <a:solidFill>
                  <a:srgbClr val="191919"/>
                </a:solidFill>
                <a:latin typeface="Aileron Regular"/>
              </a:rPr>
              <a:t> com o  local </a:t>
            </a:r>
            <a:r>
              <a:rPr lang="en-US" sz="2212" spc="110" dirty="0" err="1">
                <a:solidFill>
                  <a:srgbClr val="191919"/>
                </a:solidFill>
                <a:latin typeface="Aileron Regular"/>
              </a:rPr>
              <a:t>onde</a:t>
            </a:r>
            <a:r>
              <a:rPr lang="en-US" sz="2212" spc="110" dirty="0">
                <a:solidFill>
                  <a:srgbClr val="191919"/>
                </a:solidFill>
                <a:latin typeface="Aileron Regular"/>
              </a:rPr>
              <a:t> </a:t>
            </a:r>
            <a:r>
              <a:rPr lang="en-US" sz="2212" spc="110" dirty="0" err="1">
                <a:solidFill>
                  <a:srgbClr val="191919"/>
                </a:solidFill>
                <a:latin typeface="Aileron Regular"/>
              </a:rPr>
              <a:t>serão</a:t>
            </a:r>
            <a:r>
              <a:rPr lang="en-US" sz="2212" spc="110" dirty="0">
                <a:solidFill>
                  <a:srgbClr val="191919"/>
                </a:solidFill>
                <a:latin typeface="Aileron Regular"/>
              </a:rPr>
              <a:t> </a:t>
            </a:r>
            <a:r>
              <a:rPr lang="en-US" sz="2212" spc="110" dirty="0" err="1">
                <a:solidFill>
                  <a:srgbClr val="191919"/>
                </a:solidFill>
                <a:latin typeface="Aileron Regular"/>
              </a:rPr>
              <a:t>realizadas</a:t>
            </a:r>
            <a:r>
              <a:rPr lang="en-US" sz="2212" spc="110" dirty="0">
                <a:solidFill>
                  <a:srgbClr val="191919"/>
                </a:solidFill>
                <a:latin typeface="Aileron Regular"/>
              </a:rPr>
              <a:t> as </a:t>
            </a:r>
            <a:r>
              <a:rPr lang="en-US" sz="2212" spc="110" dirty="0" err="1">
                <a:solidFill>
                  <a:srgbClr val="191919"/>
                </a:solidFill>
                <a:latin typeface="Aileron Regular"/>
              </a:rPr>
              <a:t>atividades</a:t>
            </a:r>
            <a:r>
              <a:rPr lang="en-US" sz="2212" spc="110" dirty="0">
                <a:solidFill>
                  <a:srgbClr val="191919"/>
                </a:solidFill>
                <a:latin typeface="Aileron Regular"/>
              </a:rPr>
              <a:t> dentro do </a:t>
            </a:r>
            <a:r>
              <a:rPr lang="en-US" sz="2212" spc="110" dirty="0" err="1">
                <a:solidFill>
                  <a:srgbClr val="191919"/>
                </a:solidFill>
                <a:latin typeface="Aileron Regular"/>
              </a:rPr>
              <a:t>programa</a:t>
            </a:r>
            <a:r>
              <a:rPr lang="en-US" sz="2212" spc="110" dirty="0">
                <a:solidFill>
                  <a:srgbClr val="191919"/>
                </a:solidFill>
                <a:latin typeface="Aileron Regular"/>
              </a:rPr>
              <a:t>: </a:t>
            </a:r>
          </a:p>
          <a:p>
            <a:pPr>
              <a:lnSpc>
                <a:spcPts val="3318"/>
              </a:lnSpc>
            </a:pPr>
            <a:r>
              <a:rPr lang="en-US" sz="2212" b="1" spc="110" dirty="0">
                <a:solidFill>
                  <a:srgbClr val="191919"/>
                </a:solidFill>
                <a:latin typeface="Aileron Regular"/>
              </a:rPr>
              <a:t>1. </a:t>
            </a:r>
            <a:r>
              <a:rPr lang="en-US" sz="2212" b="1" spc="110" dirty="0" err="1">
                <a:solidFill>
                  <a:srgbClr val="191919"/>
                </a:solidFill>
                <a:latin typeface="Aileron Regular"/>
              </a:rPr>
              <a:t>Presencial</a:t>
            </a:r>
            <a:r>
              <a:rPr lang="en-US" sz="2212" b="1" spc="110" dirty="0">
                <a:solidFill>
                  <a:srgbClr val="191919"/>
                </a:solidFill>
                <a:latin typeface="Aileron Regular"/>
              </a:rPr>
              <a:t>: </a:t>
            </a:r>
            <a:r>
              <a:rPr lang="en-US" sz="2212" spc="110" dirty="0" err="1">
                <a:solidFill>
                  <a:srgbClr val="191919"/>
                </a:solidFill>
                <a:latin typeface="Aileron Regular"/>
              </a:rPr>
              <a:t>na</a:t>
            </a:r>
            <a:r>
              <a:rPr lang="en-US" sz="2212" spc="110" dirty="0">
                <a:solidFill>
                  <a:srgbClr val="191919"/>
                </a:solidFill>
                <a:latin typeface="Aileron Regular"/>
              </a:rPr>
              <a:t> </a:t>
            </a:r>
            <a:r>
              <a:rPr lang="en-US" sz="2212" spc="110" dirty="0" err="1">
                <a:solidFill>
                  <a:srgbClr val="191919"/>
                </a:solidFill>
                <a:latin typeface="Aileron Regular"/>
              </a:rPr>
              <a:t>unidade</a:t>
            </a:r>
            <a:endParaRPr lang="en-US" sz="2212" spc="110" dirty="0">
              <a:solidFill>
                <a:srgbClr val="191919"/>
              </a:solidFill>
              <a:latin typeface="Aileron Regular"/>
            </a:endParaRPr>
          </a:p>
          <a:p>
            <a:pPr>
              <a:lnSpc>
                <a:spcPts val="3318"/>
              </a:lnSpc>
            </a:pPr>
            <a:r>
              <a:rPr lang="en-US" sz="2212" b="1" spc="110" dirty="0">
                <a:solidFill>
                  <a:srgbClr val="191919"/>
                </a:solidFill>
                <a:latin typeface="Aileron Regular"/>
              </a:rPr>
              <a:t>2. Semi </a:t>
            </a:r>
            <a:r>
              <a:rPr lang="en-US" sz="2212" b="1" spc="110" dirty="0" err="1">
                <a:solidFill>
                  <a:srgbClr val="191919"/>
                </a:solidFill>
                <a:latin typeface="Aileron Regular"/>
              </a:rPr>
              <a:t>presencial</a:t>
            </a:r>
            <a:r>
              <a:rPr lang="en-US" sz="2212" b="1" spc="110" dirty="0">
                <a:solidFill>
                  <a:srgbClr val="191919"/>
                </a:solidFill>
                <a:latin typeface="Aileron Regular"/>
              </a:rPr>
              <a:t>: </a:t>
            </a:r>
            <a:r>
              <a:rPr lang="en-US" sz="2212" spc="110" dirty="0" err="1">
                <a:solidFill>
                  <a:srgbClr val="191919"/>
                </a:solidFill>
                <a:latin typeface="Aileron Regular"/>
              </a:rPr>
              <a:t>parcialmente</a:t>
            </a:r>
            <a:r>
              <a:rPr lang="en-US" sz="2212" spc="110" dirty="0">
                <a:solidFill>
                  <a:srgbClr val="191919"/>
                </a:solidFill>
                <a:latin typeface="Aileron Regular"/>
              </a:rPr>
              <a:t> </a:t>
            </a:r>
            <a:r>
              <a:rPr lang="en-US" sz="2212" spc="110" dirty="0" err="1">
                <a:solidFill>
                  <a:srgbClr val="191919"/>
                </a:solidFill>
                <a:latin typeface="Aileron Regular"/>
              </a:rPr>
              <a:t>na</a:t>
            </a:r>
            <a:r>
              <a:rPr lang="en-US" sz="2212" spc="110" dirty="0">
                <a:solidFill>
                  <a:srgbClr val="191919"/>
                </a:solidFill>
                <a:latin typeface="Aileron Regular"/>
              </a:rPr>
              <a:t> </a:t>
            </a:r>
            <a:r>
              <a:rPr lang="en-US" sz="2212" spc="110" dirty="0" err="1">
                <a:solidFill>
                  <a:srgbClr val="191919"/>
                </a:solidFill>
                <a:latin typeface="Aileron Regular"/>
              </a:rPr>
              <a:t>unidade</a:t>
            </a:r>
            <a:r>
              <a:rPr lang="en-US" sz="2212" spc="110" dirty="0">
                <a:solidFill>
                  <a:srgbClr val="191919"/>
                </a:solidFill>
                <a:latin typeface="Aileron Regular"/>
              </a:rPr>
              <a:t>;</a:t>
            </a:r>
          </a:p>
          <a:p>
            <a:pPr>
              <a:lnSpc>
                <a:spcPts val="3318"/>
              </a:lnSpc>
            </a:pPr>
            <a:r>
              <a:rPr lang="en-US" sz="2212" b="1" spc="110" dirty="0">
                <a:solidFill>
                  <a:srgbClr val="191919"/>
                </a:solidFill>
                <a:latin typeface="Aileron Regular"/>
              </a:rPr>
              <a:t>3. </a:t>
            </a:r>
            <a:r>
              <a:rPr lang="en-US" sz="2212" b="1" spc="110" dirty="0" err="1">
                <a:solidFill>
                  <a:srgbClr val="191919"/>
                </a:solidFill>
                <a:latin typeface="Aileron Regular"/>
              </a:rPr>
              <a:t>Teletrabalho</a:t>
            </a:r>
            <a:r>
              <a:rPr lang="en-US" sz="2212" spc="110" dirty="0">
                <a:solidFill>
                  <a:srgbClr val="191919"/>
                </a:solidFill>
                <a:latin typeface="Aileron Regular"/>
              </a:rPr>
              <a:t>: </a:t>
            </a:r>
            <a:r>
              <a:rPr lang="en-US" sz="2212" spc="110" dirty="0" err="1">
                <a:solidFill>
                  <a:srgbClr val="191919"/>
                </a:solidFill>
                <a:latin typeface="Aileron Regular"/>
              </a:rPr>
              <a:t>integralmente</a:t>
            </a:r>
            <a:r>
              <a:rPr lang="en-US" sz="2212" spc="110" dirty="0">
                <a:solidFill>
                  <a:srgbClr val="191919"/>
                </a:solidFill>
                <a:latin typeface="Aileron Regular"/>
              </a:rPr>
              <a:t> fora da </a:t>
            </a:r>
            <a:r>
              <a:rPr lang="en-US" sz="2212" spc="110" dirty="0" err="1">
                <a:solidFill>
                  <a:srgbClr val="191919"/>
                </a:solidFill>
                <a:latin typeface="Aileron Regular"/>
              </a:rPr>
              <a:t>unidade</a:t>
            </a:r>
            <a:r>
              <a:rPr lang="en-US" sz="2212" spc="110" dirty="0">
                <a:solidFill>
                  <a:srgbClr val="191919"/>
                </a:solidFill>
                <a:latin typeface="Aileron Regular"/>
              </a:rPr>
              <a:t> </a:t>
            </a:r>
          </a:p>
        </p:txBody>
      </p:sp>
      <p:sp>
        <p:nvSpPr>
          <p:cNvPr id="18" name="AutoShape 18"/>
          <p:cNvSpPr/>
          <p:nvPr/>
        </p:nvSpPr>
        <p:spPr>
          <a:xfrm>
            <a:off x="4797165" y="6036755"/>
            <a:ext cx="5285216" cy="3809021"/>
          </a:xfrm>
          <a:prstGeom prst="rect">
            <a:avLst/>
          </a:prstGeom>
          <a:solidFill>
            <a:srgbClr val="37C9EF"/>
          </a:solidFill>
        </p:spPr>
      </p:sp>
      <p:grpSp>
        <p:nvGrpSpPr>
          <p:cNvPr id="19" name="Group 19"/>
          <p:cNvGrpSpPr/>
          <p:nvPr/>
        </p:nvGrpSpPr>
        <p:grpSpPr>
          <a:xfrm rot="-8100000">
            <a:off x="7735568" y="6617775"/>
            <a:ext cx="2695541" cy="2691228"/>
            <a:chOff x="0" y="0"/>
            <a:chExt cx="6350000" cy="633984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5268193" y="1566213"/>
            <a:ext cx="866354" cy="1049570"/>
            <a:chOff x="0" y="0"/>
            <a:chExt cx="1155139" cy="1399427"/>
          </a:xfrm>
        </p:grpSpPr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/>
            <a:srcRect l="8728" r="8728"/>
            <a:stretch>
              <a:fillRect/>
            </a:stretch>
          </p:blipFill>
          <p:spPr>
            <a:xfrm>
              <a:off x="0" y="0"/>
              <a:ext cx="1155139" cy="1399427"/>
            </a:xfrm>
            <a:prstGeom prst="rect">
              <a:avLst/>
            </a:prstGeom>
          </p:spPr>
        </p:pic>
        <p:sp>
          <p:nvSpPr>
            <p:cNvPr id="23" name="TextBox 23"/>
            <p:cNvSpPr txBox="1"/>
            <p:nvPr/>
          </p:nvSpPr>
          <p:spPr>
            <a:xfrm>
              <a:off x="150097" y="253621"/>
              <a:ext cx="854944" cy="8445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217"/>
                </a:lnSpc>
                <a:spcBef>
                  <a:spcPct val="0"/>
                </a:spcBef>
              </a:pPr>
              <a:r>
                <a:rPr lang="en-US" sz="3982" u="none">
                  <a:solidFill>
                    <a:srgbClr val="86EAE9"/>
                  </a:solidFill>
                  <a:latin typeface="Aileron Heavy"/>
                </a:rPr>
                <a:t>1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6553200" y="4285156"/>
            <a:ext cx="3579925" cy="46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10"/>
              </a:lnSpc>
              <a:spcBef>
                <a:spcPct val="0"/>
              </a:spcBef>
            </a:pPr>
            <a:r>
              <a:rPr lang="en-US" sz="2876" spc="112" dirty="0">
                <a:solidFill>
                  <a:srgbClr val="FFFFFF"/>
                </a:solidFill>
                <a:latin typeface="Aileron Regular Bold"/>
              </a:rPr>
              <a:t>REGIME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5239421" y="4004613"/>
            <a:ext cx="866354" cy="1049570"/>
            <a:chOff x="0" y="0"/>
            <a:chExt cx="1155139" cy="1399427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/>
            <a:srcRect l="8728" r="8728"/>
            <a:stretch>
              <a:fillRect/>
            </a:stretch>
          </p:blipFill>
          <p:spPr>
            <a:xfrm>
              <a:off x="0" y="0"/>
              <a:ext cx="1155139" cy="1399427"/>
            </a:xfrm>
            <a:prstGeom prst="rect">
              <a:avLst/>
            </a:prstGeom>
          </p:spPr>
        </p:pic>
        <p:sp>
          <p:nvSpPr>
            <p:cNvPr id="27" name="TextBox 27"/>
            <p:cNvSpPr txBox="1"/>
            <p:nvPr/>
          </p:nvSpPr>
          <p:spPr>
            <a:xfrm>
              <a:off x="150097" y="253621"/>
              <a:ext cx="854944" cy="8445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217"/>
                </a:lnSpc>
                <a:spcBef>
                  <a:spcPct val="0"/>
                </a:spcBef>
              </a:pPr>
              <a:r>
                <a:rPr lang="en-US" sz="3982" u="none">
                  <a:solidFill>
                    <a:srgbClr val="3EDAD8"/>
                  </a:solidFill>
                  <a:latin typeface="Aileron Heavy"/>
                </a:rPr>
                <a:t>2</a:t>
              </a: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6498026" y="7687241"/>
            <a:ext cx="3584355" cy="469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15"/>
              </a:lnSpc>
              <a:spcBef>
                <a:spcPct val="0"/>
              </a:spcBef>
            </a:pPr>
            <a:r>
              <a:rPr lang="en-US" sz="2880" spc="112">
                <a:solidFill>
                  <a:srgbClr val="FFFFFF"/>
                </a:solidFill>
                <a:latin typeface="Aileron Regular Bold"/>
              </a:rPr>
              <a:t>MODALIDADE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5268193" y="7416480"/>
            <a:ext cx="866354" cy="1049570"/>
            <a:chOff x="0" y="0"/>
            <a:chExt cx="1155139" cy="1399427"/>
          </a:xfrm>
        </p:grpSpPr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/>
            <a:srcRect l="8728" r="8728"/>
            <a:stretch>
              <a:fillRect/>
            </a:stretch>
          </p:blipFill>
          <p:spPr>
            <a:xfrm>
              <a:off x="0" y="0"/>
              <a:ext cx="1155139" cy="1399427"/>
            </a:xfrm>
            <a:prstGeom prst="rect">
              <a:avLst/>
            </a:prstGeom>
          </p:spPr>
        </p:pic>
        <p:sp>
          <p:nvSpPr>
            <p:cNvPr id="31" name="TextBox 31"/>
            <p:cNvSpPr txBox="1"/>
            <p:nvPr/>
          </p:nvSpPr>
          <p:spPr>
            <a:xfrm>
              <a:off x="150097" y="253621"/>
              <a:ext cx="854944" cy="8445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217"/>
                </a:lnSpc>
                <a:spcBef>
                  <a:spcPct val="0"/>
                </a:spcBef>
              </a:pPr>
              <a:r>
                <a:rPr lang="en-US" sz="3982" u="none" dirty="0">
                  <a:solidFill>
                    <a:srgbClr val="37C9EF"/>
                  </a:solidFill>
                  <a:latin typeface="Aileron Heavy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9869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8762789" y="873740"/>
            <a:ext cx="8249317" cy="1327337"/>
            <a:chOff x="0" y="-95250"/>
            <a:chExt cx="10999089" cy="1769784"/>
          </a:xfrm>
        </p:grpSpPr>
        <p:sp>
          <p:nvSpPr>
            <p:cNvPr id="8" name="TextBox 8"/>
            <p:cNvSpPr txBox="1"/>
            <p:nvPr/>
          </p:nvSpPr>
          <p:spPr>
            <a:xfrm>
              <a:off x="0" y="612363"/>
              <a:ext cx="10999089" cy="10621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25"/>
                </a:lnSpc>
              </a:pPr>
              <a:r>
                <a:rPr lang="en-US" sz="1900" spc="95" dirty="0" err="1">
                  <a:solidFill>
                    <a:srgbClr val="191919"/>
                  </a:solidFill>
                  <a:latin typeface="Aileron Regular"/>
                </a:rPr>
                <a:t>Apenas</a:t>
              </a:r>
              <a:r>
                <a:rPr lang="en-US" sz="1900" spc="95" dirty="0">
                  <a:solidFill>
                    <a:srgbClr val="191919"/>
                  </a:solidFill>
                  <a:latin typeface="Aileron Regular"/>
                </a:rPr>
                <a:t> </a:t>
              </a:r>
              <a:r>
                <a:rPr lang="en-US" sz="1900" spc="95" dirty="0" err="1">
                  <a:solidFill>
                    <a:srgbClr val="191919"/>
                  </a:solidFill>
                  <a:latin typeface="Aileron Regular"/>
                </a:rPr>
                <a:t>autorização</a:t>
              </a:r>
              <a:r>
                <a:rPr lang="en-US" sz="1900" spc="95" dirty="0">
                  <a:solidFill>
                    <a:srgbClr val="191919"/>
                  </a:solidFill>
                  <a:latin typeface="Aileron Regular"/>
                </a:rPr>
                <a:t> do </a:t>
              </a:r>
              <a:r>
                <a:rPr lang="en-US" sz="1900" spc="95" dirty="0" err="1">
                  <a:solidFill>
                    <a:srgbClr val="191919"/>
                  </a:solidFill>
                  <a:latin typeface="Aileron Regular"/>
                </a:rPr>
                <a:t>ministro</a:t>
              </a:r>
              <a:r>
                <a:rPr lang="en-US" sz="1900" spc="95" dirty="0">
                  <a:solidFill>
                    <a:srgbClr val="191919"/>
                  </a:solidFill>
                  <a:latin typeface="Aileron Regular"/>
                </a:rPr>
                <a:t> e </a:t>
              </a:r>
              <a:r>
                <a:rPr lang="en-US" sz="1900" spc="95" dirty="0" err="1">
                  <a:solidFill>
                    <a:srgbClr val="191919"/>
                  </a:solidFill>
                  <a:latin typeface="Aileron Regular"/>
                </a:rPr>
                <a:t>ato</a:t>
              </a:r>
              <a:r>
                <a:rPr lang="en-US" sz="1900" spc="95" dirty="0">
                  <a:solidFill>
                    <a:srgbClr val="191919"/>
                  </a:solidFill>
                  <a:latin typeface="Aileron Regular"/>
                </a:rPr>
                <a:t> da </a:t>
              </a:r>
              <a:r>
                <a:rPr lang="en-US" sz="1900" spc="95" dirty="0" err="1">
                  <a:solidFill>
                    <a:srgbClr val="191919"/>
                  </a:solidFill>
                  <a:latin typeface="Aileron Regular"/>
                </a:rPr>
                <a:t>unidade</a:t>
              </a:r>
              <a:r>
                <a:rPr lang="en-US" sz="1900" spc="95" dirty="0">
                  <a:solidFill>
                    <a:srgbClr val="191919"/>
                  </a:solidFill>
                  <a:latin typeface="Aileron Regular"/>
                </a:rPr>
                <a:t> com </a:t>
              </a:r>
              <a:r>
                <a:rPr lang="en-US" sz="1900" spc="95" dirty="0" err="1">
                  <a:solidFill>
                    <a:srgbClr val="191919"/>
                  </a:solidFill>
                  <a:latin typeface="Aileron Regular"/>
                </a:rPr>
                <a:t>normas</a:t>
              </a:r>
              <a:r>
                <a:rPr lang="en-US" sz="1900" spc="95" dirty="0">
                  <a:solidFill>
                    <a:srgbClr val="191919"/>
                  </a:solidFill>
                  <a:latin typeface="Aileron Regular"/>
                </a:rPr>
                <a:t> </a:t>
              </a:r>
              <a:r>
                <a:rPr lang="en-US" sz="1900" spc="95" dirty="0" err="1">
                  <a:solidFill>
                    <a:srgbClr val="191919"/>
                  </a:solidFill>
                  <a:latin typeface="Aileron Regular"/>
                </a:rPr>
                <a:t>gerais</a:t>
              </a:r>
              <a:r>
                <a:rPr lang="en-US" sz="1900" spc="95" dirty="0">
                  <a:solidFill>
                    <a:srgbClr val="191919"/>
                  </a:solidFill>
                  <a:latin typeface="Aileron Regular"/>
                </a:rPr>
                <a:t> e </a:t>
              </a:r>
              <a:r>
                <a:rPr lang="en-US" sz="1900" spc="95" dirty="0" err="1">
                  <a:solidFill>
                    <a:srgbClr val="191919"/>
                  </a:solidFill>
                  <a:latin typeface="Aileron Regular"/>
                </a:rPr>
                <a:t>tabela</a:t>
              </a:r>
              <a:r>
                <a:rPr lang="en-US" sz="1900" spc="95" dirty="0">
                  <a:solidFill>
                    <a:srgbClr val="191919"/>
                  </a:solidFill>
                  <a:latin typeface="Aileron Regular"/>
                </a:rPr>
                <a:t> de </a:t>
              </a:r>
              <a:r>
                <a:rPr lang="en-US" sz="1900" spc="95" dirty="0" err="1">
                  <a:solidFill>
                    <a:srgbClr val="191919"/>
                  </a:solidFill>
                  <a:latin typeface="Aileron Regular"/>
                </a:rPr>
                <a:t>atividades</a:t>
              </a:r>
              <a:endParaRPr lang="en-US" sz="1900" spc="95" dirty="0">
                <a:solidFill>
                  <a:srgbClr val="191919"/>
                </a:solidFill>
                <a:latin typeface="Aileron Regular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95250"/>
              <a:ext cx="10999089" cy="5722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88"/>
                </a:lnSpc>
              </a:pPr>
              <a:r>
                <a:rPr lang="en-US" sz="2400" spc="216">
                  <a:solidFill>
                    <a:srgbClr val="191919"/>
                  </a:solidFill>
                  <a:latin typeface="Aileron Regular Bold"/>
                </a:rPr>
                <a:t>Fluxo mais simples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762789" y="2728107"/>
            <a:ext cx="8249317" cy="1243338"/>
            <a:chOff x="0" y="0"/>
            <a:chExt cx="10999089" cy="1657785"/>
          </a:xfrm>
        </p:grpSpPr>
        <p:sp>
          <p:nvSpPr>
            <p:cNvPr id="11" name="TextBox 11"/>
            <p:cNvSpPr txBox="1"/>
            <p:nvPr/>
          </p:nvSpPr>
          <p:spPr>
            <a:xfrm>
              <a:off x="0" y="612363"/>
              <a:ext cx="10999089" cy="10454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25"/>
                </a:lnSpc>
              </a:pPr>
              <a:r>
                <a:rPr lang="en-US" sz="1900" spc="95">
                  <a:solidFill>
                    <a:srgbClr val="191919"/>
                  </a:solidFill>
                  <a:latin typeface="Aileron Regular"/>
                </a:rPr>
                <a:t>Servidor efetivo, cargo em comissão, temporário e empregado público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95250"/>
              <a:ext cx="10999089" cy="5722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88"/>
                </a:lnSpc>
              </a:pPr>
              <a:r>
                <a:rPr lang="en-US" sz="2400" spc="216">
                  <a:solidFill>
                    <a:srgbClr val="191919"/>
                  </a:solidFill>
                  <a:latin typeface="Aileron Regular Bold"/>
                </a:rPr>
                <a:t>Todos podem participar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762789" y="4731381"/>
            <a:ext cx="8249317" cy="824238"/>
            <a:chOff x="0" y="0"/>
            <a:chExt cx="10999089" cy="1098985"/>
          </a:xfrm>
        </p:grpSpPr>
        <p:sp>
          <p:nvSpPr>
            <p:cNvPr id="14" name="TextBox 14"/>
            <p:cNvSpPr txBox="1"/>
            <p:nvPr/>
          </p:nvSpPr>
          <p:spPr>
            <a:xfrm>
              <a:off x="0" y="612363"/>
              <a:ext cx="10999089" cy="4866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25"/>
                </a:lnSpc>
              </a:pPr>
              <a:r>
                <a:rPr lang="en-US" sz="1900" spc="95">
                  <a:solidFill>
                    <a:srgbClr val="191919"/>
                  </a:solidFill>
                  <a:latin typeface="Aileron Regular"/>
                </a:rPr>
                <a:t>Cada unidade (Secretaria) pode ter regras específicas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95250"/>
              <a:ext cx="10999089" cy="5722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88"/>
                </a:lnSpc>
              </a:pPr>
              <a:r>
                <a:rPr lang="en-US" sz="2400" spc="216">
                  <a:solidFill>
                    <a:srgbClr val="191919"/>
                  </a:solidFill>
                  <a:latin typeface="Aileron Regular Bold"/>
                </a:rPr>
                <a:t>Autonomia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762789" y="6503517"/>
            <a:ext cx="8249317" cy="824238"/>
            <a:chOff x="0" y="0"/>
            <a:chExt cx="10999089" cy="1098985"/>
          </a:xfrm>
        </p:grpSpPr>
        <p:sp>
          <p:nvSpPr>
            <p:cNvPr id="17" name="TextBox 17"/>
            <p:cNvSpPr txBox="1"/>
            <p:nvPr/>
          </p:nvSpPr>
          <p:spPr>
            <a:xfrm>
              <a:off x="0" y="612363"/>
              <a:ext cx="10999089" cy="4866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25"/>
                </a:lnSpc>
              </a:pPr>
              <a:r>
                <a:rPr lang="en-US" sz="1900" spc="95">
                  <a:solidFill>
                    <a:srgbClr val="191919"/>
                  </a:solidFill>
                  <a:latin typeface="Aileron Regular"/>
                </a:rPr>
                <a:t>Tudo feito em sistema e resultados avaliados em até 40 dias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95250"/>
              <a:ext cx="10999089" cy="5722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88"/>
                </a:lnSpc>
              </a:pPr>
              <a:r>
                <a:rPr lang="en-US" sz="2400" spc="216">
                  <a:solidFill>
                    <a:srgbClr val="191919"/>
                  </a:solidFill>
                  <a:latin typeface="Aileron Regular Bold"/>
                </a:rPr>
                <a:t>Gestão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762789" y="8076897"/>
            <a:ext cx="8249317" cy="1243338"/>
            <a:chOff x="0" y="0"/>
            <a:chExt cx="10999089" cy="1657785"/>
          </a:xfrm>
        </p:grpSpPr>
        <p:sp>
          <p:nvSpPr>
            <p:cNvPr id="20" name="TextBox 20"/>
            <p:cNvSpPr txBox="1"/>
            <p:nvPr/>
          </p:nvSpPr>
          <p:spPr>
            <a:xfrm>
              <a:off x="0" y="612363"/>
              <a:ext cx="10999089" cy="10454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25"/>
                </a:lnSpc>
              </a:pPr>
              <a:r>
                <a:rPr lang="en-US" sz="1900" spc="95">
                  <a:solidFill>
                    <a:srgbClr val="191919"/>
                  </a:solidFill>
                  <a:latin typeface="Aileron Regular"/>
                </a:rPr>
                <a:t>Dados publicados em portal. Seleção de participantes com critérios previamente divulgados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95250"/>
              <a:ext cx="10999089" cy="5722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88"/>
                </a:lnSpc>
              </a:pPr>
              <a:r>
                <a:rPr lang="en-US" sz="2400" spc="216">
                  <a:solidFill>
                    <a:srgbClr val="191919"/>
                  </a:solidFill>
                  <a:latin typeface="Aileron Regular Bold"/>
                </a:rPr>
                <a:t>Transparência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28700" y="4161116"/>
            <a:ext cx="4090615" cy="1921594"/>
            <a:chOff x="0" y="0"/>
            <a:chExt cx="5454153" cy="2562125"/>
          </a:xfrm>
        </p:grpSpPr>
        <p:sp>
          <p:nvSpPr>
            <p:cNvPr id="23" name="TextBox 23"/>
            <p:cNvSpPr txBox="1"/>
            <p:nvPr/>
          </p:nvSpPr>
          <p:spPr>
            <a:xfrm>
              <a:off x="0" y="-66675"/>
              <a:ext cx="5454153" cy="7951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67"/>
                </a:lnSpc>
              </a:pPr>
              <a:r>
                <a:rPr lang="en-US" sz="3600" spc="107" dirty="0">
                  <a:solidFill>
                    <a:srgbClr val="191919"/>
                  </a:solidFill>
                  <a:latin typeface="Aileron Heavy"/>
                </a:rPr>
                <a:t>O QUE MUDOU?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1137397"/>
              <a:ext cx="5454153" cy="14247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50"/>
                </a:lnSpc>
              </a:pPr>
              <a:r>
                <a:rPr lang="en-US" sz="2600" spc="130">
                  <a:solidFill>
                    <a:srgbClr val="191919"/>
                  </a:solidFill>
                  <a:latin typeface="Aileron Regular"/>
                </a:rPr>
                <a:t>Em relação aos normativos anteriores?</a:t>
              </a:r>
            </a:p>
          </p:txBody>
        </p:sp>
      </p:grpSp>
      <p:grpSp>
        <p:nvGrpSpPr>
          <p:cNvPr id="25" name="Group 2">
            <a:extLst>
              <a:ext uri="{FF2B5EF4-FFF2-40B4-BE49-F238E27FC236}">
                <a16:creationId xmlns:a16="http://schemas.microsoft.com/office/drawing/2014/main" id="{B7F30BB2-CE97-BF4B-A440-913DCE5346B1}"/>
              </a:ext>
            </a:extLst>
          </p:cNvPr>
          <p:cNvGrpSpPr/>
          <p:nvPr/>
        </p:nvGrpSpPr>
        <p:grpSpPr>
          <a:xfrm>
            <a:off x="6854809" y="996496"/>
            <a:ext cx="1498537" cy="1035783"/>
            <a:chOff x="0" y="0"/>
            <a:chExt cx="4770434" cy="3230880"/>
          </a:xfrm>
        </p:grpSpPr>
        <p:sp>
          <p:nvSpPr>
            <p:cNvPr id="26" name="Freeform 3">
              <a:extLst>
                <a:ext uri="{FF2B5EF4-FFF2-40B4-BE49-F238E27FC236}">
                  <a16:creationId xmlns:a16="http://schemas.microsoft.com/office/drawing/2014/main" id="{14DA47D5-A586-4A44-8331-5143DC39667F}"/>
                </a:ext>
              </a:extLst>
            </p:cNvPr>
            <p:cNvSpPr/>
            <p:nvPr/>
          </p:nvSpPr>
          <p:spPr>
            <a:xfrm>
              <a:off x="5080" y="12700"/>
              <a:ext cx="4755194" cy="3205480"/>
            </a:xfrm>
            <a:custGeom>
              <a:avLst/>
              <a:gdLst/>
              <a:ahLst/>
              <a:cxnLst/>
              <a:rect l="l" t="t" r="r" b="b"/>
              <a:pathLst>
                <a:path w="4755194" h="3205480">
                  <a:moveTo>
                    <a:pt x="3965254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3965254" y="0"/>
                  </a:lnTo>
                  <a:lnTo>
                    <a:pt x="4755194" y="1602740"/>
                  </a:lnTo>
                  <a:lnTo>
                    <a:pt x="3965254" y="3205480"/>
                  </a:lnTo>
                  <a:close/>
                </a:path>
              </a:pathLst>
            </a:custGeom>
            <a:solidFill>
              <a:srgbClr val="86EAE9"/>
            </a:solidFill>
          </p:spPr>
        </p:sp>
      </p:grpSp>
      <p:grpSp>
        <p:nvGrpSpPr>
          <p:cNvPr id="27" name="Group 9">
            <a:extLst>
              <a:ext uri="{FF2B5EF4-FFF2-40B4-BE49-F238E27FC236}">
                <a16:creationId xmlns:a16="http://schemas.microsoft.com/office/drawing/2014/main" id="{CE3F1412-3EE3-0545-AAE3-40BC80DBBB45}"/>
              </a:ext>
            </a:extLst>
          </p:cNvPr>
          <p:cNvGrpSpPr/>
          <p:nvPr/>
        </p:nvGrpSpPr>
        <p:grpSpPr>
          <a:xfrm>
            <a:off x="6851618" y="2772818"/>
            <a:ext cx="1498537" cy="1035783"/>
            <a:chOff x="0" y="0"/>
            <a:chExt cx="4770434" cy="3230880"/>
          </a:xfrm>
        </p:grpSpPr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3D3F378C-AD51-9049-B4C0-8E2D7975982B}"/>
                </a:ext>
              </a:extLst>
            </p:cNvPr>
            <p:cNvSpPr/>
            <p:nvPr/>
          </p:nvSpPr>
          <p:spPr>
            <a:xfrm>
              <a:off x="5080" y="12700"/>
              <a:ext cx="4755194" cy="3205480"/>
            </a:xfrm>
            <a:custGeom>
              <a:avLst/>
              <a:gdLst/>
              <a:ahLst/>
              <a:cxnLst/>
              <a:rect l="l" t="t" r="r" b="b"/>
              <a:pathLst>
                <a:path w="4755194" h="3205480">
                  <a:moveTo>
                    <a:pt x="3965254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3965254" y="0"/>
                  </a:lnTo>
                  <a:lnTo>
                    <a:pt x="4755194" y="1602740"/>
                  </a:lnTo>
                  <a:lnTo>
                    <a:pt x="3965254" y="3205480"/>
                  </a:lnTo>
                  <a:close/>
                </a:path>
              </a:pathLst>
            </a:custGeom>
            <a:solidFill>
              <a:srgbClr val="3EDAD8"/>
            </a:solidFill>
          </p:spPr>
        </p:sp>
      </p:grpSp>
      <p:grpSp>
        <p:nvGrpSpPr>
          <p:cNvPr id="29" name="Group 11">
            <a:extLst>
              <a:ext uri="{FF2B5EF4-FFF2-40B4-BE49-F238E27FC236}">
                <a16:creationId xmlns:a16="http://schemas.microsoft.com/office/drawing/2014/main" id="{BEAFAA87-84D9-B646-913D-5EF3B5916E78}"/>
              </a:ext>
            </a:extLst>
          </p:cNvPr>
          <p:cNvGrpSpPr/>
          <p:nvPr/>
        </p:nvGrpSpPr>
        <p:grpSpPr>
          <a:xfrm>
            <a:off x="6848427" y="4672761"/>
            <a:ext cx="1498537" cy="1035783"/>
            <a:chOff x="0" y="0"/>
            <a:chExt cx="4770434" cy="3230880"/>
          </a:xfrm>
        </p:grpSpPr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7D8102DD-CD72-FE49-A322-9E01F610B27C}"/>
                </a:ext>
              </a:extLst>
            </p:cNvPr>
            <p:cNvSpPr/>
            <p:nvPr/>
          </p:nvSpPr>
          <p:spPr>
            <a:xfrm>
              <a:off x="5080" y="12700"/>
              <a:ext cx="4755194" cy="3205480"/>
            </a:xfrm>
            <a:custGeom>
              <a:avLst/>
              <a:gdLst/>
              <a:ahLst/>
              <a:cxnLst/>
              <a:rect l="l" t="t" r="r" b="b"/>
              <a:pathLst>
                <a:path w="4755194" h="3205480">
                  <a:moveTo>
                    <a:pt x="3965254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3965254" y="0"/>
                  </a:lnTo>
                  <a:lnTo>
                    <a:pt x="4755194" y="1602740"/>
                  </a:lnTo>
                  <a:lnTo>
                    <a:pt x="3965254" y="3205480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31" name="Group 13">
            <a:extLst>
              <a:ext uri="{FF2B5EF4-FFF2-40B4-BE49-F238E27FC236}">
                <a16:creationId xmlns:a16="http://schemas.microsoft.com/office/drawing/2014/main" id="{3CE8FF34-FBF4-6D4B-AB48-C30EA5FC4126}"/>
              </a:ext>
            </a:extLst>
          </p:cNvPr>
          <p:cNvGrpSpPr/>
          <p:nvPr/>
        </p:nvGrpSpPr>
        <p:grpSpPr>
          <a:xfrm>
            <a:off x="6854011" y="6432080"/>
            <a:ext cx="1498537" cy="1035783"/>
            <a:chOff x="0" y="0"/>
            <a:chExt cx="4770434" cy="3230880"/>
          </a:xfrm>
        </p:grpSpPr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id="{4A7182BB-BD6B-7447-AA19-F671576308EF}"/>
                </a:ext>
              </a:extLst>
            </p:cNvPr>
            <p:cNvSpPr/>
            <p:nvPr/>
          </p:nvSpPr>
          <p:spPr>
            <a:xfrm>
              <a:off x="5080" y="12700"/>
              <a:ext cx="4755194" cy="3205480"/>
            </a:xfrm>
            <a:custGeom>
              <a:avLst/>
              <a:gdLst/>
              <a:ahLst/>
              <a:cxnLst/>
              <a:rect l="l" t="t" r="r" b="b"/>
              <a:pathLst>
                <a:path w="4755194" h="3205480">
                  <a:moveTo>
                    <a:pt x="3965254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3965254" y="0"/>
                  </a:lnTo>
                  <a:lnTo>
                    <a:pt x="4755194" y="1602740"/>
                  </a:lnTo>
                  <a:lnTo>
                    <a:pt x="3965254" y="3205480"/>
                  </a:ln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id="33" name="Group 15">
            <a:extLst>
              <a:ext uri="{FF2B5EF4-FFF2-40B4-BE49-F238E27FC236}">
                <a16:creationId xmlns:a16="http://schemas.microsoft.com/office/drawing/2014/main" id="{5E310953-2171-A94F-AF4D-497FCFD2A269}"/>
              </a:ext>
            </a:extLst>
          </p:cNvPr>
          <p:cNvGrpSpPr/>
          <p:nvPr/>
        </p:nvGrpSpPr>
        <p:grpSpPr>
          <a:xfrm>
            <a:off x="6856405" y="8048576"/>
            <a:ext cx="1498537" cy="1035783"/>
            <a:chOff x="0" y="0"/>
            <a:chExt cx="4770434" cy="3230880"/>
          </a:xfrm>
        </p:grpSpPr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id="{2E86BD71-85C0-3744-8C8E-5C2319A2081D}"/>
                </a:ext>
              </a:extLst>
            </p:cNvPr>
            <p:cNvSpPr/>
            <p:nvPr/>
          </p:nvSpPr>
          <p:spPr>
            <a:xfrm>
              <a:off x="5080" y="12700"/>
              <a:ext cx="4755194" cy="3205480"/>
            </a:xfrm>
            <a:custGeom>
              <a:avLst/>
              <a:gdLst/>
              <a:ahLst/>
              <a:cxnLst/>
              <a:rect l="l" t="t" r="r" b="b"/>
              <a:pathLst>
                <a:path w="4755194" h="3205480">
                  <a:moveTo>
                    <a:pt x="3965254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3965254" y="0"/>
                  </a:lnTo>
                  <a:lnTo>
                    <a:pt x="4755194" y="1602740"/>
                  </a:lnTo>
                  <a:lnTo>
                    <a:pt x="3965254" y="3205480"/>
                  </a:lnTo>
                  <a:close/>
                </a:path>
              </a:pathLst>
            </a:custGeom>
            <a:solidFill>
              <a:srgbClr val="13538A"/>
            </a:solidFill>
          </p:spPr>
        </p:sp>
      </p:grpSp>
      <p:pic>
        <p:nvPicPr>
          <p:cNvPr id="35" name="Picture 17">
            <a:extLst>
              <a:ext uri="{FF2B5EF4-FFF2-40B4-BE49-F238E27FC236}">
                <a16:creationId xmlns:a16="http://schemas.microsoft.com/office/drawing/2014/main" id="{70DA0B91-7925-8D47-A009-7CDF1C3789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43694" y="2586557"/>
            <a:ext cx="575608" cy="5756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3701497" cy="3631968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3" name="TextBox 3"/>
          <p:cNvSpPr txBox="1"/>
          <p:nvPr/>
        </p:nvSpPr>
        <p:spPr>
          <a:xfrm>
            <a:off x="1028700" y="1378786"/>
            <a:ext cx="11676238" cy="855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65"/>
              </a:lnSpc>
            </a:pPr>
            <a:r>
              <a:rPr lang="en-US" sz="5500" spc="330">
                <a:solidFill>
                  <a:srgbClr val="FFFFFF"/>
                </a:solidFill>
                <a:latin typeface="Aileron Heavy Bold"/>
              </a:rPr>
              <a:t>FLUXO SIMPLIFICADO</a:t>
            </a:r>
          </a:p>
        </p:txBody>
      </p:sp>
      <p:sp>
        <p:nvSpPr>
          <p:cNvPr id="4" name="AutoShape 4"/>
          <p:cNvSpPr/>
          <p:nvPr/>
        </p:nvSpPr>
        <p:spPr>
          <a:xfrm>
            <a:off x="11558218" y="0"/>
            <a:ext cx="6729782" cy="3631968"/>
          </a:xfrm>
          <a:prstGeom prst="rect">
            <a:avLst/>
          </a:prstGeom>
          <a:solidFill>
            <a:srgbClr val="86EAE9">
              <a:alpha val="19607"/>
            </a:srgbClr>
          </a:solidFill>
        </p:spPr>
      </p:sp>
      <p:sp>
        <p:nvSpPr>
          <p:cNvPr id="5" name="AutoShape 5"/>
          <p:cNvSpPr/>
          <p:nvPr/>
        </p:nvSpPr>
        <p:spPr>
          <a:xfrm rot="-5400000">
            <a:off x="2170757" y="6852446"/>
            <a:ext cx="4776711" cy="34996"/>
          </a:xfrm>
          <a:prstGeom prst="rect">
            <a:avLst/>
          </a:prstGeom>
          <a:solidFill>
            <a:srgbClr val="191919">
              <a:alpha val="12941"/>
            </a:srgbClr>
          </a:solidFill>
        </p:spPr>
      </p:sp>
      <p:sp>
        <p:nvSpPr>
          <p:cNvPr id="6" name="AutoShape 6"/>
          <p:cNvSpPr/>
          <p:nvPr/>
        </p:nvSpPr>
        <p:spPr>
          <a:xfrm rot="-5400000">
            <a:off x="6750698" y="6852446"/>
            <a:ext cx="4776711" cy="34996"/>
          </a:xfrm>
          <a:prstGeom prst="rect">
            <a:avLst/>
          </a:prstGeom>
          <a:solidFill>
            <a:srgbClr val="191919">
              <a:alpha val="12941"/>
            </a:srgbClr>
          </a:solidFill>
        </p:spPr>
      </p:sp>
      <p:sp>
        <p:nvSpPr>
          <p:cNvPr id="7" name="AutoShape 7"/>
          <p:cNvSpPr/>
          <p:nvPr/>
        </p:nvSpPr>
        <p:spPr>
          <a:xfrm rot="-5400000">
            <a:off x="11330639" y="6852446"/>
            <a:ext cx="4776711" cy="34996"/>
          </a:xfrm>
          <a:prstGeom prst="rect">
            <a:avLst/>
          </a:prstGeom>
          <a:solidFill>
            <a:srgbClr val="191919">
              <a:alpha val="12941"/>
            </a:srgbClr>
          </a:solidFill>
        </p:spPr>
      </p:sp>
      <p:grpSp>
        <p:nvGrpSpPr>
          <p:cNvPr id="8" name="Group 8"/>
          <p:cNvGrpSpPr/>
          <p:nvPr/>
        </p:nvGrpSpPr>
        <p:grpSpPr>
          <a:xfrm>
            <a:off x="358073" y="6366056"/>
            <a:ext cx="3605790" cy="3008027"/>
            <a:chOff x="0" y="0"/>
            <a:chExt cx="4807720" cy="4010702"/>
          </a:xfrm>
        </p:grpSpPr>
        <p:sp>
          <p:nvSpPr>
            <p:cNvPr id="9" name="TextBox 9"/>
            <p:cNvSpPr txBox="1"/>
            <p:nvPr/>
          </p:nvSpPr>
          <p:spPr>
            <a:xfrm>
              <a:off x="0" y="-114300"/>
              <a:ext cx="4807720" cy="640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12"/>
                </a:lnSpc>
              </a:pPr>
              <a:r>
                <a:rPr lang="en-US" sz="2600" spc="234">
                  <a:solidFill>
                    <a:srgbClr val="191919"/>
                  </a:solidFill>
                  <a:latin typeface="Aileron Regular Bold"/>
                </a:rPr>
                <a:t>Autorização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882692"/>
              <a:ext cx="4807720" cy="3128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88620" lvl="1" indent="-194310">
                <a:lnSpc>
                  <a:spcPts val="3150"/>
                </a:lnSpc>
                <a:buFont typeface="Arial"/>
                <a:buChar char="•"/>
              </a:pPr>
              <a:r>
                <a:rPr lang="en-US" sz="1800" spc="89">
                  <a:solidFill>
                    <a:srgbClr val="191919"/>
                  </a:solidFill>
                  <a:latin typeface="Aileron Regular"/>
                </a:rPr>
                <a:t>Uma unidade solicita autorização</a:t>
              </a:r>
            </a:p>
            <a:p>
              <a:pPr marL="388620" lvl="1" indent="-194310">
                <a:lnSpc>
                  <a:spcPts val="3150"/>
                </a:lnSpc>
                <a:buFont typeface="Arial"/>
                <a:buChar char="•"/>
              </a:pPr>
              <a:r>
                <a:rPr lang="en-US" sz="1800" spc="89">
                  <a:solidFill>
                    <a:srgbClr val="191919"/>
                  </a:solidFill>
                  <a:latin typeface="Aileron Regular"/>
                </a:rPr>
                <a:t>Ministro autoriza:</a:t>
              </a:r>
            </a:p>
            <a:p>
              <a:pPr marL="777240" lvl="2" indent="-259080">
                <a:lnSpc>
                  <a:spcPts val="3150"/>
                </a:lnSpc>
                <a:buFont typeface="Arial"/>
                <a:buChar char="⚬"/>
              </a:pPr>
              <a:r>
                <a:rPr lang="en-US" sz="1800" spc="89">
                  <a:solidFill>
                    <a:srgbClr val="191919"/>
                  </a:solidFill>
                  <a:latin typeface="Aileron Regular"/>
                </a:rPr>
                <a:t>Unidades do ministério</a:t>
              </a:r>
            </a:p>
            <a:p>
              <a:pPr marL="777240" lvl="2" indent="-259080">
                <a:lnSpc>
                  <a:spcPts val="3150"/>
                </a:lnSpc>
                <a:buFont typeface="Arial"/>
                <a:buChar char="⚬"/>
              </a:pPr>
              <a:r>
                <a:rPr lang="en-US" sz="1800" spc="89">
                  <a:solidFill>
                    <a:srgbClr val="191919"/>
                  </a:solidFill>
                  <a:latin typeface="Aileron Regular"/>
                </a:rPr>
                <a:t>Vinculadas (fundações e autarquias)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4619228" y="673936"/>
            <a:ext cx="3344922" cy="1969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50"/>
              </a:lnSpc>
            </a:pPr>
            <a:r>
              <a:rPr lang="en-US" sz="1800" spc="89">
                <a:solidFill>
                  <a:srgbClr val="191919"/>
                </a:solidFill>
                <a:latin typeface="Aileron Regular"/>
              </a:rPr>
              <a:t>Autorização</a:t>
            </a:r>
          </a:p>
          <a:p>
            <a:pPr algn="just">
              <a:lnSpc>
                <a:spcPts val="3150"/>
              </a:lnSpc>
            </a:pPr>
            <a:r>
              <a:rPr lang="en-US" sz="1800" spc="89">
                <a:solidFill>
                  <a:srgbClr val="191919"/>
                </a:solidFill>
                <a:latin typeface="Aileron Regular"/>
              </a:rPr>
              <a:t>Procedimentos Gerais</a:t>
            </a:r>
          </a:p>
          <a:p>
            <a:pPr algn="just">
              <a:lnSpc>
                <a:spcPts val="3150"/>
              </a:lnSpc>
            </a:pPr>
            <a:r>
              <a:rPr lang="en-US" sz="1800" spc="89">
                <a:solidFill>
                  <a:srgbClr val="191919"/>
                </a:solidFill>
                <a:latin typeface="Aileron Regular"/>
              </a:rPr>
              <a:t>Execução</a:t>
            </a:r>
          </a:p>
          <a:p>
            <a:pPr>
              <a:lnSpc>
                <a:spcPts val="3150"/>
              </a:lnSpc>
            </a:pPr>
            <a:r>
              <a:rPr lang="en-US" sz="1800" spc="89">
                <a:solidFill>
                  <a:srgbClr val="191919"/>
                </a:solidFill>
                <a:latin typeface="Aileron Regular"/>
              </a:rPr>
              <a:t>Acompanhamento</a:t>
            </a:r>
          </a:p>
          <a:p>
            <a:pPr algn="r">
              <a:lnSpc>
                <a:spcPts val="3150"/>
              </a:lnSpc>
            </a:pPr>
            <a:endParaRPr lang="en-US" sz="1800" spc="89">
              <a:solidFill>
                <a:srgbClr val="191919"/>
              </a:solidFill>
              <a:latin typeface="Aileron Regular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4799819" y="6366056"/>
            <a:ext cx="4321736" cy="1807877"/>
            <a:chOff x="0" y="0"/>
            <a:chExt cx="5762315" cy="2410502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114300"/>
              <a:ext cx="5762315" cy="640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12"/>
                </a:lnSpc>
              </a:pPr>
              <a:r>
                <a:rPr lang="en-US" sz="2600" spc="234">
                  <a:solidFill>
                    <a:srgbClr val="191919"/>
                  </a:solidFill>
                  <a:latin typeface="Aileron Regular Bold"/>
                </a:rPr>
                <a:t>Procedimentos Gerais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882692"/>
              <a:ext cx="5762315" cy="1527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88620" lvl="1" indent="-194310">
                <a:lnSpc>
                  <a:spcPts val="3150"/>
                </a:lnSpc>
                <a:buFont typeface="Arial"/>
                <a:buChar char="•"/>
              </a:pPr>
              <a:r>
                <a:rPr lang="en-US" sz="1800" spc="89">
                  <a:solidFill>
                    <a:srgbClr val="191919"/>
                  </a:solidFill>
                  <a:latin typeface="Aileron Regular"/>
                </a:rPr>
                <a:t>Ato do secretário com </a:t>
              </a:r>
            </a:p>
            <a:p>
              <a:pPr marL="777240" lvl="2" indent="-259080">
                <a:lnSpc>
                  <a:spcPts val="3150"/>
                </a:lnSpc>
                <a:buFont typeface="Arial"/>
                <a:buChar char="⚬"/>
              </a:pPr>
              <a:r>
                <a:rPr lang="en-US" sz="1800" spc="89">
                  <a:solidFill>
                    <a:srgbClr val="191919"/>
                  </a:solidFill>
                  <a:latin typeface="Aileron Regular"/>
                </a:rPr>
                <a:t>Regras gerais</a:t>
              </a:r>
            </a:p>
            <a:p>
              <a:pPr marL="777240" lvl="2" indent="-259080">
                <a:lnSpc>
                  <a:spcPts val="3150"/>
                </a:lnSpc>
                <a:buFont typeface="Arial"/>
                <a:buChar char="⚬"/>
              </a:pPr>
              <a:r>
                <a:rPr lang="en-US" sz="1800" spc="89">
                  <a:solidFill>
                    <a:srgbClr val="191919"/>
                  </a:solidFill>
                  <a:latin typeface="Aileron Regular"/>
                </a:rPr>
                <a:t>Tabela de atividades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412311" y="6366056"/>
            <a:ext cx="3986790" cy="1807877"/>
            <a:chOff x="0" y="0"/>
            <a:chExt cx="5315720" cy="2410502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114300"/>
              <a:ext cx="5315720" cy="640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12"/>
                </a:lnSpc>
              </a:pPr>
              <a:r>
                <a:rPr lang="en-US" sz="2600" spc="234">
                  <a:solidFill>
                    <a:srgbClr val="191919"/>
                  </a:solidFill>
                  <a:latin typeface="Aileron Regular Bold"/>
                </a:rPr>
                <a:t>Execução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882692"/>
              <a:ext cx="5315720" cy="1527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88620" lvl="1" indent="-194310">
                <a:lnSpc>
                  <a:spcPts val="3150"/>
                </a:lnSpc>
                <a:buFont typeface="Arial"/>
                <a:buChar char="•"/>
              </a:pPr>
              <a:r>
                <a:rPr lang="en-US" sz="1800" spc="89">
                  <a:solidFill>
                    <a:srgbClr val="191919"/>
                  </a:solidFill>
                  <a:latin typeface="Aileron Regular"/>
                </a:rPr>
                <a:t>Chefia e servidor podem criar Planos de Trabalho</a:t>
              </a:r>
            </a:p>
            <a:p>
              <a:pPr marL="388620" lvl="1" indent="-194310">
                <a:lnSpc>
                  <a:spcPts val="3150"/>
                </a:lnSpc>
                <a:buFont typeface="Arial"/>
                <a:buChar char="•"/>
              </a:pPr>
              <a:r>
                <a:rPr lang="en-US" sz="1800" spc="89">
                  <a:solidFill>
                    <a:srgbClr val="191919"/>
                  </a:solidFill>
                  <a:latin typeface="Aileron Regular"/>
                </a:rPr>
                <a:t>Avaliação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4063959" y="6366056"/>
            <a:ext cx="3900191" cy="1807877"/>
            <a:chOff x="0" y="0"/>
            <a:chExt cx="5200255" cy="2410502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114300"/>
              <a:ext cx="5200255" cy="640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12"/>
                </a:lnSpc>
              </a:pPr>
              <a:r>
                <a:rPr lang="en-US" sz="2600" spc="234">
                  <a:solidFill>
                    <a:srgbClr val="191919"/>
                  </a:solidFill>
                  <a:latin typeface="Aileron Regular Bold"/>
                </a:rPr>
                <a:t>Acompanhamento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882692"/>
              <a:ext cx="5200255" cy="1527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88620" lvl="1" indent="-194310">
                <a:lnSpc>
                  <a:spcPts val="3150"/>
                </a:lnSpc>
                <a:buFont typeface="Arial"/>
                <a:buChar char="•"/>
              </a:pPr>
              <a:r>
                <a:rPr lang="en-US" sz="1800" spc="89">
                  <a:solidFill>
                    <a:srgbClr val="191919"/>
                  </a:solidFill>
                  <a:latin typeface="Aileron Regular"/>
                </a:rPr>
                <a:t>Dados enviados para portal</a:t>
              </a:r>
            </a:p>
            <a:p>
              <a:pPr marL="388620" lvl="1" indent="-194310">
                <a:lnSpc>
                  <a:spcPts val="3150"/>
                </a:lnSpc>
                <a:buFont typeface="Arial"/>
                <a:buChar char="•"/>
              </a:pPr>
              <a:r>
                <a:rPr lang="en-US" sz="1800" spc="89">
                  <a:solidFill>
                    <a:srgbClr val="191919"/>
                  </a:solidFill>
                  <a:latin typeface="Aileron Regular"/>
                </a:rPr>
                <a:t>Lista de participantes</a:t>
              </a:r>
            </a:p>
            <a:p>
              <a:pPr marL="388620" lvl="1" indent="-194310">
                <a:lnSpc>
                  <a:spcPts val="3150"/>
                </a:lnSpc>
                <a:buFont typeface="Arial"/>
                <a:buChar char="•"/>
              </a:pPr>
              <a:r>
                <a:rPr lang="en-US" sz="1800" spc="89">
                  <a:solidFill>
                    <a:srgbClr val="191919"/>
                  </a:solidFill>
                  <a:latin typeface="Aileron Regular"/>
                </a:rPr>
                <a:t>Estatísticas</a:t>
              </a:r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40598" y="4365300"/>
            <a:ext cx="1375291" cy="155639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69371" y="4441569"/>
            <a:ext cx="1783195" cy="140386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11383" y="4054087"/>
            <a:ext cx="2559826" cy="2559826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824741" y="4054087"/>
            <a:ext cx="2378626" cy="2378626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11076606" y="9439832"/>
            <a:ext cx="5974705" cy="335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1600" spc="80">
                <a:solidFill>
                  <a:srgbClr val="191919"/>
                </a:solidFill>
                <a:latin typeface="Aileron Regular"/>
              </a:rPr>
              <a:t>Minutas disponibilizadas pela SEGES</a:t>
            </a: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238303" y="6984797"/>
            <a:ext cx="553803" cy="57039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686962" y="6984797"/>
            <a:ext cx="553803" cy="5703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686962" y="7870070"/>
            <a:ext cx="553803" cy="5703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238303" y="7870070"/>
            <a:ext cx="553803" cy="570396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211383" y="9374083"/>
            <a:ext cx="553803" cy="5703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40848" y="2343453"/>
            <a:ext cx="1498537" cy="1035783"/>
            <a:chOff x="0" y="0"/>
            <a:chExt cx="4770434" cy="3230880"/>
          </a:xfrm>
        </p:grpSpPr>
        <p:sp>
          <p:nvSpPr>
            <p:cNvPr id="3" name="Freeform 3"/>
            <p:cNvSpPr/>
            <p:nvPr/>
          </p:nvSpPr>
          <p:spPr>
            <a:xfrm>
              <a:off x="5080" y="12700"/>
              <a:ext cx="4755194" cy="3205480"/>
            </a:xfrm>
            <a:custGeom>
              <a:avLst/>
              <a:gdLst/>
              <a:ahLst/>
              <a:cxnLst/>
              <a:rect l="l" t="t" r="r" b="b"/>
              <a:pathLst>
                <a:path w="4755194" h="3205480">
                  <a:moveTo>
                    <a:pt x="3965254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3965254" y="0"/>
                  </a:lnTo>
                  <a:lnTo>
                    <a:pt x="4755194" y="1602740"/>
                  </a:lnTo>
                  <a:lnTo>
                    <a:pt x="3965254" y="3205480"/>
                  </a:lnTo>
                  <a:close/>
                </a:path>
              </a:pathLst>
            </a:custGeom>
            <a:solidFill>
              <a:srgbClr val="86EAE9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7858467" y="2848327"/>
            <a:ext cx="1144751" cy="26034"/>
          </a:xfrm>
          <a:prstGeom prst="rect">
            <a:avLst/>
          </a:prstGeom>
          <a:solidFill>
            <a:srgbClr val="191919">
              <a:alpha val="34901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7858467" y="4141066"/>
            <a:ext cx="1144751" cy="26034"/>
          </a:xfrm>
          <a:prstGeom prst="rect">
            <a:avLst/>
          </a:prstGeom>
          <a:solidFill>
            <a:srgbClr val="191919">
              <a:alpha val="34901"/>
            </a:srgbClr>
          </a:solidFill>
        </p:spPr>
      </p:sp>
      <p:sp>
        <p:nvSpPr>
          <p:cNvPr id="6" name="AutoShape 6"/>
          <p:cNvSpPr/>
          <p:nvPr/>
        </p:nvSpPr>
        <p:spPr>
          <a:xfrm>
            <a:off x="7858467" y="5434891"/>
            <a:ext cx="1144751" cy="26034"/>
          </a:xfrm>
          <a:prstGeom prst="rect">
            <a:avLst/>
          </a:prstGeom>
          <a:solidFill>
            <a:srgbClr val="191919">
              <a:alpha val="34901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7858467" y="6728716"/>
            <a:ext cx="1144751" cy="26034"/>
          </a:xfrm>
          <a:prstGeom prst="rect">
            <a:avLst/>
          </a:prstGeom>
          <a:solidFill>
            <a:srgbClr val="191919">
              <a:alpha val="34901"/>
            </a:srgbClr>
          </a:solidFill>
        </p:spPr>
      </p:sp>
      <p:sp>
        <p:nvSpPr>
          <p:cNvPr id="8" name="AutoShape 8"/>
          <p:cNvSpPr/>
          <p:nvPr/>
        </p:nvSpPr>
        <p:spPr>
          <a:xfrm>
            <a:off x="7858467" y="8022542"/>
            <a:ext cx="1144751" cy="26034"/>
          </a:xfrm>
          <a:prstGeom prst="rect">
            <a:avLst/>
          </a:prstGeom>
          <a:solidFill>
            <a:srgbClr val="191919">
              <a:alpha val="34901"/>
            </a:srgbClr>
          </a:solidFill>
        </p:spPr>
      </p:sp>
      <p:grpSp>
        <p:nvGrpSpPr>
          <p:cNvPr id="9" name="Group 9"/>
          <p:cNvGrpSpPr/>
          <p:nvPr/>
        </p:nvGrpSpPr>
        <p:grpSpPr>
          <a:xfrm>
            <a:off x="2240848" y="3636191"/>
            <a:ext cx="1498537" cy="1035783"/>
            <a:chOff x="0" y="0"/>
            <a:chExt cx="4770434" cy="3230880"/>
          </a:xfrm>
        </p:grpSpPr>
        <p:sp>
          <p:nvSpPr>
            <p:cNvPr id="10" name="Freeform 10"/>
            <p:cNvSpPr/>
            <p:nvPr/>
          </p:nvSpPr>
          <p:spPr>
            <a:xfrm>
              <a:off x="5080" y="12700"/>
              <a:ext cx="4755194" cy="3205480"/>
            </a:xfrm>
            <a:custGeom>
              <a:avLst/>
              <a:gdLst/>
              <a:ahLst/>
              <a:cxnLst/>
              <a:rect l="l" t="t" r="r" b="b"/>
              <a:pathLst>
                <a:path w="4755194" h="3205480">
                  <a:moveTo>
                    <a:pt x="3965254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3965254" y="0"/>
                  </a:lnTo>
                  <a:lnTo>
                    <a:pt x="4755194" y="1602740"/>
                  </a:lnTo>
                  <a:lnTo>
                    <a:pt x="3965254" y="3205480"/>
                  </a:lnTo>
                  <a:close/>
                </a:path>
              </a:pathLst>
            </a:custGeom>
            <a:solidFill>
              <a:srgbClr val="3EDAD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2240848" y="4930017"/>
            <a:ext cx="1498537" cy="1035783"/>
            <a:chOff x="0" y="0"/>
            <a:chExt cx="4770434" cy="3230880"/>
          </a:xfrm>
        </p:grpSpPr>
        <p:sp>
          <p:nvSpPr>
            <p:cNvPr id="12" name="Freeform 12"/>
            <p:cNvSpPr/>
            <p:nvPr/>
          </p:nvSpPr>
          <p:spPr>
            <a:xfrm>
              <a:off x="5080" y="12700"/>
              <a:ext cx="4755194" cy="3205480"/>
            </a:xfrm>
            <a:custGeom>
              <a:avLst/>
              <a:gdLst/>
              <a:ahLst/>
              <a:cxnLst/>
              <a:rect l="l" t="t" r="r" b="b"/>
              <a:pathLst>
                <a:path w="4755194" h="3205480">
                  <a:moveTo>
                    <a:pt x="3965254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3965254" y="0"/>
                  </a:lnTo>
                  <a:lnTo>
                    <a:pt x="4755194" y="1602740"/>
                  </a:lnTo>
                  <a:lnTo>
                    <a:pt x="3965254" y="3205480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2240848" y="6223842"/>
            <a:ext cx="1498537" cy="1035783"/>
            <a:chOff x="0" y="0"/>
            <a:chExt cx="4770434" cy="3230880"/>
          </a:xfrm>
        </p:grpSpPr>
        <p:sp>
          <p:nvSpPr>
            <p:cNvPr id="14" name="Freeform 14"/>
            <p:cNvSpPr/>
            <p:nvPr/>
          </p:nvSpPr>
          <p:spPr>
            <a:xfrm>
              <a:off x="5080" y="12700"/>
              <a:ext cx="4755194" cy="3205480"/>
            </a:xfrm>
            <a:custGeom>
              <a:avLst/>
              <a:gdLst/>
              <a:ahLst/>
              <a:cxnLst/>
              <a:rect l="l" t="t" r="r" b="b"/>
              <a:pathLst>
                <a:path w="4755194" h="3205480">
                  <a:moveTo>
                    <a:pt x="3965254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3965254" y="0"/>
                  </a:lnTo>
                  <a:lnTo>
                    <a:pt x="4755194" y="1602740"/>
                  </a:lnTo>
                  <a:lnTo>
                    <a:pt x="3965254" y="3205480"/>
                  </a:ln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2240848" y="7517667"/>
            <a:ext cx="1498537" cy="1035783"/>
            <a:chOff x="0" y="0"/>
            <a:chExt cx="4770434" cy="3230880"/>
          </a:xfrm>
        </p:grpSpPr>
        <p:sp>
          <p:nvSpPr>
            <p:cNvPr id="16" name="Freeform 16"/>
            <p:cNvSpPr/>
            <p:nvPr/>
          </p:nvSpPr>
          <p:spPr>
            <a:xfrm>
              <a:off x="5080" y="12700"/>
              <a:ext cx="4755194" cy="3205480"/>
            </a:xfrm>
            <a:custGeom>
              <a:avLst/>
              <a:gdLst/>
              <a:ahLst/>
              <a:cxnLst/>
              <a:rect l="l" t="t" r="r" b="b"/>
              <a:pathLst>
                <a:path w="4755194" h="3205480">
                  <a:moveTo>
                    <a:pt x="3965254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3965254" y="0"/>
                  </a:lnTo>
                  <a:lnTo>
                    <a:pt x="4755194" y="1602740"/>
                  </a:lnTo>
                  <a:lnTo>
                    <a:pt x="3965254" y="3205480"/>
                  </a:lnTo>
                  <a:close/>
                </a:path>
              </a:pathLst>
            </a:custGeom>
            <a:solidFill>
              <a:srgbClr val="13538A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43694" y="2586557"/>
            <a:ext cx="575608" cy="575608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7858467" y="9245283"/>
            <a:ext cx="1144751" cy="26034"/>
          </a:xfrm>
          <a:prstGeom prst="rect">
            <a:avLst/>
          </a:prstGeom>
          <a:solidFill>
            <a:srgbClr val="191919">
              <a:alpha val="34901"/>
            </a:srgbClr>
          </a:solidFill>
        </p:spPr>
      </p:sp>
      <p:grpSp>
        <p:nvGrpSpPr>
          <p:cNvPr id="19" name="Group 19"/>
          <p:cNvGrpSpPr/>
          <p:nvPr/>
        </p:nvGrpSpPr>
        <p:grpSpPr>
          <a:xfrm>
            <a:off x="2240848" y="8740409"/>
            <a:ext cx="1498537" cy="1035783"/>
            <a:chOff x="0" y="0"/>
            <a:chExt cx="4770434" cy="3230880"/>
          </a:xfrm>
        </p:grpSpPr>
        <p:sp>
          <p:nvSpPr>
            <p:cNvPr id="20" name="Freeform 20"/>
            <p:cNvSpPr/>
            <p:nvPr/>
          </p:nvSpPr>
          <p:spPr>
            <a:xfrm>
              <a:off x="5080" y="12700"/>
              <a:ext cx="4755194" cy="3205480"/>
            </a:xfrm>
            <a:custGeom>
              <a:avLst/>
              <a:gdLst/>
              <a:ahLst/>
              <a:cxnLst/>
              <a:rect l="l" t="t" r="r" b="b"/>
              <a:pathLst>
                <a:path w="4755194" h="3205480">
                  <a:moveTo>
                    <a:pt x="3965254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3965254" y="0"/>
                  </a:lnTo>
                  <a:lnTo>
                    <a:pt x="4755194" y="1602740"/>
                  </a:lnTo>
                  <a:lnTo>
                    <a:pt x="3965254" y="3205480"/>
                  </a:lnTo>
                  <a:close/>
                </a:path>
              </a:pathLst>
            </a:custGeom>
            <a:solidFill>
              <a:srgbClr val="2C2D53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74143" y="8983886"/>
            <a:ext cx="548829" cy="54882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263288" y="6043447"/>
            <a:ext cx="1370538" cy="137053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715702" y="3808601"/>
            <a:ext cx="548829" cy="716997"/>
          </a:xfrm>
          <a:prstGeom prst="rect">
            <a:avLst/>
          </a:prstGeom>
        </p:spPr>
      </p:pic>
      <p:grpSp>
        <p:nvGrpSpPr>
          <p:cNvPr id="24" name="Group 24"/>
          <p:cNvGrpSpPr/>
          <p:nvPr/>
        </p:nvGrpSpPr>
        <p:grpSpPr>
          <a:xfrm>
            <a:off x="3388853" y="1028700"/>
            <a:ext cx="11510293" cy="1064153"/>
            <a:chOff x="0" y="0"/>
            <a:chExt cx="15347058" cy="1418871"/>
          </a:xfrm>
        </p:grpSpPr>
        <p:sp>
          <p:nvSpPr>
            <p:cNvPr id="25" name="TextBox 25"/>
            <p:cNvSpPr txBox="1"/>
            <p:nvPr/>
          </p:nvSpPr>
          <p:spPr>
            <a:xfrm>
              <a:off x="0" y="-47625"/>
              <a:ext cx="15347058" cy="7679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spc="107">
                  <a:solidFill>
                    <a:srgbClr val="191919"/>
                  </a:solidFill>
                  <a:latin typeface="Aileron Heavy"/>
                </a:rPr>
                <a:t>PROCEDIMENTOS GERAIS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266944" y="840175"/>
              <a:ext cx="14813170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40"/>
                </a:lnSpc>
              </a:pPr>
              <a:r>
                <a:rPr lang="en-US" sz="2600" spc="130">
                  <a:solidFill>
                    <a:srgbClr val="191919"/>
                  </a:solidFill>
                  <a:latin typeface="Aileron Regular"/>
                </a:rPr>
                <a:t>Implantação do Programa de Gestão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9883676" y="2634649"/>
            <a:ext cx="6163476" cy="386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spc="42">
                <a:solidFill>
                  <a:srgbClr val="191919"/>
                </a:solidFill>
                <a:latin typeface="Aileron Regular"/>
              </a:rPr>
              <a:t>Parcial e/ou integral. Vedações caso haja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883676" y="3927388"/>
            <a:ext cx="6163476" cy="386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spc="42">
                <a:solidFill>
                  <a:srgbClr val="191919"/>
                </a:solidFill>
                <a:latin typeface="Aileron Regular"/>
              </a:rPr>
              <a:t>Resultados esperados com o programa de gestão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883676" y="5021188"/>
            <a:ext cx="6163476" cy="786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spc="42">
                <a:solidFill>
                  <a:srgbClr val="191919"/>
                </a:solidFill>
                <a:latin typeface="Aileron Regular"/>
              </a:rPr>
              <a:t>Haverá produtividade mínima?  Haverá número mínimo ou máximo de participantes por área?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883676" y="6114988"/>
            <a:ext cx="6163476" cy="1186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spc="42" dirty="0" err="1">
                <a:solidFill>
                  <a:srgbClr val="191919"/>
                </a:solidFill>
                <a:latin typeface="Aileron Regular"/>
              </a:rPr>
              <a:t>Prazo</a:t>
            </a:r>
            <a:r>
              <a:rPr lang="en-US" sz="2100" spc="42" dirty="0">
                <a:solidFill>
                  <a:srgbClr val="191919"/>
                </a:solidFill>
                <a:latin typeface="Aileron Regular"/>
              </a:rPr>
              <a:t> </a:t>
            </a:r>
            <a:r>
              <a:rPr lang="en-US" sz="2100" spc="42" dirty="0" err="1">
                <a:solidFill>
                  <a:srgbClr val="191919"/>
                </a:solidFill>
                <a:latin typeface="Aileron Regular"/>
              </a:rPr>
              <a:t>comparecimento</a:t>
            </a:r>
            <a:r>
              <a:rPr lang="en-US" sz="2100" spc="42" dirty="0">
                <a:solidFill>
                  <a:srgbClr val="191919"/>
                </a:solidFill>
                <a:latin typeface="Aileron Regular"/>
              </a:rPr>
              <a:t> </a:t>
            </a:r>
            <a:r>
              <a:rPr lang="en-US" sz="2100" spc="42" dirty="0" err="1">
                <a:solidFill>
                  <a:srgbClr val="191919"/>
                </a:solidFill>
                <a:latin typeface="Aileron Regular"/>
              </a:rPr>
              <a:t>pessoal</a:t>
            </a:r>
            <a:r>
              <a:rPr lang="en-US" sz="2100" spc="42" dirty="0">
                <a:solidFill>
                  <a:srgbClr val="191919"/>
                </a:solidFill>
                <a:latin typeface="Aileron Regular"/>
              </a:rPr>
              <a:t> do </a:t>
            </a:r>
            <a:r>
              <a:rPr lang="en-US" sz="2100" spc="42" dirty="0" err="1">
                <a:solidFill>
                  <a:srgbClr val="191919"/>
                </a:solidFill>
                <a:latin typeface="Aileron Regular"/>
              </a:rPr>
              <a:t>participante</a:t>
            </a:r>
            <a:r>
              <a:rPr lang="en-US" sz="2100" spc="42" dirty="0">
                <a:solidFill>
                  <a:srgbClr val="191919"/>
                </a:solidFill>
                <a:latin typeface="Aileron Regular"/>
              </a:rPr>
              <a:t> </a:t>
            </a:r>
            <a:r>
              <a:rPr lang="en-US" sz="2100" spc="42" dirty="0" err="1">
                <a:solidFill>
                  <a:srgbClr val="191919"/>
                </a:solidFill>
                <a:latin typeface="Aileron Regular"/>
              </a:rPr>
              <a:t>à</a:t>
            </a:r>
            <a:r>
              <a:rPr lang="en-US" sz="2100" spc="42" dirty="0">
                <a:solidFill>
                  <a:srgbClr val="191919"/>
                </a:solidFill>
                <a:latin typeface="Aileron Regular"/>
              </a:rPr>
              <a:t> </a:t>
            </a:r>
            <a:r>
              <a:rPr lang="en-US" sz="2100" spc="42" dirty="0" err="1">
                <a:solidFill>
                  <a:srgbClr val="191919"/>
                </a:solidFill>
                <a:latin typeface="Aileron Regular"/>
              </a:rPr>
              <a:t>unidade</a:t>
            </a:r>
            <a:r>
              <a:rPr lang="en-US" sz="2100" spc="42" dirty="0">
                <a:solidFill>
                  <a:srgbClr val="191919"/>
                </a:solidFill>
                <a:latin typeface="Aileron Regular"/>
              </a:rPr>
              <a:t>. </a:t>
            </a:r>
            <a:r>
              <a:rPr lang="en-US" sz="2100" spc="42" dirty="0" err="1">
                <a:solidFill>
                  <a:srgbClr val="191919"/>
                </a:solidFill>
                <a:latin typeface="Aileron Regular"/>
              </a:rPr>
              <a:t>Será</a:t>
            </a:r>
            <a:r>
              <a:rPr lang="en-US" sz="2100" spc="42" dirty="0">
                <a:solidFill>
                  <a:srgbClr val="191919"/>
                </a:solidFill>
                <a:latin typeface="Aileron Regular"/>
              </a:rPr>
              <a:t> </a:t>
            </a:r>
            <a:r>
              <a:rPr lang="en-US" sz="2100" spc="42" dirty="0" err="1">
                <a:solidFill>
                  <a:srgbClr val="191919"/>
                </a:solidFill>
                <a:latin typeface="Aileron Regular"/>
              </a:rPr>
              <a:t>exigido</a:t>
            </a:r>
            <a:r>
              <a:rPr lang="en-US" sz="2100" spc="42" dirty="0">
                <a:solidFill>
                  <a:srgbClr val="191919"/>
                </a:solidFill>
                <a:latin typeface="Aileron Regular"/>
              </a:rPr>
              <a:t> tempo </a:t>
            </a:r>
            <a:r>
              <a:rPr lang="en-US" sz="2100" spc="42" dirty="0" err="1">
                <a:solidFill>
                  <a:srgbClr val="191919"/>
                </a:solidFill>
                <a:latin typeface="Aileron Regular"/>
              </a:rPr>
              <a:t>mínimo</a:t>
            </a:r>
            <a:r>
              <a:rPr lang="en-US" sz="2100" spc="42" dirty="0">
                <a:solidFill>
                  <a:srgbClr val="191919"/>
                </a:solidFill>
                <a:latin typeface="Aileron Regular"/>
              </a:rPr>
              <a:t> </a:t>
            </a:r>
            <a:r>
              <a:rPr lang="en-US" sz="2100" spc="42" dirty="0" err="1">
                <a:solidFill>
                  <a:srgbClr val="191919"/>
                </a:solidFill>
                <a:latin typeface="Aileron Regular"/>
              </a:rPr>
              <a:t>naquela</a:t>
            </a:r>
            <a:r>
              <a:rPr lang="en-US" sz="2100" spc="42" dirty="0">
                <a:solidFill>
                  <a:srgbClr val="191919"/>
                </a:solidFill>
                <a:latin typeface="Aileron Regular"/>
              </a:rPr>
              <a:t> </a:t>
            </a:r>
            <a:r>
              <a:rPr lang="en-US" sz="2100" spc="42" dirty="0" err="1">
                <a:solidFill>
                  <a:srgbClr val="191919"/>
                </a:solidFill>
                <a:latin typeface="Aileron Regular"/>
              </a:rPr>
              <a:t>atividade</a:t>
            </a:r>
            <a:r>
              <a:rPr lang="en-US" sz="2100" spc="42" dirty="0">
                <a:solidFill>
                  <a:srgbClr val="191919"/>
                </a:solidFill>
                <a:latin typeface="Aileron Regular"/>
              </a:rPr>
              <a:t>?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410131" y="2634649"/>
            <a:ext cx="3236245" cy="386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spc="42">
                <a:solidFill>
                  <a:srgbClr val="191919"/>
                </a:solidFill>
                <a:latin typeface="Aileron Regular Bold"/>
              </a:rPr>
              <a:t>1 - Regimes e vedações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410131" y="3927388"/>
            <a:ext cx="2950495" cy="386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spc="42">
                <a:solidFill>
                  <a:srgbClr val="191919"/>
                </a:solidFill>
                <a:latin typeface="Aileron Regular Bold"/>
              </a:rPr>
              <a:t>2 - Benefícios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410131" y="5021188"/>
            <a:ext cx="3236245" cy="786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spc="42">
                <a:solidFill>
                  <a:srgbClr val="191919"/>
                </a:solidFill>
                <a:latin typeface="Aileron Regular Bold"/>
              </a:rPr>
              <a:t>3 - Produtividade adicional e Participantes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410131" y="6315013"/>
            <a:ext cx="3236245" cy="786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spc="42">
                <a:solidFill>
                  <a:srgbClr val="191919"/>
                </a:solidFill>
                <a:latin typeface="Aileron Regular Bold"/>
              </a:rPr>
              <a:t>4 - Prazo de convocação e pedágio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410131" y="7608839"/>
            <a:ext cx="2950495" cy="786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spc="42">
                <a:solidFill>
                  <a:srgbClr val="191919"/>
                </a:solidFill>
                <a:latin typeface="Aileron Regular Bold"/>
              </a:rPr>
              <a:t>5 - Termo de Ciência e Responsabilidade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883676" y="7808864"/>
            <a:ext cx="6163476" cy="386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spc="42">
                <a:solidFill>
                  <a:srgbClr val="191919"/>
                </a:solidFill>
                <a:latin typeface="Aileron Regular"/>
              </a:rPr>
              <a:t>A ser assinado pelo servidor e chefia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410131" y="8831580"/>
            <a:ext cx="2950495" cy="786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spc="42">
                <a:solidFill>
                  <a:srgbClr val="191919"/>
                </a:solidFill>
                <a:latin typeface="Aileron Regular Bold"/>
              </a:rPr>
              <a:t>6 - Tabela de atividades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883676" y="9031605"/>
            <a:ext cx="6163476" cy="386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spc="42">
                <a:solidFill>
                  <a:srgbClr val="191919"/>
                </a:solidFill>
                <a:latin typeface="Aileron Regular"/>
              </a:rPr>
              <a:t>Definição das atividades do programa de gestão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639142" y="4823579"/>
            <a:ext cx="784713" cy="1103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71"/>
              </a:lnSpc>
            </a:pPr>
            <a:r>
              <a:rPr lang="en-US" sz="6114" spc="122">
                <a:solidFill>
                  <a:srgbClr val="FFFFFF"/>
                </a:solidFill>
                <a:latin typeface="Aileron Regular Bold"/>
              </a:rPr>
              <a:t>%</a:t>
            </a:r>
          </a:p>
        </p:txBody>
      </p:sp>
      <p:pic>
        <p:nvPicPr>
          <p:cNvPr id="40" name="Picture 4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674143" y="7712683"/>
            <a:ext cx="593615" cy="67178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88853" y="981075"/>
            <a:ext cx="11510293" cy="587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16"/>
              </a:lnSpc>
              <a:spcBef>
                <a:spcPct val="0"/>
              </a:spcBef>
            </a:pPr>
            <a:r>
              <a:rPr lang="en-US" sz="3600" spc="107">
                <a:solidFill>
                  <a:srgbClr val="191919"/>
                </a:solidFill>
                <a:latin typeface="Aileron Heavy"/>
              </a:rPr>
              <a:t>TABELA DE ATIVIDADES</a:t>
            </a:r>
          </a:p>
        </p:txBody>
      </p:sp>
      <p:sp>
        <p:nvSpPr>
          <p:cNvPr id="3" name="AutoShape 3"/>
          <p:cNvSpPr/>
          <p:nvPr/>
        </p:nvSpPr>
        <p:spPr>
          <a:xfrm>
            <a:off x="993469" y="2495642"/>
            <a:ext cx="7753350" cy="3048000"/>
          </a:xfrm>
          <a:prstGeom prst="rect">
            <a:avLst/>
          </a:prstGeom>
          <a:solidFill>
            <a:srgbClr val="86EAE9"/>
          </a:solidFill>
        </p:spPr>
      </p:sp>
      <p:grpSp>
        <p:nvGrpSpPr>
          <p:cNvPr id="4" name="Group 4"/>
          <p:cNvGrpSpPr/>
          <p:nvPr/>
        </p:nvGrpSpPr>
        <p:grpSpPr>
          <a:xfrm>
            <a:off x="2722038" y="3387368"/>
            <a:ext cx="5590007" cy="1264547"/>
            <a:chOff x="0" y="0"/>
            <a:chExt cx="7453343" cy="1686062"/>
          </a:xfrm>
        </p:grpSpPr>
        <p:sp>
          <p:nvSpPr>
            <p:cNvPr id="5" name="TextBox 5"/>
            <p:cNvSpPr txBox="1"/>
            <p:nvPr/>
          </p:nvSpPr>
          <p:spPr>
            <a:xfrm>
              <a:off x="0" y="-48559"/>
              <a:ext cx="7450593" cy="717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20"/>
                </a:lnSpc>
              </a:pPr>
              <a:r>
                <a:rPr lang="en-US" sz="3400" spc="204" dirty="0">
                  <a:solidFill>
                    <a:srgbClr val="FFFFFF"/>
                  </a:solidFill>
                  <a:latin typeface="League Spartan"/>
                </a:rPr>
                <a:t>ATIVIDADES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812950"/>
              <a:ext cx="7453343" cy="8390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90"/>
                </a:lnSpc>
              </a:pPr>
              <a:r>
                <a:rPr lang="en-US" sz="1850" spc="9" dirty="0">
                  <a:solidFill>
                    <a:srgbClr val="FFFFFF"/>
                  </a:solidFill>
                  <a:latin typeface="Glacial Indifference"/>
                </a:rPr>
                <a:t>Lista de </a:t>
              </a:r>
              <a:r>
                <a:rPr lang="en-US" sz="1850" spc="9" dirty="0" err="1">
                  <a:solidFill>
                    <a:srgbClr val="FFFFFF"/>
                  </a:solidFill>
                  <a:latin typeface="Glacial Indifference"/>
                </a:rPr>
                <a:t>atividades</a:t>
              </a:r>
              <a:r>
                <a:rPr lang="en-US" sz="1850" spc="9" dirty="0">
                  <a:solidFill>
                    <a:srgbClr val="FFFFFF"/>
                  </a:solidFill>
                  <a:latin typeface="Glacial Indifference"/>
                </a:rPr>
                <a:t> que </a:t>
              </a:r>
              <a:r>
                <a:rPr lang="en-US" sz="1850" spc="9" dirty="0" err="1">
                  <a:solidFill>
                    <a:srgbClr val="FFFFFF"/>
                  </a:solidFill>
                  <a:latin typeface="Glacial Indifference"/>
                </a:rPr>
                <a:t>serão</a:t>
              </a:r>
              <a:r>
                <a:rPr lang="en-US" sz="1850" spc="9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1850" spc="9" dirty="0" err="1">
                  <a:solidFill>
                    <a:srgbClr val="FFFFFF"/>
                  </a:solidFill>
                  <a:latin typeface="Glacial Indifference"/>
                </a:rPr>
                <a:t>realizadas</a:t>
              </a:r>
              <a:r>
                <a:rPr lang="en-US" sz="1850" spc="9" dirty="0">
                  <a:solidFill>
                    <a:srgbClr val="FFFFFF"/>
                  </a:solidFill>
                  <a:latin typeface="Glacial Indifference"/>
                </a:rPr>
                <a:t> no </a:t>
              </a:r>
              <a:r>
                <a:rPr lang="en-US" sz="1850" spc="9" dirty="0" err="1">
                  <a:solidFill>
                    <a:srgbClr val="FFFFFF"/>
                  </a:solidFill>
                  <a:latin typeface="Glacial Indifference"/>
                </a:rPr>
                <a:t>programa</a:t>
              </a:r>
              <a:r>
                <a:rPr lang="en-US" sz="1850" spc="9" dirty="0">
                  <a:solidFill>
                    <a:srgbClr val="FFFFFF"/>
                  </a:solidFill>
                  <a:latin typeface="Glacial Indifference"/>
                </a:rPr>
                <a:t> de </a:t>
              </a:r>
              <a:r>
                <a:rPr lang="en-US" sz="1850" spc="9" dirty="0" err="1">
                  <a:solidFill>
                    <a:srgbClr val="FFFFFF"/>
                  </a:solidFill>
                  <a:latin typeface="Glacial Indifference"/>
                </a:rPr>
                <a:t>gestão</a:t>
              </a:r>
              <a:endParaRPr lang="en-US" sz="1850" spc="9" dirty="0">
                <a:solidFill>
                  <a:srgbClr val="FFFFFF"/>
                </a:solidFill>
                <a:latin typeface="Glacial Indifference"/>
              </a:endParaRPr>
            </a:p>
          </p:txBody>
        </p:sp>
      </p:grpSp>
      <p:sp>
        <p:nvSpPr>
          <p:cNvPr id="7" name="AutoShape 7"/>
          <p:cNvSpPr/>
          <p:nvPr/>
        </p:nvSpPr>
        <p:spPr>
          <a:xfrm>
            <a:off x="2227555" y="2844016"/>
            <a:ext cx="84998" cy="2351251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8" name="Group 8"/>
          <p:cNvGrpSpPr/>
          <p:nvPr/>
        </p:nvGrpSpPr>
        <p:grpSpPr>
          <a:xfrm>
            <a:off x="17837239" y="1559006"/>
            <a:ext cx="2192376" cy="2192376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FA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31531" y="3803152"/>
            <a:ext cx="432979" cy="432979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AutoShape 12"/>
          <p:cNvSpPr/>
          <p:nvPr/>
        </p:nvSpPr>
        <p:spPr>
          <a:xfrm>
            <a:off x="9541181" y="2495642"/>
            <a:ext cx="7753350" cy="3048000"/>
          </a:xfrm>
          <a:prstGeom prst="rect">
            <a:avLst/>
          </a:prstGeom>
          <a:solidFill>
            <a:srgbClr val="3EDAD8"/>
          </a:solidFill>
        </p:spPr>
      </p:sp>
      <p:grpSp>
        <p:nvGrpSpPr>
          <p:cNvPr id="13" name="Group 13"/>
          <p:cNvGrpSpPr/>
          <p:nvPr/>
        </p:nvGrpSpPr>
        <p:grpSpPr>
          <a:xfrm>
            <a:off x="11269751" y="3111143"/>
            <a:ext cx="5590007" cy="1816997"/>
            <a:chOff x="0" y="0"/>
            <a:chExt cx="7453343" cy="2422662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48559"/>
              <a:ext cx="7450593" cy="1453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20"/>
                </a:lnSpc>
              </a:pPr>
              <a:r>
                <a:rPr lang="en-US" sz="3400" spc="204">
                  <a:solidFill>
                    <a:srgbClr val="FFFFFF"/>
                  </a:solidFill>
                  <a:latin typeface="League Spartan"/>
                </a:rPr>
                <a:t>NÍVEL DE COMPLEXIDADE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549550"/>
              <a:ext cx="7453343" cy="8390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90"/>
                </a:lnSpc>
              </a:pPr>
              <a:r>
                <a:rPr lang="en-US" sz="1850" spc="9" dirty="0" err="1">
                  <a:solidFill>
                    <a:srgbClr val="FFFFFF"/>
                  </a:solidFill>
                  <a:latin typeface="Glacial Indifference"/>
                </a:rPr>
                <a:t>Informação</a:t>
              </a:r>
              <a:r>
                <a:rPr lang="en-US" sz="1850" spc="9" dirty="0">
                  <a:solidFill>
                    <a:srgbClr val="FFFFFF"/>
                  </a:solidFill>
                  <a:latin typeface="Glacial Indifference"/>
                </a:rPr>
                <a:t> se a </a:t>
              </a:r>
              <a:r>
                <a:rPr lang="en-US" sz="1850" spc="9" dirty="0" err="1">
                  <a:solidFill>
                    <a:srgbClr val="FFFFFF"/>
                  </a:solidFill>
                  <a:latin typeface="Glacial Indifference"/>
                </a:rPr>
                <a:t>atividade</a:t>
              </a:r>
              <a:r>
                <a:rPr lang="en-US" sz="1850" spc="9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1850" spc="9" dirty="0" err="1">
                  <a:solidFill>
                    <a:srgbClr val="FFFFFF"/>
                  </a:solidFill>
                  <a:latin typeface="Glacial Indifference"/>
                </a:rPr>
                <a:t>tem</a:t>
              </a:r>
              <a:r>
                <a:rPr lang="en-US" sz="1850" spc="9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1850" spc="9" dirty="0" err="1">
                  <a:solidFill>
                    <a:srgbClr val="FFFFFF"/>
                  </a:solidFill>
                  <a:latin typeface="Glacial Indifference"/>
                </a:rPr>
                <a:t>vários</a:t>
              </a:r>
              <a:r>
                <a:rPr lang="en-US" sz="1850" spc="9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1850" spc="9" dirty="0" err="1">
                  <a:solidFill>
                    <a:srgbClr val="FFFFFF"/>
                  </a:solidFill>
                  <a:latin typeface="Glacial Indifference"/>
                </a:rPr>
                <a:t>níveis</a:t>
              </a:r>
              <a:r>
                <a:rPr lang="en-US" sz="1850" spc="9" dirty="0">
                  <a:solidFill>
                    <a:srgbClr val="FFFFFF"/>
                  </a:solidFill>
                  <a:latin typeface="Glacial Indifference"/>
                </a:rPr>
                <a:t> de </a:t>
              </a:r>
              <a:r>
                <a:rPr lang="en-US" sz="1850" spc="9" dirty="0" err="1">
                  <a:solidFill>
                    <a:srgbClr val="FFFFFF"/>
                  </a:solidFill>
                  <a:latin typeface="Glacial Indifference"/>
                </a:rPr>
                <a:t>complexidade</a:t>
              </a:r>
              <a:r>
                <a:rPr lang="en-US" sz="1850" spc="9" dirty="0">
                  <a:solidFill>
                    <a:srgbClr val="FFFFFF"/>
                  </a:solidFill>
                  <a:latin typeface="Glacial Indifference"/>
                </a:rPr>
                <a:t> e </a:t>
              </a:r>
              <a:r>
                <a:rPr lang="en-US" sz="1850" spc="9" dirty="0" err="1">
                  <a:solidFill>
                    <a:srgbClr val="FFFFFF"/>
                  </a:solidFill>
                  <a:latin typeface="Glacial Indifference"/>
                </a:rPr>
                <a:t>os</a:t>
              </a:r>
              <a:r>
                <a:rPr lang="en-US" sz="1850" spc="9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1850" spc="9" dirty="0" err="1">
                  <a:solidFill>
                    <a:srgbClr val="FFFFFF"/>
                  </a:solidFill>
                  <a:latin typeface="Glacial Indifference"/>
                </a:rPr>
                <a:t>parâmetros</a:t>
              </a:r>
              <a:r>
                <a:rPr lang="en-US" sz="1850" spc="9" dirty="0">
                  <a:solidFill>
                    <a:srgbClr val="FFFFFF"/>
                  </a:solidFill>
                  <a:latin typeface="Glacial Indifference"/>
                </a:rPr>
                <a:t> para </a:t>
              </a:r>
              <a:r>
                <a:rPr lang="en-US" sz="1850" spc="9" dirty="0" err="1">
                  <a:solidFill>
                    <a:srgbClr val="FFFFFF"/>
                  </a:solidFill>
                  <a:latin typeface="Glacial Indifference"/>
                </a:rPr>
                <a:t>sua</a:t>
              </a:r>
              <a:r>
                <a:rPr lang="en-US" sz="1850" spc="9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1850" spc="9" dirty="0" err="1">
                  <a:solidFill>
                    <a:srgbClr val="FFFFFF"/>
                  </a:solidFill>
                  <a:latin typeface="Glacial Indifference"/>
                </a:rPr>
                <a:t>definição</a:t>
              </a:r>
              <a:endParaRPr lang="en-US" sz="1850" spc="9" dirty="0">
                <a:solidFill>
                  <a:srgbClr val="FFFFFF"/>
                </a:solidFill>
                <a:latin typeface="Glacial Indifference"/>
              </a:endParaRPr>
            </a:p>
          </p:txBody>
        </p:sp>
      </p:grpSp>
      <p:sp>
        <p:nvSpPr>
          <p:cNvPr id="16" name="AutoShape 16"/>
          <p:cNvSpPr/>
          <p:nvPr/>
        </p:nvSpPr>
        <p:spPr>
          <a:xfrm>
            <a:off x="10775267" y="2844016"/>
            <a:ext cx="84998" cy="235125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7" name="AutoShape 17"/>
          <p:cNvSpPr/>
          <p:nvPr/>
        </p:nvSpPr>
        <p:spPr>
          <a:xfrm>
            <a:off x="993469" y="6338004"/>
            <a:ext cx="7753350" cy="3048000"/>
          </a:xfrm>
          <a:prstGeom prst="rect">
            <a:avLst/>
          </a:prstGeom>
          <a:solidFill>
            <a:srgbClr val="37C9EF"/>
          </a:solidFill>
        </p:spPr>
      </p:sp>
      <p:grpSp>
        <p:nvGrpSpPr>
          <p:cNvPr id="18" name="Group 18"/>
          <p:cNvGrpSpPr/>
          <p:nvPr/>
        </p:nvGrpSpPr>
        <p:grpSpPr>
          <a:xfrm>
            <a:off x="1431531" y="7683899"/>
            <a:ext cx="432979" cy="432979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2722038" y="7067806"/>
            <a:ext cx="5590007" cy="1588397"/>
            <a:chOff x="0" y="0"/>
            <a:chExt cx="7453343" cy="2117862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48559"/>
              <a:ext cx="7450593" cy="717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20"/>
                </a:lnSpc>
              </a:pPr>
              <a:r>
                <a:rPr lang="en-US" sz="3400" spc="204">
                  <a:solidFill>
                    <a:srgbClr val="FFFFFF"/>
                  </a:solidFill>
                  <a:latin typeface="League Spartan"/>
                </a:rPr>
                <a:t>TEMPO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812950"/>
              <a:ext cx="7453343" cy="1270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90"/>
                </a:lnSpc>
              </a:pPr>
              <a:r>
                <a:rPr lang="en-US" sz="1850" spc="9" dirty="0" err="1">
                  <a:solidFill>
                    <a:srgbClr val="FFFFFF"/>
                  </a:solidFill>
                  <a:latin typeface="Glacial Indifference"/>
                </a:rPr>
                <a:t>Duração</a:t>
              </a:r>
              <a:r>
                <a:rPr lang="en-US" sz="1850" spc="9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1850" spc="9" dirty="0" err="1">
                  <a:solidFill>
                    <a:srgbClr val="FFFFFF"/>
                  </a:solidFill>
                  <a:latin typeface="Glacial Indifference"/>
                </a:rPr>
                <a:t>em</a:t>
              </a:r>
              <a:r>
                <a:rPr lang="en-US" sz="1850" spc="9" dirty="0">
                  <a:solidFill>
                    <a:srgbClr val="FFFFFF"/>
                  </a:solidFill>
                  <a:latin typeface="Glacial Indifference"/>
                </a:rPr>
                <a:t> horas da </a:t>
              </a:r>
              <a:r>
                <a:rPr lang="en-US" sz="1850" spc="9" dirty="0" err="1">
                  <a:solidFill>
                    <a:srgbClr val="FFFFFF"/>
                  </a:solidFill>
                  <a:latin typeface="Glacial Indifference"/>
                </a:rPr>
                <a:t>atividade</a:t>
              </a:r>
              <a:r>
                <a:rPr lang="en-US" sz="1850" spc="9" dirty="0">
                  <a:solidFill>
                    <a:srgbClr val="FFFFFF"/>
                  </a:solidFill>
                  <a:latin typeface="Glacial Indifference"/>
                </a:rPr>
                <a:t> no regime </a:t>
              </a:r>
              <a:r>
                <a:rPr lang="en-US" sz="1850" spc="9" dirty="0" err="1">
                  <a:solidFill>
                    <a:srgbClr val="FFFFFF"/>
                  </a:solidFill>
                  <a:latin typeface="Glacial Indifference"/>
                </a:rPr>
                <a:t>presencial</a:t>
              </a:r>
              <a:r>
                <a:rPr lang="en-US" sz="1850" spc="9" dirty="0">
                  <a:solidFill>
                    <a:srgbClr val="FFFFFF"/>
                  </a:solidFill>
                  <a:latin typeface="Glacial Indifference"/>
                </a:rPr>
                <a:t> e </a:t>
              </a:r>
              <a:r>
                <a:rPr lang="en-US" sz="1850" spc="9" dirty="0" err="1">
                  <a:solidFill>
                    <a:srgbClr val="FFFFFF"/>
                  </a:solidFill>
                  <a:latin typeface="Glacial Indifference"/>
                </a:rPr>
                <a:t>em</a:t>
              </a:r>
              <a:r>
                <a:rPr lang="en-US" sz="1850" spc="9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1850" spc="9" dirty="0" err="1">
                  <a:solidFill>
                    <a:srgbClr val="FFFFFF"/>
                  </a:solidFill>
                  <a:latin typeface="Glacial Indifference"/>
                </a:rPr>
                <a:t>teletrabalho</a:t>
              </a:r>
              <a:r>
                <a:rPr lang="en-US" sz="1850" spc="9" dirty="0">
                  <a:solidFill>
                    <a:srgbClr val="FFFFFF"/>
                  </a:solidFill>
                  <a:latin typeface="Glacial Indifference"/>
                </a:rPr>
                <a:t> e o </a:t>
              </a:r>
              <a:r>
                <a:rPr lang="en-US" sz="1850" spc="9" dirty="0" err="1">
                  <a:solidFill>
                    <a:srgbClr val="FFFFFF"/>
                  </a:solidFill>
                  <a:latin typeface="Glacial Indifference"/>
                </a:rPr>
                <a:t>ganho</a:t>
              </a:r>
              <a:r>
                <a:rPr lang="en-US" sz="1850" spc="9" dirty="0">
                  <a:solidFill>
                    <a:srgbClr val="FFFFFF"/>
                  </a:solidFill>
                  <a:latin typeface="Glacial Indifference"/>
                </a:rPr>
                <a:t> de </a:t>
              </a:r>
              <a:r>
                <a:rPr lang="en-US" sz="1850" spc="9" dirty="0" err="1">
                  <a:solidFill>
                    <a:srgbClr val="FFFFFF"/>
                  </a:solidFill>
                  <a:latin typeface="Glacial Indifference"/>
                </a:rPr>
                <a:t>produtividade</a:t>
              </a:r>
              <a:r>
                <a:rPr lang="en-US" sz="1850" spc="9" dirty="0">
                  <a:solidFill>
                    <a:srgbClr val="FFFFFF"/>
                  </a:solidFill>
                  <a:latin typeface="Glacial Indifference"/>
                </a:rPr>
                <a:t>, se </a:t>
              </a:r>
              <a:r>
                <a:rPr lang="en-US" sz="1850" spc="9" dirty="0" err="1">
                  <a:solidFill>
                    <a:srgbClr val="FFFFFF"/>
                  </a:solidFill>
                  <a:latin typeface="Glacial Indifference"/>
                </a:rPr>
                <a:t>houver</a:t>
              </a:r>
              <a:endParaRPr lang="en-US" sz="1850" spc="9" dirty="0">
                <a:solidFill>
                  <a:srgbClr val="FFFFFF"/>
                </a:solidFill>
                <a:latin typeface="Glacial Indifference"/>
              </a:endParaRPr>
            </a:p>
          </p:txBody>
        </p:sp>
      </p:grpSp>
      <p:sp>
        <p:nvSpPr>
          <p:cNvPr id="23" name="AutoShape 23"/>
          <p:cNvSpPr/>
          <p:nvPr/>
        </p:nvSpPr>
        <p:spPr>
          <a:xfrm>
            <a:off x="2227555" y="6686379"/>
            <a:ext cx="84998" cy="235125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4" name="AutoShape 24"/>
          <p:cNvSpPr/>
          <p:nvPr/>
        </p:nvSpPr>
        <p:spPr>
          <a:xfrm>
            <a:off x="9541181" y="6338004"/>
            <a:ext cx="7753350" cy="3048000"/>
          </a:xfrm>
          <a:prstGeom prst="rect">
            <a:avLst/>
          </a:prstGeom>
          <a:solidFill>
            <a:srgbClr val="2C92D5"/>
          </a:solidFill>
        </p:spPr>
      </p:sp>
      <p:grpSp>
        <p:nvGrpSpPr>
          <p:cNvPr id="25" name="Group 25"/>
          <p:cNvGrpSpPr/>
          <p:nvPr/>
        </p:nvGrpSpPr>
        <p:grpSpPr>
          <a:xfrm>
            <a:off x="11269751" y="7391656"/>
            <a:ext cx="5590007" cy="940697"/>
            <a:chOff x="0" y="0"/>
            <a:chExt cx="7453343" cy="1254262"/>
          </a:xfrm>
        </p:grpSpPr>
        <p:sp>
          <p:nvSpPr>
            <p:cNvPr id="26" name="TextBox 26"/>
            <p:cNvSpPr txBox="1"/>
            <p:nvPr/>
          </p:nvSpPr>
          <p:spPr>
            <a:xfrm>
              <a:off x="0" y="-48559"/>
              <a:ext cx="7450593" cy="717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20"/>
                </a:lnSpc>
              </a:pPr>
              <a:r>
                <a:rPr lang="en-US" sz="3400" spc="204">
                  <a:solidFill>
                    <a:srgbClr val="FFFFFF"/>
                  </a:solidFill>
                  <a:latin typeface="League Spartan"/>
                </a:rPr>
                <a:t>ENTREGAS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812950"/>
              <a:ext cx="7453343" cy="407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90"/>
                </a:lnSpc>
              </a:pPr>
              <a:r>
                <a:rPr lang="en-US" sz="1850" spc="9">
                  <a:solidFill>
                    <a:srgbClr val="FFFFFF"/>
                  </a:solidFill>
                  <a:latin typeface="Glacial Indifference"/>
                </a:rPr>
                <a:t>Quais são as entregas esperadas daquela atividade</a:t>
              </a:r>
            </a:p>
          </p:txBody>
        </p:sp>
      </p:grpSp>
      <p:sp>
        <p:nvSpPr>
          <p:cNvPr id="28" name="AutoShape 28"/>
          <p:cNvSpPr/>
          <p:nvPr/>
        </p:nvSpPr>
        <p:spPr>
          <a:xfrm>
            <a:off x="10775267" y="6686379"/>
            <a:ext cx="84998" cy="2351251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29" name="Group 29"/>
          <p:cNvGrpSpPr/>
          <p:nvPr/>
        </p:nvGrpSpPr>
        <p:grpSpPr>
          <a:xfrm>
            <a:off x="9979244" y="3803152"/>
            <a:ext cx="432979" cy="432979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9979244" y="7683899"/>
            <a:ext cx="432979" cy="432979"/>
            <a:chOff x="0" y="0"/>
            <a:chExt cx="6350000" cy="6350000"/>
          </a:xfrm>
        </p:grpSpPr>
        <p:sp>
          <p:nvSpPr>
            <p:cNvPr id="32" name="Freeform 3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702</Words>
  <Application>Microsoft Macintosh PowerPoint</Application>
  <PresentationFormat>Personalizar</PresentationFormat>
  <Paragraphs>156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4" baseType="lpstr">
      <vt:lpstr>Aileron Heavy Bold</vt:lpstr>
      <vt:lpstr>League Spartan</vt:lpstr>
      <vt:lpstr>Aileron Heavy</vt:lpstr>
      <vt:lpstr>Aileron Regular Bold</vt:lpstr>
      <vt:lpstr>Aileron Regular</vt:lpstr>
      <vt:lpstr>Calibri</vt:lpstr>
      <vt:lpstr>Arial</vt:lpstr>
      <vt:lpstr>Aileron Regular Italics</vt:lpstr>
      <vt:lpstr>Glacial Indifference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PG</dc:title>
  <cp:lastModifiedBy>Danilo Bertazzi</cp:lastModifiedBy>
  <cp:revision>20</cp:revision>
  <dcterms:created xsi:type="dcterms:W3CDTF">2006-08-16T00:00:00Z</dcterms:created>
  <dcterms:modified xsi:type="dcterms:W3CDTF">2020-11-10T16:52:02Z</dcterms:modified>
  <dc:identifier>DAEJdYt8Stw</dc:identifier>
</cp:coreProperties>
</file>