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92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uardo Almas" initials="EA" lastIdx="1" clrIdx="0">
    <p:extLst>
      <p:ext uri="{19B8F6BF-5375-455C-9EA6-DF929625EA0E}">
        <p15:presenceInfo xmlns:p15="http://schemas.microsoft.com/office/powerpoint/2012/main" userId="3c71b2b3a71faa87" providerId="Windows Live"/>
      </p:ext>
    </p:extLst>
  </p:cmAuthor>
  <p:cmAuthor id="2" name=" " initials="" lastIdx="4" clrIdx="1">
    <p:extLst>
      <p:ext uri="{19B8F6BF-5375-455C-9EA6-DF929625EA0E}">
        <p15:presenceInfo xmlns:p15="http://schemas.microsoft.com/office/powerpoint/2012/main" userId="e33b3311ce828cf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4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EF1785-02EB-402F-834D-C3134C9F4F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EB5EBE-E9B5-4B5D-B501-244C648F7B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573973-E2D1-4B20-8D43-27B3A38C5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BF1-642E-4DF0-A2B1-7B1356102DD8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828ECA-8F02-4FD7-B5B1-FA19B49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A36FC50-1A43-4921-A4D5-04A3D4292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E15-EC75-4DA8-B17B-92E3894CD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6277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FD84F4-CCD9-4F82-A823-3B58BCCB1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2E9E270-D878-4664-8C68-6193EB78C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A1B34E-F302-4C99-9D30-E2B3822DC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BF1-642E-4DF0-A2B1-7B1356102DD8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C6F611-37A8-4E32-ABB4-A370C4EC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899164-5DC7-4098-A4D0-C0B3A603D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E15-EC75-4DA8-B17B-92E3894CD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9432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ABB9FB6-6AE7-42EA-AB37-ABC053D040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B66653F-1A38-4251-B9EE-69A9DF8B8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0E872F-8178-4478-84E8-4D601BE72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BF1-642E-4DF0-A2B1-7B1356102DD8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480027-ED00-40EF-BF1E-189D2EE90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D12C9E-6DDD-46EA-9E3C-14FD68155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E15-EC75-4DA8-B17B-92E3894CD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5547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1" y="1353162"/>
            <a:ext cx="7768492" cy="234351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x-none" dirty="0"/>
              <a:t>Click to edit Master title style</a:t>
            </a:r>
            <a:endParaRPr lang="en-US" dirty="0"/>
          </a:p>
        </p:txBody>
      </p:sp>
      <p:cxnSp>
        <p:nvCxnSpPr>
          <p:cNvPr id="8" name="Straight Connector 3"/>
          <p:cNvCxnSpPr/>
          <p:nvPr userDrawn="1"/>
        </p:nvCxnSpPr>
        <p:spPr>
          <a:xfrm>
            <a:off x="609601" y="3819773"/>
            <a:ext cx="7768492" cy="0"/>
          </a:xfrm>
          <a:prstGeom prst="line">
            <a:avLst/>
          </a:prstGeom>
          <a:ln w="762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 userDrawn="1"/>
        </p:nvSpPr>
        <p:spPr>
          <a:xfrm>
            <a:off x="609601" y="6289139"/>
            <a:ext cx="7768492" cy="362306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n-US" sz="1800" b="0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"/>
          </p:nvPr>
        </p:nvSpPr>
        <p:spPr>
          <a:xfrm>
            <a:off x="609600" y="3966955"/>
            <a:ext cx="5386917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dirty="0"/>
              <a:t>Click to edit Master text styles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0"/>
          </p:nvPr>
        </p:nvSpPr>
        <p:spPr>
          <a:xfrm>
            <a:off x="609600" y="5124150"/>
            <a:ext cx="5386917" cy="254949"/>
          </a:xfrm>
        </p:spPr>
        <p:txBody>
          <a:bodyPr anchor="t">
            <a:norm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dirty="0"/>
              <a:t>Click to edit Master text styles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1"/>
          </p:nvPr>
        </p:nvSpPr>
        <p:spPr>
          <a:xfrm>
            <a:off x="609600" y="6289140"/>
            <a:ext cx="5386917" cy="254949"/>
          </a:xfrm>
        </p:spPr>
        <p:txBody>
          <a:bodyPr anchor="t">
            <a:noAutofit/>
          </a:bodyPr>
          <a:lstStyle>
            <a:lvl1pPr marL="0" indent="0">
              <a:buNone/>
              <a:defRPr sz="1600" b="0" i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9764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594B36-D3B9-4C5E-A33C-799AE708D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93E759-FCC4-46D4-984E-C048FE537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FC0BA5-4C11-4492-8232-FF6A29472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BF1-642E-4DF0-A2B1-7B1356102DD8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BAD77C8-CC1B-458B-9885-33D513175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8D7B89-D31C-4556-841E-F60A69B87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E15-EC75-4DA8-B17B-92E3894CD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499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2B0E19-D74B-4974-A8C2-778CCD303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6CE050C-2FBF-44C6-AC56-6AE8463A1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3D20CD-152B-480F-8350-36A478843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BF1-642E-4DF0-A2B1-7B1356102DD8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15B861E-45C6-4921-8274-57EDA31F1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523B03-EAF4-424E-893E-D47A36DCA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E15-EC75-4DA8-B17B-92E3894CD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93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707F50-01AB-41AC-9ED7-4E4D417B5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F8B791-AE4E-409F-8AC4-AE56810882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1BCBF82-875B-40B4-B8A5-7055040EB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01E99F-5F0E-476A-BFE8-870E1352D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BF1-642E-4DF0-A2B1-7B1356102DD8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BFC9236-DAFF-4A38-A4F7-ADED0719E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9D4A1FB-66B8-43C8-888A-1546E8692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E15-EC75-4DA8-B17B-92E3894CD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255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0741A7-C1BA-4B50-B325-DE801768B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210F593-6830-4666-92E5-3C72134E4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4D3A5D4-7C73-4CEA-AC88-38AFA11B4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020C51E-29D0-4EF8-AAE5-1B9E50806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5B5F6F7-040C-44B4-B32E-F736AA5937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8C988A1-6495-48E4-A5FF-E2EE89836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BF1-642E-4DF0-A2B1-7B1356102DD8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9AF2718-5B63-4230-A23D-808956DCE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DEF10F4-1D89-46CC-A25B-BC5A744A4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E15-EC75-4DA8-B17B-92E3894CD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30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16323-4843-4372-BF06-FC6C7E9F6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316CE25-024E-4AA0-96C0-877A76347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BF1-642E-4DF0-A2B1-7B1356102DD8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E9D6394-FA94-4067-8C6B-889401FF2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800DF01-748C-43EB-9C08-56FB91EA5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E15-EC75-4DA8-B17B-92E3894CD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0895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4BF219F-8211-46C3-A916-CF16D523A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BF1-642E-4DF0-A2B1-7B1356102DD8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100BF7B-EA5D-4A81-A5F5-DD77CABB7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8BC207F-51E8-41F6-8BA6-F18E14D1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E15-EC75-4DA8-B17B-92E3894CD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531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EC46A8-E2EC-45D0-8AE0-8EF353B5E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98D731-B01F-47A3-BA1D-C0547B02B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B160368-1AA3-4901-8BAD-DB9DBA59B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5F2E9E6-B939-46F1-847B-90E0AB557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BF1-642E-4DF0-A2B1-7B1356102DD8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1411667-7539-42C4-B4E1-0526B4448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F508225-079C-45FA-854C-E28E382BE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E15-EC75-4DA8-B17B-92E3894CD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91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67458A-203E-43B9-9314-3E9BD524F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9999AB2-A5D9-4F13-B0BF-EB7E8AFE39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C0171BF-4100-417F-AF25-DF6B7E524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8D9869B-A1D9-4868-97BE-B2891198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BF1-642E-4DF0-A2B1-7B1356102DD8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43E5AFA-70B4-4172-B553-14FC6AEAD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AE29DD0-D106-4DE8-A6DD-D5C11BE7D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E15-EC75-4DA8-B17B-92E3894CD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7391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89949AD-47AF-43D7-9524-9EAC9285D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D576C6F-0338-4795-AD67-3E6A1495FA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1ED1FD-E641-42C7-9D8C-637165AE27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56BF1-642E-4DF0-A2B1-7B1356102DD8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4BA0FD-74CC-4850-BF32-FD4675C25D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52D6E89-028E-48E5-85EB-E310BFF1A8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69E15-EC75-4DA8-B17B-92E3894CD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796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governodigital/pt-br/assinatura-eletronica" TargetMode="External"/><Relationship Id="rId2" Type="http://schemas.openxmlformats.org/officeDocument/2006/relationships/hyperlink" Target="https://view.officeapps.live.com/op/view.aspx?src=https%3A%2F%2Fwww.gov.br%2Fservidor%2Fpt-br%2Facesso-a-informacao%2Fgestao-de-pessoas%2Fpndp%2Fpaginas%2FModelodedocumentoparatermoanunnciadachefiaimediataparaLC20220328.docx&amp;wdOrigin=BROWSELINK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ougov.economia.gov.br/sougov/BancoTalento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br/patriavoluntaria/dynamic-page/107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D443002E-524D-40C6-B105-76DAF0CC4A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3121" y="1153857"/>
            <a:ext cx="8332915" cy="2343515"/>
          </a:xfrm>
        </p:spPr>
        <p:txBody>
          <a:bodyPr>
            <a:normAutofit fontScale="90000"/>
          </a:bodyPr>
          <a:lstStyle/>
          <a:p>
            <a:r>
              <a:rPr lang="pt-BR" sz="5400" b="1" dirty="0"/>
              <a:t>Solicitação de Licença para Capacitação no SOUGOV.BR</a:t>
            </a:r>
            <a:br>
              <a:rPr lang="pt-BR" sz="5400" b="1" dirty="0"/>
            </a:br>
            <a:br>
              <a:rPr lang="pt-BR" sz="5400" b="1" dirty="0"/>
            </a:br>
            <a:r>
              <a:rPr lang="pt-BR" sz="5400" b="1" dirty="0"/>
              <a:t>Passo a Passo </a:t>
            </a:r>
            <a:br>
              <a:rPr lang="pt-BR" sz="3600" b="1" dirty="0"/>
            </a:br>
            <a:br>
              <a:rPr lang="pt-BR" sz="3600" b="1" dirty="0"/>
            </a:br>
            <a:endParaRPr lang="pt-BR" sz="2200" dirty="0">
              <a:cs typeface="Arial" panose="020B0604020202020204" pitchFamily="34" charset="0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0"/>
          </p:nvPr>
        </p:nvSpPr>
        <p:spPr>
          <a:xfrm>
            <a:off x="403122" y="4961922"/>
            <a:ext cx="7466714" cy="25494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1800" b="1" dirty="0">
                <a:latin typeface="+mj-lt"/>
              </a:rPr>
              <a:t>Secretaria Especial de  Desburocratização, Gestão e Governo Digital - SEDGG</a:t>
            </a:r>
          </a:p>
          <a:p>
            <a:pPr>
              <a:spcBef>
                <a:spcPts val="0"/>
              </a:spcBef>
            </a:pPr>
            <a:r>
              <a:rPr lang="pt-BR" sz="1800" b="1" dirty="0">
                <a:latin typeface="+mj-lt"/>
              </a:rPr>
              <a:t>Secretaria de Gestão e Desempenho de Pessoas - SGP</a:t>
            </a:r>
          </a:p>
          <a:p>
            <a:pPr>
              <a:spcBef>
                <a:spcPts val="0"/>
              </a:spcBef>
            </a:pPr>
            <a:r>
              <a:rPr lang="pt-BR" sz="1800" b="1" dirty="0">
                <a:latin typeface="+mj-lt"/>
              </a:rPr>
              <a:t>Departamento de Carreiras e Desenvolvimento de Pessoas - DESEN</a:t>
            </a:r>
          </a:p>
          <a:p>
            <a:pPr>
              <a:spcBef>
                <a:spcPts val="0"/>
              </a:spcBef>
            </a:pPr>
            <a:r>
              <a:rPr lang="pt-BR" sz="1800" b="1" dirty="0">
                <a:latin typeface="+mj-lt"/>
              </a:rPr>
              <a:t>Coordenação-Geral de Desenvolvimento de Pessoas - CGDES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1"/>
          </p:nvPr>
        </p:nvSpPr>
        <p:spPr>
          <a:xfrm>
            <a:off x="403121" y="6267421"/>
            <a:ext cx="5386917" cy="254949"/>
          </a:xfrm>
        </p:spPr>
        <p:txBody>
          <a:bodyPr/>
          <a:lstStyle/>
          <a:p>
            <a:r>
              <a:rPr lang="pt-BR" dirty="0">
                <a:latin typeface="+mj-lt"/>
              </a:rPr>
              <a:t>Novembro 2022</a:t>
            </a:r>
          </a:p>
        </p:txBody>
      </p:sp>
    </p:spTree>
    <p:extLst>
      <p:ext uri="{BB962C8B-B14F-4D97-AF65-F5344CB8AC3E}">
        <p14:creationId xmlns:p14="http://schemas.microsoft.com/office/powerpoint/2010/main" val="2777565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E2643A8-6092-AB88-589A-00369D99567E}"/>
              </a:ext>
            </a:extLst>
          </p:cNvPr>
          <p:cNvSpPr txBox="1"/>
          <p:nvPr/>
        </p:nvSpPr>
        <p:spPr>
          <a:xfrm>
            <a:off x="269822" y="197346"/>
            <a:ext cx="112576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dirty="0"/>
              <a:t>Etapa 1 – Preenchimento da solicitação no SOUGOV.BR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2298418-5AD8-F74B-98AA-F535CEBB605E}"/>
              </a:ext>
            </a:extLst>
          </p:cNvPr>
          <p:cNvSpPr txBox="1"/>
          <p:nvPr/>
        </p:nvSpPr>
        <p:spPr>
          <a:xfrm>
            <a:off x="81772" y="1034321"/>
            <a:ext cx="250335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12. Ao selecionar a </a:t>
            </a:r>
            <a:r>
              <a:rPr lang="pt-BR" sz="2400" b="1" dirty="0">
                <a:solidFill>
                  <a:schemeClr val="accent2"/>
                </a:solidFill>
              </a:rPr>
              <a:t>Declaração de incompatibilidade de jornada</a:t>
            </a:r>
            <a:r>
              <a:rPr lang="pt-BR" sz="2400" dirty="0"/>
              <a:t>, leia com atenção as informações e selecione a opção</a:t>
            </a:r>
          </a:p>
          <a:p>
            <a:endParaRPr lang="pt-BR" sz="2400" dirty="0"/>
          </a:p>
          <a:p>
            <a:r>
              <a:rPr lang="pt-BR" sz="2400" dirty="0"/>
              <a:t>13. Após, clique em </a:t>
            </a:r>
            <a:r>
              <a:rPr lang="pt-BR" sz="2400" b="1" dirty="0">
                <a:solidFill>
                  <a:schemeClr val="accent2"/>
                </a:solidFill>
              </a:rPr>
              <a:t>Salvar</a:t>
            </a:r>
          </a:p>
          <a:p>
            <a:endParaRPr lang="pt-BR" sz="24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A980C0A-3514-D078-7156-3C03F858B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1271" y="1034321"/>
            <a:ext cx="2991267" cy="520137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6163DC5D-616F-5EFB-2C6D-5A68D6754A2E}"/>
              </a:ext>
            </a:extLst>
          </p:cNvPr>
          <p:cNvSpPr txBox="1"/>
          <p:nvPr/>
        </p:nvSpPr>
        <p:spPr>
          <a:xfrm>
            <a:off x="7009725" y="1034321"/>
            <a:ext cx="475755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IMPORTANTE</a:t>
            </a:r>
          </a:p>
          <a:p>
            <a:r>
              <a:rPr lang="pt-BR" sz="2400" dirty="0"/>
              <a:t>Nos termos da art. 19, inciso III do Decreto nº 9.991/2019 e do art. 31 da Instrução Normativa nº 21/2021, só poderá ser concedido o afastamento solicitado se as atividades de trabalho previstas ou a jornada de trabalho semanal ficarem inviabilizadas com o usufruto da Licença para Capacitação.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249522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E2643A8-6092-AB88-589A-00369D99567E}"/>
              </a:ext>
            </a:extLst>
          </p:cNvPr>
          <p:cNvSpPr txBox="1"/>
          <p:nvPr/>
        </p:nvSpPr>
        <p:spPr>
          <a:xfrm>
            <a:off x="269822" y="197346"/>
            <a:ext cx="112576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dirty="0"/>
              <a:t>Etapa 1 – Preenchimento da solicitação no SOUGOV.BR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2298418-5AD8-F74B-98AA-F535CEBB605E}"/>
              </a:ext>
            </a:extLst>
          </p:cNvPr>
          <p:cNvSpPr txBox="1"/>
          <p:nvPr/>
        </p:nvSpPr>
        <p:spPr>
          <a:xfrm>
            <a:off x="81771" y="1034321"/>
            <a:ext cx="553953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Aparecerá a tela contendo os passos do preenchimento da solicitação e a ação de desenvolvimento cadastrada.</a:t>
            </a:r>
          </a:p>
          <a:p>
            <a:endParaRPr lang="pt-BR" sz="2400" dirty="0"/>
          </a:p>
          <a:p>
            <a:r>
              <a:rPr lang="pt-BR" sz="2400" dirty="0"/>
              <a:t>14. Verifique as informações. </a:t>
            </a:r>
          </a:p>
          <a:p>
            <a:r>
              <a:rPr lang="pt-BR" sz="2400" dirty="0"/>
              <a:t>Caso deseje alterar, clique em </a:t>
            </a:r>
            <a:r>
              <a:rPr lang="pt-BR" sz="2400" b="1" dirty="0">
                <a:solidFill>
                  <a:schemeClr val="accent2"/>
                </a:solidFill>
              </a:rPr>
              <a:t>Voltar</a:t>
            </a:r>
            <a:r>
              <a:rPr lang="pt-BR" sz="2400" dirty="0"/>
              <a:t>. </a:t>
            </a:r>
          </a:p>
          <a:p>
            <a:r>
              <a:rPr lang="pt-BR" sz="2400" dirty="0"/>
              <a:t>Caso deseje acrescentar outra(s) ação(</a:t>
            </a:r>
            <a:r>
              <a:rPr lang="pt-BR" sz="2400" dirty="0" err="1"/>
              <a:t>ões</a:t>
            </a:r>
            <a:r>
              <a:rPr lang="pt-BR" sz="2400" dirty="0"/>
              <a:t>) clique em </a:t>
            </a:r>
            <a:r>
              <a:rPr lang="pt-BR" sz="2400" b="1" dirty="0">
                <a:solidFill>
                  <a:schemeClr val="accent2"/>
                </a:solidFill>
              </a:rPr>
              <a:t>Adicionar ação de desenvolvimento</a:t>
            </a:r>
            <a:r>
              <a:rPr lang="pt-BR" sz="2400" dirty="0"/>
              <a:t>. </a:t>
            </a:r>
          </a:p>
          <a:p>
            <a:r>
              <a:rPr lang="pt-BR" sz="2400" dirty="0"/>
              <a:t>Caso tenha optado por Licença para Capacitação para realização de curso conjugado com atividade voluntária, clique em </a:t>
            </a:r>
            <a:r>
              <a:rPr lang="pt-BR" sz="2400" b="1" dirty="0">
                <a:solidFill>
                  <a:schemeClr val="accent2"/>
                </a:solidFill>
              </a:rPr>
              <a:t>Adicionar atividade voluntária</a:t>
            </a:r>
            <a:r>
              <a:rPr lang="pt-BR" sz="2400" dirty="0"/>
              <a:t>. Você pode adicionar até 5 atividades voluntárias, uma por vez.</a:t>
            </a:r>
          </a:p>
          <a:p>
            <a:endParaRPr lang="pt-BR" sz="2400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709946D-8256-C80A-5C86-22E8F095F8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0692" y="1034321"/>
            <a:ext cx="3743847" cy="540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977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E2643A8-6092-AB88-589A-00369D99567E}"/>
              </a:ext>
            </a:extLst>
          </p:cNvPr>
          <p:cNvSpPr txBox="1"/>
          <p:nvPr/>
        </p:nvSpPr>
        <p:spPr>
          <a:xfrm>
            <a:off x="269822" y="197346"/>
            <a:ext cx="112576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dirty="0"/>
              <a:t>Etapa 1 – Preenchimento da solicitação no SOUGOV.BR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2298418-5AD8-F74B-98AA-F535CEBB605E}"/>
              </a:ext>
            </a:extLst>
          </p:cNvPr>
          <p:cNvSpPr txBox="1"/>
          <p:nvPr/>
        </p:nvSpPr>
        <p:spPr>
          <a:xfrm>
            <a:off x="81772" y="1034321"/>
            <a:ext cx="25033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15. No caso de</a:t>
            </a:r>
            <a:r>
              <a:rPr lang="pt-BR" sz="2400" b="1" dirty="0">
                <a:solidFill>
                  <a:schemeClr val="accent2"/>
                </a:solidFill>
              </a:rPr>
              <a:t> </a:t>
            </a:r>
            <a:r>
              <a:rPr lang="pt-BR" sz="2400" dirty="0"/>
              <a:t>Adicionar atividade voluntária, preencha com todas as informações solicitadas</a:t>
            </a:r>
          </a:p>
          <a:p>
            <a:endParaRPr lang="pt-BR" sz="2400" dirty="0"/>
          </a:p>
          <a:p>
            <a:r>
              <a:rPr lang="pt-BR" sz="2400" dirty="0"/>
              <a:t>16. Após, clique em </a:t>
            </a:r>
            <a:r>
              <a:rPr lang="pt-BR" sz="2400" b="1" dirty="0">
                <a:solidFill>
                  <a:schemeClr val="accent2"/>
                </a:solidFill>
              </a:rPr>
              <a:t>Salvar</a:t>
            </a:r>
          </a:p>
          <a:p>
            <a:endParaRPr lang="pt-BR" sz="2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163DC5D-616F-5EFB-2C6D-5A68D6754A2E}"/>
              </a:ext>
            </a:extLst>
          </p:cNvPr>
          <p:cNvSpPr txBox="1"/>
          <p:nvPr/>
        </p:nvSpPr>
        <p:spPr>
          <a:xfrm>
            <a:off x="7009725" y="1034321"/>
            <a:ext cx="47575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IMPORTANTE</a:t>
            </a:r>
          </a:p>
          <a:p>
            <a:r>
              <a:rPr lang="pt-BR" sz="2400" dirty="0"/>
              <a:t>O preenchimento da Atividade voluntária é obrigatória caso você tenha optado na tela passo 6 a opção Licença para Capacitação para realização de curso conjugado com atividade voluntária.</a:t>
            </a:r>
          </a:p>
          <a:p>
            <a:endParaRPr lang="pt-BR" sz="2400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7FF8053-F6EF-8FFE-236A-D317F16168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7834" y="713518"/>
            <a:ext cx="3000794" cy="614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800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E2643A8-6092-AB88-589A-00369D99567E}"/>
              </a:ext>
            </a:extLst>
          </p:cNvPr>
          <p:cNvSpPr txBox="1"/>
          <p:nvPr/>
        </p:nvSpPr>
        <p:spPr>
          <a:xfrm>
            <a:off x="269822" y="197346"/>
            <a:ext cx="112576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dirty="0"/>
              <a:t>Etapa 1 – Preenchimento da solicitação no SOUGOV.BR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2298418-5AD8-F74B-98AA-F535CEBB605E}"/>
              </a:ext>
            </a:extLst>
          </p:cNvPr>
          <p:cNvSpPr txBox="1"/>
          <p:nvPr/>
        </p:nvSpPr>
        <p:spPr>
          <a:xfrm>
            <a:off x="81771" y="1034321"/>
            <a:ext cx="39355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17. Verifique as informações: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/>
              <a:t>Você ainda poderá </a:t>
            </a:r>
            <a:r>
              <a:rPr lang="pt-BR" sz="2400" b="1" dirty="0">
                <a:solidFill>
                  <a:schemeClr val="accent2"/>
                </a:solidFill>
              </a:rPr>
              <a:t>Voltar</a:t>
            </a:r>
            <a:r>
              <a:rPr lang="pt-BR" sz="2400" dirty="0"/>
              <a:t> e editar informações anteriormente cadastradas;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/>
              <a:t>Você poderá </a:t>
            </a:r>
            <a:r>
              <a:rPr lang="pt-BR" sz="2400" b="1" dirty="0">
                <a:solidFill>
                  <a:schemeClr val="accent2"/>
                </a:solidFill>
              </a:rPr>
              <a:t>Adicionar ação de desenvolvimento</a:t>
            </a:r>
            <a:r>
              <a:rPr lang="pt-BR" sz="2400" dirty="0"/>
              <a:t>; 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/>
              <a:t>Você poderá </a:t>
            </a:r>
            <a:r>
              <a:rPr lang="pt-BR" sz="2400" b="1" dirty="0">
                <a:solidFill>
                  <a:schemeClr val="accent2"/>
                </a:solidFill>
              </a:rPr>
              <a:t>Adicionar atividade voluntária </a:t>
            </a:r>
            <a:r>
              <a:rPr lang="pt-BR" sz="2400" dirty="0"/>
              <a:t>(se for o caso). </a:t>
            </a:r>
          </a:p>
          <a:p>
            <a:endParaRPr lang="pt-BR" sz="2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163DC5D-616F-5EFB-2C6D-5A68D6754A2E}"/>
              </a:ext>
            </a:extLst>
          </p:cNvPr>
          <p:cNvSpPr txBox="1"/>
          <p:nvPr/>
        </p:nvSpPr>
        <p:spPr>
          <a:xfrm>
            <a:off x="7555043" y="1034321"/>
            <a:ext cx="421223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18. Se tiver cadastrado todas as informações para sua Licença para Capacitação, clique em </a:t>
            </a:r>
            <a:r>
              <a:rPr lang="pt-BR" sz="2400" b="1" dirty="0">
                <a:solidFill>
                  <a:schemeClr val="accent2"/>
                </a:solidFill>
              </a:rPr>
              <a:t>Avançar</a:t>
            </a:r>
          </a:p>
          <a:p>
            <a:endParaRPr lang="pt-BR" sz="2400" b="1" dirty="0">
              <a:solidFill>
                <a:srgbClr val="FF0000"/>
              </a:solidFill>
            </a:endParaRPr>
          </a:p>
          <a:p>
            <a:endParaRPr lang="pt-BR" sz="2400" b="1" dirty="0">
              <a:solidFill>
                <a:srgbClr val="FF0000"/>
              </a:solidFill>
            </a:endParaRPr>
          </a:p>
          <a:p>
            <a:r>
              <a:rPr lang="pt-BR" sz="2000" b="1" dirty="0">
                <a:solidFill>
                  <a:srgbClr val="FF0000"/>
                </a:solidFill>
              </a:rPr>
              <a:t>IMPORTANTE</a:t>
            </a:r>
          </a:p>
          <a:p>
            <a:r>
              <a:rPr lang="pt-BR" sz="2000" dirty="0"/>
              <a:t>Nos termos do art. 26 do Decreto nº 9.991/2019, órgão ou a entidade poderá conceder licença para capacitação somente quando a carga horária total da ação de desenvolvimento ou do conjunto de ações seja igual ou superior a 30 (trinta horas) semanais</a:t>
            </a:r>
          </a:p>
          <a:p>
            <a:endParaRPr lang="pt-BR" sz="24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699153A-2486-0B98-4FDC-44E19522C9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3606" y="720566"/>
            <a:ext cx="3010320" cy="612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775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E2643A8-6092-AB88-589A-00369D99567E}"/>
              </a:ext>
            </a:extLst>
          </p:cNvPr>
          <p:cNvSpPr txBox="1"/>
          <p:nvPr/>
        </p:nvSpPr>
        <p:spPr>
          <a:xfrm>
            <a:off x="269822" y="197346"/>
            <a:ext cx="112576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dirty="0"/>
              <a:t>Etapa 2 – Anexando os documentos obrigatórios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2298418-5AD8-F74B-98AA-F535CEBB605E}"/>
              </a:ext>
            </a:extLst>
          </p:cNvPr>
          <p:cNvSpPr txBox="1"/>
          <p:nvPr/>
        </p:nvSpPr>
        <p:spPr>
          <a:xfrm>
            <a:off x="81772" y="1034321"/>
            <a:ext cx="260315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19. Anexe os documentos providenciados na Etapa 1</a:t>
            </a:r>
          </a:p>
          <a:p>
            <a:endParaRPr lang="pt-BR" sz="2400" dirty="0"/>
          </a:p>
          <a:p>
            <a:r>
              <a:rPr lang="pt-BR" sz="2400" dirty="0"/>
              <a:t>20. Após, clique em </a:t>
            </a:r>
            <a:r>
              <a:rPr lang="pt-BR" sz="2400" b="1" dirty="0">
                <a:solidFill>
                  <a:schemeClr val="accent2"/>
                </a:solidFill>
              </a:rPr>
              <a:t>Avançar</a:t>
            </a:r>
            <a:endParaRPr lang="pt-BR" sz="2000" dirty="0"/>
          </a:p>
          <a:p>
            <a:endParaRPr lang="pt-BR" sz="2400" dirty="0"/>
          </a:p>
          <a:p>
            <a:endParaRPr lang="pt-BR" sz="2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163DC5D-616F-5EFB-2C6D-5A68D6754A2E}"/>
              </a:ext>
            </a:extLst>
          </p:cNvPr>
          <p:cNvSpPr txBox="1"/>
          <p:nvPr/>
        </p:nvSpPr>
        <p:spPr>
          <a:xfrm>
            <a:off x="5815570" y="1034321"/>
            <a:ext cx="24433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21. Verifique todas as informações. Você ainda poderá </a:t>
            </a:r>
            <a:r>
              <a:rPr lang="pt-BR" sz="2400" b="1" dirty="0">
                <a:solidFill>
                  <a:schemeClr val="accent2"/>
                </a:solidFill>
              </a:rPr>
              <a:t>Voltar</a:t>
            </a:r>
            <a:r>
              <a:rPr lang="pt-BR" sz="2400" dirty="0"/>
              <a:t> e editar sua solicitação, ou </a:t>
            </a:r>
            <a:r>
              <a:rPr lang="pt-BR" sz="2400" b="1" dirty="0">
                <a:solidFill>
                  <a:schemeClr val="accent2"/>
                </a:solidFill>
              </a:rPr>
              <a:t>Avançar</a:t>
            </a:r>
            <a:r>
              <a:rPr lang="pt-BR" sz="2400" dirty="0"/>
              <a:t>.</a:t>
            </a:r>
            <a:endParaRPr lang="pt-BR" sz="2000" dirty="0"/>
          </a:p>
          <a:p>
            <a:endParaRPr lang="pt-BR" sz="2400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8A2BFB8-CE47-5C63-0D17-55D773C272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0757" y="720566"/>
            <a:ext cx="2603157" cy="5982255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26149AB7-6235-AA5E-0DDD-4F56515057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8966" y="720566"/>
            <a:ext cx="2926504" cy="598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806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E2643A8-6092-AB88-589A-00369D99567E}"/>
              </a:ext>
            </a:extLst>
          </p:cNvPr>
          <p:cNvSpPr txBox="1"/>
          <p:nvPr/>
        </p:nvSpPr>
        <p:spPr>
          <a:xfrm>
            <a:off x="269822" y="197346"/>
            <a:ext cx="112576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dirty="0"/>
              <a:t>Etapa 3 – Finalizando a solicitação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2298418-5AD8-F74B-98AA-F535CEBB605E}"/>
              </a:ext>
            </a:extLst>
          </p:cNvPr>
          <p:cNvSpPr txBox="1"/>
          <p:nvPr/>
        </p:nvSpPr>
        <p:spPr>
          <a:xfrm>
            <a:off x="81772" y="1034321"/>
            <a:ext cx="443026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Após o passo anterior, aparecerá as opções Confirmar ou Desistir.</a:t>
            </a:r>
          </a:p>
          <a:p>
            <a:endParaRPr lang="pt-BR" sz="2400" dirty="0"/>
          </a:p>
          <a:p>
            <a:r>
              <a:rPr lang="pt-BR" sz="2400" dirty="0"/>
              <a:t>22. Se optar por </a:t>
            </a:r>
            <a:r>
              <a:rPr lang="pt-BR" sz="2400" b="1" dirty="0">
                <a:solidFill>
                  <a:schemeClr val="accent2"/>
                </a:solidFill>
              </a:rPr>
              <a:t>Desistir</a:t>
            </a:r>
            <a:r>
              <a:rPr lang="pt-BR" sz="2400" dirty="0"/>
              <a:t>, será salvo um rascunho da sua solicitação e você poderá acessá-lo e editá-lo novamente.</a:t>
            </a:r>
          </a:p>
          <a:p>
            <a:r>
              <a:rPr lang="pt-BR" sz="2400" dirty="0"/>
              <a:t>Se estiver tudo certo, e optar por </a:t>
            </a:r>
            <a:r>
              <a:rPr lang="pt-BR" sz="2400" b="1" dirty="0">
                <a:solidFill>
                  <a:schemeClr val="accent2"/>
                </a:solidFill>
              </a:rPr>
              <a:t>Confirmar</a:t>
            </a:r>
            <a:r>
              <a:rPr lang="pt-BR" sz="2400" dirty="0"/>
              <a:t>, sua solicitação será enviada para análise da unidade de gestão de pessoas do seu órgão ou entidade.</a:t>
            </a:r>
            <a:endParaRPr lang="pt-BR" sz="2000" dirty="0"/>
          </a:p>
          <a:p>
            <a:endParaRPr lang="pt-BR" sz="2400" dirty="0"/>
          </a:p>
          <a:p>
            <a:endParaRPr lang="pt-BR" sz="24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97A08CC-8C3B-6063-048F-1F02702BC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4261" y="763101"/>
            <a:ext cx="2852171" cy="5897553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58AE9F7F-E94C-DE66-17E3-B918D9967E04}"/>
              </a:ext>
            </a:extLst>
          </p:cNvPr>
          <p:cNvSpPr txBox="1"/>
          <p:nvPr/>
        </p:nvSpPr>
        <p:spPr>
          <a:xfrm>
            <a:off x="8064708" y="1034321"/>
            <a:ext cx="34627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IMPORTANTE</a:t>
            </a:r>
          </a:p>
          <a:p>
            <a:r>
              <a:rPr lang="pt-BR" dirty="0"/>
              <a:t>Para a análise e demais procedimentos internos, cada órgão ou entidade tem autonomia para proceder da maneira que julgar mais adequada à luz do Decreto nº 9.991/2019 e da IN nº 21/2021, e poderão ser utilizados outros sistemas, como o SEI, o SUAP, processo em papel, entre outros.</a:t>
            </a:r>
          </a:p>
          <a:p>
            <a:endParaRPr lang="pt-BR" dirty="0"/>
          </a:p>
          <a:p>
            <a:r>
              <a:rPr lang="pt-BR" dirty="0"/>
              <a:t>No caso de Deferimento, a prestação de contas deverá seguir os procedimentos atualmente já utilizados por seu órgão e entidade.</a:t>
            </a:r>
          </a:p>
        </p:txBody>
      </p:sp>
    </p:spTree>
    <p:extLst>
      <p:ext uri="{BB962C8B-B14F-4D97-AF65-F5344CB8AC3E}">
        <p14:creationId xmlns:p14="http://schemas.microsoft.com/office/powerpoint/2010/main" val="1113652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4F8E78F-4380-4A41-F439-7D36DCB1E724}"/>
              </a:ext>
            </a:extLst>
          </p:cNvPr>
          <p:cNvSpPr txBox="1"/>
          <p:nvPr/>
        </p:nvSpPr>
        <p:spPr>
          <a:xfrm>
            <a:off x="941257" y="1491204"/>
            <a:ext cx="1030948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b="1" dirty="0">
                <a:solidFill>
                  <a:srgbClr val="FF0000"/>
                </a:solidFill>
              </a:rPr>
              <a:t>Dúvidas ???</a:t>
            </a:r>
          </a:p>
          <a:p>
            <a:r>
              <a:rPr lang="pt-BR" sz="4000" dirty="0"/>
              <a:t>Sobre o sistema: Central </a:t>
            </a:r>
            <a:r>
              <a:rPr lang="pt-BR" sz="4000" dirty="0" err="1"/>
              <a:t>Sipec</a:t>
            </a:r>
            <a:r>
              <a:rPr lang="pt-BR" sz="4000" dirty="0"/>
              <a:t> ou 0800 979 9009</a:t>
            </a:r>
          </a:p>
          <a:p>
            <a:r>
              <a:rPr lang="pt-BR" sz="4000" dirty="0"/>
              <a:t>Sobre legislação: procure a sua unidade de gestão de pessoas</a:t>
            </a:r>
          </a:p>
        </p:txBody>
      </p:sp>
    </p:spTree>
    <p:extLst>
      <p:ext uri="{BB962C8B-B14F-4D97-AF65-F5344CB8AC3E}">
        <p14:creationId xmlns:p14="http://schemas.microsoft.com/office/powerpoint/2010/main" val="2194190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E2643A8-6092-AB88-589A-00369D99567E}"/>
              </a:ext>
            </a:extLst>
          </p:cNvPr>
          <p:cNvSpPr txBox="1"/>
          <p:nvPr/>
        </p:nvSpPr>
        <p:spPr>
          <a:xfrm>
            <a:off x="269822" y="197346"/>
            <a:ext cx="11257613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dirty="0"/>
              <a:t>Etapa Prévia – Providenciar os documentos que serão anexados à Solicitação</a:t>
            </a:r>
          </a:p>
          <a:p>
            <a:endParaRPr lang="pt-BR" dirty="0"/>
          </a:p>
          <a:p>
            <a:r>
              <a:rPr lang="pt-BR" sz="2800" dirty="0"/>
              <a:t>Antes de fazer o preenchimento da solicitação você precisa providenciar os seguintes documentos:</a:t>
            </a:r>
          </a:p>
          <a:p>
            <a:endParaRPr lang="pt-B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/>
              <a:t>Termo de Ciência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/>
              <a:t>Currículo cronológico – inclusive LC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/>
              <a:t>Plano de Desenvolvimento de Pessoas - PDP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4481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E2643A8-6092-AB88-589A-00369D99567E}"/>
              </a:ext>
            </a:extLst>
          </p:cNvPr>
          <p:cNvSpPr txBox="1"/>
          <p:nvPr/>
        </p:nvSpPr>
        <p:spPr>
          <a:xfrm>
            <a:off x="269822" y="197346"/>
            <a:ext cx="11257613" cy="66479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dirty="0"/>
              <a:t>Etapa Prévia – Providenciar os documentos que serão anexados à Solicitação</a:t>
            </a:r>
          </a:p>
          <a:p>
            <a:endParaRPr lang="pt-BR" dirty="0"/>
          </a:p>
          <a:p>
            <a:r>
              <a:rPr lang="pt-BR" sz="2200" b="1" dirty="0"/>
              <a:t>Como obter os documentos:</a:t>
            </a:r>
          </a:p>
          <a:p>
            <a:r>
              <a:rPr lang="pt-BR" sz="2200" dirty="0"/>
              <a:t>1. Baixe o Termo de Ciência </a:t>
            </a:r>
            <a:r>
              <a:rPr lang="pt-BR" sz="2200" dirty="0">
                <a:hlinkClick r:id="rId2"/>
              </a:rPr>
              <a:t>https://view.officeapps.live.com/op/view.aspx?src=https%3A%2F%2Fwww.gov.br%2Fservidor%2Fpt-br%2Facesso-a-informacao%2Fgestao-de-pessoas%2Fpndp%2Fpaginas%2FModelodedocumentoparatermoanunnciadachefiaimediataparaLC20220328.docx&amp;wdOrigin=BROWSELINK</a:t>
            </a:r>
            <a:endParaRPr lang="pt-BR" sz="2200" dirty="0"/>
          </a:p>
          <a:p>
            <a:r>
              <a:rPr lang="pt-BR" sz="2200" dirty="0"/>
              <a:t>Preencha com seus dados, assine digitalmente o documento, colha a assinatura digital da sua chefia imediata, e gere o PDF. O SOUGOV disponibiliza assinatura digital para todos os servidores em </a:t>
            </a:r>
            <a:r>
              <a:rPr lang="pt-BR" sz="2200" dirty="0">
                <a:hlinkClick r:id="rId3"/>
              </a:rPr>
              <a:t>https://www.gov.br/governodigital/pt-br/assinatura-eletronica</a:t>
            </a:r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2. Baixe o Currículo cronológico – inclusive LC, no SOUGOV, gerando um PDF em </a:t>
            </a:r>
            <a:r>
              <a:rPr lang="pt-BR" sz="2200" dirty="0">
                <a:hlinkClick r:id="rId4"/>
              </a:rPr>
              <a:t>https://sougov.economia.gov.br/sougov/BancoTalentos</a:t>
            </a:r>
            <a:endParaRPr lang="pt-BR" sz="2200" dirty="0"/>
          </a:p>
          <a:p>
            <a:endParaRPr lang="pt-BR" sz="2200" dirty="0"/>
          </a:p>
          <a:p>
            <a:r>
              <a:rPr lang="pt-BR" sz="2200" dirty="0"/>
              <a:t>3. No Plano de Desenvolvimento de Pessoas – PDP de seu órgão ou entidade, gere um PDF contendo a necessidade de desenvolvimento que será atendida com licença (</a:t>
            </a:r>
            <a:r>
              <a:rPr lang="pt-BR" sz="2200" dirty="0" err="1"/>
              <a:t>Art</a:t>
            </a:r>
            <a:r>
              <a:rPr lang="pt-BR" sz="2200" dirty="0"/>
              <a:t> 28, IV, da Instrução Normativa nº 21/2021)</a:t>
            </a:r>
          </a:p>
        </p:txBody>
      </p:sp>
    </p:spTree>
    <p:extLst>
      <p:ext uri="{BB962C8B-B14F-4D97-AF65-F5344CB8AC3E}">
        <p14:creationId xmlns:p14="http://schemas.microsoft.com/office/powerpoint/2010/main" val="874785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E2643A8-6092-AB88-589A-00369D99567E}"/>
              </a:ext>
            </a:extLst>
          </p:cNvPr>
          <p:cNvSpPr txBox="1"/>
          <p:nvPr/>
        </p:nvSpPr>
        <p:spPr>
          <a:xfrm>
            <a:off x="269822" y="197346"/>
            <a:ext cx="11257613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dirty="0"/>
              <a:t>Etapa Prévia – Providenciar os documentos que serão anexados à Solicitação</a:t>
            </a:r>
          </a:p>
          <a:p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F400369-9EE0-0ED6-6229-14E859C2F40E}"/>
              </a:ext>
            </a:extLst>
          </p:cNvPr>
          <p:cNvSpPr txBox="1"/>
          <p:nvPr/>
        </p:nvSpPr>
        <p:spPr>
          <a:xfrm>
            <a:off x="5791200" y="1561368"/>
            <a:ext cx="609100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fontAlgn="base">
              <a:buFont typeface="Wingdings" panose="05000000000000000000" pitchFamily="2" charset="2"/>
              <a:buChar char="Ø"/>
            </a:pPr>
            <a:r>
              <a:rPr lang="pt-BR" sz="2000" b="0" i="0" dirty="0">
                <a:effectLst/>
              </a:rPr>
              <a:t>Caso você opte por solicitar </a:t>
            </a:r>
            <a:r>
              <a:rPr lang="pt-BR" sz="2000" b="1" i="0" dirty="0">
                <a:effectLst/>
              </a:rPr>
              <a:t>Licença para Capacitação para realização de curso conjugado com atividade voluntária, </a:t>
            </a:r>
            <a:r>
              <a:rPr lang="pt-BR" sz="2000" b="0" i="0" dirty="0">
                <a:effectLst/>
              </a:rPr>
              <a:t>além desses documentos, você deve providenciar também os seguintes documentos:</a:t>
            </a:r>
          </a:p>
          <a:p>
            <a:pPr algn="l" fontAlgn="base"/>
            <a:endParaRPr lang="pt-BR" sz="2000" b="0" i="0" dirty="0">
              <a:effectLst/>
            </a:endParaRP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pt-BR" sz="2000" b="1" i="0" dirty="0">
                <a:effectLst/>
              </a:rPr>
              <a:t>Termo de Compromisso </a:t>
            </a:r>
            <a:r>
              <a:rPr lang="pt-BR" sz="2000" b="0" i="0" dirty="0">
                <a:effectLst/>
              </a:rPr>
              <a:t>assinado entre a Organização e o Voluntário; e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endParaRPr lang="pt-BR" sz="2000" b="0" i="0" dirty="0">
              <a:effectLst/>
            </a:endParaRP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pt-BR" sz="2000" b="1" i="0" dirty="0">
                <a:effectLst/>
              </a:rPr>
              <a:t>Plano de </a:t>
            </a:r>
            <a:r>
              <a:rPr lang="pt-BR" sz="2000" b="1" i="0" dirty="0" err="1">
                <a:effectLst/>
              </a:rPr>
              <a:t>Trabalho</a:t>
            </a:r>
            <a:r>
              <a:rPr lang="pt-BR" sz="2000" b="0" i="0" dirty="0" err="1">
                <a:effectLst/>
              </a:rPr>
              <a:t>contendo</a:t>
            </a:r>
            <a:r>
              <a:rPr lang="pt-BR" sz="2000" b="0" i="0" dirty="0">
                <a:effectLst/>
              </a:rPr>
              <a:t> a descrição das atividades a serem realizadas assinado pela Organização e o Voluntário. 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endParaRPr lang="pt-BR" sz="2000" dirty="0"/>
          </a:p>
          <a:p>
            <a:pPr algn="l" fontAlgn="base"/>
            <a:r>
              <a:rPr lang="pt-BR" sz="2000" b="0" i="0" dirty="0">
                <a:effectLst/>
              </a:rPr>
              <a:t>Para mais informações sobre estes documentos, acesse </a:t>
            </a:r>
            <a:r>
              <a:rPr lang="pt-BR" sz="2000" b="0" i="0" dirty="0">
                <a:solidFill>
                  <a:srgbClr val="555555"/>
                </a:solidFill>
                <a:effectLst/>
                <a:hlinkClick r:id="rId2"/>
              </a:rPr>
              <a:t>https://www.gov.br/patriavoluntaria/dynamic-page/107</a:t>
            </a:r>
            <a:endParaRPr lang="pt-BR" sz="2000" b="0" i="0" dirty="0">
              <a:solidFill>
                <a:srgbClr val="555555"/>
              </a:solidFill>
              <a:effectLst/>
            </a:endParaRPr>
          </a:p>
          <a:p>
            <a:endParaRPr lang="pt-BR" sz="20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747E5BB-454E-3E88-6DBF-FD521064AFEB}"/>
              </a:ext>
            </a:extLst>
          </p:cNvPr>
          <p:cNvSpPr txBox="1"/>
          <p:nvPr/>
        </p:nvSpPr>
        <p:spPr>
          <a:xfrm>
            <a:off x="114924" y="1561368"/>
            <a:ext cx="56762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pt-BR" sz="2400" b="0" i="0" dirty="0">
                <a:effectLst/>
              </a:rPr>
              <a:t>Caso o período de sua Licença para Capacitação for </a:t>
            </a:r>
            <a:r>
              <a:rPr lang="pt-BR" sz="2400" b="1" i="0" dirty="0">
                <a:effectLst/>
              </a:rPr>
              <a:t>superior a 30 dias</a:t>
            </a:r>
            <a:r>
              <a:rPr lang="pt-BR" sz="2400" b="0" i="0" dirty="0">
                <a:effectLst/>
              </a:rPr>
              <a:t>, nos termos do § 1º do art. 18 do Decreto nº 9.991/2019 você deverá anexar ao Requerimento documento solicitando a exoneração ou a dispensa do cargo em comissão ou função de confiança eventualmente ocupado, a contar da data de início do afastamento.</a:t>
            </a:r>
            <a:endParaRPr lang="pt-BR" sz="2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C589A73-B175-CAF3-3FC5-100CB7C081F3}"/>
              </a:ext>
            </a:extLst>
          </p:cNvPr>
          <p:cNvSpPr txBox="1"/>
          <p:nvPr/>
        </p:nvSpPr>
        <p:spPr>
          <a:xfrm>
            <a:off x="3372787" y="764498"/>
            <a:ext cx="4287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rgbClr val="FF0000"/>
                </a:solidFill>
              </a:rPr>
              <a:t>ATENÇÃO</a:t>
            </a:r>
          </a:p>
        </p:txBody>
      </p:sp>
    </p:spTree>
    <p:extLst>
      <p:ext uri="{BB962C8B-B14F-4D97-AF65-F5344CB8AC3E}">
        <p14:creationId xmlns:p14="http://schemas.microsoft.com/office/powerpoint/2010/main" val="3169875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E2643A8-6092-AB88-589A-00369D99567E}"/>
              </a:ext>
            </a:extLst>
          </p:cNvPr>
          <p:cNvSpPr txBox="1"/>
          <p:nvPr/>
        </p:nvSpPr>
        <p:spPr>
          <a:xfrm>
            <a:off x="269822" y="197346"/>
            <a:ext cx="112576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dirty="0"/>
              <a:t>Etapa 1 – Preenchimento da solicitação no SOUGOV.BR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EBAD3AF-D163-6331-91B8-EF542CECBB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4675" y="843988"/>
            <a:ext cx="3115110" cy="5696745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32298418-5AD8-F74B-98AA-F535CEBB605E}"/>
              </a:ext>
            </a:extLst>
          </p:cNvPr>
          <p:cNvSpPr txBox="1"/>
          <p:nvPr/>
        </p:nvSpPr>
        <p:spPr>
          <a:xfrm>
            <a:off x="269822" y="1034321"/>
            <a:ext cx="25033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1. Entre no SOUGOV</a:t>
            </a:r>
          </a:p>
          <a:p>
            <a:endParaRPr lang="pt-BR" sz="2800" dirty="0"/>
          </a:p>
          <a:p>
            <a:r>
              <a:rPr lang="pt-BR" sz="2800" dirty="0"/>
              <a:t>2. Em </a:t>
            </a:r>
            <a:r>
              <a:rPr lang="pt-BR" sz="2800" b="1" dirty="0">
                <a:solidFill>
                  <a:schemeClr val="accent2"/>
                </a:solidFill>
              </a:rPr>
              <a:t>Solicitações</a:t>
            </a:r>
            <a:r>
              <a:rPr lang="pt-BR" sz="2800" dirty="0"/>
              <a:t>, selecione a opção </a:t>
            </a:r>
            <a:r>
              <a:rPr lang="pt-BR" sz="2800" b="1" dirty="0">
                <a:solidFill>
                  <a:schemeClr val="accent2"/>
                </a:solidFill>
              </a:rPr>
              <a:t>Ver todas as opções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B5EF27D6-8E02-8EC0-BDAE-90AA43EBAD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5138" y="843988"/>
            <a:ext cx="2929819" cy="5481016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1A8BBA05-8F4E-D566-C1BF-39E1AA06CAF0}"/>
              </a:ext>
            </a:extLst>
          </p:cNvPr>
          <p:cNvSpPr txBox="1"/>
          <p:nvPr/>
        </p:nvSpPr>
        <p:spPr>
          <a:xfrm>
            <a:off x="6361780" y="1034321"/>
            <a:ext cx="25033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3. Selecione a opção </a:t>
            </a:r>
            <a:r>
              <a:rPr lang="pt-BR" sz="2800" b="1" dirty="0">
                <a:solidFill>
                  <a:schemeClr val="accent2"/>
                </a:solidFill>
              </a:rPr>
              <a:t>Licença para Capacitação</a:t>
            </a:r>
          </a:p>
        </p:txBody>
      </p:sp>
    </p:spTree>
    <p:extLst>
      <p:ext uri="{BB962C8B-B14F-4D97-AF65-F5344CB8AC3E}">
        <p14:creationId xmlns:p14="http://schemas.microsoft.com/office/powerpoint/2010/main" val="2910557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E2643A8-6092-AB88-589A-00369D99567E}"/>
              </a:ext>
            </a:extLst>
          </p:cNvPr>
          <p:cNvSpPr txBox="1"/>
          <p:nvPr/>
        </p:nvSpPr>
        <p:spPr>
          <a:xfrm>
            <a:off x="269822" y="197346"/>
            <a:ext cx="112576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dirty="0"/>
              <a:t>Etapa 1 – Preenchimento da solicitação no SOUGOV.BR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2298418-5AD8-F74B-98AA-F535CEBB605E}"/>
              </a:ext>
            </a:extLst>
          </p:cNvPr>
          <p:cNvSpPr txBox="1"/>
          <p:nvPr/>
        </p:nvSpPr>
        <p:spPr>
          <a:xfrm>
            <a:off x="269822" y="1034321"/>
            <a:ext cx="25033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4. Leia com atenção as instruções</a:t>
            </a:r>
          </a:p>
          <a:p>
            <a:endParaRPr lang="pt-BR" sz="2800" dirty="0"/>
          </a:p>
          <a:p>
            <a:r>
              <a:rPr lang="pt-BR" sz="2800" dirty="0"/>
              <a:t>5. Clique em </a:t>
            </a:r>
            <a:r>
              <a:rPr lang="pt-BR" sz="2800" b="1" dirty="0">
                <a:solidFill>
                  <a:schemeClr val="accent2"/>
                </a:solidFill>
              </a:rPr>
              <a:t>Solicitar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A8BBA05-8F4E-D566-C1BF-39E1AA06CAF0}"/>
              </a:ext>
            </a:extLst>
          </p:cNvPr>
          <p:cNvSpPr txBox="1"/>
          <p:nvPr/>
        </p:nvSpPr>
        <p:spPr>
          <a:xfrm>
            <a:off x="6214540" y="1034321"/>
            <a:ext cx="25033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6. Selecione uma das opções</a:t>
            </a:r>
          </a:p>
          <a:p>
            <a:endParaRPr lang="pt-BR" sz="2800" b="1" dirty="0">
              <a:solidFill>
                <a:schemeClr val="accent2"/>
              </a:solidFill>
            </a:endParaRPr>
          </a:p>
          <a:p>
            <a:r>
              <a:rPr lang="pt-BR" sz="2800" dirty="0"/>
              <a:t>7. Clique em </a:t>
            </a:r>
            <a:r>
              <a:rPr lang="pt-BR" sz="2800" b="1" dirty="0">
                <a:solidFill>
                  <a:schemeClr val="accent2"/>
                </a:solidFill>
              </a:rPr>
              <a:t>Avançar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D5226C6-B986-F8EF-57B0-CA694A314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5130" y="887698"/>
            <a:ext cx="3096057" cy="5772956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EA5D44D1-2F7C-87F9-E97B-95ACE53829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7898" y="887698"/>
            <a:ext cx="3000794" cy="5591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017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E2643A8-6092-AB88-589A-00369D99567E}"/>
              </a:ext>
            </a:extLst>
          </p:cNvPr>
          <p:cNvSpPr txBox="1"/>
          <p:nvPr/>
        </p:nvSpPr>
        <p:spPr>
          <a:xfrm>
            <a:off x="269822" y="197346"/>
            <a:ext cx="112576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dirty="0"/>
              <a:t>Etapa 1 – Preenchimento da solicitação no SOUGOV.BR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2298418-5AD8-F74B-98AA-F535CEBB605E}"/>
              </a:ext>
            </a:extLst>
          </p:cNvPr>
          <p:cNvSpPr txBox="1"/>
          <p:nvPr/>
        </p:nvSpPr>
        <p:spPr>
          <a:xfrm>
            <a:off x="81772" y="1034321"/>
            <a:ext cx="25033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8. Adicione a(s) ação(</a:t>
            </a:r>
            <a:r>
              <a:rPr lang="pt-BR" sz="2400" dirty="0" err="1"/>
              <a:t>ões</a:t>
            </a:r>
            <a:r>
              <a:rPr lang="pt-BR" sz="2400" dirty="0"/>
              <a:t>) de desenvolvimento que irá realizar. Você pode adicionar até 15 ações, uma por vez.</a:t>
            </a:r>
          </a:p>
          <a:p>
            <a:endParaRPr lang="pt-BR" sz="2400" dirty="0"/>
          </a:p>
          <a:p>
            <a:r>
              <a:rPr lang="pt-BR" sz="2400" dirty="0"/>
              <a:t>9. Clique em </a:t>
            </a:r>
            <a:r>
              <a:rPr lang="pt-BR" sz="2400" b="1" dirty="0">
                <a:solidFill>
                  <a:schemeClr val="accent2"/>
                </a:solidFill>
              </a:rPr>
              <a:t>Adicionar ação de desenvolvimento </a:t>
            </a:r>
            <a:r>
              <a:rPr lang="pt-BR" sz="2400" dirty="0"/>
              <a:t>e em seguida clique em </a:t>
            </a:r>
            <a:r>
              <a:rPr lang="pt-BR" sz="2400" b="1" dirty="0">
                <a:solidFill>
                  <a:schemeClr val="accent2"/>
                </a:solidFill>
              </a:rPr>
              <a:t>Avançar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A8BBA05-8F4E-D566-C1BF-39E1AA06CAF0}"/>
              </a:ext>
            </a:extLst>
          </p:cNvPr>
          <p:cNvSpPr txBox="1"/>
          <p:nvPr/>
        </p:nvSpPr>
        <p:spPr>
          <a:xfrm>
            <a:off x="6214540" y="1034321"/>
            <a:ext cx="250335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10. Preencha com </a:t>
            </a:r>
            <a:r>
              <a:rPr lang="pt-BR" sz="2800" b="1" dirty="0">
                <a:solidFill>
                  <a:schemeClr val="accent2"/>
                </a:solidFill>
              </a:rPr>
              <a:t>todos</a:t>
            </a:r>
            <a:r>
              <a:rPr lang="pt-BR" sz="2800" dirty="0"/>
              <a:t> os campos solicitados</a:t>
            </a:r>
          </a:p>
          <a:p>
            <a:endParaRPr lang="pt-BR" sz="2800" b="1" dirty="0">
              <a:solidFill>
                <a:schemeClr val="accent2"/>
              </a:solidFill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27E67089-929C-5F9C-7E98-A423E258C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2160" y="1034321"/>
            <a:ext cx="3029373" cy="4867954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3460EBDE-B3E5-0B5C-37F6-0016EF21CF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7589" y="1057085"/>
            <a:ext cx="3019846" cy="495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083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E2643A8-6092-AB88-589A-00369D99567E}"/>
              </a:ext>
            </a:extLst>
          </p:cNvPr>
          <p:cNvSpPr txBox="1"/>
          <p:nvPr/>
        </p:nvSpPr>
        <p:spPr>
          <a:xfrm>
            <a:off x="269822" y="197346"/>
            <a:ext cx="112576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dirty="0"/>
              <a:t>Etapa 1 – Preenchimento da solicitação no SOUGOV.BR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A8BBA05-8F4E-D566-C1BF-39E1AA06CAF0}"/>
              </a:ext>
            </a:extLst>
          </p:cNvPr>
          <p:cNvSpPr txBox="1"/>
          <p:nvPr/>
        </p:nvSpPr>
        <p:spPr>
          <a:xfrm>
            <a:off x="428336" y="1057085"/>
            <a:ext cx="414366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</a:rPr>
              <a:t>ATENÇÃO</a:t>
            </a:r>
          </a:p>
          <a:p>
            <a:r>
              <a:rPr lang="pt-BR" sz="2800" dirty="0"/>
              <a:t>As datas e os horários de início e fim da ação de desenvolvimento devem ser informados mesmo que a sua ação seja na modalidade à distância ou para realização de trabalho de conclusão de curso, monografia, tese ou dissertação</a:t>
            </a:r>
          </a:p>
          <a:p>
            <a:endParaRPr lang="pt-BR" sz="2800" b="1" dirty="0">
              <a:solidFill>
                <a:schemeClr val="accent2"/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BA4339E-3392-78DE-1D73-7AFA5E938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4843" y="1057085"/>
            <a:ext cx="3010320" cy="514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19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E2643A8-6092-AB88-589A-00369D99567E}"/>
              </a:ext>
            </a:extLst>
          </p:cNvPr>
          <p:cNvSpPr txBox="1"/>
          <p:nvPr/>
        </p:nvSpPr>
        <p:spPr>
          <a:xfrm>
            <a:off x="269822" y="197346"/>
            <a:ext cx="112576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dirty="0"/>
              <a:t>Etapa 1 – Preenchimento da solicitação no SOUGOV.BR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A8BBA05-8F4E-D566-C1BF-39E1AA06CAF0}"/>
              </a:ext>
            </a:extLst>
          </p:cNvPr>
          <p:cNvSpPr txBox="1"/>
          <p:nvPr/>
        </p:nvSpPr>
        <p:spPr>
          <a:xfrm>
            <a:off x="269822" y="862213"/>
            <a:ext cx="387384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</a:rPr>
              <a:t>ATENÇÃO</a:t>
            </a:r>
          </a:p>
          <a:p>
            <a:r>
              <a:rPr lang="pt-BR" sz="2800" dirty="0"/>
              <a:t>As despesas para custeio previstas com a inscrição e mensalidade ou com diárias e passagens, relacionadas com a ação de desenvolvimento, se houver, devem ser preenchidas se você estiver pleiteando o custeio junto ao seu órgão. Caso contrário, preencha com 0 (zero).</a:t>
            </a:r>
          </a:p>
          <a:p>
            <a:endParaRPr lang="pt-BR" sz="2800" b="1" dirty="0">
              <a:solidFill>
                <a:schemeClr val="accent2"/>
              </a:solidFill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D55486BD-A3AE-58BF-90F1-E2120C126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5732" y="720566"/>
            <a:ext cx="3010320" cy="6096851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2A1AB57E-A0A7-44ED-8D26-C54B06742CA5}"/>
              </a:ext>
            </a:extLst>
          </p:cNvPr>
          <p:cNvSpPr txBox="1"/>
          <p:nvPr/>
        </p:nvSpPr>
        <p:spPr>
          <a:xfrm>
            <a:off x="8178251" y="1004341"/>
            <a:ext cx="33491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11. Selecione a </a:t>
            </a:r>
            <a:r>
              <a:rPr lang="pt-BR" sz="2800" b="1" dirty="0">
                <a:solidFill>
                  <a:schemeClr val="accent2"/>
                </a:solidFill>
              </a:rPr>
              <a:t>Declaração de incompatibilidade de jornada</a:t>
            </a:r>
          </a:p>
          <a:p>
            <a:endParaRPr lang="pt-BR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7665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6138</TotalTime>
  <Words>1249</Words>
  <Application>Microsoft Office PowerPoint</Application>
  <PresentationFormat>Widescreen</PresentationFormat>
  <Paragraphs>104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Segoe UI</vt:lpstr>
      <vt:lpstr>Wingdings</vt:lpstr>
      <vt:lpstr>Tema do Office</vt:lpstr>
      <vt:lpstr>Solicitação de Licença para Capacitação no SOUGOV.BR  Passo a Passo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amrra</dc:creator>
  <cp:lastModifiedBy>ANDREA MARIA RAMPANI</cp:lastModifiedBy>
  <cp:revision>179</cp:revision>
  <dcterms:created xsi:type="dcterms:W3CDTF">2020-07-08T17:22:24Z</dcterms:created>
  <dcterms:modified xsi:type="dcterms:W3CDTF">2022-11-24T11:19:40Z</dcterms:modified>
</cp:coreProperties>
</file>