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70" r:id="rId13"/>
    <p:sldId id="273" r:id="rId14"/>
    <p:sldId id="272" r:id="rId15"/>
    <p:sldId id="275" r:id="rId16"/>
    <p:sldId id="277" r:id="rId17"/>
    <p:sldId id="279" r:id="rId18"/>
    <p:sldId id="281" r:id="rId19"/>
    <p:sldId id="282" r:id="rId20"/>
    <p:sldId id="284" r:id="rId21"/>
    <p:sldId id="286" r:id="rId22"/>
    <p:sldId id="287" r:id="rId23"/>
    <p:sldId id="288" r:id="rId24"/>
    <p:sldId id="289" r:id="rId25"/>
    <p:sldId id="29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lanilha%20de%20apoi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lanilha%20de%20apoio%202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squisa%20PNDP%202022\Pesquisa%20PNDP%20Quanti-%2020220414%20complet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89352004389517E-2"/>
          <c:y val="0.22653075937041403"/>
          <c:w val="0.5234386225674017"/>
          <c:h val="0.773469240629586"/>
        </c:manualLayout>
      </c:layout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D7-4FE8-A2A1-1DC792F2DAD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D7-4FE8-A2A1-1DC792F2DAD3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D7-4FE8-A2A1-1DC792F2DAD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Planilha1!$A$2:$A$4</c:f>
              <c:strCache>
                <c:ptCount val="3"/>
                <c:pt idx="0">
                  <c:v>Não</c:v>
                </c:pt>
                <c:pt idx="1">
                  <c:v>Sim</c:v>
                </c:pt>
                <c:pt idx="2">
                  <c:v>Em branco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88</c:v>
                </c:pt>
                <c:pt idx="1">
                  <c:v>55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D7-4FE8-A2A1-1DC792F2DAD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204878722106654E-2"/>
          <c:y val="0.1651510835857701"/>
          <c:w val="0.60549437238461301"/>
          <c:h val="0.55156254209952993"/>
        </c:manualLayout>
      </c:layout>
      <c:pieChart>
        <c:varyColors val="1"/>
        <c:ser>
          <c:idx val="0"/>
          <c:order val="0"/>
          <c:tx>
            <c:strRef>
              <c:f>Planilha1!$W$1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CD-44A3-8262-171942C42EB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CD-44A3-8262-171942C42EB9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CD-44A3-8262-171942C42E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Planilha1!$V$2:$V$4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Planilha1!$W$2:$W$4</c:f>
              <c:numCache>
                <c:formatCode>General</c:formatCode>
                <c:ptCount val="3"/>
                <c:pt idx="0">
                  <c:v>23</c:v>
                </c:pt>
                <c:pt idx="1">
                  <c:v>2</c:v>
                </c:pt>
                <c:pt idx="2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CD-44A3-8262-171942C42EB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04926469863281"/>
          <c:y val="0.57024831826410727"/>
          <c:w val="0.31695073530136719"/>
          <c:h val="0.25057159133336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23469866207468"/>
          <c:y val="3.4769070349629658E-2"/>
          <c:w val="0.38660489338700016"/>
          <c:h val="0.965230929650370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spcBef>
              <a:spcPts val="0"/>
            </a:spcBef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Planilha1!$AC$1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A-4C36-B1E7-1CB47CAEEC04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A-4C36-B1E7-1CB47CAEEC04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A-4C36-B1E7-1CB47CAEEC04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05A-4C36-B1E7-1CB47CAEEC04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05A-4C36-B1E7-1CB47CAEEC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Planilha1!$AB$2:$AB$7</c:f>
              <c:strCache>
                <c:ptCount val="6"/>
                <c:pt idx="0">
                  <c:v>Muito difícil</c:v>
                </c:pt>
                <c:pt idx="1">
                  <c:v>Difícil</c:v>
                </c:pt>
                <c:pt idx="2">
                  <c:v>Razoável</c:v>
                </c:pt>
                <c:pt idx="3">
                  <c:v>Bom</c:v>
                </c:pt>
                <c:pt idx="4">
                  <c:v>Ótimo</c:v>
                </c:pt>
                <c:pt idx="5">
                  <c:v>Em branco</c:v>
                </c:pt>
              </c:strCache>
            </c:strRef>
          </c:cat>
          <c:val>
            <c:numRef>
              <c:f>Planilha1!$AC$2:$AC$7</c:f>
              <c:numCache>
                <c:formatCode>0%</c:formatCode>
                <c:ptCount val="6"/>
                <c:pt idx="0">
                  <c:v>0.1</c:v>
                </c:pt>
                <c:pt idx="1">
                  <c:v>0.23</c:v>
                </c:pt>
                <c:pt idx="2">
                  <c:v>0.43</c:v>
                </c:pt>
                <c:pt idx="3">
                  <c:v>0.16</c:v>
                </c:pt>
                <c:pt idx="4">
                  <c:v>0.02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05A-4C36-B1E7-1CB47CAEEC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49290800"/>
        <c:axId val="1249281648"/>
      </c:barChart>
      <c:catAx>
        <c:axId val="124929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249281648"/>
        <c:crosses val="autoZero"/>
        <c:auto val="1"/>
        <c:lblAlgn val="ctr"/>
        <c:lblOffset val="100"/>
        <c:noMultiLvlLbl val="0"/>
      </c:catAx>
      <c:valAx>
        <c:axId val="12492816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4929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Planilha1!$AI$1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6-4B27-9392-A3CE00BD8D8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6-4B27-9392-A3CE00BD8D8D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6-4B27-9392-A3CE00BD8D8D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D6-4B27-9392-A3CE00BD8D8D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ED6-4B27-9392-A3CE00BD8D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Planilha1!$AH$2:$AH$7</c:f>
              <c:strCache>
                <c:ptCount val="6"/>
                <c:pt idx="0">
                  <c:v>Muito difícil</c:v>
                </c:pt>
                <c:pt idx="1">
                  <c:v>Difícil</c:v>
                </c:pt>
                <c:pt idx="2">
                  <c:v>Razoável</c:v>
                </c:pt>
                <c:pt idx="3">
                  <c:v>Bom</c:v>
                </c:pt>
                <c:pt idx="4">
                  <c:v>Ótimo</c:v>
                </c:pt>
                <c:pt idx="5">
                  <c:v>Em branco</c:v>
                </c:pt>
              </c:strCache>
            </c:strRef>
          </c:cat>
          <c:val>
            <c:numRef>
              <c:f>Planilha1!$AI$2:$AI$7</c:f>
              <c:numCache>
                <c:formatCode>0%</c:formatCode>
                <c:ptCount val="6"/>
                <c:pt idx="0">
                  <c:v>0.15</c:v>
                </c:pt>
                <c:pt idx="1">
                  <c:v>0.19</c:v>
                </c:pt>
                <c:pt idx="2">
                  <c:v>0.31</c:v>
                </c:pt>
                <c:pt idx="3">
                  <c:v>0.19</c:v>
                </c:pt>
                <c:pt idx="4">
                  <c:v>0.02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ED6-4B27-9392-A3CE00BD8D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59063632"/>
        <c:axId val="1259062800"/>
      </c:barChart>
      <c:catAx>
        <c:axId val="125906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259062800"/>
        <c:crosses val="autoZero"/>
        <c:auto val="1"/>
        <c:lblAlgn val="ctr"/>
        <c:lblOffset val="100"/>
        <c:noMultiLvlLbl val="0"/>
      </c:catAx>
      <c:valAx>
        <c:axId val="12590628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5906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Média de respostas</a:t>
            </a:r>
          </a:p>
        </c:rich>
      </c:tx>
      <c:layout>
        <c:manualLayout>
          <c:xMode val="edge"/>
          <c:yMode val="edge"/>
          <c:x val="0.21214463349831694"/>
          <c:y val="7.40603648754371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Média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46-4CDA-BEC4-9B2DD687F6D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46-4CDA-BEC4-9B2DD687F6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Alterado</c:v>
                </c:pt>
                <c:pt idx="1">
                  <c:v>Mantido</c:v>
                </c:pt>
                <c:pt idx="2">
                  <c:v>Suprimido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9.5</c:v>
                </c:pt>
                <c:pt idx="1">
                  <c:v>58.5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46-4CDA-BEC4-9B2DD687F6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42684687"/>
        <c:axId val="1442683439"/>
      </c:barChart>
      <c:catAx>
        <c:axId val="144268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42683439"/>
        <c:crosses val="autoZero"/>
        <c:auto val="1"/>
        <c:lblAlgn val="ctr"/>
        <c:lblOffset val="100"/>
        <c:noMultiLvlLbl val="0"/>
      </c:catAx>
      <c:valAx>
        <c:axId val="1442683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42684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Planilha1!$AO$1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29-4859-9F6B-ED73F1C0D6B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29-4859-9F6B-ED73F1C0D6B1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029-4859-9F6B-ED73F1C0D6B1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029-4859-9F6B-ED73F1C0D6B1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029-4859-9F6B-ED73F1C0D6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Planilha1!$AN$2:$AN$7</c:f>
              <c:strCache>
                <c:ptCount val="6"/>
                <c:pt idx="0">
                  <c:v>Muito difícil</c:v>
                </c:pt>
                <c:pt idx="1">
                  <c:v>Difícil</c:v>
                </c:pt>
                <c:pt idx="2">
                  <c:v>Razoável</c:v>
                </c:pt>
                <c:pt idx="3">
                  <c:v>Fácil</c:v>
                </c:pt>
                <c:pt idx="4">
                  <c:v>Muito fácil
</c:v>
                </c:pt>
                <c:pt idx="5">
                  <c:v>Em branco</c:v>
                </c:pt>
              </c:strCache>
            </c:strRef>
          </c:cat>
          <c:val>
            <c:numRef>
              <c:f>Planilha1!$AO$2:$AO$7</c:f>
              <c:numCache>
                <c:formatCode>0%</c:formatCode>
                <c:ptCount val="6"/>
                <c:pt idx="0">
                  <c:v>0.14000000000000001</c:v>
                </c:pt>
                <c:pt idx="1">
                  <c:v>0.35</c:v>
                </c:pt>
                <c:pt idx="2">
                  <c:v>0.38</c:v>
                </c:pt>
                <c:pt idx="3">
                  <c:v>0.05</c:v>
                </c:pt>
                <c:pt idx="4">
                  <c:v>0.01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29-4859-9F6B-ED73F1C0D6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49282896"/>
        <c:axId val="1249273744"/>
      </c:barChart>
      <c:catAx>
        <c:axId val="124928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249273744"/>
        <c:crosses val="autoZero"/>
        <c:auto val="1"/>
        <c:lblAlgn val="ctr"/>
        <c:lblOffset val="100"/>
        <c:noMultiLvlLbl val="0"/>
      </c:catAx>
      <c:valAx>
        <c:axId val="12492737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4928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Planilha1!$AU$1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80-4882-8BAF-C5A3B5CB8B2C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80-4882-8BAF-C5A3B5CB8B2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E80-4882-8BAF-C5A3B5CB8B2C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80-4882-8BAF-C5A3B5CB8B2C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E80-4882-8BAF-C5A3B5CB8B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Planilha1!$AT$2:$AT$7</c:f>
              <c:strCache>
                <c:ptCount val="6"/>
                <c:pt idx="0">
                  <c:v>Muito difícil</c:v>
                </c:pt>
                <c:pt idx="1">
                  <c:v>Difícil</c:v>
                </c:pt>
                <c:pt idx="2">
                  <c:v>Razoável</c:v>
                </c:pt>
                <c:pt idx="3">
                  <c:v>Fácil</c:v>
                </c:pt>
                <c:pt idx="4">
                  <c:v>Muito fácil
</c:v>
                </c:pt>
                <c:pt idx="5">
                  <c:v>Em branco</c:v>
                </c:pt>
              </c:strCache>
            </c:strRef>
          </c:cat>
          <c:val>
            <c:numRef>
              <c:f>Planilha1!$AU$2:$AU$7</c:f>
              <c:numCache>
                <c:formatCode>0%</c:formatCode>
                <c:ptCount val="6"/>
                <c:pt idx="0">
                  <c:v>0.04</c:v>
                </c:pt>
                <c:pt idx="1">
                  <c:v>0.19</c:v>
                </c:pt>
                <c:pt idx="2">
                  <c:v>0.35</c:v>
                </c:pt>
                <c:pt idx="3">
                  <c:v>0.34</c:v>
                </c:pt>
                <c:pt idx="4">
                  <c:v>0.05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80-4882-8BAF-C5A3B5CB8B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46691856"/>
        <c:axId val="1446691440"/>
      </c:barChart>
      <c:catAx>
        <c:axId val="144669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446691440"/>
        <c:crosses val="autoZero"/>
        <c:auto val="1"/>
        <c:lblAlgn val="ctr"/>
        <c:lblOffset val="100"/>
        <c:noMultiLvlLbl val="0"/>
      </c:catAx>
      <c:valAx>
        <c:axId val="14466914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4669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Planilha1!$BA$1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E6-4866-AE49-8B83EE191B2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2E6-4866-AE49-8B83EE191B23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2E6-4866-AE49-8B83EE191B23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2E6-4866-AE49-8B83EE191B23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2E6-4866-AE49-8B83EE191B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Planilha1!$AZ$2:$AZ$7</c:f>
              <c:strCache>
                <c:ptCount val="6"/>
                <c:pt idx="0">
                  <c:v>Muito difícil</c:v>
                </c:pt>
                <c:pt idx="1">
                  <c:v>Difícil</c:v>
                </c:pt>
                <c:pt idx="2">
                  <c:v>Razoável</c:v>
                </c:pt>
                <c:pt idx="3">
                  <c:v>Fácil</c:v>
                </c:pt>
                <c:pt idx="4">
                  <c:v>Muito fácil
</c:v>
                </c:pt>
                <c:pt idx="5">
                  <c:v>Em branco</c:v>
                </c:pt>
              </c:strCache>
            </c:strRef>
          </c:cat>
          <c:val>
            <c:numRef>
              <c:f>Planilha1!$BA$2:$BA$7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0.1</c:v>
                </c:pt>
                <c:pt idx="2">
                  <c:v>0.37</c:v>
                </c:pt>
                <c:pt idx="3">
                  <c:v>0.36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2E6-4866-AE49-8B83EE191B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49273328"/>
        <c:axId val="1249277488"/>
      </c:barChart>
      <c:catAx>
        <c:axId val="124927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249277488"/>
        <c:crosses val="autoZero"/>
        <c:auto val="1"/>
        <c:lblAlgn val="ctr"/>
        <c:lblOffset val="100"/>
        <c:noMultiLvlLbl val="0"/>
      </c:catAx>
      <c:valAx>
        <c:axId val="12492774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4927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Planilha1!$BG$1</c:f>
              <c:strCache>
                <c:ptCount val="1"/>
                <c:pt idx="0">
                  <c:v>QTD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D8-41E3-9A30-564AC092E54A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D8-41E3-9A30-564AC092E54A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D8-41E3-9A30-564AC092E54A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D8-41E3-9A30-564AC092E54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ED8-41E3-9A30-564AC092E5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Planilha1!$BF$2:$BF$7</c:f>
              <c:strCache>
                <c:ptCount val="6"/>
                <c:pt idx="0">
                  <c:v>Muito difícil</c:v>
                </c:pt>
                <c:pt idx="1">
                  <c:v>Difícil</c:v>
                </c:pt>
                <c:pt idx="2">
                  <c:v>Razoável</c:v>
                </c:pt>
                <c:pt idx="3">
                  <c:v>Fácil</c:v>
                </c:pt>
                <c:pt idx="4">
                  <c:v>Muito fácil
</c:v>
                </c:pt>
                <c:pt idx="5">
                  <c:v>Em branco</c:v>
                </c:pt>
              </c:strCache>
            </c:strRef>
          </c:cat>
          <c:val>
            <c:numRef>
              <c:f>Planilha1!$BG$2:$BG$7</c:f>
              <c:numCache>
                <c:formatCode>0%</c:formatCode>
                <c:ptCount val="6"/>
                <c:pt idx="0">
                  <c:v>0.19</c:v>
                </c:pt>
                <c:pt idx="1">
                  <c:v>0.28000000000000003</c:v>
                </c:pt>
                <c:pt idx="2">
                  <c:v>0.41</c:v>
                </c:pt>
                <c:pt idx="3">
                  <c:v>0.06</c:v>
                </c:pt>
                <c:pt idx="4">
                  <c:v>0.01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D8-41E3-9A30-564AC092E5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41786064"/>
        <c:axId val="1441784816"/>
      </c:barChart>
      <c:catAx>
        <c:axId val="144178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441784816"/>
        <c:crosses val="autoZero"/>
        <c:auto val="1"/>
        <c:lblAlgn val="ctr"/>
        <c:lblOffset val="100"/>
        <c:noMultiLvlLbl val="0"/>
      </c:catAx>
      <c:valAx>
        <c:axId val="14417848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4178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77140625195417E-2"/>
          <c:y val="0.10806503242508818"/>
          <c:w val="0.5164047174902906"/>
          <c:h val="0.78387022721511079"/>
        </c:manualLayout>
      </c:layout>
      <c:pieChart>
        <c:varyColors val="1"/>
        <c:ser>
          <c:idx val="0"/>
          <c:order val="0"/>
          <c:tx>
            <c:strRef>
              <c:f>Planilha1!$BJ$1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F5-4EDD-B7F4-F81F12780BA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F5-4EDD-B7F4-F81F12780B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F5-4EDD-B7F4-F81F12780BA2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F5-4EDD-B7F4-F81F12780BA2}"/>
              </c:ext>
            </c:extLst>
          </c:dPt>
          <c:dPt>
            <c:idx val="4"/>
            <c:bubble3D val="0"/>
            <c:spPr>
              <a:solidFill>
                <a:srgbClr val="EA58C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F5-4EDD-B7F4-F81F12780B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Planilha1!$BI$2:$BI$6</c:f>
              <c:strCache>
                <c:ptCount val="5"/>
                <c:pt idx="0">
                  <c:v>Como uma ferramenta de gestão de planejamento, acompanhamento e monitoramento das ações de desenvolvimento.</c:v>
                </c:pt>
                <c:pt idx="1">
                  <c:v>Como um formulário de preenchimento obrigatório.</c:v>
                </c:pt>
                <c:pt idx="2">
                  <c:v>Como uma ferramenta de planejamento de ações de desenvolvimento.</c:v>
                </c:pt>
                <c:pt idx="3">
                  <c:v>Como uma ferramenta de gestão estratégica de pessoas em sentido amplo, vinculada inclusive à avaliação de desempenho.</c:v>
                </c:pt>
                <c:pt idx="4">
                  <c:v>Em branco</c:v>
                </c:pt>
              </c:strCache>
            </c:strRef>
          </c:cat>
          <c:val>
            <c:numRef>
              <c:f>Planilha1!$BJ$2:$BJ$6</c:f>
              <c:numCache>
                <c:formatCode>General</c:formatCode>
                <c:ptCount val="5"/>
                <c:pt idx="0">
                  <c:v>52</c:v>
                </c:pt>
                <c:pt idx="1">
                  <c:v>44</c:v>
                </c:pt>
                <c:pt idx="2">
                  <c:v>39</c:v>
                </c:pt>
                <c:pt idx="3">
                  <c:v>8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F5-4EDD-B7F4-F81F12780BA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19497503970841"/>
          <c:y val="6.3405913504281097E-2"/>
          <c:w val="0.40214343918087531"/>
          <c:h val="0.873187880926150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Planilha1!$E$1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AE-43B2-ACF3-F6F63096BF5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AE-43B2-ACF3-F6F63096BF5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AE-43B2-ACF3-F6F63096BF5F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AE-43B2-ACF3-F6F63096BF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Planilha1!$D$2:$D$5</c:f>
              <c:strCache>
                <c:ptCount val="4"/>
                <c:pt idx="0">
                  <c:v>Levantamento de lacunas de competências.</c:v>
                </c:pt>
                <c:pt idx="1">
                  <c:v>Metodologia própria.</c:v>
                </c:pt>
                <c:pt idx="2">
                  <c:v>ProCAND - Processo Comum de Avaliação de Necessidade de Desenvolvimento.</c:v>
                </c:pt>
                <c:pt idx="3">
                  <c:v>Em branco</c:v>
                </c:pt>
              </c:strCache>
            </c:strRef>
          </c:cat>
          <c:val>
            <c:numRef>
              <c:f>Planilha1!$E$2:$E$5</c:f>
              <c:numCache>
                <c:formatCode>General</c:formatCode>
                <c:ptCount val="4"/>
                <c:pt idx="0">
                  <c:v>62</c:v>
                </c:pt>
                <c:pt idx="1">
                  <c:v>57</c:v>
                </c:pt>
                <c:pt idx="2">
                  <c:v>24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AE-43B2-ACF3-F6F63096BF5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23469866207468"/>
          <c:y val="3.4769070349629658E-2"/>
          <c:w val="0.38660489338700016"/>
          <c:h val="0.965230929650370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spcBef>
              <a:spcPts val="0"/>
            </a:spcBef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Planilha1!$BM$1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6A-4B8D-9F5D-1A4758CDF08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A-4B8D-9F5D-1A4758CDF08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6A-4B8D-9F5D-1A4758CDF0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Planilha1!$BL$2:$BL$4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Planilha1!$BM$2:$BM$4</c:f>
              <c:numCache>
                <c:formatCode>General</c:formatCode>
                <c:ptCount val="3"/>
                <c:pt idx="0">
                  <c:v>102</c:v>
                </c:pt>
                <c:pt idx="1">
                  <c:v>42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6A-4B8D-9F5D-1A4758CDF08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49518262550528E-2"/>
          <c:y val="0.18723564618657929"/>
          <c:w val="0.60225115187788514"/>
          <c:h val="0.59893957514962914"/>
        </c:manualLayout>
      </c:layout>
      <c:pieChart>
        <c:varyColors val="1"/>
        <c:ser>
          <c:idx val="0"/>
          <c:order val="0"/>
          <c:tx>
            <c:strRef>
              <c:f>Planilha1!$BP$1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52-40A3-9FFA-908F58ED373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52-40A3-9FFA-908F58ED3739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52-40A3-9FFA-908F58ED3739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52-40A3-9FFA-908F58ED37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Planilha1!$BO$2:$BO$5</c:f>
              <c:strCache>
                <c:ptCount val="4"/>
                <c:pt idx="0">
                  <c:v>De compreensão regular e que precisa de aprimoramento.</c:v>
                </c:pt>
                <c:pt idx="1">
                  <c:v>De fácil compreensão.</c:v>
                </c:pt>
                <c:pt idx="2">
                  <c:v>De difícil compreensão.</c:v>
                </c:pt>
                <c:pt idx="3">
                  <c:v>Em branco</c:v>
                </c:pt>
              </c:strCache>
            </c:strRef>
          </c:cat>
          <c:val>
            <c:numRef>
              <c:f>Planilha1!$BP$2:$BP$5</c:f>
              <c:numCache>
                <c:formatCode>General</c:formatCode>
                <c:ptCount val="4"/>
                <c:pt idx="0">
                  <c:v>51</c:v>
                </c:pt>
                <c:pt idx="1">
                  <c:v>46</c:v>
                </c:pt>
                <c:pt idx="2">
                  <c:v>3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52-40A3-9FFA-908F58ED373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69801137851995E-2"/>
          <c:y val="0.25677957788124783"/>
          <c:w val="0.55550578075279233"/>
          <c:h val="0.40549438307490132"/>
        </c:manualLayout>
      </c:layout>
      <c:pieChart>
        <c:varyColors val="1"/>
        <c:ser>
          <c:idx val="0"/>
          <c:order val="0"/>
          <c:tx>
            <c:strRef>
              <c:f>Planilha1!$BS$1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DF-4298-996F-798FF7AC7FE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DF-4298-996F-798FF7AC7FE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DF-4298-996F-798FF7AC7F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Planilha1!$BR$2:$BR$4</c:f>
              <c:strCache>
                <c:ptCount val="3"/>
                <c:pt idx="0">
                  <c:v>Não</c:v>
                </c:pt>
                <c:pt idx="1">
                  <c:v>Sim</c:v>
                </c:pt>
                <c:pt idx="2">
                  <c:v>Em branco</c:v>
                </c:pt>
              </c:strCache>
            </c:strRef>
          </c:cat>
          <c:val>
            <c:numRef>
              <c:f>Planilha1!$BS$2:$BS$4</c:f>
              <c:numCache>
                <c:formatCode>General</c:formatCode>
                <c:ptCount val="3"/>
                <c:pt idx="0">
                  <c:v>105</c:v>
                </c:pt>
                <c:pt idx="1">
                  <c:v>37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DF-4298-996F-798FF7AC7FE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524599424620162"/>
          <c:y val="0.58884629261882449"/>
          <c:w val="0.34171853158932547"/>
          <c:h val="0.2164812093916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591-4B1B-9882-1D13500E6F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591-4B1B-9882-1D13500E6F2E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591-4B1B-9882-1D13500E6F2E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C591-4B1B-9882-1D13500E6F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Planilha21!$I$1:$L$1</c:f>
              <c:strCache>
                <c:ptCount val="4"/>
                <c:pt idx="0">
                  <c:v>Avaliação dos riscos do PDP</c:v>
                </c:pt>
                <c:pt idx="1">
                  <c:v>Definição das respostas aos riscos do PDP</c:v>
                </c:pt>
                <c:pt idx="2">
                  <c:v>Identificação dos eventos de riscos do PDP</c:v>
                </c:pt>
                <c:pt idx="3">
                  <c:v>Implementação de medidas de controle</c:v>
                </c:pt>
              </c:strCache>
            </c:strRef>
          </c:cat>
          <c:val>
            <c:numRef>
              <c:f>Planilha21!$I$2:$L$2</c:f>
              <c:numCache>
                <c:formatCode>0%</c:formatCode>
                <c:ptCount val="4"/>
                <c:pt idx="0">
                  <c:v>0.22222222222222221</c:v>
                </c:pt>
                <c:pt idx="1">
                  <c:v>0.19444444444444445</c:v>
                </c:pt>
                <c:pt idx="2">
                  <c:v>0.27777777777777779</c:v>
                </c:pt>
                <c:pt idx="3">
                  <c:v>0.30555555555555558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91-4B1B-9882-1D13500E6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68504287"/>
        <c:axId val="1468501791"/>
      </c:barChart>
      <c:catAx>
        <c:axId val="14685042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468501791"/>
        <c:crosses val="autoZero"/>
        <c:auto val="1"/>
        <c:lblAlgn val="ctr"/>
        <c:lblOffset val="100"/>
        <c:noMultiLvlLbl val="0"/>
      </c:catAx>
      <c:valAx>
        <c:axId val="1468501791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468504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Planilha1!$BY$1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2E-4BB1-AFDA-1AB75F8EB80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2E-4BB1-AFDA-1AB75F8EB809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32E-4BB1-AFDA-1AB75F8EB809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32E-4BB1-AFDA-1AB75F8EB809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32E-4BB1-AFDA-1AB75F8EB8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Planilha1!$BX$2:$BX$7</c:f>
              <c:strCache>
                <c:ptCount val="6"/>
                <c:pt idx="0">
                  <c:v>Falta de pessoal.</c:v>
                </c:pt>
                <c:pt idx="1">
                  <c:v>Falta de metodologia.</c:v>
                </c:pt>
                <c:pt idx="2">
                  <c:v>Falta de capacidade técnica.</c:v>
                </c:pt>
                <c:pt idx="3">
                  <c:v>Não se percebe o valor gerado.</c:v>
                </c:pt>
                <c:pt idx="4">
                  <c:v>Falta de priorização.</c:v>
                </c:pt>
                <c:pt idx="5">
                  <c:v>Em branco</c:v>
                </c:pt>
              </c:strCache>
            </c:strRef>
          </c:cat>
          <c:val>
            <c:numRef>
              <c:f>Planilha1!$BY$2:$BY$7</c:f>
              <c:numCache>
                <c:formatCode>0%</c:formatCode>
                <c:ptCount val="6"/>
                <c:pt idx="0">
                  <c:v>0.28999999999999998</c:v>
                </c:pt>
                <c:pt idx="1">
                  <c:v>0.18</c:v>
                </c:pt>
                <c:pt idx="2">
                  <c:v>0.11</c:v>
                </c:pt>
                <c:pt idx="3">
                  <c:v>0.09</c:v>
                </c:pt>
                <c:pt idx="4">
                  <c:v>0.04</c:v>
                </c:pt>
                <c:pt idx="5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2E-4BB1-AFDA-1AB75F8EB8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1779696"/>
        <c:axId val="473895984"/>
      </c:barChart>
      <c:catAx>
        <c:axId val="82177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473895984"/>
        <c:crosses val="autoZero"/>
        <c:auto val="1"/>
        <c:lblAlgn val="ctr"/>
        <c:lblOffset val="100"/>
        <c:noMultiLvlLbl val="0"/>
      </c:catAx>
      <c:valAx>
        <c:axId val="4738959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2177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99049547486052E-2"/>
          <c:y val="0.29163978874076729"/>
          <c:w val="0.58525393519676949"/>
          <c:h val="0.38459339579636825"/>
        </c:manualLayout>
      </c:layout>
      <c:pieChart>
        <c:varyColors val="1"/>
        <c:ser>
          <c:idx val="0"/>
          <c:order val="0"/>
          <c:tx>
            <c:strRef>
              <c:f>Planilha1!$CB$1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72-457B-97BD-C6C3DD7A6F9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72-457B-97BD-C6C3DD7A6F9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72-457B-97BD-C6C3DD7A6F95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C72-457B-97BD-C6C3DD7A6F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Planilha1!$CA$2:$CA$5</c:f>
              <c:strCache>
                <c:ptCount val="4"/>
                <c:pt idx="0">
                  <c:v>De regular compreensão.</c:v>
                </c:pt>
                <c:pt idx="1">
                  <c:v>De difícil compreensão.</c:v>
                </c:pt>
                <c:pt idx="2">
                  <c:v>De fácil compreensão.</c:v>
                </c:pt>
                <c:pt idx="3">
                  <c:v>Em branco</c:v>
                </c:pt>
              </c:strCache>
            </c:strRef>
          </c:cat>
          <c:val>
            <c:numRef>
              <c:f>Planilha1!$CB$2:$CB$5</c:f>
              <c:numCache>
                <c:formatCode>General</c:formatCode>
                <c:ptCount val="4"/>
                <c:pt idx="0">
                  <c:v>74</c:v>
                </c:pt>
                <c:pt idx="1">
                  <c:v>43</c:v>
                </c:pt>
                <c:pt idx="2">
                  <c:v>26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72-457B-97BD-C6C3DD7A6F9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Planilha1!$CH$1</c:f>
              <c:strCache>
                <c:ptCount val="1"/>
                <c:pt idx="0">
                  <c:v>QTD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87-4CAE-B53C-797738D18DA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87-4CAE-B53C-797738D18DA9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387-4CAE-B53C-797738D18DA9}"/>
              </c:ext>
            </c:extLst>
          </c:dPt>
          <c:dPt>
            <c:idx val="4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387-4CAE-B53C-797738D18DA9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387-4CAE-B53C-797738D18D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Planilha1!$CG$2:$CG$7</c:f>
              <c:strCache>
                <c:ptCount val="6"/>
                <c:pt idx="0">
                  <c:v>Nota 1</c:v>
                </c:pt>
                <c:pt idx="1">
                  <c:v>Nota 2</c:v>
                </c:pt>
                <c:pt idx="2">
                  <c:v>Nota 3</c:v>
                </c:pt>
                <c:pt idx="3">
                  <c:v>Nota 4</c:v>
                </c:pt>
                <c:pt idx="4">
                  <c:v>Nota 5</c:v>
                </c:pt>
                <c:pt idx="5">
                  <c:v>Em branco</c:v>
                </c:pt>
              </c:strCache>
            </c:strRef>
          </c:cat>
          <c:val>
            <c:numRef>
              <c:f>Planilha1!$CH$2:$CH$7</c:f>
              <c:numCache>
                <c:formatCode>0%</c:formatCode>
                <c:ptCount val="6"/>
                <c:pt idx="0">
                  <c:v>0.17</c:v>
                </c:pt>
                <c:pt idx="1">
                  <c:v>0.17</c:v>
                </c:pt>
                <c:pt idx="2">
                  <c:v>0.33</c:v>
                </c:pt>
                <c:pt idx="3">
                  <c:v>0.19</c:v>
                </c:pt>
                <c:pt idx="4">
                  <c:v>0.12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387-4CAE-B53C-797738D18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1639488"/>
        <c:axId val="821640736"/>
      </c:barChart>
      <c:catAx>
        <c:axId val="82163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821640736"/>
        <c:crosses val="autoZero"/>
        <c:auto val="1"/>
        <c:lblAlgn val="ctr"/>
        <c:lblOffset val="100"/>
        <c:noMultiLvlLbl val="0"/>
      </c:catAx>
      <c:valAx>
        <c:axId val="8216407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2163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Planilha1!$CK$1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3A-4C7F-9706-66863E01166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3A-4C7F-9706-66863E011663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3A-4C7F-9706-66863E01166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3A-4C7F-9706-66863E011663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F3A-4C7F-9706-66863E011663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F3A-4C7F-9706-66863E0116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Planilha1!$CJ$2:$CJ$7</c:f>
              <c:strCache>
                <c:ptCount val="6"/>
                <c:pt idx="0">
                  <c:v>Somente em janeiro do ano posterior ao de execução do PDP</c:v>
                </c:pt>
                <c:pt idx="1">
                  <c:v>Semestralmente</c:v>
                </c:pt>
                <c:pt idx="2">
                  <c:v>Mensalmente</c:v>
                </c:pt>
                <c:pt idx="3">
                  <c:v>Sempre que uma ação de desenvolvimento é realizada</c:v>
                </c:pt>
                <c:pt idx="4">
                  <c:v>Bimestralmente</c:v>
                </c:pt>
                <c:pt idx="5">
                  <c:v>Em branco</c:v>
                </c:pt>
              </c:strCache>
            </c:strRef>
          </c:cat>
          <c:val>
            <c:numRef>
              <c:f>Planilha1!$CK$2:$CK$7</c:f>
              <c:numCache>
                <c:formatCode>General</c:formatCode>
                <c:ptCount val="6"/>
                <c:pt idx="0">
                  <c:v>114</c:v>
                </c:pt>
                <c:pt idx="1">
                  <c:v>11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F3A-4C7F-9706-66863E01166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Média de respostas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AD-41BB-9E61-6D564DB2772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7AD-41BB-9E61-6D564DB277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Alterado</c:v>
                </c:pt>
                <c:pt idx="1">
                  <c:v>Mantido</c:v>
                </c:pt>
                <c:pt idx="2">
                  <c:v>Suprimido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6</c:v>
                </c:pt>
                <c:pt idx="1">
                  <c:v>120.2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AD-41BB-9E61-6D564DB277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45531520"/>
        <c:axId val="1045539424"/>
      </c:barChart>
      <c:catAx>
        <c:axId val="104553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45539424"/>
        <c:crosses val="autoZero"/>
        <c:auto val="1"/>
        <c:lblAlgn val="ctr"/>
        <c:lblOffset val="100"/>
        <c:noMultiLvlLbl val="0"/>
      </c:catAx>
      <c:valAx>
        <c:axId val="104553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53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Planilha1!$CN$1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0E-474B-80F7-2C8835272C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0E-474B-80F7-2C8835272CC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0E-474B-80F7-2C8835272C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0E-474B-80F7-2C8835272C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Planilha1!$CM$2:$CM$5</c:f>
              <c:strCache>
                <c:ptCount val="4"/>
                <c:pt idx="0">
                  <c:v>Como um formulário de preenchimento obrigatório.</c:v>
                </c:pt>
                <c:pt idx="1">
                  <c:v>Como uma ferramenta de avaliação de ações de desenvolvimento.</c:v>
                </c:pt>
                <c:pt idx="2">
                  <c:v>Como uma ferramenta de gestão estratégica de pessoas em sentido amplo.</c:v>
                </c:pt>
                <c:pt idx="3">
                  <c:v>Em branco</c:v>
                </c:pt>
              </c:strCache>
            </c:strRef>
          </c:cat>
          <c:val>
            <c:numRef>
              <c:f>Planilha1!$CN$2:$CN$5</c:f>
              <c:numCache>
                <c:formatCode>General</c:formatCode>
                <c:ptCount val="4"/>
                <c:pt idx="0">
                  <c:v>79</c:v>
                </c:pt>
                <c:pt idx="1">
                  <c:v>43</c:v>
                </c:pt>
                <c:pt idx="2">
                  <c:v>17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0E-474B-80F7-2C8835272CC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98265309720634"/>
          <c:y val="0.10019885415507843"/>
          <c:w val="0.38012137568938936"/>
          <c:h val="0.799602291689843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Planilha1!$H$1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97-4A6D-8BF1-81A2E0F5E64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97-4A6D-8BF1-81A2E0F5E64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97-4A6D-8BF1-81A2E0F5E6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Planilha1!$G$2:$G$4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Planilha1!$H$2:$H$4</c:f>
              <c:numCache>
                <c:formatCode>General</c:formatCode>
                <c:ptCount val="3"/>
                <c:pt idx="0">
                  <c:v>60</c:v>
                </c:pt>
                <c:pt idx="1">
                  <c:v>59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97-4A6D-8BF1-81A2E0F5E64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Planilha1!$CQ$1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5F-4737-B368-421AC403D4A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5F-4737-B368-421AC403D4A1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5F-4737-B368-421AC403D4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Planilha1!$CP$2:$CP$4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Planilha1!$CQ$2:$CQ$4</c:f>
              <c:numCache>
                <c:formatCode>General</c:formatCode>
                <c:ptCount val="3"/>
                <c:pt idx="0">
                  <c:v>107</c:v>
                </c:pt>
                <c:pt idx="1">
                  <c:v>34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5F-4737-B368-421AC403D4A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Planilha1!$CT$1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0B-4443-A943-F67630721BB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0B-4443-A943-F67630721BBE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0B-4443-A943-F67630721BB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Planilha1!$CS$2:$CS$4</c:f>
              <c:strCache>
                <c:ptCount val="3"/>
                <c:pt idx="0">
                  <c:v>Suficiente</c:v>
                </c:pt>
                <c:pt idx="1">
                  <c:v>Insuficiente</c:v>
                </c:pt>
                <c:pt idx="2">
                  <c:v>Em branco</c:v>
                </c:pt>
              </c:strCache>
            </c:strRef>
          </c:cat>
          <c:val>
            <c:numRef>
              <c:f>Planilha1!$CT$2:$CT$4</c:f>
              <c:numCache>
                <c:formatCode>General</c:formatCode>
                <c:ptCount val="3"/>
                <c:pt idx="0">
                  <c:v>112</c:v>
                </c:pt>
                <c:pt idx="1">
                  <c:v>31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0B-4443-A943-F67630721BB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Planilha1!$CW$1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07-44F3-8408-62625E6A1B76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07-44F3-8408-62625E6A1B76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07-44F3-8408-62625E6A1B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Planilha1!$CV$2:$CV$4</c:f>
              <c:strCache>
                <c:ptCount val="3"/>
                <c:pt idx="0">
                  <c:v>Não foi alcançado em sua totalidade e precisa de ações de reforço.</c:v>
                </c:pt>
                <c:pt idx="1">
                  <c:v>Foi alcançado.</c:v>
                </c:pt>
                <c:pt idx="2">
                  <c:v>Em branco</c:v>
                </c:pt>
              </c:strCache>
            </c:strRef>
          </c:cat>
          <c:val>
            <c:numRef>
              <c:f>Planilha1!$CW$2:$CW$4</c:f>
              <c:numCache>
                <c:formatCode>General</c:formatCode>
                <c:ptCount val="3"/>
                <c:pt idx="0">
                  <c:v>106</c:v>
                </c:pt>
                <c:pt idx="1">
                  <c:v>35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07-44F3-8408-62625E6A1B7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Planilha1!$CZ$1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62-4D00-B44C-16E1DB13137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62-4D00-B44C-16E1DB131374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62-4D00-B44C-16E1DB1313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Planilha1!$CY$2:$CY$4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Planilha1!$CZ$2:$CZ$4</c:f>
              <c:numCache>
                <c:formatCode>General</c:formatCode>
                <c:ptCount val="3"/>
                <c:pt idx="0">
                  <c:v>132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62-4D00-B44C-16E1DB13137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81602032460033E-2"/>
          <c:y val="3.3789560936461842E-2"/>
          <c:w val="0.89600944154413897"/>
          <c:h val="0.25549503641750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Planilha8!$E$2</c:f>
              <c:strCache>
                <c:ptCount val="1"/>
                <c:pt idx="0">
                  <c:v>Respostas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F1-48C9-88DB-CECE45B0374E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F1-48C9-88DB-CECE45B0374E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FF1-48C9-88DB-CECE45B0374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FF1-48C9-88DB-CECE45B0374E}"/>
              </c:ext>
            </c:extLst>
          </c:dPt>
          <c:dPt>
            <c:idx val="5"/>
            <c:invertIfNegative val="0"/>
            <c:bubble3D val="0"/>
            <c:spPr>
              <a:solidFill>
                <a:srgbClr val="EA58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FF1-48C9-88DB-CECE45B0374E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FF1-48C9-88DB-CECE45B037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Planilha8!$D$3:$D$9</c:f>
              <c:strCache>
                <c:ptCount val="7"/>
                <c:pt idx="0">
                  <c:v>III - as despesas com manutenção da remuneração do servidor durante o afastamento para realizar a ação de desenvolvimento</c:v>
                </c:pt>
                <c:pt idx="1">
                  <c:v>I - o nome do servidor para o qual foi destinada a despesa</c:v>
                </c:pt>
                <c:pt idx="2">
                  <c:v>V - o número de inscrição no Cadastro Nacional de Pessoa Jurídica e a razão social do fornecedor para cada tipo de despesa, se houver</c:v>
                </c:pt>
                <c:pt idx="3">
                  <c:v>VII - a necessidade de desenvolvimento descrita no PDP</c:v>
                </c:pt>
                <c:pt idx="4">
                  <c:v>IV - o valor total de cada tipo de despesa</c:v>
                </c:pt>
                <c:pt idx="5">
                  <c:v>VI - o período da ação de desenvolvimento</c:v>
                </c:pt>
                <c:pt idx="6">
                  <c:v>II - o tipo da despesa</c:v>
                </c:pt>
              </c:strCache>
            </c:strRef>
          </c:cat>
          <c:val>
            <c:numRef>
              <c:f>Planilha8!$E$3:$E$9</c:f>
              <c:numCache>
                <c:formatCode>General</c:formatCode>
                <c:ptCount val="7"/>
                <c:pt idx="0">
                  <c:v>72</c:v>
                </c:pt>
                <c:pt idx="1">
                  <c:v>60</c:v>
                </c:pt>
                <c:pt idx="2">
                  <c:v>46</c:v>
                </c:pt>
                <c:pt idx="3">
                  <c:v>45</c:v>
                </c:pt>
                <c:pt idx="4">
                  <c:v>31</c:v>
                </c:pt>
                <c:pt idx="5">
                  <c:v>30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FF1-48C9-88DB-CECE45B037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63141440"/>
        <c:axId val="263140192"/>
      </c:barChart>
      <c:catAx>
        <c:axId val="263141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3140192"/>
        <c:crosses val="autoZero"/>
        <c:auto val="1"/>
        <c:lblAlgn val="ctr"/>
        <c:lblOffset val="100"/>
        <c:noMultiLvlLbl val="0"/>
      </c:catAx>
      <c:valAx>
        <c:axId val="263140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314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01823135996513E-2"/>
          <c:y val="0.33021084250654203"/>
          <c:w val="0.95425754743071578"/>
          <c:h val="0.651358487891751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Planilha1!$DC$1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E4-43AB-9C50-F8A1B50056B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E4-43AB-9C50-F8A1B50056B1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E4-43AB-9C50-F8A1B50056B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E4-43AB-9C50-F8A1B50056B1}"/>
              </c:ext>
            </c:extLst>
          </c:dPt>
          <c:dPt>
            <c:idx val="4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E4-43AB-9C50-F8A1B50056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Planilha1!$DB$2:$DB$6</c:f>
              <c:strCache>
                <c:ptCount val="5"/>
                <c:pt idx="0">
                  <c:v>Página do órgão</c:v>
                </c:pt>
                <c:pt idx="1">
                  <c:v>Intranet do órgão</c:v>
                </c:pt>
                <c:pt idx="2">
                  <c:v>Boletim de serviço</c:v>
                </c:pt>
                <c:pt idx="3">
                  <c:v>Diário oficial</c:v>
                </c:pt>
                <c:pt idx="4">
                  <c:v>Em branco</c:v>
                </c:pt>
              </c:strCache>
            </c:strRef>
          </c:cat>
          <c:val>
            <c:numRef>
              <c:f>Planilha1!$DC$2:$DC$6</c:f>
              <c:numCache>
                <c:formatCode>General</c:formatCode>
                <c:ptCount val="5"/>
                <c:pt idx="0">
                  <c:v>100</c:v>
                </c:pt>
                <c:pt idx="1">
                  <c:v>16</c:v>
                </c:pt>
                <c:pt idx="2">
                  <c:v>14</c:v>
                </c:pt>
                <c:pt idx="3">
                  <c:v>4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E4-43AB-9C50-F8A1B50056B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Planilha1!$DF$1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3C-48FF-A6E4-3A7230976F2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3C-48FF-A6E4-3A7230976F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D3C-48FF-A6E4-3A7230976F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Planilha1!$DE$2:$DE$4</c:f>
              <c:strCache>
                <c:ptCount val="3"/>
                <c:pt idx="0">
                  <c:v>Não</c:v>
                </c:pt>
                <c:pt idx="1">
                  <c:v>Sim</c:v>
                </c:pt>
                <c:pt idx="2">
                  <c:v>Em branco</c:v>
                </c:pt>
              </c:strCache>
            </c:strRef>
          </c:cat>
          <c:val>
            <c:numRef>
              <c:f>Planilha1!$DF$2:$DF$4</c:f>
              <c:numCache>
                <c:formatCode>General</c:formatCode>
                <c:ptCount val="3"/>
                <c:pt idx="0">
                  <c:v>106</c:v>
                </c:pt>
                <c:pt idx="1">
                  <c:v>32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3C-48FF-A6E4-3A7230976F2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Planilha1!$DI$1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14-431B-B03C-71779F16DC5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14-431B-B03C-71779F16DC5E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F14-431B-B03C-71779F16DC5E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F14-431B-B03C-71779F16DC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Planilha1!$DH$2:$DH$5</c:f>
              <c:strCache>
                <c:ptCount val="4"/>
                <c:pt idx="0">
                  <c:v>Suficientes</c:v>
                </c:pt>
                <c:pt idx="1">
                  <c:v>Insuficientes</c:v>
                </c:pt>
                <c:pt idx="2">
                  <c:v>Excessivos</c:v>
                </c:pt>
                <c:pt idx="3">
                  <c:v>Em branco</c:v>
                </c:pt>
              </c:strCache>
            </c:strRef>
          </c:cat>
          <c:val>
            <c:numRef>
              <c:f>Planilha1!$DI$2:$DI$5</c:f>
              <c:numCache>
                <c:formatCode>General</c:formatCode>
                <c:ptCount val="4"/>
                <c:pt idx="0">
                  <c:v>98</c:v>
                </c:pt>
                <c:pt idx="1">
                  <c:v>32</c:v>
                </c:pt>
                <c:pt idx="2">
                  <c:v>9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14-431B-B03C-71779F16DC5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Planilha1!$DL$1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EA-4B9F-B830-E7D7B2F9FBD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EA-4B9F-B830-E7D7B2F9FBD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EA-4B9F-B830-E7D7B2F9FB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Planilha1!$DK$2:$DK$4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Planilha1!$DL$2:$DL$4</c:f>
              <c:numCache>
                <c:formatCode>General</c:formatCode>
                <c:ptCount val="3"/>
                <c:pt idx="0">
                  <c:v>94</c:v>
                </c:pt>
                <c:pt idx="1">
                  <c:v>41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EA-4B9F-B830-E7D7B2F9FBD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Planilha1!$DO$1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FF-4381-9946-4F456251D5C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FF-4381-9946-4F456251D5C3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FF-4381-9946-4F456251D5C3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2FF-4381-9946-4F456251D5C3}"/>
              </c:ext>
            </c:extLst>
          </c:dPt>
          <c:dPt>
            <c:idx val="4"/>
            <c:bubble3D val="0"/>
            <c:spPr>
              <a:solidFill>
                <a:srgbClr val="EA58C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2FF-4381-9946-4F456251D5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Planilha1!$DN$2:$DN$6</c:f>
              <c:strCache>
                <c:ptCount val="5"/>
                <c:pt idx="0">
                  <c:v>Nunca</c:v>
                </c:pt>
                <c:pt idx="1">
                  <c:v>Excepcionalmente</c:v>
                </c:pt>
                <c:pt idx="2">
                  <c:v>Ocasionalmente</c:v>
                </c:pt>
                <c:pt idx="3">
                  <c:v>Sempre</c:v>
                </c:pt>
                <c:pt idx="4">
                  <c:v>Em branco</c:v>
                </c:pt>
              </c:strCache>
            </c:strRef>
          </c:cat>
          <c:val>
            <c:numRef>
              <c:f>Planilha1!$DO$2:$DO$6</c:f>
              <c:numCache>
                <c:formatCode>General</c:formatCode>
                <c:ptCount val="5"/>
                <c:pt idx="0">
                  <c:v>71</c:v>
                </c:pt>
                <c:pt idx="1">
                  <c:v>42</c:v>
                </c:pt>
                <c:pt idx="2">
                  <c:v>14</c:v>
                </c:pt>
                <c:pt idx="3">
                  <c:v>11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FF-4381-9946-4F456251D5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441439865582323E-2"/>
          <c:y val="0.21349549392954778"/>
          <c:w val="0.61582992320749752"/>
          <c:h val="0.67102581766798408"/>
        </c:manualLayout>
      </c:layout>
      <c:pieChart>
        <c:varyColors val="1"/>
        <c:ser>
          <c:idx val="0"/>
          <c:order val="0"/>
          <c:tx>
            <c:strRef>
              <c:f>Planilha1!$K$1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A0-4731-8E5A-667AFDE6B2B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A0-4731-8E5A-667AFDE6B2B3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A0-4731-8E5A-667AFDE6B2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Planilha1!$J$2:$J$4</c:f>
              <c:strCache>
                <c:ptCount val="3"/>
                <c:pt idx="0">
                  <c:v>Não</c:v>
                </c:pt>
                <c:pt idx="1">
                  <c:v>Sim</c:v>
                </c:pt>
                <c:pt idx="2">
                  <c:v>Em branco</c:v>
                </c:pt>
              </c:strCache>
            </c:strRef>
          </c:cat>
          <c:val>
            <c:numRef>
              <c:f>Planilha1!$K$2:$K$4</c:f>
              <c:numCache>
                <c:formatCode>General</c:formatCode>
                <c:ptCount val="3"/>
                <c:pt idx="0">
                  <c:v>59</c:v>
                </c:pt>
                <c:pt idx="1">
                  <c:v>1</c:v>
                </c:pt>
                <c:pt idx="2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A0-4731-8E5A-667AFDE6B2B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Respostas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FEA-4DEF-9EFA-9396745BD995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FEA-4DEF-9EFA-9396745BD9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Inscrição em ação de desenvolvimento pontual, sem mensalidade</c:v>
                </c:pt>
                <c:pt idx="1">
                  <c:v>Mensalidade de pós-graduação</c:v>
                </c:pt>
                <c:pt idx="2">
                  <c:v>Mensalidade de curso de língua estrangeira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41</c:v>
                </c:pt>
                <c:pt idx="1">
                  <c:v>29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EA-4DEF-9EFA-9396745BD9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4502336"/>
        <c:axId val="564504832"/>
      </c:barChart>
      <c:catAx>
        <c:axId val="56450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564504832"/>
        <c:crosses val="autoZero"/>
        <c:auto val="1"/>
        <c:lblAlgn val="ctr"/>
        <c:lblOffset val="100"/>
        <c:noMultiLvlLbl val="0"/>
      </c:catAx>
      <c:valAx>
        <c:axId val="564504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450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Planilha1!$DR$1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75-422F-8E05-7DEDABC65FC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75-422F-8E05-7DEDABC65FC9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75-422F-8E05-7DEDABC65F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Planilha1!$DQ$2:$DQ$4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Planilha1!$DR$2:$DR$4</c:f>
              <c:numCache>
                <c:formatCode>General</c:formatCode>
                <c:ptCount val="3"/>
                <c:pt idx="0">
                  <c:v>78</c:v>
                </c:pt>
                <c:pt idx="1">
                  <c:v>63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75-422F-8E05-7DEDABC65FC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Planilha1!$DU$1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A8-4280-BD10-D0F4816D4DB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A8-4280-BD10-D0F4816D4DB4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A8-4280-BD10-D0F4816D4D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Planilha1!$DT$2:$DT$4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Em branco</c:v>
                </c:pt>
              </c:strCache>
            </c:strRef>
          </c:cat>
          <c:val>
            <c:numRef>
              <c:f>Planilha1!$DU$2:$DU$4</c:f>
              <c:numCache>
                <c:formatCode>General</c:formatCode>
                <c:ptCount val="3"/>
                <c:pt idx="0">
                  <c:v>114</c:v>
                </c:pt>
                <c:pt idx="1">
                  <c:v>24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A8-4280-BD10-D0F4816D4DB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r>
              <a:rPr lang="en-US"/>
              <a:t>Perfil dos respondentes (Cargo/Função)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4.2206484160470646E-2"/>
          <c:y val="0.18740630428206037"/>
          <c:w val="0.94139551254071008"/>
          <c:h val="0.3539332079629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Perfil dos respondentes (Cargo/Função)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9F-4DE5-8004-CF38DC5393B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9F-4DE5-8004-CF38DC5393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Técnico da área de Desenvolvimento de Pessoas</c:v>
                </c:pt>
                <c:pt idx="1">
                  <c:v>Coordenador da área de Desenvolvimento de Pessoas</c:v>
                </c:pt>
                <c:pt idx="2">
                  <c:v>Diretor/Coordenador-Geral/Pró-Reitor de Unidade de Gestão de Pessoas</c:v>
                </c:pt>
              </c:strCache>
            </c:strRef>
          </c:cat>
          <c:val>
            <c:numRef>
              <c:f>Planilha1!$B$2:$B$4</c:f>
              <c:numCache>
                <c:formatCode>0%</c:formatCode>
                <c:ptCount val="3"/>
                <c:pt idx="0">
                  <c:v>0.49</c:v>
                </c:pt>
                <c:pt idx="1">
                  <c:v>0.48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9F-4DE5-8004-CF38DC539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8582511"/>
        <c:axId val="1688593327"/>
      </c:barChart>
      <c:catAx>
        <c:axId val="16885825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88593327"/>
        <c:crosses val="autoZero"/>
        <c:auto val="1"/>
        <c:lblAlgn val="ctr"/>
        <c:lblOffset val="100"/>
        <c:noMultiLvlLbl val="0"/>
      </c:catAx>
      <c:valAx>
        <c:axId val="1688593327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8858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825410816756282E-2"/>
          <c:y val="0.59578938729096509"/>
          <c:w val="0.82587644167753194"/>
          <c:h val="0.3966574641165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pt-BR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5585488507666099"/>
          <c:y val="5.32361501125294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2.9302243729644958E-2"/>
          <c:y val="0.16820845733209941"/>
          <c:w val="0.94139551254071008"/>
          <c:h val="0.40297608623498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Perfil dos respondentes (Órgão/Entidade)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78-4666-AE78-6B0BEBE9B83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478-4666-AE78-6B0BEBE9B83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478-4666-AE78-6B0BEBE9B83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478-4666-AE78-6B0BEBE9B83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478-4666-AE78-6B0BEBE9B83F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478-4666-AE78-6B0BEBE9B83F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478-4666-AE78-6B0BEBE9B83F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478-4666-AE78-6B0BEBE9B8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Planilha1!$A$2:$A$9</c:f>
              <c:strCache>
                <c:ptCount val="8"/>
                <c:pt idx="0">
                  <c:v>Indireta - Inst. Fed. de Ensino</c:v>
                </c:pt>
                <c:pt idx="1">
                  <c:v>Indireta - Autarquia</c:v>
                </c:pt>
                <c:pt idx="2">
                  <c:v>Direta - Órgão Executivo</c:v>
                </c:pt>
                <c:pt idx="3">
                  <c:v>Direta - Ministério</c:v>
                </c:pt>
                <c:pt idx="4">
                  <c:v>Indireta - Agência</c:v>
                </c:pt>
                <c:pt idx="5">
                  <c:v>Indireta - Fundação</c:v>
                </c:pt>
                <c:pt idx="6">
                  <c:v>Direta - Órgão de Ensino</c:v>
                </c:pt>
                <c:pt idx="7">
                  <c:v>Direta - Militar</c:v>
                </c:pt>
              </c:strCache>
            </c:strRef>
          </c:cat>
          <c:val>
            <c:numRef>
              <c:f>Planilha1!$B$2:$B$9</c:f>
              <c:numCache>
                <c:formatCode>0%</c:formatCode>
                <c:ptCount val="8"/>
                <c:pt idx="0">
                  <c:v>0.37</c:v>
                </c:pt>
                <c:pt idx="1">
                  <c:v>0.17</c:v>
                </c:pt>
                <c:pt idx="2">
                  <c:v>0.14000000000000001</c:v>
                </c:pt>
                <c:pt idx="3">
                  <c:v>0.14000000000000001</c:v>
                </c:pt>
                <c:pt idx="4">
                  <c:v>7.0000000000000007E-2</c:v>
                </c:pt>
                <c:pt idx="5">
                  <c:v>0.05</c:v>
                </c:pt>
                <c:pt idx="6">
                  <c:v>0.04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478-4666-AE78-6B0BEBE9B8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88582511"/>
        <c:axId val="1688593327"/>
      </c:barChart>
      <c:catAx>
        <c:axId val="16885825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88593327"/>
        <c:crosses val="autoZero"/>
        <c:auto val="1"/>
        <c:lblAlgn val="ctr"/>
        <c:lblOffset val="100"/>
        <c:noMultiLvlLbl val="0"/>
      </c:catAx>
      <c:valAx>
        <c:axId val="1688593327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8858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07303774000501E-2"/>
          <c:y val="0.6078135200151531"/>
          <c:w val="0.82587644167753194"/>
          <c:h val="0.36905392408910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pt-BR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418352607810891"/>
          <c:y val="8.32531586263807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4.1175733728290261E-2"/>
          <c:y val="0.16373937403959055"/>
          <c:w val="0.91764853254341949"/>
          <c:h val="0.3999913237792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Respostas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05-4BCB-834A-844ED2D2272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05-4BCB-834A-844ED2D2272F}"/>
              </c:ext>
            </c:extLst>
          </c:dPt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05-4BCB-834A-844ED2D227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Avanços</c:v>
                </c:pt>
                <c:pt idx="1">
                  <c:v>Sem avanço</c:v>
                </c:pt>
                <c:pt idx="2">
                  <c:v>Fuga ao tema</c:v>
                </c:pt>
              </c:strCache>
            </c:strRef>
          </c:cat>
          <c:val>
            <c:numRef>
              <c:f>Planilha1!$B$2:$B$4</c:f>
              <c:numCache>
                <c:formatCode>0%</c:formatCode>
                <c:ptCount val="3"/>
                <c:pt idx="0">
                  <c:v>0.71</c:v>
                </c:pt>
                <c:pt idx="1">
                  <c:v>0.25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05-4BCB-834A-844ED2D227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7837151"/>
        <c:axId val="1307839647"/>
      </c:barChart>
      <c:catAx>
        <c:axId val="13078371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pt-BR"/>
          </a:p>
        </c:txPr>
        <c:crossAx val="1307839647"/>
        <c:crosses val="autoZero"/>
        <c:auto val="1"/>
        <c:lblAlgn val="ctr"/>
        <c:lblOffset val="100"/>
        <c:noMultiLvlLbl val="0"/>
      </c:catAx>
      <c:valAx>
        <c:axId val="1307839647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0783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Planilha1!$N$1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7A-42D1-900A-36207E292DC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7A-42D1-900A-36207E292DC4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7A-42D1-900A-36207E292DC4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7A-42D1-900A-36207E292D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Planilha1!$M$2:$M$5</c:f>
              <c:strCache>
                <c:ptCount val="4"/>
                <c:pt idx="0">
                  <c:v>A área estratégica do órgão/entidade não entendeu como prioridade.</c:v>
                </c:pt>
                <c:pt idx="1">
                  <c:v>Complexidade na aplicação.</c:v>
                </c:pt>
                <c:pt idx="2">
                  <c:v>Já possui metodologia própria.</c:v>
                </c:pt>
                <c:pt idx="3">
                  <c:v>Em branco</c:v>
                </c:pt>
              </c:strCache>
            </c:strRef>
          </c:cat>
          <c:val>
            <c:numRef>
              <c:f>Planilha1!$N$2:$N$5</c:f>
              <c:numCache>
                <c:formatCode>General</c:formatCode>
                <c:ptCount val="4"/>
                <c:pt idx="0">
                  <c:v>6</c:v>
                </c:pt>
                <c:pt idx="1">
                  <c:v>39</c:v>
                </c:pt>
                <c:pt idx="2">
                  <c:v>14</c:v>
                </c:pt>
                <c:pt idx="3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7A-42D1-900A-36207E292DC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441439865582323E-2"/>
          <c:y val="0.21349549392954778"/>
          <c:w val="0.61582992320749752"/>
          <c:h val="0.67102581766798408"/>
        </c:manualLayout>
      </c:layout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926839327004158E-2"/>
          <c:y val="0.15685673900737301"/>
          <c:w val="0.58000788900800204"/>
          <c:h val="0.67305473652771552"/>
        </c:manualLayout>
      </c:layout>
      <c:pieChart>
        <c:varyColors val="1"/>
        <c:ser>
          <c:idx val="0"/>
          <c:order val="0"/>
          <c:tx>
            <c:strRef>
              <c:f>Planilha1!$Q$1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67-4525-A08F-08DA6F9D8E2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67-4525-A08F-08DA6F9D8E2A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67-4525-A08F-08DA6F9D8E2A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A67-4525-A08F-08DA6F9D8E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Planilha1!$P$2:$P$5</c:f>
              <c:strCache>
                <c:ptCount val="4"/>
                <c:pt idx="0">
                  <c:v>É adequada.</c:v>
                </c:pt>
                <c:pt idx="1">
                  <c:v>É parcialmente adequada.</c:v>
                </c:pt>
                <c:pt idx="2">
                  <c:v>Não é adequada.</c:v>
                </c:pt>
                <c:pt idx="3">
                  <c:v>Em branco</c:v>
                </c:pt>
              </c:strCache>
            </c:strRef>
          </c:cat>
          <c:val>
            <c:numRef>
              <c:f>Planilha1!$Q$2:$Q$5</c:f>
              <c:numCache>
                <c:formatCode>General</c:formatCode>
                <c:ptCount val="4"/>
                <c:pt idx="0">
                  <c:v>4</c:v>
                </c:pt>
                <c:pt idx="1">
                  <c:v>19</c:v>
                </c:pt>
                <c:pt idx="2">
                  <c:v>2</c:v>
                </c:pt>
                <c:pt idx="3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67-4525-A08F-08DA6F9D8E2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84331284384935E-2"/>
          <c:y val="0.15735066972832021"/>
          <c:w val="0.63228102694727628"/>
          <c:h val="0.7023447957426775"/>
        </c:manualLayout>
      </c:layout>
      <c:pieChart>
        <c:varyColors val="1"/>
        <c:ser>
          <c:idx val="0"/>
          <c:order val="0"/>
          <c:tx>
            <c:strRef>
              <c:f>'Qtd geral novo'!$T$1</c:f>
              <c:strCache>
                <c:ptCount val="1"/>
                <c:pt idx="0">
                  <c:v>QTD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D2F-499B-AFE1-CC5CDBC9A1E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D2F-499B-AFE1-CC5CDBC9A1EC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D2F-499B-AFE1-CC5CDBC9A1EC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D2F-499B-AFE1-CC5CDBC9A1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'Qtd geral novo'!$S$2:$S$5</c:f>
              <c:strCache>
                <c:ptCount val="4"/>
                <c:pt idx="0">
                  <c:v>Difícil utilização.</c:v>
                </c:pt>
                <c:pt idx="1">
                  <c:v>Regular utilização.</c:v>
                </c:pt>
                <c:pt idx="2">
                  <c:v>Fácil utilização.</c:v>
                </c:pt>
                <c:pt idx="3">
                  <c:v>Em branco</c:v>
                </c:pt>
              </c:strCache>
            </c:strRef>
          </c:cat>
          <c:val>
            <c:numRef>
              <c:f>'Qtd geral novo'!$T$2:$T$5</c:f>
              <c:numCache>
                <c:formatCode>General</c:formatCode>
                <c:ptCount val="4"/>
                <c:pt idx="0">
                  <c:v>11</c:v>
                </c:pt>
                <c:pt idx="1">
                  <c:v>11</c:v>
                </c:pt>
                <c:pt idx="2">
                  <c:v>3</c:v>
                </c:pt>
                <c:pt idx="3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2F-499B-AFE1-CC5CDBC9A1E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+mj-lt"/>
          <a:cs typeface="Segoe UI" panose="020B0502040204020203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46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472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20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125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0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407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278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3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126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48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087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6DFE12-C098-4F81-B0E6-9FBBBEB5AC52}" type="datetimeFigureOut">
              <a:rPr lang="pt-BR" smtClean="0"/>
              <a:t>29/06/2022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D5C2F4B-0AEF-4B44-938C-15416A270A2B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81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2.JP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84CF176-5285-4F57-A3FF-F97742FC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435E0E-2280-A0FA-05F6-2AC1B8D1C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686015"/>
          </a:xfrm>
        </p:spPr>
        <p:txBody>
          <a:bodyPr>
            <a:normAutofit/>
          </a:bodyPr>
          <a:lstStyle/>
          <a:p>
            <a:r>
              <a:rPr lang="pt-BR" sz="5600" dirty="0"/>
              <a:t>Resultado da Pesquisa sobre a aplicabilidade da PNDP</a:t>
            </a:r>
          </a:p>
        </p:txBody>
      </p:sp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70009F26-7DF1-BC2C-DCC1-E346C8278B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2" t="5075" r="42420" b="21737"/>
          <a:stretch/>
        </p:blipFill>
        <p:spPr>
          <a:xfrm>
            <a:off x="633999" y="950820"/>
            <a:ext cx="5462001" cy="4432678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F936838B-2942-49A4-8369-F371A9422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ED8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9448C7-491D-4920-A6AA-C30F167D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4676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3800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5 – Guias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AA394ADC-84AA-6139-2EC6-C67D9B42AF14}"/>
              </a:ext>
            </a:extLst>
          </p:cNvPr>
          <p:cNvGrpSpPr/>
          <p:nvPr/>
        </p:nvGrpSpPr>
        <p:grpSpPr>
          <a:xfrm>
            <a:off x="159852" y="1013198"/>
            <a:ext cx="3800105" cy="4956993"/>
            <a:chOff x="349857" y="1013198"/>
            <a:chExt cx="3800105" cy="4956993"/>
          </a:xfrm>
        </p:grpSpPr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1BD1FB6B-803A-77E1-BC84-92E9C87D6C9C}"/>
                </a:ext>
              </a:extLst>
            </p:cNvPr>
            <p:cNvGrpSpPr/>
            <p:nvPr/>
          </p:nvGrpSpPr>
          <p:grpSpPr>
            <a:xfrm>
              <a:off x="349857" y="1013198"/>
              <a:ext cx="3800105" cy="4956993"/>
              <a:chOff x="285006" y="795577"/>
              <a:chExt cx="2992584" cy="3859550"/>
            </a:xfrm>
          </p:grpSpPr>
          <p:sp>
            <p:nvSpPr>
              <p:cNvPr id="38" name="Retângulo 37">
                <a:extLst>
                  <a:ext uri="{FF2B5EF4-FFF2-40B4-BE49-F238E27FC236}">
                    <a16:creationId xmlns:a16="http://schemas.microsoft.com/office/drawing/2014/main" id="{7EC3C5AF-831C-231D-8D6D-07E2517521B1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66CB9FCE-CC19-7F53-0140-368B30B65F6E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0" name="CaixaDeTexto 39">
                  <a:extLst>
                    <a:ext uri="{FF2B5EF4-FFF2-40B4-BE49-F238E27FC236}">
                      <a16:creationId xmlns:a16="http://schemas.microsoft.com/office/drawing/2014/main" id="{26411512-000E-DD07-76AB-73FECCB4EC6C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6470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21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</a:t>
                  </a:r>
                  <a:r>
                    <a:rPr lang="pt-BR" sz="1200" i="0" dirty="0">
                      <a:effectLst/>
                      <a:latin typeface="+mj-lt"/>
                    </a:rPr>
                    <a:t>O § 2º do art. 3º da IN nº 21/2021 prevê a divulgação de orientações para uso do Portal SIPEC. Você sabe onde encontrar os manuais com essas orientações?</a:t>
                  </a:r>
                  <a:endParaRPr lang="pt-BR" sz="1200" dirty="0">
                    <a:latin typeface="+mj-lt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41" name="CaixaDeTexto 40">
                  <a:extLst>
                    <a:ext uri="{FF2B5EF4-FFF2-40B4-BE49-F238E27FC236}">
                      <a16:creationId xmlns:a16="http://schemas.microsoft.com/office/drawing/2014/main" id="{41632019-B261-1C6F-709A-ABDEAA8DE2AB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144/146</a:t>
                  </a:r>
                </a:p>
              </p:txBody>
            </p:sp>
          </p:grpSp>
        </p:grpSp>
        <p:graphicFrame>
          <p:nvGraphicFramePr>
            <p:cNvPr id="22" name="Gráfico 21">
              <a:extLst>
                <a:ext uri="{FF2B5EF4-FFF2-40B4-BE49-F238E27FC236}">
                  <a16:creationId xmlns:a16="http://schemas.microsoft.com/office/drawing/2014/main" id="{F1C42DD8-E38B-1C67-25BD-89E2ACEC766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68016921"/>
                </p:ext>
              </p:extLst>
            </p:nvPr>
          </p:nvGraphicFramePr>
          <p:xfrm>
            <a:off x="349857" y="1844195"/>
            <a:ext cx="3800102" cy="37110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56DDB78E-2724-428D-96E9-CB6E8E9DB6A4}"/>
              </a:ext>
            </a:extLst>
          </p:cNvPr>
          <p:cNvGrpSpPr/>
          <p:nvPr/>
        </p:nvGrpSpPr>
        <p:grpSpPr>
          <a:xfrm>
            <a:off x="4062145" y="1013198"/>
            <a:ext cx="3800104" cy="4956993"/>
            <a:chOff x="4287776" y="1013198"/>
            <a:chExt cx="3800104" cy="4956993"/>
          </a:xfrm>
        </p:grpSpPr>
        <p:grpSp>
          <p:nvGrpSpPr>
            <p:cNvPr id="43" name="Agrupar 42">
              <a:extLst>
                <a:ext uri="{FF2B5EF4-FFF2-40B4-BE49-F238E27FC236}">
                  <a16:creationId xmlns:a16="http://schemas.microsoft.com/office/drawing/2014/main" id="{E515F7EC-86B5-4233-13A7-EC9D74D6F7D8}"/>
                </a:ext>
              </a:extLst>
            </p:cNvPr>
            <p:cNvGrpSpPr/>
            <p:nvPr/>
          </p:nvGrpSpPr>
          <p:grpSpPr>
            <a:xfrm>
              <a:off x="4287778" y="1013198"/>
              <a:ext cx="3800102" cy="4956993"/>
              <a:chOff x="285006" y="795577"/>
              <a:chExt cx="2992584" cy="3859550"/>
            </a:xfrm>
          </p:grpSpPr>
          <p:sp>
            <p:nvSpPr>
              <p:cNvPr id="45" name="Retângulo 44">
                <a:extLst>
                  <a:ext uri="{FF2B5EF4-FFF2-40B4-BE49-F238E27FC236}">
                    <a16:creationId xmlns:a16="http://schemas.microsoft.com/office/drawing/2014/main" id="{D4E7540A-570F-4770-56D2-E5F0518A8206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46" name="Agrupar 45">
                <a:extLst>
                  <a:ext uri="{FF2B5EF4-FFF2-40B4-BE49-F238E27FC236}">
                    <a16:creationId xmlns:a16="http://schemas.microsoft.com/office/drawing/2014/main" id="{2226C6C3-538D-C384-A959-F63C4CB35897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7" name="CaixaDeTexto 46">
                  <a:extLst>
                    <a:ext uri="{FF2B5EF4-FFF2-40B4-BE49-F238E27FC236}">
                      <a16:creationId xmlns:a16="http://schemas.microsoft.com/office/drawing/2014/main" id="{2915CA2D-0BCA-D17F-AC58-121A2308955F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35945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22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Caso já tenha consultado os manuais de orientações, considera que as informações disponíveis são:</a:t>
                  </a:r>
                </a:p>
              </p:txBody>
            </p:sp>
            <p:sp>
              <p:nvSpPr>
                <p:cNvPr id="48" name="CaixaDeTexto 47">
                  <a:extLst>
                    <a:ext uri="{FF2B5EF4-FFF2-40B4-BE49-F238E27FC236}">
                      <a16:creationId xmlns:a16="http://schemas.microsoft.com/office/drawing/2014/main" id="{C16E66EF-A704-4B26-11FD-84C8244EA77B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100/146</a:t>
                  </a:r>
                </a:p>
              </p:txBody>
            </p:sp>
          </p:grpSp>
        </p:grpSp>
        <p:graphicFrame>
          <p:nvGraphicFramePr>
            <p:cNvPr id="23" name="Gráfico 22">
              <a:extLst>
                <a:ext uri="{FF2B5EF4-FFF2-40B4-BE49-F238E27FC236}">
                  <a16:creationId xmlns:a16="http://schemas.microsoft.com/office/drawing/2014/main" id="{269A3157-B423-070A-D545-1AE4D30C8DC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72865726"/>
                </p:ext>
              </p:extLst>
            </p:nvPr>
          </p:nvGraphicFramePr>
          <p:xfrm>
            <a:off x="4287776" y="1844195"/>
            <a:ext cx="3800099" cy="38211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3EAC0FC2-CB25-5729-DDDD-88A9D458B59D}"/>
              </a:ext>
            </a:extLst>
          </p:cNvPr>
          <p:cNvGrpSpPr/>
          <p:nvPr/>
        </p:nvGrpSpPr>
        <p:grpSpPr>
          <a:xfrm>
            <a:off x="7964434" y="1013198"/>
            <a:ext cx="3800102" cy="4956993"/>
            <a:chOff x="285006" y="795577"/>
            <a:chExt cx="2992584" cy="3859550"/>
          </a:xfrm>
        </p:grpSpPr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3E7A4E28-2B96-4DBD-CB14-7DD131AB681A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1" name="Agrupar 30">
              <a:extLst>
                <a:ext uri="{FF2B5EF4-FFF2-40B4-BE49-F238E27FC236}">
                  <a16:creationId xmlns:a16="http://schemas.microsoft.com/office/drawing/2014/main" id="{FE7E8799-9194-5D58-4C23-D0D09B033E40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937641F5-631D-C675-733F-5D38A3447231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3594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23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Que sugestões seu órgão/entidade pode dar para a melhoria dos manuais?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D651B48F-7CA9-321B-A7D5-42C1BDDFC723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100/146</a:t>
                </a:r>
              </a:p>
            </p:txBody>
          </p:sp>
        </p:grpSp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0EC90FE9-63C4-5AA8-4C97-B0E1690D3854}"/>
              </a:ext>
            </a:extLst>
          </p:cNvPr>
          <p:cNvSpPr txBox="1"/>
          <p:nvPr/>
        </p:nvSpPr>
        <p:spPr>
          <a:xfrm>
            <a:off x="8125386" y="2092756"/>
            <a:ext cx="3588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Adequar o guia às universidades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Campos não refletem as orientações dos próprios manuais; deveriam trazer as questões levantadas pelos órgãos ao longo do ano anterior; aprimorar as orientações sobre o relatório de prestação de contas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Colocar no portal SIPEC o link para os manuais (Central de Conteúdos)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Explicar nos guias a finalidade do PDP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Explicar melhor no guia a gestão de riscos do PDP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Simplificar e ilustrar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Melhorar a acessibilidade</a:t>
            </a:r>
          </a:p>
          <a:p>
            <a:endParaRPr lang="pt-B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4879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92360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6 – Gestão de Riscos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5D355387-2935-57EF-6A72-926441003C43}"/>
              </a:ext>
            </a:extLst>
          </p:cNvPr>
          <p:cNvGrpSpPr/>
          <p:nvPr/>
        </p:nvGrpSpPr>
        <p:grpSpPr>
          <a:xfrm>
            <a:off x="174170" y="1041088"/>
            <a:ext cx="2642182" cy="4956993"/>
            <a:chOff x="285006" y="795577"/>
            <a:chExt cx="2992584" cy="385955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2FB4FC5C-A6B0-199A-F576-D68404FE7C5E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5DD0D75D-7E31-295A-DBAB-B3B1D3992E8F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875BCBFC-87AC-CFE3-5754-7187C9AB7676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790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24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O art. 7º do Decreto nº 9.991/2019 estabelece a gestão de riscos do PDP. O seu órgão/entidade consegue fazer a gestão de riscos do PDP?</a:t>
                </a: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0FD2BA7D-CCD0-1CAE-7FA4-F5FF7F6BCB05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142/146</a:t>
                </a:r>
              </a:p>
            </p:txBody>
          </p:sp>
        </p:grp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76DA54F3-860D-AAD7-EB90-07B9EE35CECC}"/>
              </a:ext>
            </a:extLst>
          </p:cNvPr>
          <p:cNvGrpSpPr/>
          <p:nvPr/>
        </p:nvGrpSpPr>
        <p:grpSpPr>
          <a:xfrm>
            <a:off x="2949001" y="1041086"/>
            <a:ext cx="3014353" cy="4956993"/>
            <a:chOff x="285007" y="795577"/>
            <a:chExt cx="2992583" cy="3859550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4BDF2F43-00D4-EF6D-5B30-1D97215BFC49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70A2F8B2-09DB-4266-D2F3-94224ABB83AB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5032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25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Assinale quais os níveis de gestão de riscos são realizados pelo seu órgão/entidade: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6073764" y="1041086"/>
            <a:ext cx="3006260" cy="4956993"/>
            <a:chOff x="285006" y="795577"/>
            <a:chExt cx="2992584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9" name="Agrupar 38">
              <a:extLst>
                <a:ext uri="{FF2B5EF4-FFF2-40B4-BE49-F238E27FC236}">
                  <a16:creationId xmlns:a16="http://schemas.microsoft.com/office/drawing/2014/main" id="{66CB9FCE-CC19-7F53-0140-368B30B65F6E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26411512-000E-DD07-76AB-73FECCB4EC6C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50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26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Indique o principal motivo para seu órgão/entidade NÃO conseguir fazer a gestão de riscos do PDP:</a:t>
                </a:r>
              </a:p>
            </p:txBody>
          </p:sp>
          <p:sp>
            <p:nvSpPr>
              <p:cNvPr id="41" name="CaixaDeTexto 40">
                <a:extLst>
                  <a:ext uri="{FF2B5EF4-FFF2-40B4-BE49-F238E27FC236}">
                    <a16:creationId xmlns:a16="http://schemas.microsoft.com/office/drawing/2014/main" id="{41632019-B261-1C6F-709A-ABDEAA8DE2AB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103/146</a:t>
                </a:r>
              </a:p>
            </p:txBody>
          </p:sp>
        </p:grp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9190435" y="1041086"/>
            <a:ext cx="2819300" cy="4956993"/>
            <a:chOff x="285006" y="795577"/>
            <a:chExt cx="2992584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6" name="Agrupar 45">
              <a:extLst>
                <a:ext uri="{FF2B5EF4-FFF2-40B4-BE49-F238E27FC236}">
                  <a16:creationId xmlns:a16="http://schemas.microsoft.com/office/drawing/2014/main" id="{2226C6C3-538D-C384-A959-F63C4CB35897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47" name="CaixaDeTexto 46">
                <a:extLst>
                  <a:ext uri="{FF2B5EF4-FFF2-40B4-BE49-F238E27FC236}">
                    <a16:creationId xmlns:a16="http://schemas.microsoft.com/office/drawing/2014/main" id="{2915CA2D-0BCA-D17F-AC58-121A2308955F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6470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27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Você tem alguma sugestão para melhorar a aplicabilidade do proposto no Decreto sobre a gestão de riscos do PDP do seu órgão/entidade? Qual?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48" name="CaixaDeTexto 47">
                <a:extLst>
                  <a:ext uri="{FF2B5EF4-FFF2-40B4-BE49-F238E27FC236}">
                    <a16:creationId xmlns:a16="http://schemas.microsoft.com/office/drawing/2014/main" id="{C16E66EF-A704-4B26-11FD-84C8244EA77B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45/146</a:t>
                </a:r>
              </a:p>
            </p:txBody>
          </p:sp>
        </p:grpSp>
      </p:grpSp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D5F83A4F-2C7A-0CAE-E0A9-0666EAA6AC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170464"/>
              </p:ext>
            </p:extLst>
          </p:nvPr>
        </p:nvGraphicFramePr>
        <p:xfrm>
          <a:off x="182265" y="2056748"/>
          <a:ext cx="2634086" cy="3608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Gráfico 34">
            <a:extLst>
              <a:ext uri="{FF2B5EF4-FFF2-40B4-BE49-F238E27FC236}">
                <a16:creationId xmlns:a16="http://schemas.microsoft.com/office/drawing/2014/main" id="{534B825F-D509-88C7-16E2-4063C6F0FE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890780"/>
              </p:ext>
            </p:extLst>
          </p:nvPr>
        </p:nvGraphicFramePr>
        <p:xfrm>
          <a:off x="2949000" y="1687417"/>
          <a:ext cx="3006258" cy="428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7" name="Gráfico 36">
            <a:extLst>
              <a:ext uri="{FF2B5EF4-FFF2-40B4-BE49-F238E27FC236}">
                <a16:creationId xmlns:a16="http://schemas.microsoft.com/office/drawing/2014/main" id="{BB595ACA-E467-E749-A8F1-F123F48B16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486489"/>
              </p:ext>
            </p:extLst>
          </p:nvPr>
        </p:nvGraphicFramePr>
        <p:xfrm>
          <a:off x="6073764" y="1591295"/>
          <a:ext cx="3006258" cy="407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2DD65A51-000B-816D-3E66-1EF15E482FA6}"/>
              </a:ext>
            </a:extLst>
          </p:cNvPr>
          <p:cNvSpPr txBox="1"/>
          <p:nvPr/>
        </p:nvSpPr>
        <p:spPr>
          <a:xfrm>
            <a:off x="9198531" y="2240432"/>
            <a:ext cx="28192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Inserir no guia matriz de risco para as ações do PDP (nível de impacto x probabilidade) para priorização das ações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Explicar melhor no guia a gestão de riscos do PDP para priorizar ações de desenvolvimento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Tornar a gestão de riscos não obrigatória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OC disponibilizar metodologia e ações de desenvolvimento em gestão de riscos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Reduzir as exigências sobre gestão de riscos</a:t>
            </a:r>
            <a:r>
              <a:rPr lang="pt-BR" sz="1200" dirty="0">
                <a:latin typeface="+mj-lt"/>
              </a:rPr>
              <a:t> dos normativos</a:t>
            </a:r>
          </a:p>
        </p:txBody>
      </p:sp>
    </p:spTree>
    <p:extLst>
      <p:ext uri="{BB962C8B-B14F-4D97-AF65-F5344CB8AC3E}">
        <p14:creationId xmlns:p14="http://schemas.microsoft.com/office/powerpoint/2010/main" val="3222323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92360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7 – Manifestação Técnica do Órgão Central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5D355387-2935-57EF-6A72-926441003C43}"/>
              </a:ext>
            </a:extLst>
          </p:cNvPr>
          <p:cNvGrpSpPr/>
          <p:nvPr/>
        </p:nvGrpSpPr>
        <p:grpSpPr>
          <a:xfrm>
            <a:off x="174170" y="1041088"/>
            <a:ext cx="2642182" cy="4956993"/>
            <a:chOff x="285006" y="795577"/>
            <a:chExt cx="2992584" cy="385955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2FB4FC5C-A6B0-199A-F576-D68404FE7C5E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5DD0D75D-7E31-295A-DBAB-B3B1D3992E8F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875BCBFC-87AC-CFE3-5754-7187C9AB7676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50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28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Como avalia a Manifestação Técnica do órgão central do SIPEC? </a:t>
                </a: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0FD2BA7D-CCD0-1CAE-7FA4-F5FF7F6BCB05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143/146</a:t>
                </a:r>
              </a:p>
            </p:txBody>
          </p:sp>
        </p:grp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76DA54F3-860D-AAD7-EB90-07B9EE35CECC}"/>
              </a:ext>
            </a:extLst>
          </p:cNvPr>
          <p:cNvGrpSpPr/>
          <p:nvPr/>
        </p:nvGrpSpPr>
        <p:grpSpPr>
          <a:xfrm>
            <a:off x="2926765" y="1041086"/>
            <a:ext cx="2381506" cy="4956993"/>
            <a:chOff x="285007" y="795577"/>
            <a:chExt cx="2992583" cy="3859550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4BDF2F43-00D4-EF6D-5B30-1D97215BFC49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70A2F8B2-09DB-4266-D2F3-94224ABB83AB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5032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29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Você tem alguma sugestão para aprimorar a manifestação técnica enviada pelo órgão central do SIPEC? Qual?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8562146" y="1041086"/>
            <a:ext cx="3447589" cy="4956993"/>
            <a:chOff x="285006" y="795577"/>
            <a:chExt cx="2992584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6" name="Agrupar 45">
              <a:extLst>
                <a:ext uri="{FF2B5EF4-FFF2-40B4-BE49-F238E27FC236}">
                  <a16:creationId xmlns:a16="http://schemas.microsoft.com/office/drawing/2014/main" id="{2226C6C3-538D-C384-A959-F63C4CB35897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47" name="CaixaDeTexto 46">
                <a:extLst>
                  <a:ext uri="{FF2B5EF4-FFF2-40B4-BE49-F238E27FC236}">
                    <a16:creationId xmlns:a16="http://schemas.microsoft.com/office/drawing/2014/main" id="{2915CA2D-0BCA-D17F-AC58-121A2308955F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790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31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Em relação à oferta de ações de desenvolvimento pela Enap e demais Escolas de Governo citada na questão anterior, você gostaria de deixar algum comentário ou sugestão de melhoria?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48" name="CaixaDeTexto 47">
                <a:extLst>
                  <a:ext uri="{FF2B5EF4-FFF2-40B4-BE49-F238E27FC236}">
                    <a16:creationId xmlns:a16="http://schemas.microsoft.com/office/drawing/2014/main" id="{C16E66EF-A704-4B26-11FD-84C8244EA77B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45/146</a:t>
                </a:r>
              </a:p>
            </p:txBody>
          </p:sp>
        </p:grp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2DD65A51-000B-816D-3E66-1EF15E482FA6}"/>
              </a:ext>
            </a:extLst>
          </p:cNvPr>
          <p:cNvSpPr txBox="1"/>
          <p:nvPr/>
        </p:nvSpPr>
        <p:spPr>
          <a:xfrm>
            <a:off x="8649017" y="1907539"/>
            <a:ext cx="3360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Necessidade da participação dos professores em eventos científicos; carência de ações de educação formal; necessidade de simplificar a forma de descrição da necessidade de desenvolvimento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Ampliar a oferta; Cursos estratégicos e voltados a inovação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Atualizar conteúdo dos cursos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Aumento de investimentos para as ações de desenvolvimento ($)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Aumento de oferta de ações para a área de ensino/docência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Crítica quanto à qualidade da manifestação técnica </a:t>
            </a:r>
            <a:r>
              <a:rPr lang="pt-BR" sz="1000" b="0" i="0" u="none" strike="noStrike" dirty="0">
                <a:solidFill>
                  <a:srgbClr val="FF0000"/>
                </a:solidFill>
                <a:effectLst/>
                <a:latin typeface="+mj-lt"/>
                <a:cs typeface="Segoe UI" panose="020B0502040204020203" pitchFamily="34" charset="0"/>
              </a:rPr>
              <a:t>(erros: ausência de ações existentes na Enap mas não presentes na MT)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FF0000"/>
                </a:solidFill>
                <a:effectLst/>
                <a:latin typeface="+mj-lt"/>
                <a:cs typeface="Segoe UI" panose="020B0502040204020203" pitchFamily="34" charset="0"/>
              </a:rPr>
              <a:t>Inserir demais escolas de governo para atender as necessidades dos órgãos/entidades; Compartilhamento das ações de desenvolvimento nas demais escolas a fim de disponibilizar as oportunidades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Melhorar a didática dos cursos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O match da necessidade com o curso oferecido não atende a necessidade do órgão ou é muito generalista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Priorizar os curso à distância com tutoria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Quando as ações forem repetidas, encaminhar apenas uma indicação</a:t>
            </a:r>
          </a:p>
        </p:txBody>
      </p:sp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041B20E1-68B4-65E0-53A9-961AF48AB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630720"/>
              </p:ext>
            </p:extLst>
          </p:nvPr>
        </p:nvGraphicFramePr>
        <p:xfrm>
          <a:off x="182265" y="1712248"/>
          <a:ext cx="2597710" cy="395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CaixaDeTexto 26">
            <a:extLst>
              <a:ext uri="{FF2B5EF4-FFF2-40B4-BE49-F238E27FC236}">
                <a16:creationId xmlns:a16="http://schemas.microsoft.com/office/drawing/2014/main" id="{C21BCA7D-E2BC-D932-2CD3-4F687730412B}"/>
              </a:ext>
            </a:extLst>
          </p:cNvPr>
          <p:cNvSpPr txBox="1"/>
          <p:nvPr/>
        </p:nvSpPr>
        <p:spPr>
          <a:xfrm>
            <a:off x="3050573" y="5693191"/>
            <a:ext cx="2495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65/146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ED50F61-A551-67F2-9AAB-260AB9473873}"/>
              </a:ext>
            </a:extLst>
          </p:cNvPr>
          <p:cNvSpPr txBox="1"/>
          <p:nvPr/>
        </p:nvSpPr>
        <p:spPr>
          <a:xfrm>
            <a:off x="3050573" y="2488448"/>
            <a:ext cx="20996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latin typeface="+mj-lt"/>
                <a:cs typeface="Segoe UI" panose="020B0502040204020203" pitchFamily="34" charset="0"/>
              </a:rPr>
              <a:t>Aprimoramento da análise do OC, </a:t>
            </a:r>
            <a:r>
              <a:rPr lang="pt-BR" sz="1200" dirty="0">
                <a:effectLst/>
                <a:latin typeface="+mj-lt"/>
                <a:cs typeface="Segoe UI" panose="020B0502040204020203" pitchFamily="34" charset="0"/>
              </a:rPr>
              <a:t>em especial quanto a devolutiva da Enap</a:t>
            </a:r>
            <a:endParaRPr lang="pt-BR" sz="1200" b="0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rPr>
              <a:t>Simplificação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rPr>
              <a:t>Devolutiva genérica, não aponta especificidades dos órgãos/entidades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dirty="0">
                <a:effectLst/>
                <a:latin typeface="+mj-lt"/>
                <a:cs typeface="Segoe UI" panose="020B0502040204020203" pitchFamily="34" charset="0"/>
              </a:rPr>
              <a:t>Complementar devolutiva com necessidades não transversais</a:t>
            </a:r>
            <a:endParaRPr lang="pt-BR" sz="1200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pt-BR" dirty="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9F6F99E0-C12C-8D8F-3CA6-575398DE34A3}"/>
              </a:ext>
            </a:extLst>
          </p:cNvPr>
          <p:cNvGrpSpPr/>
          <p:nvPr/>
        </p:nvGrpSpPr>
        <p:grpSpPr>
          <a:xfrm>
            <a:off x="5432078" y="1041086"/>
            <a:ext cx="3006260" cy="4956993"/>
            <a:chOff x="6073764" y="1041086"/>
            <a:chExt cx="3006260" cy="4956993"/>
          </a:xfrm>
        </p:grpSpPr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1BD1FB6B-803A-77E1-BC84-92E9C87D6C9C}"/>
                </a:ext>
              </a:extLst>
            </p:cNvPr>
            <p:cNvGrpSpPr/>
            <p:nvPr/>
          </p:nvGrpSpPr>
          <p:grpSpPr>
            <a:xfrm>
              <a:off x="6073764" y="1041086"/>
              <a:ext cx="3006260" cy="4956993"/>
              <a:chOff x="285006" y="795577"/>
              <a:chExt cx="2992584" cy="3859550"/>
            </a:xfrm>
          </p:grpSpPr>
          <p:sp>
            <p:nvSpPr>
              <p:cNvPr id="38" name="Retângulo 37">
                <a:extLst>
                  <a:ext uri="{FF2B5EF4-FFF2-40B4-BE49-F238E27FC236}">
                    <a16:creationId xmlns:a16="http://schemas.microsoft.com/office/drawing/2014/main" id="{7EC3C5AF-831C-231D-8D6D-07E2517521B1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66CB9FCE-CC19-7F53-0140-368B30B65F6E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0" name="CaixaDeTexto 39">
                  <a:extLst>
                    <a:ext uri="{FF2B5EF4-FFF2-40B4-BE49-F238E27FC236}">
                      <a16:creationId xmlns:a16="http://schemas.microsoft.com/office/drawing/2014/main" id="{26411512-000E-DD07-76AB-73FECCB4EC6C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6470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30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Nota de 1 a 5 sobre o quanto o órgão se beneficia em relação as ações de desenvolvimento indicadas na manifestação técnica</a:t>
                  </a:r>
                </a:p>
              </p:txBody>
            </p:sp>
            <p:sp>
              <p:nvSpPr>
                <p:cNvPr id="41" name="CaixaDeTexto 40">
                  <a:extLst>
                    <a:ext uri="{FF2B5EF4-FFF2-40B4-BE49-F238E27FC236}">
                      <a16:creationId xmlns:a16="http://schemas.microsoft.com/office/drawing/2014/main" id="{41632019-B261-1C6F-709A-ABDEAA8DE2AB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143/146</a:t>
                  </a:r>
                </a:p>
              </p:txBody>
            </p:sp>
          </p:grpSp>
        </p:grpSp>
        <p:graphicFrame>
          <p:nvGraphicFramePr>
            <p:cNvPr id="32" name="Gráfico 31">
              <a:extLst>
                <a:ext uri="{FF2B5EF4-FFF2-40B4-BE49-F238E27FC236}">
                  <a16:creationId xmlns:a16="http://schemas.microsoft.com/office/drawing/2014/main" id="{D4B4FFD7-9597-CD00-E52D-40821125E84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67404234"/>
                </p:ext>
              </p:extLst>
            </p:nvPr>
          </p:nvGraphicFramePr>
          <p:xfrm>
            <a:off x="6124982" y="1810365"/>
            <a:ext cx="2898438" cy="39445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13549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5955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8 – Relatório Anual de Execução - RAE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0C05656E-5411-2AC9-5760-7A9FF9B49121}"/>
              </a:ext>
            </a:extLst>
          </p:cNvPr>
          <p:cNvGrpSpPr/>
          <p:nvPr/>
        </p:nvGrpSpPr>
        <p:grpSpPr>
          <a:xfrm>
            <a:off x="157517" y="1057859"/>
            <a:ext cx="4461984" cy="4956993"/>
            <a:chOff x="159852" y="1013198"/>
            <a:chExt cx="3800105" cy="4956993"/>
          </a:xfrm>
        </p:grpSpPr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1BD1FB6B-803A-77E1-BC84-92E9C87D6C9C}"/>
                </a:ext>
              </a:extLst>
            </p:cNvPr>
            <p:cNvGrpSpPr/>
            <p:nvPr/>
          </p:nvGrpSpPr>
          <p:grpSpPr>
            <a:xfrm>
              <a:off x="159852" y="1013198"/>
              <a:ext cx="3800105" cy="4956993"/>
              <a:chOff x="285006" y="795577"/>
              <a:chExt cx="2992584" cy="3859550"/>
            </a:xfrm>
          </p:grpSpPr>
          <p:sp>
            <p:nvSpPr>
              <p:cNvPr id="38" name="Retângulo 37">
                <a:extLst>
                  <a:ext uri="{FF2B5EF4-FFF2-40B4-BE49-F238E27FC236}">
                    <a16:creationId xmlns:a16="http://schemas.microsoft.com/office/drawing/2014/main" id="{7EC3C5AF-831C-231D-8D6D-07E2517521B1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66CB9FCE-CC19-7F53-0140-368B30B65F6E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0" name="CaixaDeTexto 39">
                  <a:extLst>
                    <a:ext uri="{FF2B5EF4-FFF2-40B4-BE49-F238E27FC236}">
                      <a16:creationId xmlns:a16="http://schemas.microsoft.com/office/drawing/2014/main" id="{26411512-000E-DD07-76AB-73FECCB4EC6C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107836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32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</a:t>
                  </a:r>
                  <a:r>
                    <a:rPr lang="pt-BR" sz="1200" i="0" dirty="0">
                      <a:effectLst/>
                      <a:latin typeface="+mj-lt"/>
                    </a:rPr>
                    <a:t>O art. 22 da IN nº 21/2021 prevê o registro e o acompanhamento de informações sobre as necessidades de desenvolvimento. No Portal SIPEC, os campos para acompanhamento e avaliação ficam abertos para preenchimento durante o ano inteiro. Em seu órgão/entidade, o registro e o acompanhamento são realizados:</a:t>
                  </a:r>
                  <a:endParaRPr lang="pt-BR" sz="1200" dirty="0">
                    <a:latin typeface="+mj-lt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41" name="CaixaDeTexto 40">
                  <a:extLst>
                    <a:ext uri="{FF2B5EF4-FFF2-40B4-BE49-F238E27FC236}">
                      <a16:creationId xmlns:a16="http://schemas.microsoft.com/office/drawing/2014/main" id="{41632019-B261-1C6F-709A-ABDEAA8DE2AB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139/146</a:t>
                  </a:r>
                </a:p>
              </p:txBody>
            </p:sp>
          </p:grpSp>
        </p:grpSp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id="{CFA46BB6-097B-3084-9523-005B5412C3A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3740103"/>
                </p:ext>
              </p:extLst>
            </p:nvPr>
          </p:nvGraphicFramePr>
          <p:xfrm>
            <a:off x="159852" y="1828525"/>
            <a:ext cx="3800099" cy="38088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58EBD01-56B1-56A8-846B-6810A452DD86}"/>
              </a:ext>
            </a:extLst>
          </p:cNvPr>
          <p:cNvGrpSpPr/>
          <p:nvPr/>
        </p:nvGrpSpPr>
        <p:grpSpPr>
          <a:xfrm>
            <a:off x="4829696" y="1054677"/>
            <a:ext cx="3194468" cy="4956993"/>
            <a:chOff x="6305792" y="985310"/>
            <a:chExt cx="5599681" cy="4956993"/>
          </a:xfrm>
        </p:grpSpPr>
        <p:grpSp>
          <p:nvGrpSpPr>
            <p:cNvPr id="43" name="Agrupar 42">
              <a:extLst>
                <a:ext uri="{FF2B5EF4-FFF2-40B4-BE49-F238E27FC236}">
                  <a16:creationId xmlns:a16="http://schemas.microsoft.com/office/drawing/2014/main" id="{E515F7EC-86B5-4233-13A7-EC9D74D6F7D8}"/>
                </a:ext>
              </a:extLst>
            </p:cNvPr>
            <p:cNvGrpSpPr/>
            <p:nvPr/>
          </p:nvGrpSpPr>
          <p:grpSpPr>
            <a:xfrm>
              <a:off x="6305802" y="985310"/>
              <a:ext cx="5599671" cy="4956993"/>
              <a:chOff x="285007" y="795577"/>
              <a:chExt cx="2992583" cy="3859550"/>
            </a:xfrm>
          </p:grpSpPr>
          <p:sp>
            <p:nvSpPr>
              <p:cNvPr id="45" name="Retângulo 44">
                <a:extLst>
                  <a:ext uri="{FF2B5EF4-FFF2-40B4-BE49-F238E27FC236}">
                    <a16:creationId xmlns:a16="http://schemas.microsoft.com/office/drawing/2014/main" id="{D4E7540A-570F-4770-56D2-E5F0518A8206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7" name="CaixaDeTexto 46">
                <a:extLst>
                  <a:ext uri="{FF2B5EF4-FFF2-40B4-BE49-F238E27FC236}">
                    <a16:creationId xmlns:a16="http://schemas.microsoft.com/office/drawing/2014/main" id="{2915CA2D-0BCA-D17F-AC58-121A2308955F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50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33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No caso de uma possível melhoria no preenchimento dos campos do RAE </a:t>
                </a:r>
                <a:r>
                  <a:rPr lang="pt-BR" sz="1200" i="1" dirty="0">
                    <a:effectLst/>
                    <a:latin typeface="+mj-lt"/>
                  </a:rPr>
                  <a:t>(Informar execução por necessidade</a:t>
                </a:r>
                <a:r>
                  <a:rPr lang="pt-BR" sz="1200" i="0" dirty="0">
                    <a:effectLst/>
                    <a:latin typeface="+mj-lt"/>
                  </a:rPr>
                  <a:t>), informe qual ação seu órgão/entidade indicaria para ser adotada em relação a cada campo do RAE: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aphicFrame>
          <p:nvGraphicFramePr>
            <p:cNvPr id="9" name="Gráfico 8">
              <a:extLst>
                <a:ext uri="{FF2B5EF4-FFF2-40B4-BE49-F238E27FC236}">
                  <a16:creationId xmlns:a16="http://schemas.microsoft.com/office/drawing/2014/main" id="{CF18C1D7-8D38-2D19-E545-B80556C5EF9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98488911"/>
                </p:ext>
              </p:extLst>
            </p:nvPr>
          </p:nvGraphicFramePr>
          <p:xfrm>
            <a:off x="6305792" y="2061284"/>
            <a:ext cx="5599669" cy="38114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64FBD473-F697-879E-449B-48F689A83A4D}"/>
              </a:ext>
            </a:extLst>
          </p:cNvPr>
          <p:cNvGrpSpPr/>
          <p:nvPr/>
        </p:nvGrpSpPr>
        <p:grpSpPr>
          <a:xfrm>
            <a:off x="8234373" y="1057859"/>
            <a:ext cx="3800107" cy="4956993"/>
            <a:chOff x="159850" y="1013198"/>
            <a:chExt cx="3800107" cy="4956993"/>
          </a:xfrm>
        </p:grpSpPr>
        <p:grpSp>
          <p:nvGrpSpPr>
            <p:cNvPr id="35" name="Agrupar 34">
              <a:extLst>
                <a:ext uri="{FF2B5EF4-FFF2-40B4-BE49-F238E27FC236}">
                  <a16:creationId xmlns:a16="http://schemas.microsoft.com/office/drawing/2014/main" id="{6CFA4C37-BDCC-42C5-A801-67EAA92A4743}"/>
                </a:ext>
              </a:extLst>
            </p:cNvPr>
            <p:cNvGrpSpPr/>
            <p:nvPr/>
          </p:nvGrpSpPr>
          <p:grpSpPr>
            <a:xfrm>
              <a:off x="159852" y="1013198"/>
              <a:ext cx="3800105" cy="4956993"/>
              <a:chOff x="285006" y="795577"/>
              <a:chExt cx="2992584" cy="3859550"/>
            </a:xfrm>
          </p:grpSpPr>
          <p:sp>
            <p:nvSpPr>
              <p:cNvPr id="42" name="Retângulo 41">
                <a:extLst>
                  <a:ext uri="{FF2B5EF4-FFF2-40B4-BE49-F238E27FC236}">
                    <a16:creationId xmlns:a16="http://schemas.microsoft.com/office/drawing/2014/main" id="{378D2E22-42F6-C948-8427-196B3E2B9575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44" name="Agrupar 43">
                <a:extLst>
                  <a:ext uri="{FF2B5EF4-FFF2-40B4-BE49-F238E27FC236}">
                    <a16:creationId xmlns:a16="http://schemas.microsoft.com/office/drawing/2014/main" id="{0A343800-A2F1-1DFF-8612-A71B4AE2A8AD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9" name="CaixaDeTexto 48">
                  <a:extLst>
                    <a:ext uri="{FF2B5EF4-FFF2-40B4-BE49-F238E27FC236}">
                      <a16:creationId xmlns:a16="http://schemas.microsoft.com/office/drawing/2014/main" id="{F507BD5B-F9DE-65E0-6508-7C125EF9B152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93458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36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</a:t>
                  </a:r>
                  <a:r>
                    <a:rPr lang="pt-BR" sz="1200" i="0" dirty="0">
                      <a:effectLst/>
                      <a:latin typeface="+mj-lt"/>
                    </a:rPr>
                    <a:t>O RAE foi pensado como um instrumento estratégico de gestão de pessoas que proporcione uma reflexão sobre o último PDP elaborado e, também, como aprendizado para elaboração e revisão de planos futuros. Como você percebe que seu órgão/entidade compreende o RAE? </a:t>
                  </a:r>
                  <a:endParaRPr lang="pt-BR" sz="1200" dirty="0">
                    <a:latin typeface="+mj-lt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50" name="CaixaDeTexto 49">
                  <a:extLst>
                    <a:ext uri="{FF2B5EF4-FFF2-40B4-BE49-F238E27FC236}">
                      <a16:creationId xmlns:a16="http://schemas.microsoft.com/office/drawing/2014/main" id="{5CF90CE4-AE48-19E9-4534-FD4DE7B795A2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139/146</a:t>
                  </a:r>
                </a:p>
              </p:txBody>
            </p:sp>
          </p:grpSp>
        </p:grpSp>
        <p:graphicFrame>
          <p:nvGraphicFramePr>
            <p:cNvPr id="37" name="Gráfico 36">
              <a:extLst>
                <a:ext uri="{FF2B5EF4-FFF2-40B4-BE49-F238E27FC236}">
                  <a16:creationId xmlns:a16="http://schemas.microsoft.com/office/drawing/2014/main" id="{DB8A419B-F2C0-9757-5C9A-8C01991EB2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69139158"/>
                </p:ext>
              </p:extLst>
            </p:nvPr>
          </p:nvGraphicFramePr>
          <p:xfrm>
            <a:off x="159850" y="2213527"/>
            <a:ext cx="3800102" cy="34517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11845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5955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9 – Revisão do PDP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E4289C3B-39A7-515F-8284-DE62A464E805}"/>
              </a:ext>
            </a:extLst>
          </p:cNvPr>
          <p:cNvGrpSpPr/>
          <p:nvPr/>
        </p:nvGrpSpPr>
        <p:grpSpPr>
          <a:xfrm>
            <a:off x="584353" y="950503"/>
            <a:ext cx="5341434" cy="4956993"/>
            <a:chOff x="152447" y="1013198"/>
            <a:chExt cx="3807510" cy="4956993"/>
          </a:xfrm>
        </p:grpSpPr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1BD1FB6B-803A-77E1-BC84-92E9C87D6C9C}"/>
                </a:ext>
              </a:extLst>
            </p:cNvPr>
            <p:cNvGrpSpPr/>
            <p:nvPr/>
          </p:nvGrpSpPr>
          <p:grpSpPr>
            <a:xfrm>
              <a:off x="159852" y="1013198"/>
              <a:ext cx="3800105" cy="4956993"/>
              <a:chOff x="285006" y="795577"/>
              <a:chExt cx="2992584" cy="3859550"/>
            </a:xfrm>
          </p:grpSpPr>
          <p:sp>
            <p:nvSpPr>
              <p:cNvPr id="38" name="Retângulo 37">
                <a:extLst>
                  <a:ext uri="{FF2B5EF4-FFF2-40B4-BE49-F238E27FC236}">
                    <a16:creationId xmlns:a16="http://schemas.microsoft.com/office/drawing/2014/main" id="{7EC3C5AF-831C-231D-8D6D-07E2517521B1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66CB9FCE-CC19-7F53-0140-368B30B65F6E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0" name="CaixaDeTexto 39">
                  <a:extLst>
                    <a:ext uri="{FF2B5EF4-FFF2-40B4-BE49-F238E27FC236}">
                      <a16:creationId xmlns:a16="http://schemas.microsoft.com/office/drawing/2014/main" id="{26411512-000E-DD07-76AB-73FECCB4EC6C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50323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37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O art. 14 da IN nº 21/2021 descreve as etapas do processo de revisão do PDP. Seu órgão/entidade utiliza o recurso de revisão do PDP?</a:t>
                  </a:r>
                </a:p>
              </p:txBody>
            </p:sp>
            <p:sp>
              <p:nvSpPr>
                <p:cNvPr id="41" name="CaixaDeTexto 40">
                  <a:extLst>
                    <a:ext uri="{FF2B5EF4-FFF2-40B4-BE49-F238E27FC236}">
                      <a16:creationId xmlns:a16="http://schemas.microsoft.com/office/drawing/2014/main" id="{41632019-B261-1C6F-709A-ABDEAA8DE2AB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141/146</a:t>
                  </a:r>
                </a:p>
              </p:txBody>
            </p:sp>
          </p:grpSp>
        </p:grpSp>
        <p:graphicFrame>
          <p:nvGraphicFramePr>
            <p:cNvPr id="26" name="Gráfico 25">
              <a:extLst>
                <a:ext uri="{FF2B5EF4-FFF2-40B4-BE49-F238E27FC236}">
                  <a16:creationId xmlns:a16="http://schemas.microsoft.com/office/drawing/2014/main" id="{FDDCAA22-85C5-16AC-A70D-0861880BC48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02798057"/>
                </p:ext>
              </p:extLst>
            </p:nvPr>
          </p:nvGraphicFramePr>
          <p:xfrm>
            <a:off x="152447" y="1737268"/>
            <a:ext cx="3800103" cy="38211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9F468D97-C202-3398-21A3-95EF1703BDEE}"/>
              </a:ext>
            </a:extLst>
          </p:cNvPr>
          <p:cNvGrpSpPr/>
          <p:nvPr/>
        </p:nvGrpSpPr>
        <p:grpSpPr>
          <a:xfrm>
            <a:off x="6321242" y="950503"/>
            <a:ext cx="5331042" cy="4956993"/>
            <a:chOff x="4053840" y="1013198"/>
            <a:chExt cx="3808409" cy="4956993"/>
          </a:xfrm>
        </p:grpSpPr>
        <p:grpSp>
          <p:nvGrpSpPr>
            <p:cNvPr id="43" name="Agrupar 42">
              <a:extLst>
                <a:ext uri="{FF2B5EF4-FFF2-40B4-BE49-F238E27FC236}">
                  <a16:creationId xmlns:a16="http://schemas.microsoft.com/office/drawing/2014/main" id="{E515F7EC-86B5-4233-13A7-EC9D74D6F7D8}"/>
                </a:ext>
              </a:extLst>
            </p:cNvPr>
            <p:cNvGrpSpPr/>
            <p:nvPr/>
          </p:nvGrpSpPr>
          <p:grpSpPr>
            <a:xfrm>
              <a:off x="4062147" y="1013198"/>
              <a:ext cx="3800102" cy="4956993"/>
              <a:chOff x="285006" y="795577"/>
              <a:chExt cx="2992584" cy="3859550"/>
            </a:xfrm>
          </p:grpSpPr>
          <p:sp>
            <p:nvSpPr>
              <p:cNvPr id="45" name="Retângulo 44">
                <a:extLst>
                  <a:ext uri="{FF2B5EF4-FFF2-40B4-BE49-F238E27FC236}">
                    <a16:creationId xmlns:a16="http://schemas.microsoft.com/office/drawing/2014/main" id="{D4E7540A-570F-4770-56D2-E5F0518A8206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46" name="Agrupar 45">
                <a:extLst>
                  <a:ext uri="{FF2B5EF4-FFF2-40B4-BE49-F238E27FC236}">
                    <a16:creationId xmlns:a16="http://schemas.microsoft.com/office/drawing/2014/main" id="{2226C6C3-538D-C384-A959-F63C4CB35897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37836"/>
                <a:chOff x="285006" y="795577"/>
                <a:chExt cx="2992584" cy="3837836"/>
              </a:xfrm>
            </p:grpSpPr>
            <p:sp>
              <p:nvSpPr>
                <p:cNvPr id="47" name="CaixaDeTexto 46">
                  <a:extLst>
                    <a:ext uri="{FF2B5EF4-FFF2-40B4-BE49-F238E27FC236}">
                      <a16:creationId xmlns:a16="http://schemas.microsoft.com/office/drawing/2014/main" id="{2915CA2D-0BCA-D17F-AC58-121A2308955F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50323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i="0" dirty="0">
                      <a:effectLst/>
                      <a:latin typeface="+mj-lt"/>
                    </a:rPr>
                    <a:t>Pergunta 38</a:t>
                  </a:r>
                  <a:r>
                    <a:rPr lang="pt-BR" sz="1200" i="0" dirty="0">
                      <a:effectLst/>
                      <a:latin typeface="+mj-lt"/>
                    </a:rPr>
                    <a:t>: Sobre o cronograma do processo de revisão do PDP, que conta com quatro revisões anuais, você considera que a quantidade de revisões é: </a:t>
                  </a:r>
                  <a:endParaRPr lang="pt-BR" sz="1200" dirty="0">
                    <a:latin typeface="+mj-lt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48" name="CaixaDeTexto 47">
                  <a:extLst>
                    <a:ext uri="{FF2B5EF4-FFF2-40B4-BE49-F238E27FC236}">
                      <a16:creationId xmlns:a16="http://schemas.microsoft.com/office/drawing/2014/main" id="{C16E66EF-A704-4B26-11FD-84C8244EA77B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143/146</a:t>
                  </a:r>
                </a:p>
              </p:txBody>
            </p:sp>
          </p:grpSp>
        </p:grpSp>
        <p:graphicFrame>
          <p:nvGraphicFramePr>
            <p:cNvPr id="28" name="Gráfico 27">
              <a:extLst>
                <a:ext uri="{FF2B5EF4-FFF2-40B4-BE49-F238E27FC236}">
                  <a16:creationId xmlns:a16="http://schemas.microsoft.com/office/drawing/2014/main" id="{70F56759-0D6F-B626-8559-33197B35038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74989273"/>
                </p:ext>
              </p:extLst>
            </p:nvPr>
          </p:nvGraphicFramePr>
          <p:xfrm>
            <a:off x="4053840" y="1737268"/>
            <a:ext cx="3808407" cy="39280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8943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5955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10 – Escolas de Governo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7" y="1057859"/>
            <a:ext cx="4461984" cy="4956993"/>
            <a:chOff x="285006" y="795577"/>
            <a:chExt cx="2992584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9" name="Agrupar 38">
              <a:extLst>
                <a:ext uri="{FF2B5EF4-FFF2-40B4-BE49-F238E27FC236}">
                  <a16:creationId xmlns:a16="http://schemas.microsoft.com/office/drawing/2014/main" id="{66CB9FCE-CC19-7F53-0140-368B30B65F6E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26411512-000E-DD07-76AB-73FECCB4EC6C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6470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i="0" dirty="0">
                    <a:effectLst/>
                    <a:latin typeface="+mj-lt"/>
                  </a:rPr>
                  <a:t>Pergunta 39</a:t>
                </a:r>
                <a:r>
                  <a:rPr lang="pt-BR" sz="1200" i="0" dirty="0">
                    <a:effectLst/>
                    <a:latin typeface="+mj-lt"/>
                  </a:rPr>
                  <a:t>: Um dos objetivos do Decreto nº 9.991/2019 é a otimização do uso da rede de escolas de governo, permitindo o acesso de um maior número de órgãos/entidades a essas Escolas. Você entende que tal objetivo: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CaixaDeTexto 40">
                <a:extLst>
                  <a:ext uri="{FF2B5EF4-FFF2-40B4-BE49-F238E27FC236}">
                    <a16:creationId xmlns:a16="http://schemas.microsoft.com/office/drawing/2014/main" id="{41632019-B261-1C6F-709A-ABDEAA8DE2AB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139/146</a:t>
                </a:r>
              </a:p>
            </p:txBody>
          </p:sp>
        </p:grp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8761667" y="1057858"/>
            <a:ext cx="3194462" cy="4956993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5032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41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Quanto a otimização do uso da rede de Escolas de Governo, você gostaria de fazer alguma sugestão de ação?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CFA4C37-BDCC-42C5-A801-67EAA92A4743}"/>
              </a:ext>
            </a:extLst>
          </p:cNvPr>
          <p:cNvGrpSpPr/>
          <p:nvPr/>
        </p:nvGrpSpPr>
        <p:grpSpPr>
          <a:xfrm>
            <a:off x="4790531" y="1057858"/>
            <a:ext cx="3800105" cy="4956993"/>
            <a:chOff x="285006" y="795577"/>
            <a:chExt cx="2992584" cy="3859550"/>
          </a:xfrm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78D2E22-42F6-C948-8427-196B3E2B9575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0A343800-A2F1-1DFF-8612-A71B4AE2A8AD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F507BD5B-F9DE-65E0-6508-7C125EF9B152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50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i="0" dirty="0">
                    <a:effectLst/>
                    <a:latin typeface="+mj-lt"/>
                  </a:rPr>
                  <a:t>Pergunta 40</a:t>
                </a:r>
                <a:r>
                  <a:rPr lang="pt-BR" sz="1200" i="0" dirty="0">
                    <a:effectLst/>
                    <a:latin typeface="+mj-lt"/>
                  </a:rPr>
                  <a:t>: Você compreende que a otimização do uso da rede de Escolas de Governo é necessária e deve continuar a ser perseguida pelo órgão central do SIPEC?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5CF90CE4-AE48-19E9-4534-FD4DE7B795A2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141/146</a:t>
                </a:r>
              </a:p>
            </p:txBody>
          </p:sp>
        </p:grpSp>
      </p:grp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518A0616-ACF5-C5CA-D4CA-BD7EAFEE6E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0655472"/>
              </p:ext>
            </p:extLst>
          </p:nvPr>
        </p:nvGraphicFramePr>
        <p:xfrm>
          <a:off x="157512" y="1939562"/>
          <a:ext cx="4461972" cy="3742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70AC0427-446A-E814-C50E-7F994A135E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872972"/>
              </p:ext>
            </p:extLst>
          </p:nvPr>
        </p:nvGraphicFramePr>
        <p:xfrm>
          <a:off x="4790510" y="1911674"/>
          <a:ext cx="3800103" cy="3770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CaixaDeTexto 25">
            <a:extLst>
              <a:ext uri="{FF2B5EF4-FFF2-40B4-BE49-F238E27FC236}">
                <a16:creationId xmlns:a16="http://schemas.microsoft.com/office/drawing/2014/main" id="{AED4C4C1-9C43-D060-01B7-C557AF3941A3}"/>
              </a:ext>
            </a:extLst>
          </p:cNvPr>
          <p:cNvSpPr txBox="1"/>
          <p:nvPr/>
        </p:nvSpPr>
        <p:spPr>
          <a:xfrm>
            <a:off x="8761665" y="5709963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51/146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2360BD7-FB75-AED7-13D8-089E0C99C702}"/>
              </a:ext>
            </a:extLst>
          </p:cNvPr>
          <p:cNvSpPr txBox="1"/>
          <p:nvPr/>
        </p:nvSpPr>
        <p:spPr>
          <a:xfrm>
            <a:off x="8761665" y="2577564"/>
            <a:ext cx="31944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Fornecer mais visibilidade às demais Escolas de Governo/fortalecimento da rede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Ampliar oferta de cursos por meio de outras instituições federais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Relatórios da Enap - Inscrições/conclusões de 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Aprimorar a forma de apresentação no Guia/manual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0784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5955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11 – Transparência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9" y="665017"/>
            <a:ext cx="4461983" cy="5349835"/>
            <a:chOff x="285007" y="795577"/>
            <a:chExt cx="2992583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26411512-000E-DD07-76AB-73FECCB4EC6C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9345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42</a:t>
              </a:r>
              <a:r>
                <a:rPr lang="pt-BR" sz="1200" i="0" dirty="0">
                  <a:effectLst/>
                  <a:latin typeface="+mj-lt"/>
                </a:rPr>
                <a:t>: Conforme o art. 16 do Decreto nº 9.991/2019 e o art. 18 da IN nº 21/2021, os órgãos e entidades devem promover, de forma transparente e objetiva ao cidadão, a publicidade das despesas mensais com ações de desenvolvimento, até o décimo dia útil do mês subsequente. Quais informações estabelecidas pela IN você considera dispensáveis?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829702" y="661835"/>
            <a:ext cx="3194462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359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43</a:t>
              </a:r>
              <a:r>
                <a:rPr lang="pt-BR" sz="1200" i="0" dirty="0">
                  <a:effectLst/>
                  <a:latin typeface="+mj-lt"/>
                </a:rPr>
                <a:t>: Seu órgão/entidade realiza a publicidade das informações em qual meio?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CFA4C37-BDCC-42C5-A801-67EAA92A4743}"/>
              </a:ext>
            </a:extLst>
          </p:cNvPr>
          <p:cNvGrpSpPr/>
          <p:nvPr/>
        </p:nvGrpSpPr>
        <p:grpSpPr>
          <a:xfrm>
            <a:off x="8234375" y="661835"/>
            <a:ext cx="3800105" cy="5353017"/>
            <a:chOff x="285006" y="795577"/>
            <a:chExt cx="2992584" cy="3859550"/>
          </a:xfrm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78D2E22-42F6-C948-8427-196B3E2B9575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0A343800-A2F1-1DFF-8612-A71B4AE2A8AD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21881"/>
              <a:chOff x="285006" y="795577"/>
              <a:chExt cx="2992584" cy="3821881"/>
            </a:xfrm>
          </p:grpSpPr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F507BD5B-F9DE-65E0-6508-7C125EF9B152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3328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44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Indique as principais dificuldades encontradas para realizar a divulgação das informações, caso haja.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5CF90CE4-AE48-19E9-4534-FD4DE7B795A2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199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55/146</a:t>
                </a:r>
              </a:p>
            </p:txBody>
          </p:sp>
        </p:grpSp>
      </p:grp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CEED8F8C-711A-68CC-B078-1F6BF2D713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121205"/>
              </p:ext>
            </p:extLst>
          </p:nvPr>
        </p:nvGraphicFramePr>
        <p:xfrm>
          <a:off x="156597" y="1852551"/>
          <a:ext cx="4461982" cy="413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4486FBD9-1DF8-CB35-417B-B90AD329C1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791115"/>
              </p:ext>
            </p:extLst>
          </p:nvPr>
        </p:nvGraphicFramePr>
        <p:xfrm>
          <a:off x="4828788" y="1160087"/>
          <a:ext cx="3194461" cy="4442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CaixaDeTexto 25">
            <a:extLst>
              <a:ext uri="{FF2B5EF4-FFF2-40B4-BE49-F238E27FC236}">
                <a16:creationId xmlns:a16="http://schemas.microsoft.com/office/drawing/2014/main" id="{A33EC96F-DD85-0595-5371-493BA9549B3A}"/>
              </a:ext>
            </a:extLst>
          </p:cNvPr>
          <p:cNvSpPr txBox="1"/>
          <p:nvPr/>
        </p:nvSpPr>
        <p:spPr>
          <a:xfrm>
            <a:off x="4828788" y="5682077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134/146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5125A10-7BED-9EDF-FF9D-FE4E3288EF99}"/>
              </a:ext>
            </a:extLst>
          </p:cNvPr>
          <p:cNvSpPr txBox="1"/>
          <p:nvPr/>
        </p:nvSpPr>
        <p:spPr>
          <a:xfrm>
            <a:off x="8234375" y="1287505"/>
            <a:ext cx="38001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OC disponibilizar ações de desenvolvimento para auxiliar em como fazer essa divulgação. Ações para esclarecer qual a forma de fazer a publicação (modelo, padronização)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Dificuldade de captar os valores que muitas vezes não batem com os valores de outros sistemas (SCDP, Portal da Transparência, SIGEPE, </a:t>
            </a:r>
            <a:r>
              <a:rPr lang="pt-BR" sz="1200" b="0" i="0" u="none" strike="noStrike" dirty="0" err="1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etc</a:t>
            </a: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Ações para esclarecer melhor sobre a finalidade da publicação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Não faz ou tem dificuldade de fazer por falta de pessoal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Necessidade de informatização e centralização das informações. Muitos órgãos disseram que buscam a informação em sistemas diferentes e que isso dificulta o trabalho e sugerem que as informações se conectassem. Sugestão de que isso fosse um dashboard do Portal SIPEC.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Sugestão de simplificar as informações que são solicitadas. Muitos órgãos não entendem o sentido da necessidade da publicação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Alguns órgãos relataram que o prazo para publicação é curto. Que ao invés de mensal, poderia ser mais espaçado. Merece uma melhor comunicação sobre isso.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220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739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12 – Afastamentos para ação de desenvolvimento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9" y="665017"/>
            <a:ext cx="4461983" cy="5349835"/>
            <a:chOff x="285007" y="795577"/>
            <a:chExt cx="2992583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26411512-000E-DD07-76AB-73FECCB4EC6C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5995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pt-BR" sz="1200" b="1" i="0" dirty="0">
                  <a:effectLst/>
                  <a:latin typeface="+mj-lt"/>
                </a:rPr>
                <a:t>Pergunta 47</a:t>
              </a:r>
              <a:r>
                <a:rPr lang="pt-BR" sz="1200" i="0" dirty="0">
                  <a:effectLst/>
                  <a:latin typeface="+mj-lt"/>
                </a:rPr>
                <a:t>: O § 3º do art. 19 do Decreto nº 9.991/2019 trata da autorização de afastamento para ação de desenvolvimento. Você encontra dificuldade em seu órgão/entidade no processo de delegação de competências para autorização de afastamentos?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829702" y="661835"/>
            <a:ext cx="3194462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5995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48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Gostaria de sugerir algum aprimoramento ao normativo quanto ao processo de delegação de competências para autorização de afastamentos?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CFA4C37-BDCC-42C5-A801-67EAA92A4743}"/>
              </a:ext>
            </a:extLst>
          </p:cNvPr>
          <p:cNvGrpSpPr/>
          <p:nvPr/>
        </p:nvGrpSpPr>
        <p:grpSpPr>
          <a:xfrm>
            <a:off x="8220517" y="661835"/>
            <a:ext cx="3813963" cy="5353017"/>
            <a:chOff x="274093" y="795577"/>
            <a:chExt cx="3003497" cy="3859550"/>
          </a:xfrm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78D2E22-42F6-C948-8427-196B3E2B9575}"/>
                </a:ext>
              </a:extLst>
            </p:cNvPr>
            <p:cNvSpPr/>
            <p:nvPr/>
          </p:nvSpPr>
          <p:spPr>
            <a:xfrm>
              <a:off x="274093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0A343800-A2F1-1DFF-8612-A71B4AE2A8AD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21881"/>
              <a:chOff x="285006" y="795577"/>
              <a:chExt cx="2992584" cy="3821881"/>
            </a:xfrm>
          </p:grpSpPr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F507BD5B-F9DE-65E0-6508-7C125EF9B152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732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1" i="0" dirty="0">
                    <a:effectLst/>
                    <a:latin typeface="+mj-lt"/>
                  </a:rPr>
                  <a:t>Pergunta 49</a:t>
                </a:r>
                <a:r>
                  <a:rPr lang="pt-BR" sz="1200" i="0" dirty="0">
                    <a:effectLst/>
                    <a:latin typeface="+mj-lt"/>
                  </a:rPr>
                  <a:t>: O art. 30 da IN nº 21/2021 disciplina a comprovação de participação efetiva na ação de desenvolvimento, que deve ser feita pelo servidor que realizou afastamento. Sobre o prazo e as informações, você considera: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5CF90CE4-AE48-19E9-4534-FD4DE7B795A2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199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139/146</a:t>
                </a:r>
              </a:p>
            </p:txBody>
          </p:sp>
        </p:grpSp>
      </p:grp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33EC96F-DD85-0595-5371-493BA9549B3A}"/>
              </a:ext>
            </a:extLst>
          </p:cNvPr>
          <p:cNvSpPr txBox="1"/>
          <p:nvPr/>
        </p:nvSpPr>
        <p:spPr>
          <a:xfrm>
            <a:off x="4828788" y="5682077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20/146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973510C4-B991-DA9B-93CB-119257EE05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173212"/>
              </p:ext>
            </p:extLst>
          </p:nvPr>
        </p:nvGraphicFramePr>
        <p:xfrm>
          <a:off x="156593" y="1600590"/>
          <a:ext cx="4461982" cy="3899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CaixaDeTexto 20">
            <a:extLst>
              <a:ext uri="{FF2B5EF4-FFF2-40B4-BE49-F238E27FC236}">
                <a16:creationId xmlns:a16="http://schemas.microsoft.com/office/drawing/2014/main" id="{AE8D114A-333B-4C14-DDEB-CF6F5201E788}"/>
              </a:ext>
            </a:extLst>
          </p:cNvPr>
          <p:cNvSpPr txBox="1"/>
          <p:nvPr/>
        </p:nvSpPr>
        <p:spPr>
          <a:xfrm>
            <a:off x="4931184" y="2664125"/>
            <a:ext cx="3092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Baixar o nível de delegação para autorização de afastamento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Esclarecer melhor como se dá a delegação pois não está bem compreendida (dar exemplos)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200" dirty="0">
              <a:latin typeface="+mj-lt"/>
            </a:endParaRP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33937335-5733-A135-26D9-A6F877AF1A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843100"/>
              </p:ext>
            </p:extLst>
          </p:nvPr>
        </p:nvGraphicFramePr>
        <p:xfrm>
          <a:off x="8219590" y="1655445"/>
          <a:ext cx="3799200" cy="402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1310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739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12 – Afastamentos para ação de desenvolvimento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9" y="665017"/>
            <a:ext cx="3713529" cy="5349835"/>
            <a:chOff x="285007" y="795577"/>
            <a:chExt cx="2992583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26411512-000E-DD07-76AB-73FECCB4EC6C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466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50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Sobre o prazo para a comprovação de participação efetiva na ação de desenvolvimento, você sugere alguma alteração no prazo e nas informações solicitadas?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066473" y="661835"/>
            <a:ext cx="3957691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7327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51</a:t>
              </a:r>
              <a:r>
                <a:rPr lang="pt-BR" sz="1200" i="0" dirty="0">
                  <a:effectLst/>
                  <a:latin typeface="+mj-lt"/>
                </a:rPr>
                <a:t>: O seu órgão/entidade registra, nos relatórios anuais de execução, as ações de desenvolvimento que não necessitam de afastamento e que ocorrem durante o horário de jornada de trabalho do servidor, conforme preconiza o § 2º do art. 19 do Decreto nº 9.991/2019?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CFA4C37-BDCC-42C5-A801-67EAA92A4743}"/>
              </a:ext>
            </a:extLst>
          </p:cNvPr>
          <p:cNvGrpSpPr/>
          <p:nvPr/>
        </p:nvGrpSpPr>
        <p:grpSpPr>
          <a:xfrm>
            <a:off x="8220517" y="661835"/>
            <a:ext cx="3813963" cy="5353017"/>
            <a:chOff x="274093" y="795577"/>
            <a:chExt cx="3003497" cy="3859550"/>
          </a:xfrm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78D2E22-42F6-C948-8427-196B3E2B9575}"/>
                </a:ext>
              </a:extLst>
            </p:cNvPr>
            <p:cNvSpPr/>
            <p:nvPr/>
          </p:nvSpPr>
          <p:spPr>
            <a:xfrm>
              <a:off x="274093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0A343800-A2F1-1DFF-8612-A71B4AE2A8AD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21881"/>
              <a:chOff x="285006" y="795577"/>
              <a:chExt cx="2992584" cy="3821881"/>
            </a:xfrm>
          </p:grpSpPr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F507BD5B-F9DE-65E0-6508-7C125EF9B152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3328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52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De acordo com a pergunta 51, q</a:t>
                </a:r>
                <a:r>
                  <a:rPr lang="pt-BR" sz="1200" i="0" dirty="0">
                    <a:effectLst/>
                    <a:latin typeface="+mj-lt"/>
                  </a:rPr>
                  <a:t>ual a forma de registro utilizada para essas ações?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5CF90CE4-AE48-19E9-4534-FD4DE7B795A2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199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71/146</a:t>
                </a:r>
              </a:p>
            </p:txBody>
          </p:sp>
        </p:grpSp>
      </p:grp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33EC96F-DD85-0595-5371-493BA9549B3A}"/>
              </a:ext>
            </a:extLst>
          </p:cNvPr>
          <p:cNvSpPr txBox="1"/>
          <p:nvPr/>
        </p:nvSpPr>
        <p:spPr>
          <a:xfrm>
            <a:off x="4064643" y="5669195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135/146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32/146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2028A39-6264-3E2B-A861-B664DC381FDD}"/>
              </a:ext>
            </a:extLst>
          </p:cNvPr>
          <p:cNvSpPr txBox="1"/>
          <p:nvPr/>
        </p:nvSpPr>
        <p:spPr>
          <a:xfrm>
            <a:off x="171380" y="1975061"/>
            <a:ext cx="35889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Esclarecer quais documentos são equivalentes ao certificado e que possam ser obtidos em 30 dias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Ampliação do prazo para 60, 90, 120 e 180 dias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E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sclarecer o propósito de exigência da cópia de tese/dissertação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E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xigir o relatório opcionalmente ao certificado de conclusão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P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ara pós-graduação a documentação costuma demorar mais de 30 dias para sair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S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ugere incluir exigência de avaliação, pelo servidor afastado, do serviço prestado pelo fornecedor da ação de desenvolvimento (pode ajudar a UGP na elaboração do RAE)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200" dirty="0">
              <a:latin typeface="+mj-lt"/>
            </a:endParaRPr>
          </a:p>
        </p:txBody>
      </p:sp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3CC2D420-3923-A39F-423D-41D9AE791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7444707"/>
              </p:ext>
            </p:extLst>
          </p:nvPr>
        </p:nvGraphicFramePr>
        <p:xfrm>
          <a:off x="4099560" y="1784642"/>
          <a:ext cx="3924603" cy="3793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CaixaDeTexto 24">
            <a:extLst>
              <a:ext uri="{FF2B5EF4-FFF2-40B4-BE49-F238E27FC236}">
                <a16:creationId xmlns:a16="http://schemas.microsoft.com/office/drawing/2014/main" id="{5C53C6C7-F485-B32D-E411-C9C2B6440A7D}"/>
              </a:ext>
            </a:extLst>
          </p:cNvPr>
          <p:cNvSpPr txBox="1"/>
          <p:nvPr/>
        </p:nvSpPr>
        <p:spPr>
          <a:xfrm>
            <a:off x="8343135" y="1975061"/>
            <a:ext cx="35889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Site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Planilha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PDP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Sistema de gestão de pessoal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RAE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Boletim interno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SEI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Sistema próprio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Publicação de portaria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Google </a:t>
            </a:r>
            <a:r>
              <a:rPr lang="pt-BR" sz="1200" b="0" i="0" u="none" strike="noStrike" dirty="0" err="1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forms</a:t>
            </a:r>
            <a:endParaRPr lang="pt-BR" sz="1200" b="0" i="0" u="none" strike="noStrike" dirty="0">
              <a:solidFill>
                <a:schemeClr val="tx1"/>
              </a:solidFill>
              <a:effectLst/>
              <a:latin typeface="+mj-lt"/>
              <a:cs typeface="Segoe UI" panose="020B0502040204020203" pitchFamily="34" charset="0"/>
            </a:endParaRP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Anuário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SISREF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Relatório de Gestão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SUAP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5813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13 – Reembolso de despesa com ação de desenvolvimento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280537" y="661835"/>
            <a:ext cx="3743627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3330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54</a:t>
              </a:r>
              <a:r>
                <a:rPr lang="pt-BR" sz="1200" i="0" dirty="0">
                  <a:effectLst/>
                  <a:latin typeface="+mj-lt"/>
                </a:rPr>
                <a:t>: Para quais ações seu órgão realiza reembolso?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CFA4C37-BDCC-42C5-A801-67EAA92A4743}"/>
              </a:ext>
            </a:extLst>
          </p:cNvPr>
          <p:cNvGrpSpPr/>
          <p:nvPr/>
        </p:nvGrpSpPr>
        <p:grpSpPr>
          <a:xfrm>
            <a:off x="8220517" y="661835"/>
            <a:ext cx="3813963" cy="5353017"/>
            <a:chOff x="274093" y="795577"/>
            <a:chExt cx="3003497" cy="3859550"/>
          </a:xfrm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78D2E22-42F6-C948-8427-196B3E2B9575}"/>
                </a:ext>
              </a:extLst>
            </p:cNvPr>
            <p:cNvSpPr/>
            <p:nvPr/>
          </p:nvSpPr>
          <p:spPr>
            <a:xfrm>
              <a:off x="274093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0A343800-A2F1-1DFF-8612-A71B4AE2A8AD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21881"/>
              <a:chOff x="285006" y="795577"/>
              <a:chExt cx="2992584" cy="3821881"/>
            </a:xfrm>
          </p:grpSpPr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F507BD5B-F9DE-65E0-6508-7C125EF9B152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4660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55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Com relação ao reembolso, seu órgão/entidade sugere aprimoramento nos normativos (Decreto e IN)? Quais?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5CF90CE4-AE48-19E9-4534-FD4DE7B795A2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199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32/146</a:t>
                </a:r>
              </a:p>
            </p:txBody>
          </p:sp>
        </p:grp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EFCE89BC-B3FD-3215-E9CA-53BA8EBB9F1E}"/>
              </a:ext>
            </a:extLst>
          </p:cNvPr>
          <p:cNvGrpSpPr/>
          <p:nvPr/>
        </p:nvGrpSpPr>
        <p:grpSpPr>
          <a:xfrm>
            <a:off x="157519" y="665017"/>
            <a:ext cx="3927593" cy="5349835"/>
            <a:chOff x="157519" y="665017"/>
            <a:chExt cx="4461983" cy="5349835"/>
          </a:xfrm>
        </p:grpSpPr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1BD1FB6B-803A-77E1-BC84-92E9C87D6C9C}"/>
                </a:ext>
              </a:extLst>
            </p:cNvPr>
            <p:cNvGrpSpPr/>
            <p:nvPr/>
          </p:nvGrpSpPr>
          <p:grpSpPr>
            <a:xfrm>
              <a:off x="157519" y="665017"/>
              <a:ext cx="4461983" cy="5349835"/>
              <a:chOff x="285007" y="795577"/>
              <a:chExt cx="2992583" cy="3859550"/>
            </a:xfrm>
          </p:grpSpPr>
          <p:sp>
            <p:nvSpPr>
              <p:cNvPr id="38" name="Retângulo 37">
                <a:extLst>
                  <a:ext uri="{FF2B5EF4-FFF2-40B4-BE49-F238E27FC236}">
                    <a16:creationId xmlns:a16="http://schemas.microsoft.com/office/drawing/2014/main" id="{7EC3C5AF-831C-231D-8D6D-07E2517521B1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26411512-000E-DD07-76AB-73FECCB4EC6C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3330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1" i="0" dirty="0">
                    <a:effectLst/>
                    <a:latin typeface="+mj-lt"/>
                  </a:rPr>
                  <a:t>Pergunta 53</a:t>
                </a:r>
                <a:r>
                  <a:rPr lang="pt-BR" sz="1200" i="0" dirty="0">
                    <a:effectLst/>
                    <a:latin typeface="+mj-lt"/>
                  </a:rPr>
                  <a:t>: Seu órgão/entidade realiza reembolso de ação de desenvolvimento?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aphicFrame>
          <p:nvGraphicFramePr>
            <p:cNvPr id="23" name="Gráfico 22">
              <a:extLst>
                <a:ext uri="{FF2B5EF4-FFF2-40B4-BE49-F238E27FC236}">
                  <a16:creationId xmlns:a16="http://schemas.microsoft.com/office/drawing/2014/main" id="{DBE83AEC-F73D-B88B-6F9C-6B47A119621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6312044"/>
                </p:ext>
              </p:extLst>
            </p:nvPr>
          </p:nvGraphicFramePr>
          <p:xfrm>
            <a:off x="171380" y="1341912"/>
            <a:ext cx="4448121" cy="42496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B50D729-6EB6-F545-6CDA-497FAB2F050C}"/>
              </a:ext>
            </a:extLst>
          </p:cNvPr>
          <p:cNvSpPr txBox="1"/>
          <p:nvPr/>
        </p:nvSpPr>
        <p:spPr>
          <a:xfrm>
            <a:off x="157518" y="5704861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EA01F4FB-92E6-50DF-F6A7-F1CD011CE3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7691332"/>
              </p:ext>
            </p:extLst>
          </p:nvPr>
        </p:nvGraphicFramePr>
        <p:xfrm>
          <a:off x="4280537" y="1226256"/>
          <a:ext cx="3741794" cy="4734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A750471A-D630-B67F-3F39-145FF8C65DCA}"/>
              </a:ext>
            </a:extLst>
          </p:cNvPr>
          <p:cNvSpPr txBox="1"/>
          <p:nvPr/>
        </p:nvSpPr>
        <p:spPr>
          <a:xfrm>
            <a:off x="8234375" y="1720925"/>
            <a:ext cx="38001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C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ustear ações recorrentes por reembolso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P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ermitir reembolso para servidor cujo órgão/entidade não tenha oferta regular de ação de desenvolvimento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R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eembolso permite alcance de maior número de servidores (distribuição de pequena parcela para mais servidores, ao invés de pagar uma pós-graduação inteira para um único servidor)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D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iscutir como viabilizar um modelo de concessão de bolsas parciais (</a:t>
            </a:r>
            <a:r>
              <a:rPr lang="pt-BR" sz="1200" b="0" i="0" u="none" strike="noStrike" dirty="0" err="1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adm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 paga uma parte, servidor paga outra parte) com aprovação prévia da autoridade máxima e que seja executada por mecanismo parecido com o ressarcimento parcial dos custos do servidor com a ação de desenvolvimento - como amarrar na PNDP - isso pode potencializar a participação de mais servidores em ações de desenvolvimento fora do eixo escolas de governo/turmas fechadas.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Estabelecer os critérios de modo mais objetivo</a:t>
            </a:r>
          </a:p>
        </p:txBody>
      </p:sp>
    </p:spTree>
    <p:extLst>
      <p:ext uri="{BB962C8B-B14F-4D97-AF65-F5344CB8AC3E}">
        <p14:creationId xmlns:p14="http://schemas.microsoft.com/office/powerpoint/2010/main" val="61456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B003EA98-B32F-7527-359B-D56370EB8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357774"/>
              </p:ext>
            </p:extLst>
          </p:nvPr>
        </p:nvGraphicFramePr>
        <p:xfrm>
          <a:off x="1935225" y="1356360"/>
          <a:ext cx="812800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1093725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10495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pt-BR" sz="2000" b="1" i="0" dirty="0">
                          <a:solidFill>
                            <a:schemeClr val="tx1"/>
                          </a:solidFill>
                          <a:latin typeface="+mj-lt"/>
                          <a:cs typeface="Segoe UI" panose="020B0502040204020203" pitchFamily="34" charset="0"/>
                        </a:rPr>
                        <a:t>Objetivo</a:t>
                      </a:r>
                    </a:p>
                    <a:p>
                      <a:pPr lvl="0" algn="ctr"/>
                      <a:r>
                        <a:rPr lang="pt-BR" sz="2000" b="0" i="0" dirty="0">
                          <a:solidFill>
                            <a:schemeClr val="tx1"/>
                          </a:solidFill>
                          <a:latin typeface="+mj-lt"/>
                          <a:cs typeface="Segoe UI" panose="020B0502040204020203" pitchFamily="34" charset="0"/>
                        </a:rPr>
                        <a:t>Avaliar a aplicabilidade dos normativos da PNDP bem como os sistemas que a compõem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+mj-lt"/>
                          <a:cs typeface="Segoe UI" panose="020B0502040204020203" pitchFamily="34" charset="0"/>
                        </a:rPr>
                        <a:t>Público</a:t>
                      </a:r>
                    </a:p>
                    <a:p>
                      <a:pPr algn="ctr"/>
                      <a:r>
                        <a:rPr lang="pt-BR" sz="2000" b="0" dirty="0">
                          <a:solidFill>
                            <a:schemeClr val="tx1"/>
                          </a:solidFill>
                          <a:latin typeface="+mj-lt"/>
                          <a:cs typeface="Segoe UI" panose="020B0502040204020203" pitchFamily="34" charset="0"/>
                        </a:rPr>
                        <a:t>Unidades de Gestão de Pessoas dos órgãos e entidades do SIPEC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19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+mj-lt"/>
                          <a:cs typeface="Segoe UI" panose="020B0502040204020203" pitchFamily="34" charset="0"/>
                        </a:rPr>
                        <a:t>Período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j-lt"/>
                          <a:cs typeface="Segoe UI" panose="020B0502040204020203" pitchFamily="34" charset="0"/>
                        </a:rPr>
                        <a:t>Pesquisa realizada de 03 a 31/03/22</a:t>
                      </a:r>
                    </a:p>
                    <a:p>
                      <a:pPr algn="ctr"/>
                      <a:endParaRPr lang="pt-B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t-BR" sz="2000" b="1" dirty="0">
                          <a:latin typeface="+mj-lt"/>
                          <a:cs typeface="Segoe UI" panose="020B0502040204020203" pitchFamily="34" charset="0"/>
                        </a:rPr>
                        <a:t>Respostas</a:t>
                      </a:r>
                    </a:p>
                    <a:p>
                      <a:pPr lvl="0" algn="ctr"/>
                      <a:r>
                        <a:rPr lang="pt-BR" sz="2000" b="0" dirty="0">
                          <a:latin typeface="+mj-lt"/>
                          <a:cs typeface="Segoe UI" panose="020B0502040204020203" pitchFamily="34" charset="0"/>
                        </a:rPr>
                        <a:t>A pesquisa teve 146 respondentes*</a:t>
                      </a:r>
                    </a:p>
                    <a:p>
                      <a:pPr lvl="0" algn="ctr"/>
                      <a:r>
                        <a:rPr lang="pt-BR" sz="1600" b="0" dirty="0">
                          <a:latin typeface="+mj-lt"/>
                          <a:cs typeface="Segoe UI" panose="020B0502040204020203" pitchFamily="34" charset="0"/>
                        </a:rPr>
                        <a:t>*</a:t>
                      </a:r>
                      <a:r>
                        <a:rPr lang="pt-BR" sz="1600" b="0" i="1" dirty="0">
                          <a:latin typeface="+mj-lt"/>
                          <a:cs typeface="Segoe UI" panose="020B0502040204020203" pitchFamily="34" charset="0"/>
                        </a:rPr>
                        <a:t>Não foi solicitada a identificação da pessoas e nem do órgão</a:t>
                      </a:r>
                    </a:p>
                    <a:p>
                      <a:pPr lvl="0" algn="ctr"/>
                      <a:r>
                        <a:rPr lang="pt-BR" sz="1600" b="0" i="1" dirty="0">
                          <a:latin typeface="+mj-lt"/>
                          <a:cs typeface="Segoe UI" panose="020B0502040204020203" pitchFamily="34" charset="0"/>
                        </a:rPr>
                        <a:t>* Nenhuma pergunta era de preenchimento obrigatório</a:t>
                      </a:r>
                      <a:endParaRPr lang="pt-BR" sz="1600" b="0" dirty="0">
                        <a:latin typeface="+mj-lt"/>
                      </a:endParaRPr>
                    </a:p>
                    <a:p>
                      <a:pPr algn="ctr"/>
                      <a:endParaRPr lang="pt-B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142795"/>
                  </a:ext>
                </a:extLst>
              </a:tr>
            </a:tbl>
          </a:graphicData>
        </a:graphic>
      </p:graphicFrame>
      <p:pic>
        <p:nvPicPr>
          <p:cNvPr id="4" name="Imagem 3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5D5A12-1AAB-7232-C8AF-7E65DA999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80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14 – Banco de Talentos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280537" y="661835"/>
            <a:ext cx="3743627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466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57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Indique a dificuldade de estimular a atualização do currículo dos servidores no SIGEPE - Banco de Talentos, caso haja.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CFA4C37-BDCC-42C5-A801-67EAA92A4743}"/>
              </a:ext>
            </a:extLst>
          </p:cNvPr>
          <p:cNvGrpSpPr/>
          <p:nvPr/>
        </p:nvGrpSpPr>
        <p:grpSpPr>
          <a:xfrm>
            <a:off x="8220517" y="661835"/>
            <a:ext cx="3813963" cy="5353017"/>
            <a:chOff x="274093" y="795577"/>
            <a:chExt cx="3003497" cy="3859550"/>
          </a:xfrm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378D2E22-42F6-C948-8427-196B3E2B9575}"/>
                </a:ext>
              </a:extLst>
            </p:cNvPr>
            <p:cNvSpPr/>
            <p:nvPr/>
          </p:nvSpPr>
          <p:spPr>
            <a:xfrm>
              <a:off x="274093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0A343800-A2F1-1DFF-8612-A71B4AE2A8AD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21881"/>
              <a:chOff x="285006" y="795577"/>
              <a:chExt cx="2992584" cy="3821881"/>
            </a:xfrm>
          </p:grpSpPr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F507BD5B-F9DE-65E0-6508-7C125EF9B152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3328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58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Gostaria de sugerir melhorias para o SIGEPE - Banco de Talentos?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5CF90CE4-AE48-19E9-4534-FD4DE7B795A2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199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43/146</a:t>
                </a:r>
              </a:p>
            </p:txBody>
          </p:sp>
        </p:grp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9" y="665017"/>
            <a:ext cx="3927593" cy="5349835"/>
            <a:chOff x="285007" y="795577"/>
            <a:chExt cx="2992583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26411512-000E-DD07-76AB-73FECCB4EC6C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466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56</a:t>
              </a:r>
              <a:r>
                <a:rPr lang="pt-BR" sz="1200" i="0" dirty="0">
                  <a:effectLst/>
                  <a:latin typeface="+mj-lt"/>
                </a:rPr>
                <a:t>: Seu órgão/entidade estimula os servidores a atualizarem seus currículos no SIGEPE - Banco de Talentos sempre que participarem de ação de desenvolvimento?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B50D729-6EB6-F545-6CDA-497FAB2F050C}"/>
              </a:ext>
            </a:extLst>
          </p:cNvPr>
          <p:cNvSpPr txBox="1"/>
          <p:nvPr/>
        </p:nvSpPr>
        <p:spPr>
          <a:xfrm>
            <a:off x="157518" y="5704861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141/146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50471A-D630-B67F-3F39-145FF8C65DCA}"/>
              </a:ext>
            </a:extLst>
          </p:cNvPr>
          <p:cNvSpPr txBox="1"/>
          <p:nvPr/>
        </p:nvSpPr>
        <p:spPr>
          <a:xfrm>
            <a:off x="8234375" y="1720925"/>
            <a:ext cx="380010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F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acilitar o acesso ao Painel, ou acelerar entrega do módulo pesquisa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N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ão percebe relevância das informações centralizadas via Banco de Talentos; desconhece objetivo da ferramenta - divulgar melhor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I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nterconexão entre lattes e BT - atualização automática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C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omunicar de forma clara e direta para servidores as funções do BT e suas vantagens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E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xigir currículo no Banco de Talentos em qualquer ação de desenvolvimento e não só para afastamento ou processo seletivo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R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econhecimento da importância da ferramenta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D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ificuldade de preenchimento pelo </a:t>
            </a:r>
            <a:r>
              <a:rPr lang="pt-BR" sz="1200" b="0" i="0" u="none" strike="noStrike" dirty="0" err="1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SouGOV</a:t>
            </a:r>
            <a:endParaRPr lang="pt-BR" sz="1200" b="0" i="0" u="none" strike="noStrike" dirty="0">
              <a:solidFill>
                <a:schemeClr val="tx1"/>
              </a:solidFill>
              <a:effectLst/>
              <a:latin typeface="+mj-lt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A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primorar ferramenta de oferta e divulgação de vagas a exemplo do </a:t>
            </a:r>
            <a:r>
              <a:rPr lang="pt-BR" sz="1200" b="0" i="0" u="none" strike="noStrike" dirty="0" err="1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linkedin</a:t>
            </a:r>
            <a:endParaRPr lang="pt-BR" sz="1200" b="0" i="0" u="none" strike="noStrike" dirty="0">
              <a:solidFill>
                <a:schemeClr val="tx1"/>
              </a:solidFill>
              <a:effectLst/>
              <a:latin typeface="+mj-lt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OC preparar ação de divulgação dos módulos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F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acilitar navegação na ferramenta e preenchimento dos campos - sistema mais amigável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i="0" u="none" strike="noStrike" dirty="0" err="1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primorar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 ferramenta de busca de perfis específicos</a:t>
            </a:r>
          </a:p>
        </p:txBody>
      </p:sp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9463CF25-550A-D9D5-5833-6350C1A746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627257"/>
              </p:ext>
            </p:extLst>
          </p:nvPr>
        </p:nvGraphicFramePr>
        <p:xfrm>
          <a:off x="171380" y="1473144"/>
          <a:ext cx="3912803" cy="40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2621D08E-68EC-E6A3-704F-0B7E79440AFF}"/>
              </a:ext>
            </a:extLst>
          </p:cNvPr>
          <p:cNvSpPr txBox="1"/>
          <p:nvPr/>
        </p:nvSpPr>
        <p:spPr>
          <a:xfrm>
            <a:off x="4357857" y="5704860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28/146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52F3B8E-787D-7368-8C05-0D33266C8FA3}"/>
              </a:ext>
            </a:extLst>
          </p:cNvPr>
          <p:cNvSpPr txBox="1"/>
          <p:nvPr/>
        </p:nvSpPr>
        <p:spPr>
          <a:xfrm>
            <a:off x="4297577" y="1736378"/>
            <a:ext cx="38001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N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ão reconhece valor da ferramenta; servidor não vê vantagem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Interconexão entre lattes e banco de talentos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OC precisa coordenar ação de divulgação para dar suporte aos setoriais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Ó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rgão não conhece as possibilidades ferramenta - falta comunicação</a:t>
            </a:r>
          </a:p>
        </p:txBody>
      </p:sp>
    </p:spTree>
    <p:extLst>
      <p:ext uri="{BB962C8B-B14F-4D97-AF65-F5344CB8AC3E}">
        <p14:creationId xmlns:p14="http://schemas.microsoft.com/office/powerpoint/2010/main" val="3621942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15 – Prazos da PNDP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280537" y="661835"/>
            <a:ext cx="3743627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466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60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Se na pergunta anterior, você assinalou "Insuficiente", indique qual ação e o prazo que considera ideal.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9" y="665017"/>
            <a:ext cx="3927593" cy="5349835"/>
            <a:chOff x="285007" y="795577"/>
            <a:chExt cx="2992583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26411512-000E-DD07-76AB-73FECCB4EC6C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3330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59</a:t>
              </a:r>
              <a:r>
                <a:rPr lang="pt-BR" sz="1200" i="0" dirty="0">
                  <a:effectLst/>
                  <a:latin typeface="+mj-lt"/>
                </a:rPr>
                <a:t>: Sobre os prazos estabelecidos pela IN, seu órgão/entidade avalia como: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621D08E-68EC-E6A3-704F-0B7E79440AFF}"/>
              </a:ext>
            </a:extLst>
          </p:cNvPr>
          <p:cNvSpPr txBox="1"/>
          <p:nvPr/>
        </p:nvSpPr>
        <p:spPr>
          <a:xfrm>
            <a:off x="4357857" y="5704860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43/146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52F3B8E-787D-7368-8C05-0D33266C8FA3}"/>
              </a:ext>
            </a:extLst>
          </p:cNvPr>
          <p:cNvSpPr txBox="1"/>
          <p:nvPr/>
        </p:nvSpPr>
        <p:spPr>
          <a:xfrm>
            <a:off x="4322238" y="2043956"/>
            <a:ext cx="380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Envio do PDP para 31/10</a:t>
            </a:r>
          </a:p>
          <a:p>
            <a:pPr marL="285750" indent="-2857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Envio da MT é muito próximo da execução (</a:t>
            </a:r>
            <a:r>
              <a:rPr lang="pt-BR" sz="1200" b="0" i="0" u="none" strike="noStrike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nov</a:t>
            </a: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285750" indent="-2857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Envio do RAE para 28/03 ou 31/03</a:t>
            </a:r>
          </a:p>
        </p:txBody>
      </p:sp>
      <p:graphicFrame>
        <p:nvGraphicFramePr>
          <p:cNvPr id="23" name="Tabela 22">
            <a:extLst>
              <a:ext uri="{FF2B5EF4-FFF2-40B4-BE49-F238E27FC236}">
                <a16:creationId xmlns:a16="http://schemas.microsoft.com/office/drawing/2014/main" id="{6BBAB070-88FB-238C-4FEE-BE1AA5A3B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4568"/>
              </p:ext>
            </p:extLst>
          </p:nvPr>
        </p:nvGraphicFramePr>
        <p:xfrm>
          <a:off x="282062" y="2056828"/>
          <a:ext cx="3634466" cy="2559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1398">
                  <a:extLst>
                    <a:ext uri="{9D8B030D-6E8A-4147-A177-3AD203B41FA5}">
                      <a16:colId xmlns:a16="http://schemas.microsoft.com/office/drawing/2014/main" val="3724037522"/>
                    </a:ext>
                  </a:extLst>
                </a:gridCol>
                <a:gridCol w="839321">
                  <a:extLst>
                    <a:ext uri="{9D8B030D-6E8A-4147-A177-3AD203B41FA5}">
                      <a16:colId xmlns:a16="http://schemas.microsoft.com/office/drawing/2014/main" val="4255575307"/>
                    </a:ext>
                  </a:extLst>
                </a:gridCol>
                <a:gridCol w="746063">
                  <a:extLst>
                    <a:ext uri="{9D8B030D-6E8A-4147-A177-3AD203B41FA5}">
                      <a16:colId xmlns:a16="http://schemas.microsoft.com/office/drawing/2014/main" val="3492687712"/>
                    </a:ext>
                  </a:extLst>
                </a:gridCol>
                <a:gridCol w="577684">
                  <a:extLst>
                    <a:ext uri="{9D8B030D-6E8A-4147-A177-3AD203B41FA5}">
                      <a16:colId xmlns:a16="http://schemas.microsoft.com/office/drawing/2014/main" val="4002425391"/>
                    </a:ext>
                  </a:extLst>
                </a:gridCol>
              </a:tblGrid>
              <a:tr h="35208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Segoe UI" panose="020B0502040204020203" pitchFamily="34" charset="0"/>
                        </a:rPr>
                        <a:t>Prazos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Segoe UI" panose="020B0502040204020203" pitchFamily="34" charset="0"/>
                        </a:rPr>
                        <a:t>Suficiente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Segoe UI" panose="020B0502040204020203" pitchFamily="34" charset="0"/>
                        </a:rPr>
                        <a:t>Insuficiente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Segoe UI" panose="020B0502040204020203" pitchFamily="34" charset="0"/>
                        </a:rPr>
                        <a:t>Total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69662"/>
                  </a:ext>
                </a:extLst>
              </a:tr>
              <a:tr h="8802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+mj-lt"/>
                          <a:cs typeface="Segoe UI" panose="020B0502040204020203" pitchFamily="34" charset="0"/>
                        </a:rPr>
                        <a:t>30/09 - Envio do PDP pelos órgãos setoriais ao órgão central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+mj-lt"/>
                          <a:cs typeface="Segoe UI" panose="020B0502040204020203" pitchFamily="34" charset="0"/>
                        </a:rPr>
                        <a:t>110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+mj-lt"/>
                          <a:cs typeface="Segoe UI" panose="020B0502040204020203" pitchFamily="34" charset="0"/>
                        </a:rPr>
                        <a:t>31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+mj-lt"/>
                          <a:cs typeface="Segoe UI" panose="020B0502040204020203" pitchFamily="34" charset="0"/>
                        </a:rPr>
                        <a:t>141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extLst>
                  <a:ext uri="{0D108BD9-81ED-4DB2-BD59-A6C34878D82A}">
                    <a16:rowId xmlns:a16="http://schemas.microsoft.com/office/drawing/2014/main" val="1321304756"/>
                  </a:ext>
                </a:extLst>
              </a:tr>
              <a:tr h="8802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+mj-lt"/>
                          <a:cs typeface="Segoe UI" panose="020B0502040204020203" pitchFamily="34" charset="0"/>
                        </a:rPr>
                        <a:t>30/11 - Envio da Manifestação Técnica sobre os PDP pelo órgão central aos órgãos setoriais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+mj-lt"/>
                          <a:cs typeface="Segoe UI" panose="020B0502040204020203" pitchFamily="34" charset="0"/>
                        </a:rPr>
                        <a:t>109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+mj-lt"/>
                          <a:cs typeface="Segoe UI" panose="020B0502040204020203" pitchFamily="34" charset="0"/>
                        </a:rPr>
                        <a:t>30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+mj-lt"/>
                          <a:cs typeface="Segoe UI" panose="020B0502040204020203" pitchFamily="34" charset="0"/>
                        </a:rPr>
                        <a:t>139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extLst>
                  <a:ext uri="{0D108BD9-81ED-4DB2-BD59-A6C34878D82A}">
                    <a16:rowId xmlns:a16="http://schemas.microsoft.com/office/drawing/2014/main" val="2940750056"/>
                  </a:ext>
                </a:extLst>
              </a:tr>
              <a:tr h="88021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+mj-lt"/>
                          <a:cs typeface="Segoe UI" panose="020B0502040204020203" pitchFamily="34" charset="0"/>
                        </a:rPr>
                        <a:t>31/01 - Envio do Relatório Anual de Execução pelos órgãos setoriais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+mj-lt"/>
                          <a:cs typeface="Segoe UI" panose="020B0502040204020203" pitchFamily="34" charset="0"/>
                        </a:rPr>
                        <a:t>109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+mj-lt"/>
                          <a:cs typeface="Segoe UI" panose="020B0502040204020203" pitchFamily="34" charset="0"/>
                        </a:rPr>
                        <a:t>30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+mj-lt"/>
                          <a:cs typeface="Segoe UI" panose="020B0502040204020203" pitchFamily="34" charset="0"/>
                        </a:rPr>
                        <a:t>139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Segoe UI" panose="020B0502040204020203" pitchFamily="34" charset="0"/>
                      </a:endParaRPr>
                    </a:p>
                  </a:txBody>
                  <a:tcPr marL="4401" marR="4401" marT="4401" marB="0" anchor="b"/>
                </a:tc>
                <a:extLst>
                  <a:ext uri="{0D108BD9-81ED-4DB2-BD59-A6C34878D82A}">
                    <a16:rowId xmlns:a16="http://schemas.microsoft.com/office/drawing/2014/main" val="2179999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86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16 – Despesas com ações de desenvolvimento transversais e não transversais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4280537" y="661835"/>
            <a:ext cx="3743627" cy="5349835"/>
            <a:chOff x="285007" y="795577"/>
            <a:chExt cx="2992583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2915CA2D-0BCA-D17F-AC58-121A2308955F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466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latin typeface="+mj-lt"/>
                  <a:cs typeface="Segoe UI" panose="020B0502040204020203" pitchFamily="34" charset="0"/>
                </a:rPr>
                <a:t>Pergunta 62</a:t>
              </a:r>
              <a:r>
                <a:rPr lang="pt-BR" sz="1200" dirty="0">
                  <a:latin typeface="+mj-lt"/>
                  <a:cs typeface="Segoe UI" panose="020B0502040204020203" pitchFamily="34" charset="0"/>
                </a:rPr>
                <a:t>: </a:t>
              </a:r>
              <a:r>
                <a:rPr lang="pt-BR" sz="1200" i="0" dirty="0">
                  <a:effectLst/>
                  <a:latin typeface="+mj-lt"/>
                </a:rPr>
                <a:t>Quais melhorias você sugere para aprimorar a legislação quanto as condições para realização de despesas com ação de desenvolvimento?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157519" y="665017"/>
            <a:ext cx="3927593" cy="5349835"/>
            <a:chOff x="285007" y="795577"/>
            <a:chExt cx="2992583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26411512-000E-DD07-76AB-73FECCB4EC6C}"/>
                </a:ext>
              </a:extLst>
            </p:cNvPr>
            <p:cNvSpPr txBox="1"/>
            <p:nvPr/>
          </p:nvSpPr>
          <p:spPr>
            <a:xfrm>
              <a:off x="285008" y="795577"/>
              <a:ext cx="2992582" cy="7327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200" b="1" i="0" dirty="0">
                  <a:effectLst/>
                  <a:latin typeface="+mj-lt"/>
                </a:rPr>
                <a:t>Pergunta 61</a:t>
              </a:r>
              <a:r>
                <a:rPr lang="pt-BR" sz="1200" i="0" dirty="0">
                  <a:effectLst/>
                  <a:latin typeface="+mj-lt"/>
                </a:rPr>
                <a:t>: Você considera que as condições para realização de despesas com ação de desenvolvimento com terceiros e com ação de desenvolvimento não transversais são adequadas, conforme o art. 16 e o art. 17 da  IN nº 21/2021.</a:t>
              </a:r>
              <a:endParaRPr lang="pt-BR" sz="1200" dirty="0"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621D08E-68EC-E6A3-704F-0B7E79440AFF}"/>
              </a:ext>
            </a:extLst>
          </p:cNvPr>
          <p:cNvSpPr txBox="1"/>
          <p:nvPr/>
        </p:nvSpPr>
        <p:spPr>
          <a:xfrm>
            <a:off x="4357857" y="5704860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43/146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52F3B8E-787D-7368-8C05-0D33266C8FA3}"/>
              </a:ext>
            </a:extLst>
          </p:cNvPr>
          <p:cNvSpPr txBox="1"/>
          <p:nvPr/>
        </p:nvSpPr>
        <p:spPr>
          <a:xfrm>
            <a:off x="4322238" y="2043956"/>
            <a:ext cx="3800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b="0" i="0" u="none" strike="noStrike" dirty="0">
                <a:solidFill>
                  <a:srgbClr val="000000"/>
                </a:solidFill>
                <a:effectLst/>
                <a:latin typeface="+mj-lt"/>
                <a:cs typeface="Segoe UI" panose="020B0502040204020203" pitchFamily="34" charset="0"/>
              </a:rPr>
              <a:t>IN engessou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A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rticular suporte entre área de compras/contratação e área de desenvolvimento de pessoas</a:t>
            </a:r>
          </a:p>
          <a:p>
            <a:pPr marL="171450" indent="-171450" algn="l" fontAlgn="b">
              <a:buFont typeface="Arial" panose="020B0604020202020204" pitchFamily="34" charset="0"/>
              <a:buChar char="•"/>
            </a:pPr>
            <a:r>
              <a:rPr lang="pt-BR" sz="1200" dirty="0">
                <a:latin typeface="+mj-lt"/>
                <a:cs typeface="Segoe UI" panose="020B0502040204020203" pitchFamily="34" charset="0"/>
              </a:rPr>
              <a:t>C</a:t>
            </a:r>
            <a:r>
              <a:rPr lang="pt-BR" sz="1200" b="0" i="0" u="none" strike="noStrike" dirty="0">
                <a:solidFill>
                  <a:schemeClr val="tx1"/>
                </a:solidFill>
                <a:effectLst/>
                <a:latin typeface="+mj-lt"/>
                <a:cs typeface="Segoe UI" panose="020B0502040204020203" pitchFamily="34" charset="0"/>
              </a:rPr>
              <a:t>riar alternativa ao reembolso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3020BD5-9403-DDC1-9454-845B5E2A0DE8}"/>
              </a:ext>
            </a:extLst>
          </p:cNvPr>
          <p:cNvSpPr txBox="1"/>
          <p:nvPr/>
        </p:nvSpPr>
        <p:spPr>
          <a:xfrm>
            <a:off x="157518" y="570485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43/146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EA7E45D7-DF83-1D55-CED7-9AE887CB75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047999"/>
              </p:ext>
            </p:extLst>
          </p:nvPr>
        </p:nvGraphicFramePr>
        <p:xfrm>
          <a:off x="175844" y="1945373"/>
          <a:ext cx="3908339" cy="3665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7633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109673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17 – PNDP – Avaliação Geral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D4E7540A-570F-4770-56D2-E5F0518A8206}"/>
              </a:ext>
            </a:extLst>
          </p:cNvPr>
          <p:cNvSpPr/>
          <p:nvPr/>
        </p:nvSpPr>
        <p:spPr>
          <a:xfrm>
            <a:off x="4280537" y="1349145"/>
            <a:ext cx="3743626" cy="4662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378D2E22-42F6-C948-8427-196B3E2B9575}"/>
              </a:ext>
            </a:extLst>
          </p:cNvPr>
          <p:cNvSpPr/>
          <p:nvPr/>
        </p:nvSpPr>
        <p:spPr>
          <a:xfrm>
            <a:off x="8220517" y="1349145"/>
            <a:ext cx="3800103" cy="46657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48248F-B058-1C81-6FCB-D32A65847427}"/>
              </a:ext>
            </a:extLst>
          </p:cNvPr>
          <p:cNvSpPr txBox="1"/>
          <p:nvPr/>
        </p:nvSpPr>
        <p:spPr>
          <a:xfrm>
            <a:off x="282062" y="5671869"/>
            <a:ext cx="3588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Respostas 138/146</a:t>
            </a: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7EC3C5AF-831C-231D-8D6D-07E2517521B1}"/>
              </a:ext>
            </a:extLst>
          </p:cNvPr>
          <p:cNvSpPr/>
          <p:nvPr/>
        </p:nvSpPr>
        <p:spPr>
          <a:xfrm>
            <a:off x="157519" y="1352327"/>
            <a:ext cx="3927592" cy="4662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7D4ECD0E-C684-ADE8-4F6D-399CB68184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8287208"/>
              </p:ext>
            </p:extLst>
          </p:nvPr>
        </p:nvGraphicFramePr>
        <p:xfrm>
          <a:off x="84449" y="1352327"/>
          <a:ext cx="3998829" cy="435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9DA37A26-ACA6-0262-2043-37DE8B0F32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654088"/>
              </p:ext>
            </p:extLst>
          </p:nvPr>
        </p:nvGraphicFramePr>
        <p:xfrm>
          <a:off x="4293490" y="1240476"/>
          <a:ext cx="3743626" cy="4771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Gráfico 26">
            <a:extLst>
              <a:ext uri="{FF2B5EF4-FFF2-40B4-BE49-F238E27FC236}">
                <a16:creationId xmlns:a16="http://schemas.microsoft.com/office/drawing/2014/main" id="{7478AF43-480B-5101-2F43-FBABFCCFF5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0748957"/>
              </p:ext>
            </p:extLst>
          </p:nvPr>
        </p:nvGraphicFramePr>
        <p:xfrm>
          <a:off x="8218684" y="1139255"/>
          <a:ext cx="3800103" cy="5186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CaixaDeTexto 27">
            <a:extLst>
              <a:ext uri="{FF2B5EF4-FFF2-40B4-BE49-F238E27FC236}">
                <a16:creationId xmlns:a16="http://schemas.microsoft.com/office/drawing/2014/main" id="{894D9E6F-43E5-79C1-02B7-1FFE1EB104E1}"/>
              </a:ext>
            </a:extLst>
          </p:cNvPr>
          <p:cNvSpPr txBox="1"/>
          <p:nvPr/>
        </p:nvSpPr>
        <p:spPr>
          <a:xfrm>
            <a:off x="157519" y="765540"/>
            <a:ext cx="1186126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>
                <a:latin typeface="+mj-lt"/>
                <a:cs typeface="Segoe UI" panose="020B0502040204020203" pitchFamily="34" charset="0"/>
              </a:rPr>
              <a:t>Pergunta 63</a:t>
            </a:r>
            <a:r>
              <a:rPr lang="pt-BR" sz="1200" dirty="0">
                <a:latin typeface="+mj-lt"/>
                <a:cs typeface="Segoe UI" panose="020B0502040204020203" pitchFamily="34" charset="0"/>
              </a:rPr>
              <a:t>: </a:t>
            </a:r>
            <a:r>
              <a:rPr lang="pt-BR" sz="1200" i="0" dirty="0">
                <a:effectLst/>
                <a:latin typeface="+mj-lt"/>
              </a:rPr>
              <a:t>Você percebe avanços na área de desenvolvimento de pessoas a partir do Decreto nº 9.991/2019? Gostaria de compartilhar conosco quais avanços foram percebidos em seu órgão/entidade?</a:t>
            </a:r>
            <a:endParaRPr lang="pt-BR" sz="1200" dirty="0">
              <a:latin typeface="+mj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517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0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17 – PNDP – Avaliação Geral – </a:t>
            </a:r>
            <a:r>
              <a:rPr lang="pt-BR" sz="2400" dirty="0">
                <a:solidFill>
                  <a:schemeClr val="accent1"/>
                </a:solidFill>
              </a:rPr>
              <a:t>Avanços Reconhecidos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F2623A9A-E0CA-62FE-189E-DD98FF19C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042370"/>
              </p:ext>
            </p:extLst>
          </p:nvPr>
        </p:nvGraphicFramePr>
        <p:xfrm>
          <a:off x="232931" y="605653"/>
          <a:ext cx="11726138" cy="56466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24537">
                  <a:extLst>
                    <a:ext uri="{9D8B030D-6E8A-4147-A177-3AD203B41FA5}">
                      <a16:colId xmlns:a16="http://schemas.microsoft.com/office/drawing/2014/main" val="3815960268"/>
                    </a:ext>
                  </a:extLst>
                </a:gridCol>
                <a:gridCol w="5701601">
                  <a:extLst>
                    <a:ext uri="{9D8B030D-6E8A-4147-A177-3AD203B41FA5}">
                      <a16:colId xmlns:a16="http://schemas.microsoft.com/office/drawing/2014/main" val="3182168346"/>
                    </a:ext>
                  </a:extLst>
                </a:gridCol>
              </a:tblGrid>
              <a:tr h="68898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Melhor planejamento institucional, alinhamento estratégico e a criação da cultura de planejamento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Uniformização das temáticas e fixação de prazos para participação em ações de desenvolvimento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67124"/>
                  </a:ext>
                </a:extLst>
              </a:tr>
              <a:tr h="414132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Critérios para aprovação de novas demandas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Conscientização do servidor público sobre o que são as ações de desenvolvimento e a aplicabilidade dos recursos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121811"/>
                  </a:ext>
                </a:extLst>
              </a:tr>
              <a:tr h="414132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Melhor visualização das ações ao longo do ano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Avanço na oferta de ações de desenvolvimento da Enap, com a ampliação do cardápio de oferta e da qualidade dos cursos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3870638"/>
                  </a:ext>
                </a:extLst>
              </a:tr>
              <a:tr h="32549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Reflexão crítica sobre o uso da verba pública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Foi uma iniciativa incrível, mas ainda estamos no campo teórico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2417510532"/>
                  </a:ext>
                </a:extLst>
              </a:tr>
              <a:tr h="32549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Percepção das lacunas institucionais para alcançar os objetivos do PDP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Controle maior das ações de desenvolvimento realizadas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277164320"/>
                  </a:ext>
                </a:extLst>
              </a:tr>
              <a:tr h="5848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Processo mais transparente, principalmente por conta da obrigatoriedade dos editais para os afastamentos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 avanço foi de passar a olhar a necessidade de capacitação e não mais um evento específico. Isso tornou o processos mais enxuto, célere e de fácil compreensão.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2608390098"/>
                  </a:ext>
                </a:extLst>
              </a:tr>
              <a:tr h="5848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Avanço na programação em conjunto de técnicos e docentes que antes era feita separada. (...) hoje é possível um desenvolvimento muito maior de servidores devido a transparência que é ofertada pelo planejamento.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Evolução cultural crescente. Maior amadurecimento para o pensamento estratégico do autodesenvolvimento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2093243297"/>
                  </a:ext>
                </a:extLst>
              </a:tr>
              <a:tr h="414132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Levantamento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 necessidades mais participativo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Chefias imediatas estão mais conscientes sobre a necessidade de planejar capacitações dos seus servidores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964797960"/>
                  </a:ext>
                </a:extLst>
              </a:tr>
              <a:tr h="75558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Observância dos valores destinados, que muitos não valorizam, ficou mais evidente, mostrando a valorização dos servidores pelo serviço público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 gestão de pessoas conseguiu compreender melhor sobre treinamento, em que casos são necessários, como identificar as necessidades e assim, pode pensar de forma mais adequada como melhorar o desempenho da instituição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1186265974"/>
                  </a:ext>
                </a:extLst>
              </a:tr>
              <a:tr h="414132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Avanço notável. Não é mais possível realizar alguns tipos de gastos. Os afastamentos para pós stricto sensu agora não são apenas discricionários.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30" marR="38330" marT="19165" marB="19165"/>
                </a:tc>
                <a:extLst>
                  <a:ext uri="{0D108BD9-81ED-4DB2-BD59-A6C34878D82A}">
                    <a16:rowId xmlns:a16="http://schemas.microsoft.com/office/drawing/2014/main" val="1670478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289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47436305-39B2-0BA4-D949-114CC0EE9031}"/>
              </a:ext>
            </a:extLst>
          </p:cNvPr>
          <p:cNvSpPr txBox="1"/>
          <p:nvPr/>
        </p:nvSpPr>
        <p:spPr>
          <a:xfrm>
            <a:off x="349858" y="0"/>
            <a:ext cx="10729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17 – PNDP – Avaliação Geral – </a:t>
            </a:r>
            <a:r>
              <a:rPr lang="pt-BR" sz="2400" dirty="0">
                <a:solidFill>
                  <a:schemeClr val="accent1"/>
                </a:solidFill>
              </a:rPr>
              <a:t>Críticas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FDDBB84-EC79-5BE6-1735-3F945C114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98051"/>
              </p:ext>
            </p:extLst>
          </p:nvPr>
        </p:nvGraphicFramePr>
        <p:xfrm>
          <a:off x="244490" y="576267"/>
          <a:ext cx="11608616" cy="57054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25981">
                  <a:extLst>
                    <a:ext uri="{9D8B030D-6E8A-4147-A177-3AD203B41FA5}">
                      <a16:colId xmlns:a16="http://schemas.microsoft.com/office/drawing/2014/main" val="1625351553"/>
                    </a:ext>
                  </a:extLst>
                </a:gridCol>
                <a:gridCol w="5582635">
                  <a:extLst>
                    <a:ext uri="{9D8B030D-6E8A-4147-A177-3AD203B41FA5}">
                      <a16:colId xmlns:a16="http://schemas.microsoft.com/office/drawing/2014/main" val="3489444064"/>
                    </a:ext>
                  </a:extLst>
                </a:gridCol>
              </a:tblGrid>
              <a:tr h="66778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O sistema não atende as necessidades de planejamento do órgão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Um grande retrocesso foi a retirada do afastamento parcial para pós-graduação stricto sensu. O horário especial de estudante não consegue suprir essa lacuna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157667"/>
                  </a:ext>
                </a:extLst>
              </a:tr>
              <a:tr h="52827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O único avanço foi na redução de colegas que solicitaram LC para estudar línguas no exterior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Leva-se tempo para adequação e criação de estratégias e esse tempo não é respeitado.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16159773"/>
                  </a:ext>
                </a:extLst>
              </a:tr>
              <a:tr h="4418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Perda de autonomia do Órgão em relação à política anterior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Erro de considerar que TODOS necessitavam da mesma maneira - "nivelar por baixo"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29072082"/>
                  </a:ext>
                </a:extLst>
              </a:tr>
              <a:tr h="4418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Percepção de que criou uma série de instrumentos de controle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É preciso uma visão mais ampla, uma visão das DIFERENÇAS entre as diversas estruturas da Administração Pública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81054298"/>
                  </a:ext>
                </a:extLst>
              </a:tr>
              <a:tr h="73481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O decreto e a IN  trazem uma série de necessidades e relatórios que poderiam ser implementados dentro de um sistema integrado de gestão sem precisar ficar criando sites e paginas a mais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 legislação possui muitas lacunas e constantes alterações, dificultando o trabalho da área, que geralmente tem um número reduzido de servidores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104957"/>
                  </a:ext>
                </a:extLst>
              </a:tr>
              <a:tr h="50889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Nem todos os critérios são necessários, como o currículo extraído do Banco de Talentos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 carga horária necessária para usufruir da licença chega a ser maior que a de uma especialização lato sensu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842563"/>
                  </a:ext>
                </a:extLst>
              </a:tr>
              <a:tr h="4418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Deve ser mais objetiva e menos burocrática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Percepção de que trata-se somente de algo que precisa ser realizado, sem que isto facilite algo para os órgãos. Não veem benefício claro.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58900290"/>
                  </a:ext>
                </a:extLst>
              </a:tr>
              <a:tr h="50889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 instituição não leva o preenchimento do PDP com seriedade dificultando o processo desde a coleta dos dados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 política está robusta, mas não está trazendo resultados expressivos se comparado ao montante de trabalho que isso demanda de nós.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27026568"/>
                  </a:ext>
                </a:extLst>
              </a:tr>
              <a:tr h="76833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Interstício de 60 dias é um entrave também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Para os órgãos que já tinham a cultura de fazer o PAC, vejo como retrocesso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1477422"/>
                  </a:ext>
                </a:extLst>
              </a:tr>
              <a:tr h="60944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Foi uma iniciativa incrível, mas ainda estamos no campo teórico</a:t>
                      </a:r>
                      <a:endParaRPr lang="pt-B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33866" marB="33866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6223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09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0A677C5-A0B5-A874-FB3A-3E07EC0A0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321736"/>
              </p:ext>
            </p:extLst>
          </p:nvPr>
        </p:nvGraphicFramePr>
        <p:xfrm>
          <a:off x="643467" y="1119116"/>
          <a:ext cx="10905067" cy="48266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20783">
                  <a:extLst>
                    <a:ext uri="{9D8B030D-6E8A-4147-A177-3AD203B41FA5}">
                      <a16:colId xmlns:a16="http://schemas.microsoft.com/office/drawing/2014/main" val="3105421962"/>
                    </a:ext>
                  </a:extLst>
                </a:gridCol>
                <a:gridCol w="2491889">
                  <a:extLst>
                    <a:ext uri="{9D8B030D-6E8A-4147-A177-3AD203B41FA5}">
                      <a16:colId xmlns:a16="http://schemas.microsoft.com/office/drawing/2014/main" val="3446666731"/>
                    </a:ext>
                  </a:extLst>
                </a:gridCol>
                <a:gridCol w="3151753">
                  <a:extLst>
                    <a:ext uri="{9D8B030D-6E8A-4147-A177-3AD203B41FA5}">
                      <a16:colId xmlns:a16="http://schemas.microsoft.com/office/drawing/2014/main" val="1853184584"/>
                    </a:ext>
                  </a:extLst>
                </a:gridCol>
                <a:gridCol w="2264350">
                  <a:extLst>
                    <a:ext uri="{9D8B030D-6E8A-4147-A177-3AD203B41FA5}">
                      <a16:colId xmlns:a16="http://schemas.microsoft.com/office/drawing/2014/main" val="2300787423"/>
                    </a:ext>
                  </a:extLst>
                </a:gridCol>
                <a:gridCol w="576292">
                  <a:extLst>
                    <a:ext uri="{9D8B030D-6E8A-4147-A177-3AD203B41FA5}">
                      <a16:colId xmlns:a16="http://schemas.microsoft.com/office/drawing/2014/main" val="2732660702"/>
                    </a:ext>
                  </a:extLst>
                </a:gridCol>
              </a:tblGrid>
              <a:tr h="40025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Órgão/entidade: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Coordenador da área de Desenvolvimento de Pessoas ou cargo equivalente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Diretor/Coordenador-Geral/Pró-Reitor da Unidade de Gestão de Pessoas ou cargo equivalente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Técnico da área de Desenvolvimento de Pessoas ou cargo equivalente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4034280756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Direta - Militar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3250897068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Direta - Ministério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2348148633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Direta - Órgão de Ensino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1251451795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Direta - Órgão Executivo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2606274113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Indireta - Agência Reguladora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3836825075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Indireta - Autarquia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2965049213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Indireta - Banco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68564852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Indireta - Fundação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3072733374"/>
                  </a:ext>
                </a:extLst>
              </a:tr>
              <a:tr h="578861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Indireta - Instituição Federal de Ensino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1208675747"/>
                  </a:ext>
                </a:extLst>
              </a:tr>
              <a:tr h="387728"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pt-BR" sz="1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06488" marR="13018" marT="81914" marB="81914" anchor="ctr"/>
                </a:tc>
                <a:extLst>
                  <a:ext uri="{0D108BD9-81ED-4DB2-BD59-A6C34878D82A}">
                    <a16:rowId xmlns:a16="http://schemas.microsoft.com/office/drawing/2014/main" val="1159451832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643467" y="135451"/>
            <a:ext cx="6493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Perfil dos respondentes</a:t>
            </a:r>
          </a:p>
        </p:txBody>
      </p:sp>
      <p:pic>
        <p:nvPicPr>
          <p:cNvPr id="6" name="Imagem 5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CCEF3076-09AE-AE55-A583-A1974F630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3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52149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 – Levantamento de necessidades de desenvolvimento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FFC06E5-FE2B-E13C-F167-52C2761245D4}"/>
              </a:ext>
            </a:extLst>
          </p:cNvPr>
          <p:cNvGrpSpPr/>
          <p:nvPr/>
        </p:nvGrpSpPr>
        <p:grpSpPr>
          <a:xfrm>
            <a:off x="181653" y="1030312"/>
            <a:ext cx="3341360" cy="3859550"/>
            <a:chOff x="285006" y="795577"/>
            <a:chExt cx="2992584" cy="385955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8D995FF-E434-7EF9-4301-59B174E64EE4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6BF41881-054B-D05F-497E-3ABC812FBC23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779699"/>
              <a:chOff x="285006" y="795577"/>
              <a:chExt cx="2992584" cy="3779699"/>
            </a:xfrm>
          </p:grpSpPr>
          <p:grpSp>
            <p:nvGrpSpPr>
              <p:cNvPr id="9" name="Agrupar 8">
                <a:extLst>
                  <a:ext uri="{FF2B5EF4-FFF2-40B4-BE49-F238E27FC236}">
                    <a16:creationId xmlns:a16="http://schemas.microsoft.com/office/drawing/2014/main" id="{4F46AAA9-3FDE-AFDB-52D1-3ADB048C3BC8}"/>
                  </a:ext>
                </a:extLst>
              </p:cNvPr>
              <p:cNvGrpSpPr/>
              <p:nvPr/>
            </p:nvGrpSpPr>
            <p:grpSpPr>
              <a:xfrm>
                <a:off x="285007" y="795577"/>
                <a:ext cx="2992583" cy="3165306"/>
                <a:chOff x="712519" y="866828"/>
                <a:chExt cx="2992583" cy="3165306"/>
              </a:xfrm>
            </p:grpSpPr>
            <p:graphicFrame>
              <p:nvGraphicFramePr>
                <p:cNvPr id="6" name="Gráfico 5">
                  <a:extLst>
                    <a:ext uri="{FF2B5EF4-FFF2-40B4-BE49-F238E27FC236}">
                      <a16:creationId xmlns:a16="http://schemas.microsoft.com/office/drawing/2014/main" id="{C85F99C4-2F0B-FAD7-C09C-C7601568B2EC}"/>
                    </a:ext>
                  </a:extLst>
                </p:cNvPr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934954308"/>
                    </p:ext>
                  </p:extLst>
                </p:nvPr>
              </p:nvGraphicFramePr>
              <p:xfrm>
                <a:off x="712519" y="2006930"/>
                <a:ext cx="2992582" cy="202520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8" name="CaixaDeTexto 7">
                  <a:extLst>
                    <a:ext uri="{FF2B5EF4-FFF2-40B4-BE49-F238E27FC236}">
                      <a16:creationId xmlns:a16="http://schemas.microsoft.com/office/drawing/2014/main" id="{F554D1C9-5D56-D607-49EC-06393EBBB738}"/>
                    </a:ext>
                  </a:extLst>
                </p:cNvPr>
                <p:cNvSpPr txBox="1"/>
                <p:nvPr/>
              </p:nvSpPr>
              <p:spPr>
                <a:xfrm>
                  <a:off x="712520" y="866828"/>
                  <a:ext cx="2992582" cy="101566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just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pt-BR" sz="1200" b="1" dirty="0">
                      <a:latin typeface="+mj-lt"/>
                    </a:rPr>
                    <a:t>Pergunta 3</a:t>
                  </a:r>
                  <a:r>
                    <a:rPr lang="pt-BR" sz="1200" dirty="0">
                      <a:latin typeface="+mj-lt"/>
                    </a:rPr>
                    <a:t>: O Decreto nº 9.991/2019 tornou facultativo que o PDP seja precedido pelo diagnóstico de competências. Se este diagnóstico for obrigatório ao PDP, seu órgão terá condições de realizá-lo?</a:t>
                  </a:r>
                </a:p>
              </p:txBody>
            </p:sp>
          </p:grpSp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50DBA2C6-EC2C-FA0B-C0CE-D870C2E363E6}"/>
                  </a:ext>
                </a:extLst>
              </p:cNvPr>
              <p:cNvSpPr txBox="1"/>
              <p:nvPr/>
            </p:nvSpPr>
            <p:spPr>
              <a:xfrm>
                <a:off x="285006" y="4298277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143/146</a:t>
                </a:r>
              </a:p>
            </p:txBody>
          </p:sp>
        </p:grp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2C883010-4652-43D9-F7BD-000B38E0B5CA}"/>
              </a:ext>
            </a:extLst>
          </p:cNvPr>
          <p:cNvGrpSpPr/>
          <p:nvPr/>
        </p:nvGrpSpPr>
        <p:grpSpPr>
          <a:xfrm>
            <a:off x="3715217" y="1030312"/>
            <a:ext cx="5136291" cy="3859550"/>
            <a:chOff x="285007" y="795577"/>
            <a:chExt cx="2992583" cy="385955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F8BA174C-C781-AA6E-9CC4-E1892C17DF6A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D43F6C5C-013B-761D-D07E-9473F088FFBE}"/>
                </a:ext>
              </a:extLst>
            </p:cNvPr>
            <p:cNvGrpSpPr/>
            <p:nvPr/>
          </p:nvGrpSpPr>
          <p:grpSpPr>
            <a:xfrm>
              <a:off x="285007" y="795577"/>
              <a:ext cx="2992583" cy="3779699"/>
              <a:chOff x="285007" y="795577"/>
              <a:chExt cx="2992583" cy="3779699"/>
            </a:xfrm>
          </p:grpSpPr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3D48F8B4-CFF9-E6B7-DACE-E4D6AA4F6FD1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4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Para fazer o levantamento das necessidades a serem inseridas no PDP, qual metodologia seu órgão/entidade aplica?</a:t>
                </a: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53FAC417-DA77-3403-2813-9A87308F2619}"/>
                  </a:ext>
                </a:extLst>
              </p:cNvPr>
              <p:cNvSpPr txBox="1"/>
              <p:nvPr/>
            </p:nvSpPr>
            <p:spPr>
              <a:xfrm>
                <a:off x="285007" y="4298277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143/146</a:t>
                </a:r>
              </a:p>
            </p:txBody>
          </p:sp>
        </p:grp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ABBA4930-F5BE-AB0F-5026-1D5567572639}"/>
              </a:ext>
            </a:extLst>
          </p:cNvPr>
          <p:cNvGrpSpPr/>
          <p:nvPr/>
        </p:nvGrpSpPr>
        <p:grpSpPr>
          <a:xfrm>
            <a:off x="9017764" y="1030312"/>
            <a:ext cx="2992583" cy="3859550"/>
            <a:chOff x="285007" y="795577"/>
            <a:chExt cx="2992583" cy="3859550"/>
          </a:xfrm>
        </p:grpSpPr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4C46E6E9-6B94-51AD-7AA0-15603D4524A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23" name="Agrupar 22">
              <a:extLst>
                <a:ext uri="{FF2B5EF4-FFF2-40B4-BE49-F238E27FC236}">
                  <a16:creationId xmlns:a16="http://schemas.microsoft.com/office/drawing/2014/main" id="{6D3BF84B-1899-D263-2E83-1252837F5EB7}"/>
                </a:ext>
              </a:extLst>
            </p:cNvPr>
            <p:cNvGrpSpPr/>
            <p:nvPr/>
          </p:nvGrpSpPr>
          <p:grpSpPr>
            <a:xfrm>
              <a:off x="285008" y="795577"/>
              <a:ext cx="2992582" cy="3779698"/>
              <a:chOff x="285008" y="795577"/>
              <a:chExt cx="2992582" cy="3779698"/>
            </a:xfrm>
          </p:grpSpPr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629716F9-0839-A43F-0D6C-F2323A4FE97A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5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dirty="0">
                    <a:latin typeface="+mj-lt"/>
                  </a:rPr>
                  <a:t>Considerando a resposta dada na questão anterior ("Metodologia própria"), poderia compartilhar conosco o nome da metodologia e o contato da pessoa responsável por sua aplicação?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21DED071-5BA8-E829-27E3-22785BD25AF8}"/>
                  </a:ext>
                </a:extLst>
              </p:cNvPr>
              <p:cNvSpPr txBox="1"/>
              <p:nvPr/>
            </p:nvSpPr>
            <p:spPr>
              <a:xfrm>
                <a:off x="310953" y="4298276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55/146</a:t>
                </a:r>
              </a:p>
            </p:txBody>
          </p:sp>
        </p:grpSp>
      </p:grp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DB18EE66-0537-54BB-7032-D4588562D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402228"/>
              </p:ext>
            </p:extLst>
          </p:nvPr>
        </p:nvGraphicFramePr>
        <p:xfrm>
          <a:off x="3715218" y="1748008"/>
          <a:ext cx="5005701" cy="2785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CaixaDeTexto 28">
            <a:extLst>
              <a:ext uri="{FF2B5EF4-FFF2-40B4-BE49-F238E27FC236}">
                <a16:creationId xmlns:a16="http://schemas.microsoft.com/office/drawing/2014/main" id="{D1667738-065F-59BE-0290-BC2EAD3D87B7}"/>
              </a:ext>
            </a:extLst>
          </p:cNvPr>
          <p:cNvSpPr txBox="1"/>
          <p:nvPr/>
        </p:nvSpPr>
        <p:spPr>
          <a:xfrm>
            <a:off x="9151036" y="2205862"/>
            <a:ext cx="27260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0" dirty="0">
                <a:effectLst/>
                <a:latin typeface="+mj-lt"/>
                <a:cs typeface="Segoe UI" panose="020B0502040204020203" pitchFamily="34" charset="0"/>
              </a:rPr>
              <a:t>Levantamento de necessidades por meio de formulário, questionário ou planilha</a:t>
            </a:r>
            <a:endParaRPr lang="pt-BR" sz="1400" b="0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Adaptação do ProCAND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+mj-lt"/>
                <a:cs typeface="Segoe UI" panose="020B0502040204020203" pitchFamily="34" charset="0"/>
              </a:rPr>
              <a:t>Sistema próprio (empresa privada)</a:t>
            </a:r>
            <a:endParaRPr lang="pt-BR" sz="1400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+mj-lt"/>
                <a:cs typeface="Segoe UI" panose="020B0502040204020203" pitchFamily="34" charset="0"/>
              </a:rPr>
              <a:t>SEI</a:t>
            </a:r>
            <a:endParaRPr lang="pt-BR" sz="1400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+mj-lt"/>
                <a:cs typeface="Segoe UI" panose="020B0502040204020203" pitchFamily="34" charset="0"/>
              </a:rPr>
              <a:t>Levantamento de cursos (cardápio)</a:t>
            </a:r>
            <a:endParaRPr lang="pt-BR" sz="1400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latin typeface="+mj-lt"/>
            </a:endParaRPr>
          </a:p>
        </p:txBody>
      </p:sp>
      <p:pic>
        <p:nvPicPr>
          <p:cNvPr id="24" name="Imagem 23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62C9D332-D27F-4085-5914-CA2DA6ECA9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5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52149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 – Levantamento de necessidades de desenvolvimento - </a:t>
            </a:r>
            <a:r>
              <a:rPr lang="pt-BR" sz="2400" dirty="0">
                <a:solidFill>
                  <a:schemeClr val="accent1"/>
                </a:solidFill>
              </a:rPr>
              <a:t>ProCAND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FFC06E5-FE2B-E13C-F167-52C2761245D4}"/>
              </a:ext>
            </a:extLst>
          </p:cNvPr>
          <p:cNvGrpSpPr/>
          <p:nvPr/>
        </p:nvGrpSpPr>
        <p:grpSpPr>
          <a:xfrm>
            <a:off x="181653" y="1030312"/>
            <a:ext cx="3341360" cy="3859550"/>
            <a:chOff x="285006" y="795577"/>
            <a:chExt cx="2992584" cy="385955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8D995FF-E434-7EF9-4301-59B174E64EE4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6BF41881-054B-D05F-497E-3ABC812FBC23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779699"/>
              <a:chOff x="285006" y="795577"/>
              <a:chExt cx="2992584" cy="3779699"/>
            </a:xfrm>
          </p:grpSpPr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554D1C9-5D56-D607-49EC-06393EBBB738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6: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 O órgão central do SIPEC criou em 2021 o ProCAND, metodologia de aplicação facultativa a órgãos e entidades para o levantamento das necessidades de desenvolvimento. Você conhece a metodologia citada?</a:t>
                </a:r>
              </a:p>
            </p:txBody>
          </p:sp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50DBA2C6-EC2C-FA0B-C0CE-D870C2E363E6}"/>
                  </a:ext>
                </a:extLst>
              </p:cNvPr>
              <p:cNvSpPr txBox="1"/>
              <p:nvPr/>
            </p:nvSpPr>
            <p:spPr>
              <a:xfrm>
                <a:off x="285006" y="4298277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119/146</a:t>
                </a:r>
              </a:p>
            </p:txBody>
          </p:sp>
        </p:grp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2C883010-4652-43D9-F7BD-000B38E0B5CA}"/>
              </a:ext>
            </a:extLst>
          </p:cNvPr>
          <p:cNvGrpSpPr/>
          <p:nvPr/>
        </p:nvGrpSpPr>
        <p:grpSpPr>
          <a:xfrm>
            <a:off x="3715217" y="1030312"/>
            <a:ext cx="3341359" cy="3859550"/>
            <a:chOff x="285007" y="795577"/>
            <a:chExt cx="2992583" cy="385955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F8BA174C-C781-AA6E-9CC4-E1892C17DF6A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D43F6C5C-013B-761D-D07E-9473F088FFBE}"/>
                </a:ext>
              </a:extLst>
            </p:cNvPr>
            <p:cNvGrpSpPr/>
            <p:nvPr/>
          </p:nvGrpSpPr>
          <p:grpSpPr>
            <a:xfrm>
              <a:off x="285007" y="795577"/>
              <a:ext cx="2992583" cy="3779699"/>
              <a:chOff x="285007" y="795577"/>
              <a:chExt cx="2992583" cy="3779699"/>
            </a:xfrm>
          </p:grpSpPr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3D48F8B4-CFF9-E6B7-DACE-E4D6AA4F6FD1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7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Seu órgão/entidade aplicou o ProCAND?*</a:t>
                </a: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53FAC417-DA77-3403-2813-9A87308F2619}"/>
                  </a:ext>
                </a:extLst>
              </p:cNvPr>
              <p:cNvSpPr txBox="1"/>
              <p:nvPr/>
            </p:nvSpPr>
            <p:spPr>
              <a:xfrm>
                <a:off x="285007" y="4298277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60/146</a:t>
                </a:r>
              </a:p>
            </p:txBody>
          </p:sp>
        </p:grp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ABBA4930-F5BE-AB0F-5026-1D5567572639}"/>
              </a:ext>
            </a:extLst>
          </p:cNvPr>
          <p:cNvGrpSpPr/>
          <p:nvPr/>
        </p:nvGrpSpPr>
        <p:grpSpPr>
          <a:xfrm>
            <a:off x="7248779" y="1030312"/>
            <a:ext cx="4761566" cy="3859550"/>
            <a:chOff x="285007" y="795577"/>
            <a:chExt cx="2992583" cy="3859550"/>
          </a:xfrm>
        </p:grpSpPr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4C46E6E9-6B94-51AD-7AA0-15603D4524A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23" name="Agrupar 22">
              <a:extLst>
                <a:ext uri="{FF2B5EF4-FFF2-40B4-BE49-F238E27FC236}">
                  <a16:creationId xmlns:a16="http://schemas.microsoft.com/office/drawing/2014/main" id="{6D3BF84B-1899-D263-2E83-1252837F5EB7}"/>
                </a:ext>
              </a:extLst>
            </p:cNvPr>
            <p:cNvGrpSpPr/>
            <p:nvPr/>
          </p:nvGrpSpPr>
          <p:grpSpPr>
            <a:xfrm>
              <a:off x="285008" y="795577"/>
              <a:ext cx="2992582" cy="3779698"/>
              <a:chOff x="285008" y="795577"/>
              <a:chExt cx="2992582" cy="3779698"/>
            </a:xfrm>
          </p:grpSpPr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629716F9-0839-A43F-0D6C-F2323A4FE97A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8: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 Por que o ProCAND não foi aplicado?</a:t>
                </a:r>
              </a:p>
            </p:txBody>
          </p:sp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21DED071-5BA8-E829-27E3-22785BD25AF8}"/>
                  </a:ext>
                </a:extLst>
              </p:cNvPr>
              <p:cNvSpPr txBox="1"/>
              <p:nvPr/>
            </p:nvSpPr>
            <p:spPr>
              <a:xfrm>
                <a:off x="310953" y="4298276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59/146</a:t>
                </a:r>
              </a:p>
            </p:txBody>
          </p:sp>
        </p:grpSp>
      </p:grpSp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FF139D40-B44F-159F-14A9-F2712B6C50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317974"/>
              </p:ext>
            </p:extLst>
          </p:nvPr>
        </p:nvGraphicFramePr>
        <p:xfrm>
          <a:off x="181652" y="2057235"/>
          <a:ext cx="3341358" cy="239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7D7D1A6F-CEE6-24CC-86C9-E4DAF09A37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333655"/>
              </p:ext>
            </p:extLst>
          </p:nvPr>
        </p:nvGraphicFramePr>
        <p:xfrm>
          <a:off x="3809383" y="1472540"/>
          <a:ext cx="3247192" cy="2980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CaixaDeTexto 29">
            <a:extLst>
              <a:ext uri="{FF2B5EF4-FFF2-40B4-BE49-F238E27FC236}">
                <a16:creationId xmlns:a16="http://schemas.microsoft.com/office/drawing/2014/main" id="{CAA41C5F-FD85-86D1-4684-C102C7CC0993}"/>
              </a:ext>
            </a:extLst>
          </p:cNvPr>
          <p:cNvSpPr txBox="1"/>
          <p:nvPr/>
        </p:nvSpPr>
        <p:spPr>
          <a:xfrm>
            <a:off x="3715216" y="4969961"/>
            <a:ext cx="3341357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+mj-lt"/>
                <a:cs typeface="Segoe UI" panose="020B0502040204020203" pitchFamily="34" charset="0"/>
              </a:rPr>
              <a:t>*</a:t>
            </a:r>
          </a:p>
          <a:p>
            <a:pPr marL="285753" indent="-285753">
              <a:buFont typeface="Arial" panose="020B0604020202020204" pitchFamily="34" charset="0"/>
              <a:buChar char="•"/>
            </a:pPr>
            <a:r>
              <a:rPr lang="pt-BR" sz="1200" i="1" dirty="0">
                <a:latin typeface="+mj-lt"/>
                <a:cs typeface="Segoe UI" panose="020B0502040204020203" pitchFamily="34" charset="0"/>
              </a:rPr>
              <a:t>2% de 60 respondentes</a:t>
            </a:r>
          </a:p>
          <a:p>
            <a:pPr marL="285753" indent="-285753">
              <a:buFont typeface="Arial" panose="020B0604020202020204" pitchFamily="34" charset="0"/>
              <a:buChar char="•"/>
            </a:pPr>
            <a:r>
              <a:rPr lang="pt-BR" sz="1200" i="1" dirty="0">
                <a:latin typeface="+mj-lt"/>
                <a:cs typeface="Segoe UI" panose="020B0502040204020203" pitchFamily="34" charset="0"/>
              </a:rPr>
              <a:t>1º ano do ProCAND</a:t>
            </a:r>
          </a:p>
          <a:p>
            <a:pPr marL="285753" indent="-285753">
              <a:buFont typeface="Arial" panose="020B0604020202020204" pitchFamily="34" charset="0"/>
              <a:buChar char="•"/>
            </a:pPr>
            <a:r>
              <a:rPr lang="pt-BR" sz="1200" i="1" dirty="0">
                <a:latin typeface="+mj-lt"/>
                <a:cs typeface="Segoe UI" panose="020B0502040204020203" pitchFamily="34" charset="0"/>
              </a:rPr>
              <a:t>Piloto com 27 órgãos/entidades</a:t>
            </a:r>
          </a:p>
        </p:txBody>
      </p:sp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5EDEEF3E-9544-B1D5-E151-F30C04137B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219251"/>
              </p:ext>
            </p:extLst>
          </p:nvPr>
        </p:nvGraphicFramePr>
        <p:xfrm>
          <a:off x="7290061" y="1323474"/>
          <a:ext cx="4491656" cy="3493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8" name="Imagem 27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576B256B-4C7F-5BC8-8F9E-A9C6398015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0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52149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1 – Levantamento de necessidades de desenvolvimento - </a:t>
            </a:r>
            <a:r>
              <a:rPr lang="pt-BR" sz="2400" dirty="0">
                <a:solidFill>
                  <a:schemeClr val="accent1"/>
                </a:solidFill>
              </a:rPr>
              <a:t>ProCAND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FFC06E5-FE2B-E13C-F167-52C2761245D4}"/>
              </a:ext>
            </a:extLst>
          </p:cNvPr>
          <p:cNvGrpSpPr/>
          <p:nvPr/>
        </p:nvGrpSpPr>
        <p:grpSpPr>
          <a:xfrm>
            <a:off x="181653" y="1030312"/>
            <a:ext cx="2882181" cy="3859550"/>
            <a:chOff x="285006" y="795577"/>
            <a:chExt cx="2992584" cy="385955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8D995FF-E434-7EF9-4301-59B174E64EE4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6BF41881-054B-D05F-497E-3ABC812FBC23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779699"/>
              <a:chOff x="285006" y="795577"/>
              <a:chExt cx="2992584" cy="3779699"/>
            </a:xfrm>
          </p:grpSpPr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554D1C9-5D56-D607-49EC-06393EBBB738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9: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 Considerando a complexidade de estruturação do seu órgão/entidade, como você avalia a metodologia do ProCAND:</a:t>
                </a:r>
              </a:p>
            </p:txBody>
          </p:sp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50DBA2C6-EC2C-FA0B-C0CE-D870C2E363E6}"/>
                  </a:ext>
                </a:extLst>
              </p:cNvPr>
              <p:cNvSpPr txBox="1"/>
              <p:nvPr/>
            </p:nvSpPr>
            <p:spPr>
              <a:xfrm>
                <a:off x="285006" y="4298277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25/146</a:t>
                </a:r>
              </a:p>
            </p:txBody>
          </p:sp>
        </p:grp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2C883010-4652-43D9-F7BD-000B38E0B5CA}"/>
              </a:ext>
            </a:extLst>
          </p:cNvPr>
          <p:cNvGrpSpPr/>
          <p:nvPr/>
        </p:nvGrpSpPr>
        <p:grpSpPr>
          <a:xfrm>
            <a:off x="3186087" y="1030312"/>
            <a:ext cx="3247192" cy="3859550"/>
            <a:chOff x="285007" y="795577"/>
            <a:chExt cx="2992583" cy="385955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F8BA174C-C781-AA6E-9CC4-E1892C17DF6A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D43F6C5C-013B-761D-D07E-9473F088FFBE}"/>
                </a:ext>
              </a:extLst>
            </p:cNvPr>
            <p:cNvGrpSpPr/>
            <p:nvPr/>
          </p:nvGrpSpPr>
          <p:grpSpPr>
            <a:xfrm>
              <a:off x="285007" y="795577"/>
              <a:ext cx="2992583" cy="3779699"/>
              <a:chOff x="285007" y="795577"/>
              <a:chExt cx="2992583" cy="3779699"/>
            </a:xfrm>
          </p:grpSpPr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3D48F8B4-CFF9-E6B7-DACE-E4D6AA4F6FD1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10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Como você avalia a aplicação da metodologia (ProCAND):</a:t>
                </a: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53FAC417-DA77-3403-2813-9A87308F2619}"/>
                  </a:ext>
                </a:extLst>
              </p:cNvPr>
              <p:cNvSpPr txBox="1"/>
              <p:nvPr/>
            </p:nvSpPr>
            <p:spPr>
              <a:xfrm>
                <a:off x="285007" y="4298277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25/146</a:t>
                </a:r>
              </a:p>
            </p:txBody>
          </p:sp>
        </p:grp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ABBA4930-F5BE-AB0F-5026-1D5567572639}"/>
              </a:ext>
            </a:extLst>
          </p:cNvPr>
          <p:cNvGrpSpPr/>
          <p:nvPr/>
        </p:nvGrpSpPr>
        <p:grpSpPr>
          <a:xfrm>
            <a:off x="6555532" y="1030312"/>
            <a:ext cx="2790350" cy="3859550"/>
            <a:chOff x="285007" y="795577"/>
            <a:chExt cx="2992583" cy="3859550"/>
          </a:xfrm>
        </p:grpSpPr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4C46E6E9-6B94-51AD-7AA0-15603D4524A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23" name="Agrupar 22">
              <a:extLst>
                <a:ext uri="{FF2B5EF4-FFF2-40B4-BE49-F238E27FC236}">
                  <a16:creationId xmlns:a16="http://schemas.microsoft.com/office/drawing/2014/main" id="{6D3BF84B-1899-D263-2E83-1252837F5EB7}"/>
                </a:ext>
              </a:extLst>
            </p:cNvPr>
            <p:cNvGrpSpPr/>
            <p:nvPr/>
          </p:nvGrpSpPr>
          <p:grpSpPr>
            <a:xfrm>
              <a:off x="285008" y="795577"/>
              <a:ext cx="2992582" cy="3779698"/>
              <a:chOff x="285008" y="795577"/>
              <a:chExt cx="2992582" cy="3779698"/>
            </a:xfrm>
          </p:grpSpPr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629716F9-0839-A43F-0D6C-F2323A4FE97A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11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Seu órgão/entidade pretende aplicar o ProCAND novamente?</a:t>
                </a:r>
              </a:p>
            </p:txBody>
          </p:sp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21DED071-5BA8-E829-27E3-22785BD25AF8}"/>
                  </a:ext>
                </a:extLst>
              </p:cNvPr>
              <p:cNvSpPr txBox="1"/>
              <p:nvPr/>
            </p:nvSpPr>
            <p:spPr>
              <a:xfrm>
                <a:off x="310953" y="4298276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25/146</a:t>
                </a:r>
              </a:p>
            </p:txBody>
          </p:sp>
        </p:grpSp>
      </p:grpSp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FF139D40-B44F-159F-14A9-F2712B6C5034}"/>
              </a:ext>
            </a:extLst>
          </p:cNvPr>
          <p:cNvGraphicFramePr>
            <a:graphicFrameLocks/>
          </p:cNvGraphicFramePr>
          <p:nvPr/>
        </p:nvGraphicFramePr>
        <p:xfrm>
          <a:off x="181652" y="2057235"/>
          <a:ext cx="3341358" cy="239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7D7D1A6F-CEE6-24CC-86C9-E4DAF09A3756}"/>
              </a:ext>
            </a:extLst>
          </p:cNvPr>
          <p:cNvGraphicFramePr>
            <a:graphicFrameLocks/>
          </p:cNvGraphicFramePr>
          <p:nvPr/>
        </p:nvGraphicFramePr>
        <p:xfrm>
          <a:off x="3809383" y="1472540"/>
          <a:ext cx="3247192" cy="2980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63A7C6C9-805E-B6AF-C33B-08924EACF1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69810"/>
              </p:ext>
            </p:extLst>
          </p:nvPr>
        </p:nvGraphicFramePr>
        <p:xfrm>
          <a:off x="181653" y="1698921"/>
          <a:ext cx="2882179" cy="2879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Gráfico 31">
            <a:extLst>
              <a:ext uri="{FF2B5EF4-FFF2-40B4-BE49-F238E27FC236}">
                <a16:creationId xmlns:a16="http://schemas.microsoft.com/office/drawing/2014/main" id="{0158B1B6-4495-5E91-19E9-9A21FC7CFD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803827"/>
              </p:ext>
            </p:extLst>
          </p:nvPr>
        </p:nvGraphicFramePr>
        <p:xfrm>
          <a:off x="3186088" y="1567020"/>
          <a:ext cx="3189044" cy="2980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Gráfico 32">
            <a:extLst>
              <a:ext uri="{FF2B5EF4-FFF2-40B4-BE49-F238E27FC236}">
                <a16:creationId xmlns:a16="http://schemas.microsoft.com/office/drawing/2014/main" id="{C2BF1BD7-9763-902D-A344-5F110C850C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81532"/>
              </p:ext>
            </p:extLst>
          </p:nvPr>
        </p:nvGraphicFramePr>
        <p:xfrm>
          <a:off x="6375132" y="1543098"/>
          <a:ext cx="2839924" cy="3117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3A25821-EA9C-2712-482B-3C754F216E63}"/>
              </a:ext>
            </a:extLst>
          </p:cNvPr>
          <p:cNvSpPr txBox="1"/>
          <p:nvPr/>
        </p:nvSpPr>
        <p:spPr>
          <a:xfrm>
            <a:off x="181652" y="5121240"/>
            <a:ext cx="11807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/>
              <a:t>As perguntas 9, 10, 11 e 12 só podiam ser respondidas por aqueles que na pergunta 7 afirmaram que utilizaram o ProCAND. </a:t>
            </a:r>
          </a:p>
        </p:txBody>
      </p: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90C698D4-D783-ACB3-78AC-638E27C1DD5F}"/>
              </a:ext>
            </a:extLst>
          </p:cNvPr>
          <p:cNvGrpSpPr/>
          <p:nvPr/>
        </p:nvGrpSpPr>
        <p:grpSpPr>
          <a:xfrm>
            <a:off x="9468134" y="1030312"/>
            <a:ext cx="2599044" cy="3859550"/>
            <a:chOff x="285007" y="795577"/>
            <a:chExt cx="2992583" cy="3859550"/>
          </a:xfrm>
        </p:grpSpPr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707A6C8A-CC5B-6CCC-C1E8-36DDF702F37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CE77E598-E11F-03EE-3814-C4DB34CE83B3}"/>
                </a:ext>
              </a:extLst>
            </p:cNvPr>
            <p:cNvGrpSpPr/>
            <p:nvPr/>
          </p:nvGrpSpPr>
          <p:grpSpPr>
            <a:xfrm>
              <a:off x="285008" y="795577"/>
              <a:ext cx="2992582" cy="3779698"/>
              <a:chOff x="285008" y="795577"/>
              <a:chExt cx="2992582" cy="3779698"/>
            </a:xfrm>
          </p:grpSpPr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72C5E295-3C3D-1C31-8162-FCE48740B290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12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dirty="0">
                    <a:latin typeface="+mj-lt"/>
                  </a:rPr>
                  <a:t>Que sugestões você daria para o aperfeiçoamento da metodologia ProCAND?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1A3CECD3-56C4-6502-D8D6-C7B7DBA2759F}"/>
                  </a:ext>
                </a:extLst>
              </p:cNvPr>
              <p:cNvSpPr txBox="1"/>
              <p:nvPr/>
            </p:nvSpPr>
            <p:spPr>
              <a:xfrm>
                <a:off x="310953" y="4298276"/>
                <a:ext cx="2826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15/146</a:t>
                </a:r>
              </a:p>
            </p:txBody>
          </p:sp>
        </p:grp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E5488694-D044-EEE2-068D-8C3EDC97EC61}"/>
              </a:ext>
            </a:extLst>
          </p:cNvPr>
          <p:cNvSpPr txBox="1"/>
          <p:nvPr/>
        </p:nvSpPr>
        <p:spPr>
          <a:xfrm>
            <a:off x="9522506" y="2301206"/>
            <a:ext cx="239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Simplificação da linguagem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Utilizar sistema informatizado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Oferecer suporte instrucional e de sistema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200" dirty="0">
              <a:latin typeface="+mj-lt"/>
            </a:endParaRPr>
          </a:p>
        </p:txBody>
      </p:sp>
      <p:pic>
        <p:nvPicPr>
          <p:cNvPr id="31" name="Imagem 30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0C24C104-FA31-F3FB-DF6A-25379AF28D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6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52149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2 – Sistema – Portal SIPEC</a:t>
            </a:r>
          </a:p>
        </p:txBody>
      </p: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DB18EE66-0537-54BB-7032-D4588562D4C1}"/>
              </a:ext>
            </a:extLst>
          </p:cNvPr>
          <p:cNvGraphicFramePr>
            <a:graphicFrameLocks/>
          </p:cNvGraphicFramePr>
          <p:nvPr/>
        </p:nvGraphicFramePr>
        <p:xfrm>
          <a:off x="3715218" y="1748008"/>
          <a:ext cx="5005701" cy="2785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Agrupar 3">
            <a:extLst>
              <a:ext uri="{FF2B5EF4-FFF2-40B4-BE49-F238E27FC236}">
                <a16:creationId xmlns:a16="http://schemas.microsoft.com/office/drawing/2014/main" id="{B0006B16-4F12-5927-7F0B-3A8BED714CB4}"/>
              </a:ext>
            </a:extLst>
          </p:cNvPr>
          <p:cNvGrpSpPr/>
          <p:nvPr/>
        </p:nvGrpSpPr>
        <p:grpSpPr>
          <a:xfrm>
            <a:off x="420920" y="1030312"/>
            <a:ext cx="3308906" cy="3859550"/>
            <a:chOff x="181652" y="1030312"/>
            <a:chExt cx="3341361" cy="3859550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FFC06E5-FE2B-E13C-F167-52C2761245D4}"/>
                </a:ext>
              </a:extLst>
            </p:cNvPr>
            <p:cNvGrpSpPr/>
            <p:nvPr/>
          </p:nvGrpSpPr>
          <p:grpSpPr>
            <a:xfrm>
              <a:off x="181653" y="1030312"/>
              <a:ext cx="3341360" cy="3859550"/>
              <a:chOff x="285006" y="795577"/>
              <a:chExt cx="2992584" cy="3859550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08D995FF-E434-7EF9-4301-59B174E64EE4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11" name="Agrupar 10">
                <a:extLst>
                  <a:ext uri="{FF2B5EF4-FFF2-40B4-BE49-F238E27FC236}">
                    <a16:creationId xmlns:a16="http://schemas.microsoft.com/office/drawing/2014/main" id="{6BF41881-054B-D05F-497E-3ABC812FBC23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779699"/>
                <a:chOff x="285006" y="795577"/>
                <a:chExt cx="2992584" cy="3779699"/>
              </a:xfrm>
            </p:grpSpPr>
            <p:sp>
              <p:nvSpPr>
                <p:cNvPr id="8" name="CaixaDeTexto 7">
                  <a:extLst>
                    <a:ext uri="{FF2B5EF4-FFF2-40B4-BE49-F238E27FC236}">
                      <a16:creationId xmlns:a16="http://schemas.microsoft.com/office/drawing/2014/main" id="{F554D1C9-5D56-D607-49EC-06393EBBB738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13a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Sobre o preenchimento do PDP no Portal SIPEC, avalie quanto a utilização:</a:t>
                  </a:r>
                </a:p>
              </p:txBody>
            </p:sp>
            <p:sp>
              <p:nvSpPr>
                <p:cNvPr id="10" name="CaixaDeTexto 9">
                  <a:extLst>
                    <a:ext uri="{FF2B5EF4-FFF2-40B4-BE49-F238E27FC236}">
                      <a16:creationId xmlns:a16="http://schemas.microsoft.com/office/drawing/2014/main" id="{50DBA2C6-EC2C-FA0B-C0CE-D870C2E363E6}"/>
                    </a:ext>
                  </a:extLst>
                </p:cNvPr>
                <p:cNvSpPr txBox="1"/>
                <p:nvPr/>
              </p:nvSpPr>
              <p:spPr>
                <a:xfrm>
                  <a:off x="285006" y="4298277"/>
                  <a:ext cx="282632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142/146</a:t>
                  </a:r>
                </a:p>
              </p:txBody>
            </p:sp>
          </p:grpSp>
        </p:grpSp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id="{6E8E4E4E-3F99-3A73-1708-7D4595408BF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63798425"/>
                </p:ext>
              </p:extLst>
            </p:nvPr>
          </p:nvGraphicFramePr>
          <p:xfrm>
            <a:off x="181652" y="1491977"/>
            <a:ext cx="3341359" cy="30651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277CDBCA-6752-FD41-08BF-C0B058368016}"/>
              </a:ext>
            </a:extLst>
          </p:cNvPr>
          <p:cNvGrpSpPr/>
          <p:nvPr/>
        </p:nvGrpSpPr>
        <p:grpSpPr>
          <a:xfrm>
            <a:off x="3899046" y="1030312"/>
            <a:ext cx="3308903" cy="3859550"/>
            <a:chOff x="3626370" y="1030312"/>
            <a:chExt cx="3430206" cy="3859550"/>
          </a:xfrm>
        </p:grpSpPr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2C883010-4652-43D9-F7BD-000B38E0B5CA}"/>
                </a:ext>
              </a:extLst>
            </p:cNvPr>
            <p:cNvGrpSpPr/>
            <p:nvPr/>
          </p:nvGrpSpPr>
          <p:grpSpPr>
            <a:xfrm>
              <a:off x="3715218" y="1030312"/>
              <a:ext cx="3341358" cy="3859550"/>
              <a:chOff x="285007" y="795577"/>
              <a:chExt cx="2992583" cy="3859550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F8BA174C-C781-AA6E-9CC4-E1892C17DF6A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16" name="Agrupar 15">
                <a:extLst>
                  <a:ext uri="{FF2B5EF4-FFF2-40B4-BE49-F238E27FC236}">
                    <a16:creationId xmlns:a16="http://schemas.microsoft.com/office/drawing/2014/main" id="{D43F6C5C-013B-761D-D07E-9473F088FFBE}"/>
                  </a:ext>
                </a:extLst>
              </p:cNvPr>
              <p:cNvGrpSpPr/>
              <p:nvPr/>
            </p:nvGrpSpPr>
            <p:grpSpPr>
              <a:xfrm>
                <a:off x="285007" y="795577"/>
                <a:ext cx="2992583" cy="3779699"/>
                <a:chOff x="285007" y="795577"/>
                <a:chExt cx="2992583" cy="3779699"/>
              </a:xfrm>
            </p:grpSpPr>
            <p:sp>
              <p:nvSpPr>
                <p:cNvPr id="20" name="CaixaDeTexto 19">
                  <a:extLst>
                    <a:ext uri="{FF2B5EF4-FFF2-40B4-BE49-F238E27FC236}">
                      <a16:creationId xmlns:a16="http://schemas.microsoft.com/office/drawing/2014/main" id="{3D48F8B4-CFF9-E6B7-DACE-E4D6AA4F6FD1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13b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Sobre o preenchimento do PDP no Portal SIPEC, avalie quanto a navegabilidade:</a:t>
                  </a:r>
                </a:p>
              </p:txBody>
            </p:sp>
            <p:sp>
              <p:nvSpPr>
                <p:cNvPr id="18" name="CaixaDeTexto 17">
                  <a:extLst>
                    <a:ext uri="{FF2B5EF4-FFF2-40B4-BE49-F238E27FC236}">
                      <a16:creationId xmlns:a16="http://schemas.microsoft.com/office/drawing/2014/main" id="{53FAC417-DA77-3403-2813-9A87308F2619}"/>
                    </a:ext>
                  </a:extLst>
                </p:cNvPr>
                <p:cNvSpPr txBox="1"/>
                <p:nvPr/>
              </p:nvSpPr>
              <p:spPr>
                <a:xfrm>
                  <a:off x="285007" y="4298277"/>
                  <a:ext cx="282632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125/146</a:t>
                  </a:r>
                </a:p>
              </p:txBody>
            </p:sp>
          </p:grpSp>
        </p:grpSp>
        <p:graphicFrame>
          <p:nvGraphicFramePr>
            <p:cNvPr id="26" name="Gráfico 25">
              <a:extLst>
                <a:ext uri="{FF2B5EF4-FFF2-40B4-BE49-F238E27FC236}">
                  <a16:creationId xmlns:a16="http://schemas.microsoft.com/office/drawing/2014/main" id="{7E3E6838-DD39-6149-CCD8-C2F59CF39B0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73874866"/>
                </p:ext>
              </p:extLst>
            </p:nvPr>
          </p:nvGraphicFramePr>
          <p:xfrm>
            <a:off x="3626370" y="1591294"/>
            <a:ext cx="3416915" cy="29658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954ADADD-6588-AB56-9295-95A56158BEDD}"/>
              </a:ext>
            </a:extLst>
          </p:cNvPr>
          <p:cNvGrpSpPr/>
          <p:nvPr/>
        </p:nvGrpSpPr>
        <p:grpSpPr>
          <a:xfrm>
            <a:off x="7450054" y="1030312"/>
            <a:ext cx="4565161" cy="3859550"/>
            <a:chOff x="420927" y="1030312"/>
            <a:chExt cx="11264392" cy="3859550"/>
          </a:xfrm>
        </p:grpSpPr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0E8CAED-BC31-9B51-460D-D5752AA2ABD9}"/>
                </a:ext>
              </a:extLst>
            </p:cNvPr>
            <p:cNvGrpSpPr/>
            <p:nvPr/>
          </p:nvGrpSpPr>
          <p:grpSpPr>
            <a:xfrm>
              <a:off x="420927" y="1030312"/>
              <a:ext cx="11264392" cy="3859550"/>
              <a:chOff x="285007" y="795577"/>
              <a:chExt cx="2992583" cy="3859550"/>
            </a:xfrm>
          </p:grpSpPr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FF69DE27-084C-0594-133B-F19FD3180422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AF1F25CE-161F-4C42-3B25-527BA1395620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Perguntas 14 e 15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No caso de uma possível melhoria no preenchimento dos campos do PDP, informe qual ação seu órgão/entidade indicaria para ser adotada em relação a cada campo do Plano: 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aphicFrame>
          <p:nvGraphicFramePr>
            <p:cNvPr id="22" name="Gráfico 21">
              <a:extLst>
                <a:ext uri="{FF2B5EF4-FFF2-40B4-BE49-F238E27FC236}">
                  <a16:creationId xmlns:a16="http://schemas.microsoft.com/office/drawing/2014/main" id="{71E7A601-670F-399C-39ED-728E6B439D7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94190374"/>
                </p:ext>
              </p:extLst>
            </p:nvPr>
          </p:nvGraphicFramePr>
          <p:xfrm>
            <a:off x="2032000" y="1491977"/>
            <a:ext cx="8128000" cy="32581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pic>
        <p:nvPicPr>
          <p:cNvPr id="27" name="Imagem 26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F6AD0D0C-A319-6522-E2D6-AAC92D22C3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3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52149"/>
            <a:ext cx="926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3 – Competências sobre o PDP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B2B71A7F-9145-6522-C68F-3B9FDFAB6342}"/>
              </a:ext>
            </a:extLst>
          </p:cNvPr>
          <p:cNvGrpSpPr/>
          <p:nvPr/>
        </p:nvGrpSpPr>
        <p:grpSpPr>
          <a:xfrm>
            <a:off x="174170" y="1041088"/>
            <a:ext cx="2642182" cy="4956993"/>
            <a:chOff x="183413" y="950503"/>
            <a:chExt cx="3308905" cy="4956993"/>
          </a:xfrm>
        </p:grpSpPr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5D355387-2935-57EF-6A72-926441003C43}"/>
                </a:ext>
              </a:extLst>
            </p:cNvPr>
            <p:cNvGrpSpPr/>
            <p:nvPr/>
          </p:nvGrpSpPr>
          <p:grpSpPr>
            <a:xfrm>
              <a:off x="183413" y="950503"/>
              <a:ext cx="3308905" cy="4956993"/>
              <a:chOff x="285006" y="795577"/>
              <a:chExt cx="2992584" cy="3859550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2FB4FC5C-A6B0-199A-F576-D68404FE7C5E}"/>
                  </a:ext>
                </a:extLst>
              </p:cNvPr>
              <p:cNvSpPr/>
              <p:nvPr/>
            </p:nvSpPr>
            <p:spPr>
              <a:xfrm>
                <a:off x="285007" y="795577"/>
                <a:ext cx="2992582" cy="3859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16" name="Agrupar 15">
                <a:extLst>
                  <a:ext uri="{FF2B5EF4-FFF2-40B4-BE49-F238E27FC236}">
                    <a16:creationId xmlns:a16="http://schemas.microsoft.com/office/drawing/2014/main" id="{5DD0D75D-7E31-295A-DBAB-B3B1D3992E8F}"/>
                  </a:ext>
                </a:extLst>
              </p:cNvPr>
              <p:cNvGrpSpPr/>
              <p:nvPr/>
            </p:nvGrpSpPr>
            <p:grpSpPr>
              <a:xfrm>
                <a:off x="285006" y="795577"/>
                <a:ext cx="2992584" cy="3859550"/>
                <a:chOff x="285006" y="795577"/>
                <a:chExt cx="2992584" cy="3859550"/>
              </a:xfrm>
            </p:grpSpPr>
            <p:sp>
              <p:nvSpPr>
                <p:cNvPr id="17" name="CaixaDeTexto 16">
                  <a:extLst>
                    <a:ext uri="{FF2B5EF4-FFF2-40B4-BE49-F238E27FC236}">
                      <a16:creationId xmlns:a16="http://schemas.microsoft.com/office/drawing/2014/main" id="{875BCBFC-87AC-CFE3-5754-7187C9AB7676}"/>
                    </a:ext>
                  </a:extLst>
                </p:cNvPr>
                <p:cNvSpPr txBox="1"/>
                <p:nvPr/>
              </p:nvSpPr>
              <p:spPr>
                <a:xfrm>
                  <a:off x="285008" y="795577"/>
                  <a:ext cx="2992582" cy="93458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pt-BR" sz="1200" b="1" dirty="0">
                      <a:latin typeface="+mj-lt"/>
                      <a:cs typeface="Segoe UI" panose="020B0502040204020203" pitchFamily="34" charset="0"/>
                    </a:rPr>
                    <a:t>Pergunta 18a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: Com relação as competências aos representantes dos órgãos e entidades na realização das etapas do PDP. Qual o grau de facilidade para aplicação do estabelecido na </a:t>
                  </a:r>
                  <a:r>
                    <a:rPr lang="pt-BR" sz="1200" dirty="0">
                      <a:solidFill>
                        <a:srgbClr val="FF0000"/>
                      </a:solidFill>
                      <a:latin typeface="+mj-lt"/>
                      <a:cs typeface="Segoe UI" panose="020B0502040204020203" pitchFamily="34" charset="0"/>
                    </a:rPr>
                    <a:t>elaboração do PDP</a:t>
                  </a:r>
                  <a:r>
                    <a:rPr lang="pt-BR" sz="1200" dirty="0">
                      <a:latin typeface="+mj-lt"/>
                      <a:cs typeface="Segoe UI" panose="020B0502040204020203" pitchFamily="34" charset="0"/>
                    </a:rPr>
                    <a:t>?</a:t>
                  </a:r>
                </a:p>
              </p:txBody>
            </p:sp>
            <p:sp>
              <p:nvSpPr>
                <p:cNvPr id="18" name="CaixaDeTexto 17">
                  <a:extLst>
                    <a:ext uri="{FF2B5EF4-FFF2-40B4-BE49-F238E27FC236}">
                      <a16:creationId xmlns:a16="http://schemas.microsoft.com/office/drawing/2014/main" id="{0FD2BA7D-CCD0-1CAE-7FA4-F5FF7F6BCB05}"/>
                    </a:ext>
                  </a:extLst>
                </p:cNvPr>
                <p:cNvSpPr txBox="1"/>
                <p:nvPr/>
              </p:nvSpPr>
              <p:spPr>
                <a:xfrm>
                  <a:off x="285006" y="4417740"/>
                  <a:ext cx="2826328" cy="237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+mj-lt"/>
                    </a:rPr>
                    <a:t>Respostas 138/146</a:t>
                  </a:r>
                </a:p>
              </p:txBody>
            </p:sp>
          </p:grpSp>
        </p:grpSp>
        <p:graphicFrame>
          <p:nvGraphicFramePr>
            <p:cNvPr id="19" name="Gráfico 18">
              <a:extLst>
                <a:ext uri="{FF2B5EF4-FFF2-40B4-BE49-F238E27FC236}">
                  <a16:creationId xmlns:a16="http://schemas.microsoft.com/office/drawing/2014/main" id="{36E2FD29-5A35-E75C-BAB8-1B1E393B6A7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11329343"/>
                </p:ext>
              </p:extLst>
            </p:nvPr>
          </p:nvGraphicFramePr>
          <p:xfrm>
            <a:off x="183413" y="2254961"/>
            <a:ext cx="3308904" cy="31793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76DA54F3-860D-AAD7-EB90-07B9EE35CECC}"/>
              </a:ext>
            </a:extLst>
          </p:cNvPr>
          <p:cNvGrpSpPr/>
          <p:nvPr/>
        </p:nvGrpSpPr>
        <p:grpSpPr>
          <a:xfrm>
            <a:off x="2949000" y="1041086"/>
            <a:ext cx="3014354" cy="4956993"/>
            <a:chOff x="285006" y="795577"/>
            <a:chExt cx="2992584" cy="3859550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4BDF2F43-00D4-EF6D-5B30-1D97215BFC49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2" name="Agrupar 31">
              <a:extLst>
                <a:ext uri="{FF2B5EF4-FFF2-40B4-BE49-F238E27FC236}">
                  <a16:creationId xmlns:a16="http://schemas.microsoft.com/office/drawing/2014/main" id="{EF9AE44F-AF35-D93A-E20A-F2161C351E10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70A2F8B2-09DB-4266-D2F3-94224ABB83AB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790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18b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Com relação as competências aos representantes dos órgãos e entidades na realização das etapas do PDP. Qual o grau de facilidade para aplicação do estabelecido no </a:t>
                </a:r>
                <a:r>
                  <a:rPr lang="pt-BR" sz="1200" dirty="0">
                    <a:solidFill>
                      <a:srgbClr val="FF0000"/>
                    </a:solidFill>
                    <a:latin typeface="+mj-lt"/>
                    <a:cs typeface="Segoe UI" panose="020B0502040204020203" pitchFamily="34" charset="0"/>
                  </a:rPr>
                  <a:t>encaminhamento do PDP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?</a:t>
                </a:r>
              </a:p>
            </p:txBody>
          </p:sp>
          <p:sp>
            <p:nvSpPr>
              <p:cNvPr id="34" name="CaixaDeTexto 33">
                <a:extLst>
                  <a:ext uri="{FF2B5EF4-FFF2-40B4-BE49-F238E27FC236}">
                    <a16:creationId xmlns:a16="http://schemas.microsoft.com/office/drawing/2014/main" id="{705070E5-5797-2BF3-1951-130C27FA8ADE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141/146</a:t>
                </a:r>
              </a:p>
            </p:txBody>
          </p:sp>
        </p:grp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BD1FB6B-803A-77E1-BC84-92E9C87D6C9C}"/>
              </a:ext>
            </a:extLst>
          </p:cNvPr>
          <p:cNvGrpSpPr/>
          <p:nvPr/>
        </p:nvGrpSpPr>
        <p:grpSpPr>
          <a:xfrm>
            <a:off x="6073764" y="1041086"/>
            <a:ext cx="3006260" cy="4956993"/>
            <a:chOff x="285006" y="795577"/>
            <a:chExt cx="2992584" cy="3859550"/>
          </a:xfrm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EC3C5AF-831C-231D-8D6D-07E2517521B1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9" name="Agrupar 38">
              <a:extLst>
                <a:ext uri="{FF2B5EF4-FFF2-40B4-BE49-F238E27FC236}">
                  <a16:creationId xmlns:a16="http://schemas.microsoft.com/office/drawing/2014/main" id="{66CB9FCE-CC19-7F53-0140-368B30B65F6E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59550"/>
              <a:chOff x="285006" y="795577"/>
              <a:chExt cx="2992584" cy="3859550"/>
            </a:xfrm>
          </p:grpSpPr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26411512-000E-DD07-76AB-73FECCB4EC6C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790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18c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Com relação as competências aos representantes dos órgãos e entidades na realização das etapas do PDP. Qual o grau de facilidade para aplicação do estabelecido na </a:t>
                </a:r>
                <a:r>
                  <a:rPr lang="pt-BR" sz="1200" dirty="0">
                    <a:solidFill>
                      <a:srgbClr val="FF0000"/>
                    </a:solidFill>
                    <a:latin typeface="+mj-lt"/>
                    <a:cs typeface="Segoe UI" panose="020B0502040204020203" pitchFamily="34" charset="0"/>
                  </a:rPr>
                  <a:t>aprovação do PDP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?</a:t>
                </a:r>
              </a:p>
            </p:txBody>
          </p:sp>
          <p:sp>
            <p:nvSpPr>
              <p:cNvPr id="41" name="CaixaDeTexto 40">
                <a:extLst>
                  <a:ext uri="{FF2B5EF4-FFF2-40B4-BE49-F238E27FC236}">
                    <a16:creationId xmlns:a16="http://schemas.microsoft.com/office/drawing/2014/main" id="{41632019-B261-1C6F-709A-ABDEAA8DE2AB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37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138/146</a:t>
                </a:r>
              </a:p>
            </p:txBody>
          </p:sp>
        </p:grp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E515F7EC-86B5-4233-13A7-EC9D74D6F7D8}"/>
              </a:ext>
            </a:extLst>
          </p:cNvPr>
          <p:cNvGrpSpPr/>
          <p:nvPr/>
        </p:nvGrpSpPr>
        <p:grpSpPr>
          <a:xfrm>
            <a:off x="9190435" y="1041086"/>
            <a:ext cx="2819300" cy="4956993"/>
            <a:chOff x="285006" y="795577"/>
            <a:chExt cx="2992584" cy="3859550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D4E7540A-570F-4770-56D2-E5F0518A8206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6" name="Agrupar 45">
              <a:extLst>
                <a:ext uri="{FF2B5EF4-FFF2-40B4-BE49-F238E27FC236}">
                  <a16:creationId xmlns:a16="http://schemas.microsoft.com/office/drawing/2014/main" id="{2226C6C3-538D-C384-A959-F63C4CB35897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47" name="CaixaDeTexto 46">
                <a:extLst>
                  <a:ext uri="{FF2B5EF4-FFF2-40B4-BE49-F238E27FC236}">
                    <a16:creationId xmlns:a16="http://schemas.microsoft.com/office/drawing/2014/main" id="{2915CA2D-0BCA-D17F-AC58-121A2308955F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9345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18d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Com relação as competências aos representantes dos órgãos e entidades na realização das etapas do PDP. Qual o grau de facilidade para aplicação do estabelecido na </a:t>
                </a:r>
                <a:r>
                  <a:rPr lang="pt-BR" sz="1200" dirty="0">
                    <a:solidFill>
                      <a:srgbClr val="FF0000"/>
                    </a:solidFill>
                    <a:latin typeface="+mj-lt"/>
                    <a:cs typeface="Segoe UI" panose="020B0502040204020203" pitchFamily="34" charset="0"/>
                  </a:rPr>
                  <a:t>execução do PDP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?</a:t>
                </a:r>
              </a:p>
            </p:txBody>
          </p:sp>
          <p:sp>
            <p:nvSpPr>
              <p:cNvPr id="48" name="CaixaDeTexto 47">
                <a:extLst>
                  <a:ext uri="{FF2B5EF4-FFF2-40B4-BE49-F238E27FC236}">
                    <a16:creationId xmlns:a16="http://schemas.microsoft.com/office/drawing/2014/main" id="{C16E66EF-A704-4B26-11FD-84C8244EA77B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139/146</a:t>
                </a:r>
              </a:p>
            </p:txBody>
          </p:sp>
        </p:grpSp>
      </p:grpSp>
      <p:graphicFrame>
        <p:nvGraphicFramePr>
          <p:cNvPr id="49" name="Gráfico 48">
            <a:extLst>
              <a:ext uri="{FF2B5EF4-FFF2-40B4-BE49-F238E27FC236}">
                <a16:creationId xmlns:a16="http://schemas.microsoft.com/office/drawing/2014/main" id="{7884B21A-F1A3-4F5A-B279-259D2E744F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239074"/>
              </p:ext>
            </p:extLst>
          </p:nvPr>
        </p:nvGraphicFramePr>
        <p:xfrm>
          <a:off x="2949000" y="2241417"/>
          <a:ext cx="3014352" cy="328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0" name="Gráfico 49">
            <a:extLst>
              <a:ext uri="{FF2B5EF4-FFF2-40B4-BE49-F238E27FC236}">
                <a16:creationId xmlns:a16="http://schemas.microsoft.com/office/drawing/2014/main" id="{909E7748-7A99-917D-F1F7-B55346D20A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390543"/>
              </p:ext>
            </p:extLst>
          </p:nvPr>
        </p:nvGraphicFramePr>
        <p:xfrm>
          <a:off x="6096000" y="2056748"/>
          <a:ext cx="2984023" cy="346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1" name="Gráfico 50">
            <a:extLst>
              <a:ext uri="{FF2B5EF4-FFF2-40B4-BE49-F238E27FC236}">
                <a16:creationId xmlns:a16="http://schemas.microsoft.com/office/drawing/2014/main" id="{A8AB2FDE-ECF4-D72A-9DC6-80D30695B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599573"/>
              </p:ext>
            </p:extLst>
          </p:nvPr>
        </p:nvGraphicFramePr>
        <p:xfrm>
          <a:off x="9242998" y="2241414"/>
          <a:ext cx="2766735" cy="328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2880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82DA6BE8-39E9-FFA7-3D00-C6041BDFC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80" y="6121996"/>
            <a:ext cx="2105026" cy="77152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2E9B803-F2ED-2CBA-E1B4-67A7C04F92B0}"/>
              </a:ext>
            </a:extLst>
          </p:cNvPr>
          <p:cNvSpPr txBox="1"/>
          <p:nvPr/>
        </p:nvSpPr>
        <p:spPr>
          <a:xfrm>
            <a:off x="285007" y="152149"/>
            <a:ext cx="3800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Seção 4 – Gestão estratégica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5D355387-2935-57EF-6A72-926441003C43}"/>
              </a:ext>
            </a:extLst>
          </p:cNvPr>
          <p:cNvGrpSpPr/>
          <p:nvPr/>
        </p:nvGrpSpPr>
        <p:grpSpPr>
          <a:xfrm>
            <a:off x="380010" y="1041088"/>
            <a:ext cx="11091554" cy="4956993"/>
            <a:chOff x="285006" y="795577"/>
            <a:chExt cx="2992584" cy="385955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2FB4FC5C-A6B0-199A-F576-D68404FE7C5E}"/>
                </a:ext>
              </a:extLst>
            </p:cNvPr>
            <p:cNvSpPr/>
            <p:nvPr/>
          </p:nvSpPr>
          <p:spPr>
            <a:xfrm>
              <a:off x="285007" y="795577"/>
              <a:ext cx="2992582" cy="38595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5DD0D75D-7E31-295A-DBAB-B3B1D3992E8F}"/>
                </a:ext>
              </a:extLst>
            </p:cNvPr>
            <p:cNvGrpSpPr/>
            <p:nvPr/>
          </p:nvGrpSpPr>
          <p:grpSpPr>
            <a:xfrm>
              <a:off x="285006" y="795577"/>
              <a:ext cx="2992584" cy="3837836"/>
              <a:chOff x="285006" y="795577"/>
              <a:chExt cx="2992584" cy="3837836"/>
            </a:xfrm>
          </p:grpSpPr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875BCBFC-87AC-CFE3-5754-7187C9AB7676}"/>
                  </a:ext>
                </a:extLst>
              </p:cNvPr>
              <p:cNvSpPr txBox="1"/>
              <p:nvPr/>
            </p:nvSpPr>
            <p:spPr>
              <a:xfrm>
                <a:off x="285008" y="795577"/>
                <a:ext cx="2992582" cy="1222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1" dirty="0">
                    <a:latin typeface="+mj-lt"/>
                    <a:cs typeface="Segoe UI" panose="020B0502040204020203" pitchFamily="34" charset="0"/>
                  </a:rPr>
                  <a:t>Pergunta 20</a:t>
                </a:r>
                <a:r>
                  <a:rPr lang="pt-BR" sz="1200" dirty="0">
                    <a:latin typeface="+mj-lt"/>
                    <a:cs typeface="Segoe UI" panose="020B0502040204020203" pitchFamily="34" charset="0"/>
                  </a:rPr>
                  <a:t>: </a:t>
                </a:r>
                <a:r>
                  <a:rPr lang="pt-BR" sz="1200" i="0" dirty="0">
                    <a:effectLst/>
                    <a:latin typeface="+mj-lt"/>
                  </a:rPr>
                  <a:t>Considerando que PDP foi pensado como um instrumento estratégico para a área de gestão de pessoas e, assim, como uma ferramenta capaz de auxiliar o órgão central a compreender como órgãos e entidades utilizam os recursos destinados ao desenvolvimento de servidores e auxiliar os órgãos e entidades na gestão do desenvolvimento de pessoas, como PDP é utilizado em seu órgão/entidade?</a:t>
                </a:r>
                <a:endParaRPr lang="pt-BR" sz="1200" dirty="0">
                  <a:latin typeface="+mj-lt"/>
                  <a:cs typeface="Segoe UI" panose="020B0502040204020203" pitchFamily="34" charset="0"/>
                </a:endParaRP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0FD2BA7D-CCD0-1CAE-7FA4-F5FF7F6BCB05}"/>
                  </a:ext>
                </a:extLst>
              </p:cNvPr>
              <p:cNvSpPr txBox="1"/>
              <p:nvPr/>
            </p:nvSpPr>
            <p:spPr>
              <a:xfrm>
                <a:off x="285006" y="4417740"/>
                <a:ext cx="2826328" cy="2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latin typeface="+mj-lt"/>
                  </a:rPr>
                  <a:t>Respostas 143/146</a:t>
                </a:r>
              </a:p>
            </p:txBody>
          </p:sp>
        </p:grpSp>
      </p:grpSp>
      <p:graphicFrame>
        <p:nvGraphicFramePr>
          <p:cNvPr id="35" name="Gráfico 34">
            <a:extLst>
              <a:ext uri="{FF2B5EF4-FFF2-40B4-BE49-F238E27FC236}">
                <a16:creationId xmlns:a16="http://schemas.microsoft.com/office/drawing/2014/main" id="{5B220489-5784-5DAD-5AD5-81D8B0CB73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479367"/>
              </p:ext>
            </p:extLst>
          </p:nvPr>
        </p:nvGraphicFramePr>
        <p:xfrm>
          <a:off x="934371" y="2055665"/>
          <a:ext cx="10240310" cy="3423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15937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731</TotalTime>
  <Words>3844</Words>
  <Application>Microsoft Office PowerPoint</Application>
  <PresentationFormat>Widescreen</PresentationFormat>
  <Paragraphs>353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Segoe UI</vt:lpstr>
      <vt:lpstr>Retrospectiva</vt:lpstr>
      <vt:lpstr>Resultado da Pesquisa sobre a aplicabilidade da PNDP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 da Pesquisas sobre a aplicabilidade da PNDP</dc:title>
  <dc:creator>ANDREA MARIA RAMPANI</dc:creator>
  <cp:lastModifiedBy>ANDREA MARIA RAMPANI</cp:lastModifiedBy>
  <cp:revision>16</cp:revision>
  <dcterms:created xsi:type="dcterms:W3CDTF">2022-05-31T19:44:12Z</dcterms:created>
  <dcterms:modified xsi:type="dcterms:W3CDTF">2022-06-29T19:24:44Z</dcterms:modified>
</cp:coreProperties>
</file>