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23"/>
  </p:notesMasterIdLst>
  <p:sldIdLst>
    <p:sldId id="256" r:id="rId2"/>
    <p:sldId id="257" r:id="rId3"/>
    <p:sldId id="332" r:id="rId4"/>
    <p:sldId id="260" r:id="rId5"/>
    <p:sldId id="262" r:id="rId6"/>
    <p:sldId id="341" r:id="rId7"/>
    <p:sldId id="342" r:id="rId8"/>
    <p:sldId id="343" r:id="rId9"/>
    <p:sldId id="344" r:id="rId10"/>
    <p:sldId id="265" r:id="rId11"/>
    <p:sldId id="264" r:id="rId12"/>
    <p:sldId id="266" r:id="rId13"/>
    <p:sldId id="306" r:id="rId14"/>
    <p:sldId id="339" r:id="rId15"/>
    <p:sldId id="334" r:id="rId16"/>
    <p:sldId id="335" r:id="rId17"/>
    <p:sldId id="337" r:id="rId18"/>
    <p:sldId id="293" r:id="rId19"/>
    <p:sldId id="338" r:id="rId20"/>
    <p:sldId id="308" r:id="rId21"/>
    <p:sldId id="34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EF898-2071-43E9-A1FE-AE8CAA76B3DC}">
  <a:tblStyle styleId="{C7BEF898-2071-43E9-A1FE-AE8CAA76B3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28" autoAdjust="0"/>
  </p:normalViewPr>
  <p:slideViewPr>
    <p:cSldViewPr snapToGrid="0">
      <p:cViewPr>
        <p:scale>
          <a:sx n="100" d="100"/>
          <a:sy n="100" d="100"/>
        </p:scale>
        <p:origin x="954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fb59caa63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afb59caa63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f0744aa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f0744aa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89f47ff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89f47ff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afb59caa63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afb59caa63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afb59caa63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afb59caa63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31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f0744aa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f0744aa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18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f0744aa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f0744aa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f0744aa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f0744aa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45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6f078010e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6f078010ed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6f078010e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6f078010ed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47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2cab6e5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2cab6e55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6f078010ed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6f078010ed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6f078010ed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6f078010ed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8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2cab6e5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2cab6e55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03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fb59caa6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fb59caa6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f078010ed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f078010ed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fb59caa6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fb59caa6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46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fb59caa6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fb59caa6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05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fb59caa6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fb59caa6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97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fb59caa6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afb59caa6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93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0" y="1779300"/>
            <a:ext cx="8520600" cy="9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ExtraBold"/>
              <a:buNone/>
              <a:defRPr sz="3000" b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43050" y="2888250"/>
            <a:ext cx="365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1_2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">
            <a:off x="3" y="3019082"/>
            <a:ext cx="9533454" cy="3165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5113200" y="378225"/>
            <a:ext cx="32580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title" idx="2"/>
          </p:nvPr>
        </p:nvSpPr>
        <p:spPr>
          <a:xfrm>
            <a:off x="1671086" y="1231700"/>
            <a:ext cx="2805900" cy="3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subTitle" idx="1"/>
          </p:nvPr>
        </p:nvSpPr>
        <p:spPr>
          <a:xfrm>
            <a:off x="1671064" y="1604850"/>
            <a:ext cx="28059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title" idx="3"/>
          </p:nvPr>
        </p:nvSpPr>
        <p:spPr>
          <a:xfrm>
            <a:off x="4667036" y="2547925"/>
            <a:ext cx="2805900" cy="3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subTitle" idx="4"/>
          </p:nvPr>
        </p:nvSpPr>
        <p:spPr>
          <a:xfrm>
            <a:off x="4667014" y="2921075"/>
            <a:ext cx="28059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434928" y="-827887"/>
            <a:ext cx="6153101" cy="679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444022" y="-827887"/>
            <a:ext cx="6153101" cy="679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72" y="-827887"/>
            <a:ext cx="6153101" cy="679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-7199997">
            <a:off x="4531704" y="539794"/>
            <a:ext cx="5918750" cy="65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86700" y="1076275"/>
            <a:ext cx="76845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25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5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5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25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5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5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25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50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5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81425" y="378225"/>
            <a:ext cx="65898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r="8214"/>
          <a:stretch/>
        </p:blipFill>
        <p:spPr>
          <a:xfrm>
            <a:off x="658750" y="-1397100"/>
            <a:ext cx="7826501" cy="74372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-7199997">
            <a:off x="4531704" y="539794"/>
            <a:ext cx="5918750" cy="65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-1365984">
            <a:off x="-1959971" y="118698"/>
            <a:ext cx="5918748" cy="65402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2028150" y="1598125"/>
            <a:ext cx="5087700" cy="11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18725" y="2840075"/>
            <a:ext cx="3906600" cy="82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TITLE_AND_DESCRIPTION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2" hasCustomPrompt="1"/>
          </p:nvPr>
        </p:nvSpPr>
        <p:spPr>
          <a:xfrm>
            <a:off x="2477100" y="1022775"/>
            <a:ext cx="657000" cy="7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Barlow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 flipH="1">
            <a:off x="3139506" y="1259025"/>
            <a:ext cx="17793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veat"/>
              <a:buNone/>
              <a:defRPr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3"/>
          </p:nvPr>
        </p:nvSpPr>
        <p:spPr>
          <a:xfrm>
            <a:off x="5152806" y="1220900"/>
            <a:ext cx="32013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4" hasCustomPrompt="1"/>
          </p:nvPr>
        </p:nvSpPr>
        <p:spPr>
          <a:xfrm>
            <a:off x="2477100" y="1772447"/>
            <a:ext cx="657000" cy="7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Barlow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5"/>
          </p:nvPr>
        </p:nvSpPr>
        <p:spPr>
          <a:xfrm flipH="1">
            <a:off x="3139506" y="2008700"/>
            <a:ext cx="17772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veat"/>
              <a:buNone/>
              <a:defRPr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6"/>
          </p:nvPr>
        </p:nvSpPr>
        <p:spPr>
          <a:xfrm>
            <a:off x="5146886" y="1970580"/>
            <a:ext cx="32064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7" hasCustomPrompt="1"/>
          </p:nvPr>
        </p:nvSpPr>
        <p:spPr>
          <a:xfrm>
            <a:off x="2477100" y="2522122"/>
            <a:ext cx="657000" cy="7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Barlow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8"/>
          </p:nvPr>
        </p:nvSpPr>
        <p:spPr>
          <a:xfrm flipH="1">
            <a:off x="3139506" y="2759849"/>
            <a:ext cx="17793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veat"/>
              <a:buNone/>
              <a:defRPr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9"/>
          </p:nvPr>
        </p:nvSpPr>
        <p:spPr>
          <a:xfrm>
            <a:off x="5143119" y="2721733"/>
            <a:ext cx="32013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13" hasCustomPrompt="1"/>
          </p:nvPr>
        </p:nvSpPr>
        <p:spPr>
          <a:xfrm>
            <a:off x="2477100" y="3275277"/>
            <a:ext cx="657000" cy="7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Barlow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4"/>
          </p:nvPr>
        </p:nvSpPr>
        <p:spPr>
          <a:xfrm flipH="1">
            <a:off x="3139506" y="3511527"/>
            <a:ext cx="17772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veat"/>
              <a:buNone/>
              <a:defRPr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5"/>
          </p:nvPr>
        </p:nvSpPr>
        <p:spPr>
          <a:xfrm>
            <a:off x="5142250" y="3473428"/>
            <a:ext cx="32064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16" hasCustomPrompt="1"/>
          </p:nvPr>
        </p:nvSpPr>
        <p:spPr>
          <a:xfrm>
            <a:off x="2477100" y="4021475"/>
            <a:ext cx="657000" cy="7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Barlow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Yanone Kaffeesatz"/>
              <a:buNone/>
              <a:defRPr sz="10000">
                <a:solidFill>
                  <a:schemeClr val="accent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7"/>
          </p:nvPr>
        </p:nvSpPr>
        <p:spPr>
          <a:xfrm flipH="1">
            <a:off x="3139506" y="4257750"/>
            <a:ext cx="17772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veat"/>
              <a:buNone/>
              <a:defRPr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Condensed"/>
              <a:buNone/>
              <a:defRPr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8"/>
          </p:nvPr>
        </p:nvSpPr>
        <p:spPr>
          <a:xfrm>
            <a:off x="5142250" y="4219650"/>
            <a:ext cx="3206400" cy="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39" y="1960725"/>
            <a:ext cx="1888727" cy="316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5098" y="-14654"/>
            <a:ext cx="1819652" cy="21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88505" y="-1"/>
            <a:ext cx="1453074" cy="29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subTitle" idx="1"/>
          </p:nvPr>
        </p:nvSpPr>
        <p:spPr>
          <a:xfrm>
            <a:off x="789900" y="3889975"/>
            <a:ext cx="37746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hasCustomPrompt="1"/>
          </p:nvPr>
        </p:nvSpPr>
        <p:spPr>
          <a:xfrm>
            <a:off x="789900" y="3288725"/>
            <a:ext cx="377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2"/>
          </p:nvPr>
        </p:nvSpPr>
        <p:spPr>
          <a:xfrm>
            <a:off x="4579575" y="3889975"/>
            <a:ext cx="37746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3" hasCustomPrompt="1"/>
          </p:nvPr>
        </p:nvSpPr>
        <p:spPr>
          <a:xfrm>
            <a:off x="4572003" y="3288725"/>
            <a:ext cx="3774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4"/>
          </p:nvPr>
        </p:nvSpPr>
        <p:spPr>
          <a:xfrm>
            <a:off x="5113200" y="378225"/>
            <a:ext cx="32580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758000" y="378225"/>
            <a:ext cx="46131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-1365984">
            <a:off x="-1511771" y="-174252"/>
            <a:ext cx="5918748" cy="654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789900" y="4150672"/>
            <a:ext cx="75642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3640859" y="-2028805"/>
            <a:ext cx="6153101" cy="679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631766" y="-2028805"/>
            <a:ext cx="6153101" cy="679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237D"/>
            </a:gs>
            <a:gs pos="100000">
              <a:srgbClr val="0114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sz="2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Alternates"/>
              <a:buNone/>
              <a:defRPr sz="2800" b="1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  <p:sldLayoutId id="2147483658" r:id="rId5"/>
    <p:sldLayoutId id="2147483660" r:id="rId6"/>
    <p:sldLayoutId id="2147483667" r:id="rId7"/>
    <p:sldLayoutId id="2147483669" r:id="rId8"/>
    <p:sldLayoutId id="2147483673" r:id="rId9"/>
    <p:sldLayoutId id="2147483686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sgp.afd@economia.gov.br" TargetMode="Externa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curtador.com.br/pqrR0" TargetMode="Externa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ov.br/servidor/pt-br/acesso-a-informacao/faq/assentamento-funcional-digital/assentamento-funcional-digital" TargetMode="External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37D"/>
            </a:gs>
            <a:gs pos="100000">
              <a:srgbClr val="0114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1576" y="-262703"/>
            <a:ext cx="4892424" cy="540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0"/>
          <p:cNvSpPr txBox="1">
            <a:spLocks noGrp="1"/>
          </p:cNvSpPr>
          <p:nvPr>
            <p:ph type="ctrTitle"/>
          </p:nvPr>
        </p:nvSpPr>
        <p:spPr>
          <a:xfrm>
            <a:off x="311700" y="1779299"/>
            <a:ext cx="8520600" cy="14831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dirty="0"/>
              <a:t>Assentamento Funcional Digital</a:t>
            </a:r>
            <a:endParaRPr sz="3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Montserrat Light"/>
                <a:ea typeface="Montserrat Light"/>
                <a:cs typeface="Montserrat Light"/>
                <a:sym typeface="Montserrat Light"/>
              </a:rPr>
              <a:t>AFD</a:t>
            </a:r>
            <a:endParaRPr sz="28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" name="Imagem 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1627438B-AFD4-AB7B-3D87-4C32A4E4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7" y="159382"/>
            <a:ext cx="3810868" cy="64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9"/>
          <p:cNvSpPr txBox="1">
            <a:spLocks noGrp="1"/>
          </p:cNvSpPr>
          <p:nvPr>
            <p:ph type="title"/>
          </p:nvPr>
        </p:nvSpPr>
        <p:spPr>
          <a:xfrm>
            <a:off x="3758000" y="378225"/>
            <a:ext cx="46131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Evolução do sistema</a:t>
            </a:r>
            <a:endParaRPr dirty="0"/>
          </a:p>
        </p:txBody>
      </p:sp>
      <p:grpSp>
        <p:nvGrpSpPr>
          <p:cNvPr id="497" name="Google Shape;497;p59"/>
          <p:cNvGrpSpPr/>
          <p:nvPr/>
        </p:nvGrpSpPr>
        <p:grpSpPr>
          <a:xfrm>
            <a:off x="3461212" y="1897344"/>
            <a:ext cx="1909383" cy="604923"/>
            <a:chOff x="2989879" y="2150550"/>
            <a:chExt cx="2177921" cy="690000"/>
          </a:xfrm>
        </p:grpSpPr>
        <p:sp>
          <p:nvSpPr>
            <p:cNvPr id="499" name="Google Shape;499;p59"/>
            <p:cNvSpPr/>
            <p:nvPr/>
          </p:nvSpPr>
          <p:spPr>
            <a:xfrm>
              <a:off x="2989879" y="2150550"/>
              <a:ext cx="1369500" cy="690000"/>
            </a:xfrm>
            <a:prstGeom prst="triangle">
              <a:avLst>
                <a:gd name="adj" fmla="val 50000"/>
              </a:avLst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9"/>
            <p:cNvSpPr/>
            <p:nvPr/>
          </p:nvSpPr>
          <p:spPr>
            <a:xfrm>
              <a:off x="3798300" y="2150550"/>
              <a:ext cx="1369500" cy="690000"/>
            </a:xfrm>
            <a:prstGeom prst="triangle">
              <a:avLst>
                <a:gd name="adj" fmla="val 50000"/>
              </a:avLst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59"/>
          <p:cNvSpPr/>
          <p:nvPr/>
        </p:nvSpPr>
        <p:spPr>
          <a:xfrm>
            <a:off x="1308437" y="1915031"/>
            <a:ext cx="1138417" cy="585707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04" name="Google Shape;504;p59"/>
          <p:cNvSpPr txBox="1">
            <a:spLocks noGrp="1"/>
          </p:cNvSpPr>
          <p:nvPr>
            <p:ph type="subTitle" idx="4294967295"/>
          </p:nvPr>
        </p:nvSpPr>
        <p:spPr>
          <a:xfrm>
            <a:off x="3773400" y="3403607"/>
            <a:ext cx="15972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dirty="0"/>
              <a:t>Implantação do SIGEPE-AFD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505" name="Google Shape;505;p59"/>
          <p:cNvSpPr txBox="1">
            <a:spLocks noGrp="1"/>
          </p:cNvSpPr>
          <p:nvPr>
            <p:ph type="subTitle" idx="4294967295"/>
          </p:nvPr>
        </p:nvSpPr>
        <p:spPr>
          <a:xfrm>
            <a:off x="6414378" y="3403607"/>
            <a:ext cx="15972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dirty="0"/>
              <a:t>Migração dos dados do SEI-AFD para o SIGEPE-AFD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506" name="Google Shape;506;p59"/>
          <p:cNvSpPr txBox="1">
            <a:spLocks noGrp="1"/>
          </p:cNvSpPr>
          <p:nvPr>
            <p:ph type="title" idx="4294967295"/>
          </p:nvPr>
        </p:nvSpPr>
        <p:spPr>
          <a:xfrm>
            <a:off x="1079045" y="2864970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2016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507" name="Google Shape;507;p59"/>
          <p:cNvSpPr txBox="1">
            <a:spLocks noGrp="1"/>
          </p:cNvSpPr>
          <p:nvPr>
            <p:ph type="subTitle" idx="4294967295"/>
          </p:nvPr>
        </p:nvSpPr>
        <p:spPr>
          <a:xfrm>
            <a:off x="1079045" y="3403607"/>
            <a:ext cx="15972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Implantação do SEI-AFD</a:t>
            </a:r>
            <a:endParaRPr sz="1400" dirty="0"/>
          </a:p>
        </p:txBody>
      </p:sp>
      <p:sp>
        <p:nvSpPr>
          <p:cNvPr id="508" name="Google Shape;508;p59"/>
          <p:cNvSpPr txBox="1">
            <a:spLocks noGrp="1"/>
          </p:cNvSpPr>
          <p:nvPr>
            <p:ph type="title" idx="4294967295"/>
          </p:nvPr>
        </p:nvSpPr>
        <p:spPr>
          <a:xfrm>
            <a:off x="3773400" y="2864970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2018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509" name="Google Shape;509;p59"/>
          <p:cNvSpPr txBox="1">
            <a:spLocks noGrp="1"/>
          </p:cNvSpPr>
          <p:nvPr>
            <p:ph type="title" idx="4294967295"/>
          </p:nvPr>
        </p:nvSpPr>
        <p:spPr>
          <a:xfrm>
            <a:off x="6481380" y="2864970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2019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510" name="Google Shape;510;p59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59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512" name="Google Shape;512;p59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9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59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515" name="Google Shape;515;p59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/>
          </a:p>
        </p:txBody>
      </p:sp>
      <p:sp>
        <p:nvSpPr>
          <p:cNvPr id="516" name="Google Shape;516;p59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59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oogle Shape;497;p59">
            <a:extLst>
              <a:ext uri="{FF2B5EF4-FFF2-40B4-BE49-F238E27FC236}">
                <a16:creationId xmlns:a16="http://schemas.microsoft.com/office/drawing/2014/main" id="{7729D550-7569-93E6-BDCC-9D2A19ED549B}"/>
              </a:ext>
            </a:extLst>
          </p:cNvPr>
          <p:cNvGrpSpPr/>
          <p:nvPr/>
        </p:nvGrpSpPr>
        <p:grpSpPr>
          <a:xfrm>
            <a:off x="6079339" y="1895816"/>
            <a:ext cx="1756224" cy="604924"/>
            <a:chOff x="2989879" y="2150549"/>
            <a:chExt cx="2003221" cy="690001"/>
          </a:xfrm>
        </p:grpSpPr>
        <p:sp>
          <p:nvSpPr>
            <p:cNvPr id="3" name="Google Shape;499;p59">
              <a:extLst>
                <a:ext uri="{FF2B5EF4-FFF2-40B4-BE49-F238E27FC236}">
                  <a16:creationId xmlns:a16="http://schemas.microsoft.com/office/drawing/2014/main" id="{1D450E6D-7006-195B-9EDE-B9BBBC62A0CD}"/>
                </a:ext>
              </a:extLst>
            </p:cNvPr>
            <p:cNvSpPr/>
            <p:nvPr/>
          </p:nvSpPr>
          <p:spPr>
            <a:xfrm>
              <a:off x="2989879" y="2150550"/>
              <a:ext cx="1369500" cy="690000"/>
            </a:xfrm>
            <a:prstGeom prst="triangle">
              <a:avLst>
                <a:gd name="adj" fmla="val 50000"/>
              </a:avLst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00;p59">
              <a:extLst>
                <a:ext uri="{FF2B5EF4-FFF2-40B4-BE49-F238E27FC236}">
                  <a16:creationId xmlns:a16="http://schemas.microsoft.com/office/drawing/2014/main" id="{2C87281A-19F9-2A3D-D99F-A8988429D9FC}"/>
                </a:ext>
              </a:extLst>
            </p:cNvPr>
            <p:cNvSpPr/>
            <p:nvPr/>
          </p:nvSpPr>
          <p:spPr>
            <a:xfrm>
              <a:off x="3623600" y="2150549"/>
              <a:ext cx="1369500" cy="690000"/>
            </a:xfrm>
            <a:prstGeom prst="triangle">
              <a:avLst>
                <a:gd name="adj" fmla="val 50000"/>
              </a:avLst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500;p59">
            <a:extLst>
              <a:ext uri="{FF2B5EF4-FFF2-40B4-BE49-F238E27FC236}">
                <a16:creationId xmlns:a16="http://schemas.microsoft.com/office/drawing/2014/main" id="{BA51B1A5-1D2D-30AE-2792-067D2D40CF0D}"/>
              </a:ext>
            </a:extLst>
          </p:cNvPr>
          <p:cNvSpPr/>
          <p:nvPr/>
        </p:nvSpPr>
        <p:spPr>
          <a:xfrm>
            <a:off x="7212978" y="1895815"/>
            <a:ext cx="1200640" cy="604923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Requisitos do Sistema</a:t>
            </a:r>
            <a:endParaRPr dirty="0"/>
          </a:p>
        </p:txBody>
      </p:sp>
      <p:sp>
        <p:nvSpPr>
          <p:cNvPr id="483" name="Google Shape;483;p58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58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485" name="Google Shape;485;p58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8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58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488" name="Google Shape;488;p58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/>
          </a:p>
        </p:txBody>
      </p:sp>
      <p:sp>
        <p:nvSpPr>
          <p:cNvPr id="489" name="Google Shape;489;p58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8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FD46D6-4A9C-F8ED-13A8-B2E17D88064A}"/>
              </a:ext>
            </a:extLst>
          </p:cNvPr>
          <p:cNvSpPr txBox="1"/>
          <p:nvPr/>
        </p:nvSpPr>
        <p:spPr>
          <a:xfrm>
            <a:off x="1874541" y="1530314"/>
            <a:ext cx="6280851" cy="2972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Formato: PDF/A -1B;</a:t>
            </a: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Resolução: 300 </a:t>
            </a:r>
            <a:r>
              <a:rPr lang="pt-BR" altLang="pt-BR" sz="2000" dirty="0" err="1">
                <a:solidFill>
                  <a:schemeClr val="accent6">
                    <a:lumMod val="95000"/>
                  </a:schemeClr>
                </a:solidFill>
              </a:rPr>
              <a:t>dpi</a:t>
            </a: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;</a:t>
            </a: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Cor: Modo tons de cinza- 8 bits;</a:t>
            </a: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Reconhecimento ótico de caracteres (OCR);</a:t>
            </a: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Assinatura Digital ICP- Brasil embutida no arquivo PDF;</a:t>
            </a: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Os arquivos não podem exceder 200 MB.</a:t>
            </a:r>
          </a:p>
        </p:txBody>
      </p:sp>
      <p:sp>
        <p:nvSpPr>
          <p:cNvPr id="6" name="Google Shape;353;p54">
            <a:hlinkClick r:id="rId4" action="ppaction://hlinksldjump"/>
            <a:extLst>
              <a:ext uri="{FF2B5EF4-FFF2-40B4-BE49-F238E27FC236}">
                <a16:creationId xmlns:a16="http://schemas.microsoft.com/office/drawing/2014/main" id="{7F16E050-25AF-AD7B-6617-5ABE3060A4B9}"/>
              </a:ext>
            </a:extLst>
          </p:cNvPr>
          <p:cNvSpPr txBox="1">
            <a:spLocks/>
          </p:cNvSpPr>
          <p:nvPr/>
        </p:nvSpPr>
        <p:spPr>
          <a:xfrm>
            <a:off x="1270878" y="134254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47FC57-00A6-306E-6624-9F3CAB9371E9}"/>
              </a:ext>
            </a:extLst>
          </p:cNvPr>
          <p:cNvSpPr txBox="1"/>
          <p:nvPr/>
        </p:nvSpPr>
        <p:spPr>
          <a:xfrm>
            <a:off x="1326939" y="1930744"/>
            <a:ext cx="60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2A76AE-D838-783B-8A50-2EC4E6265DCA}"/>
              </a:ext>
            </a:extLst>
          </p:cNvPr>
          <p:cNvSpPr txBox="1"/>
          <p:nvPr/>
        </p:nvSpPr>
        <p:spPr>
          <a:xfrm>
            <a:off x="1318418" y="2401048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FB804B-AC38-8605-42D3-BDE668BCE5A9}"/>
              </a:ext>
            </a:extLst>
          </p:cNvPr>
          <p:cNvSpPr txBox="1"/>
          <p:nvPr/>
        </p:nvSpPr>
        <p:spPr>
          <a:xfrm>
            <a:off x="1335706" y="2871352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76B495-E29B-AC53-1F52-53FD4163CE1D}"/>
              </a:ext>
            </a:extLst>
          </p:cNvPr>
          <p:cNvSpPr txBox="1"/>
          <p:nvPr/>
        </p:nvSpPr>
        <p:spPr>
          <a:xfrm>
            <a:off x="1335706" y="3341656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D96BD7-FF9A-1F40-A33A-04AC26272C29}"/>
              </a:ext>
            </a:extLst>
          </p:cNvPr>
          <p:cNvSpPr txBox="1"/>
          <p:nvPr/>
        </p:nvSpPr>
        <p:spPr>
          <a:xfrm>
            <a:off x="1335706" y="4049384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0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60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525" name="Google Shape;525;p60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0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60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528" name="Google Shape;528;p60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/>
          </a:p>
        </p:txBody>
      </p:sp>
      <p:sp>
        <p:nvSpPr>
          <p:cNvPr id="529" name="Google Shape;529;p60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60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EB438D-C21E-8966-4B5C-FB01FE5D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389" y="216678"/>
            <a:ext cx="3616273" cy="20341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DFDE58-0AC1-4BFD-2388-3D0AAE872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892" y="2339746"/>
            <a:ext cx="3660205" cy="2058865"/>
          </a:xfrm>
          <a:prstGeom prst="rect">
            <a:avLst/>
          </a:prstGeom>
        </p:spPr>
      </p:pic>
      <p:grpSp>
        <p:nvGrpSpPr>
          <p:cNvPr id="12" name="Google Shape;10452;p123">
            <a:extLst>
              <a:ext uri="{FF2B5EF4-FFF2-40B4-BE49-F238E27FC236}">
                <a16:creationId xmlns:a16="http://schemas.microsoft.com/office/drawing/2014/main" id="{8CB95398-1DDD-556A-7E9B-855B8093770E}"/>
              </a:ext>
            </a:extLst>
          </p:cNvPr>
          <p:cNvGrpSpPr/>
          <p:nvPr/>
        </p:nvGrpSpPr>
        <p:grpSpPr>
          <a:xfrm rot="5400000">
            <a:off x="5795021" y="107672"/>
            <a:ext cx="1377337" cy="2533842"/>
            <a:chOff x="1697726" y="3244179"/>
            <a:chExt cx="788124" cy="1146069"/>
          </a:xfrm>
          <a:solidFill>
            <a:schemeClr val="accent2"/>
          </a:solidFill>
        </p:grpSpPr>
        <p:sp>
          <p:nvSpPr>
            <p:cNvPr id="13" name="Google Shape;10453;p123">
              <a:extLst>
                <a:ext uri="{FF2B5EF4-FFF2-40B4-BE49-F238E27FC236}">
                  <a16:creationId xmlns:a16="http://schemas.microsoft.com/office/drawing/2014/main" id="{B4AB43ED-0BDF-B8AB-2272-B1F731B177D9}"/>
                </a:ext>
              </a:extLst>
            </p:cNvPr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Google Shape;10454;p123">
              <a:extLst>
                <a:ext uri="{FF2B5EF4-FFF2-40B4-BE49-F238E27FC236}">
                  <a16:creationId xmlns:a16="http://schemas.microsoft.com/office/drawing/2014/main" id="{7923EDFC-EB5F-C9C7-115D-54ED6AFD90BA}"/>
                </a:ext>
              </a:extLst>
            </p:cNvPr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100"/>
          <p:cNvSpPr txBox="1">
            <a:spLocks noGrp="1"/>
          </p:cNvSpPr>
          <p:nvPr>
            <p:ph type="subTitle" idx="1"/>
          </p:nvPr>
        </p:nvSpPr>
        <p:spPr>
          <a:xfrm>
            <a:off x="1315929" y="2053262"/>
            <a:ext cx="1828895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anose="00000500000000000000" pitchFamily="2" charset="0"/>
              </a:rPr>
              <a:t> Assentamentos Digitalizados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2137" name="Google Shape;2137;p100"/>
          <p:cNvSpPr txBox="1">
            <a:spLocks noGrp="1"/>
          </p:cNvSpPr>
          <p:nvPr>
            <p:ph type="title"/>
          </p:nvPr>
        </p:nvSpPr>
        <p:spPr>
          <a:xfrm>
            <a:off x="1841530" y="1413645"/>
            <a:ext cx="888905" cy="381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40,20%</a:t>
            </a:r>
            <a:endParaRPr sz="1400" dirty="0"/>
          </a:p>
        </p:txBody>
      </p:sp>
      <p:sp>
        <p:nvSpPr>
          <p:cNvPr id="2138" name="Google Shape;2138;p100"/>
          <p:cNvSpPr txBox="1">
            <a:spLocks noGrp="1"/>
          </p:cNvSpPr>
          <p:nvPr>
            <p:ph type="subTitle" idx="2"/>
          </p:nvPr>
        </p:nvSpPr>
        <p:spPr>
          <a:xfrm>
            <a:off x="5113547" y="2338718"/>
            <a:ext cx="2442155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anose="00000500000000000000" pitchFamily="2" charset="0"/>
              </a:rPr>
              <a:t>Assentamentos Não Digitalizados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2139" name="Google Shape;2139;p100"/>
          <p:cNvSpPr txBox="1">
            <a:spLocks noGrp="1"/>
          </p:cNvSpPr>
          <p:nvPr>
            <p:ph type="title" idx="3"/>
          </p:nvPr>
        </p:nvSpPr>
        <p:spPr>
          <a:xfrm>
            <a:off x="5936525" y="1362666"/>
            <a:ext cx="888904" cy="3263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58,80%</a:t>
            </a:r>
            <a:endParaRPr sz="1400" dirty="0"/>
          </a:p>
        </p:txBody>
      </p:sp>
      <p:sp>
        <p:nvSpPr>
          <p:cNvPr id="2140" name="Google Shape;2140;p100"/>
          <p:cNvSpPr/>
          <p:nvPr/>
        </p:nvSpPr>
        <p:spPr>
          <a:xfrm>
            <a:off x="1832278" y="1334835"/>
            <a:ext cx="796200" cy="1016475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100"/>
          <p:cNvSpPr/>
          <p:nvPr/>
        </p:nvSpPr>
        <p:spPr>
          <a:xfrm>
            <a:off x="5936525" y="1325689"/>
            <a:ext cx="796200" cy="1016474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100"/>
          <p:cNvSpPr/>
          <p:nvPr/>
        </p:nvSpPr>
        <p:spPr>
          <a:xfrm>
            <a:off x="1836028" y="1904888"/>
            <a:ext cx="788699" cy="44642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100"/>
          <p:cNvSpPr/>
          <p:nvPr/>
        </p:nvSpPr>
        <p:spPr>
          <a:xfrm>
            <a:off x="5936525" y="1764362"/>
            <a:ext cx="796200" cy="577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100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100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2146" name="Google Shape;2146;p100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00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8" name="Google Shape;2148;p100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2149" name="Google Shape;2149;p100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/>
          </a:p>
        </p:txBody>
      </p:sp>
      <p:sp>
        <p:nvSpPr>
          <p:cNvPr id="2150" name="Google Shape;2150;p100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1" name="Google Shape;2151;p100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135;p100">
            <a:extLst>
              <a:ext uri="{FF2B5EF4-FFF2-40B4-BE49-F238E27FC236}">
                <a16:creationId xmlns:a16="http://schemas.microsoft.com/office/drawing/2014/main" id="{1520E06B-FC45-CEE3-283B-B99CB3C11884}"/>
              </a:ext>
            </a:extLst>
          </p:cNvPr>
          <p:cNvSpPr txBox="1">
            <a:spLocks/>
          </p:cNvSpPr>
          <p:nvPr/>
        </p:nvSpPr>
        <p:spPr>
          <a:xfrm>
            <a:off x="2803679" y="178659"/>
            <a:ext cx="3132846" cy="123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ExtraBold"/>
              <a:buNone/>
              <a:defRPr sz="21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pPr algn="ctr"/>
            <a:r>
              <a:rPr lang="pt-BR" sz="2400" b="1" dirty="0">
                <a:solidFill>
                  <a:schemeClr val="accent2"/>
                </a:solidFill>
                <a:latin typeface="Montserrat" panose="00000500000000000000" pitchFamily="2" charset="0"/>
              </a:rPr>
              <a:t>Total de Assentamentos</a:t>
            </a:r>
          </a:p>
          <a:p>
            <a:pPr algn="ctr"/>
            <a:r>
              <a:rPr lang="pt-BR" sz="2400" b="1" dirty="0">
                <a:solidFill>
                  <a:schemeClr val="accent2"/>
                </a:solidFill>
                <a:latin typeface="Montserrat" panose="00000500000000000000" pitchFamily="2" charset="0"/>
              </a:rPr>
              <a:t>2.345.051</a:t>
            </a:r>
          </a:p>
          <a:p>
            <a:pPr algn="ctr"/>
            <a:r>
              <a:rPr lang="pt-BR" sz="2400" b="1" dirty="0">
                <a:solidFill>
                  <a:schemeClr val="accent2"/>
                </a:solidFill>
                <a:latin typeface="Montserrat" panose="00000500000000000000" pitchFamily="2" charset="0"/>
              </a:rPr>
              <a:t>(Vínculos)</a:t>
            </a:r>
          </a:p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5AAA8A-4FC6-D2DD-B08C-52293D3E50BE}"/>
              </a:ext>
            </a:extLst>
          </p:cNvPr>
          <p:cNvSpPr txBox="1"/>
          <p:nvPr/>
        </p:nvSpPr>
        <p:spPr>
          <a:xfrm>
            <a:off x="1735822" y="4595509"/>
            <a:ext cx="5909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https://painelafd.economia.gov.br/afd/index.jsp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100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100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2146" name="Google Shape;2146;p100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00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8" name="Google Shape;2148;p100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2149" name="Google Shape;2149;p100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/>
          </a:p>
        </p:txBody>
      </p:sp>
      <p:sp>
        <p:nvSpPr>
          <p:cNvPr id="2150" name="Google Shape;2150;p100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1" name="Google Shape;2151;p100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35;p100">
            <a:extLst>
              <a:ext uri="{FF2B5EF4-FFF2-40B4-BE49-F238E27FC236}">
                <a16:creationId xmlns:a16="http://schemas.microsoft.com/office/drawing/2014/main" id="{6A479903-043B-A8CB-0A41-5EC559AD3F55}"/>
              </a:ext>
            </a:extLst>
          </p:cNvPr>
          <p:cNvSpPr txBox="1">
            <a:spLocks/>
          </p:cNvSpPr>
          <p:nvPr/>
        </p:nvSpPr>
        <p:spPr>
          <a:xfrm>
            <a:off x="1392810" y="114216"/>
            <a:ext cx="3132846" cy="123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ExtraBold"/>
              <a:buNone/>
              <a:defRPr sz="21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 Alternates"/>
              <a:buNone/>
              <a:defRPr sz="2100" b="1" i="0" u="none" strike="noStrike" cap="none">
                <a:solidFill>
                  <a:schemeClr val="accen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pPr algn="ctr"/>
            <a:r>
              <a:rPr lang="pt-BR" sz="2400" b="1" dirty="0">
                <a:solidFill>
                  <a:schemeClr val="accent2"/>
                </a:solidFill>
                <a:latin typeface="Montserrat" panose="00000500000000000000" pitchFamily="2" charset="0"/>
              </a:rPr>
              <a:t>Documentos </a:t>
            </a:r>
            <a:r>
              <a:rPr lang="pt-BR" sz="2000" b="1" dirty="0">
                <a:solidFill>
                  <a:schemeClr val="accent2"/>
                </a:solidFill>
                <a:latin typeface="Montserrat" panose="00000500000000000000" pitchFamily="2" charset="0"/>
              </a:rPr>
              <a:t>Digitalizados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5.340.759</a:t>
            </a:r>
          </a:p>
          <a:p>
            <a:pPr algn="ctr"/>
            <a:endParaRPr lang="pt-BR" dirty="0"/>
          </a:p>
        </p:txBody>
      </p:sp>
      <p:sp>
        <p:nvSpPr>
          <p:cNvPr id="4" name="Google Shape;2136;p100">
            <a:extLst>
              <a:ext uri="{FF2B5EF4-FFF2-40B4-BE49-F238E27FC236}">
                <a16:creationId xmlns:a16="http://schemas.microsoft.com/office/drawing/2014/main" id="{4CEFA79B-0C93-42B0-51BC-2764AF7AABB8}"/>
              </a:ext>
            </a:extLst>
          </p:cNvPr>
          <p:cNvSpPr txBox="1">
            <a:spLocks/>
          </p:cNvSpPr>
          <p:nvPr/>
        </p:nvSpPr>
        <p:spPr>
          <a:xfrm>
            <a:off x="5126677" y="115108"/>
            <a:ext cx="2777067" cy="125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ExtraBold" panose="00000900000000000000" pitchFamily="2" charset="0"/>
              </a:rPr>
              <a:t> 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Legados </a:t>
            </a: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Digitalizados</a:t>
            </a:r>
          </a:p>
          <a:p>
            <a:pPr marL="0" indent="0"/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ExtraBold" panose="00000900000000000000" pitchFamily="2" charset="0"/>
              </a:rPr>
              <a:t>900.506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5AAA8A-4FC6-D2DD-B08C-52293D3E50BE}"/>
              </a:ext>
            </a:extLst>
          </p:cNvPr>
          <p:cNvSpPr txBox="1"/>
          <p:nvPr/>
        </p:nvSpPr>
        <p:spPr>
          <a:xfrm>
            <a:off x="1617133" y="4338334"/>
            <a:ext cx="5909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https://painelafd.economia.gov.br/afd/index.jsp</a:t>
            </a:r>
          </a:p>
        </p:txBody>
      </p:sp>
      <p:sp>
        <p:nvSpPr>
          <p:cNvPr id="14" name="Google Shape;2142;p100">
            <a:extLst>
              <a:ext uri="{FF2B5EF4-FFF2-40B4-BE49-F238E27FC236}">
                <a16:creationId xmlns:a16="http://schemas.microsoft.com/office/drawing/2014/main" id="{294E30EB-22EE-9533-21DF-44D5BA206C10}"/>
              </a:ext>
            </a:extLst>
          </p:cNvPr>
          <p:cNvSpPr/>
          <p:nvPr/>
        </p:nvSpPr>
        <p:spPr>
          <a:xfrm>
            <a:off x="4091257" y="3273094"/>
            <a:ext cx="788699" cy="44642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140;p100">
            <a:extLst>
              <a:ext uri="{FF2B5EF4-FFF2-40B4-BE49-F238E27FC236}">
                <a16:creationId xmlns:a16="http://schemas.microsoft.com/office/drawing/2014/main" id="{DEE1CDCC-C4CF-533A-7E1B-A06AE7CCFF9C}"/>
              </a:ext>
            </a:extLst>
          </p:cNvPr>
          <p:cNvSpPr/>
          <p:nvPr/>
        </p:nvSpPr>
        <p:spPr>
          <a:xfrm>
            <a:off x="4087506" y="2703041"/>
            <a:ext cx="796200" cy="1016475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D672D1-F917-A18E-6C5E-145CFE439D35}"/>
              </a:ext>
            </a:extLst>
          </p:cNvPr>
          <p:cNvSpPr txBox="1"/>
          <p:nvPr/>
        </p:nvSpPr>
        <p:spPr>
          <a:xfrm>
            <a:off x="4087506" y="2768533"/>
            <a:ext cx="876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38,40%</a:t>
            </a:r>
          </a:p>
        </p:txBody>
      </p:sp>
      <p:sp>
        <p:nvSpPr>
          <p:cNvPr id="19" name="Google Shape;2136;p100">
            <a:extLst>
              <a:ext uri="{FF2B5EF4-FFF2-40B4-BE49-F238E27FC236}">
                <a16:creationId xmlns:a16="http://schemas.microsoft.com/office/drawing/2014/main" id="{260D508C-9195-7E26-8737-FD1A59EF0A98}"/>
              </a:ext>
            </a:extLst>
          </p:cNvPr>
          <p:cNvSpPr txBox="1">
            <a:spLocks/>
          </p:cNvSpPr>
          <p:nvPr/>
        </p:nvSpPr>
        <p:spPr>
          <a:xfrm>
            <a:off x="3137122" y="1316919"/>
            <a:ext cx="2777067" cy="125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pt-BR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 ExtraBold" panose="00000900000000000000" pitchFamily="2" charset="0"/>
              </a:rPr>
              <a:t>  </a:t>
            </a:r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Assentamentos com Legados</a:t>
            </a:r>
            <a:endParaRPr lang="pt-BR" sz="2400" dirty="0">
              <a:solidFill>
                <a:schemeClr val="accent5">
                  <a:lumMod val="60000"/>
                  <a:lumOff val="40000"/>
                </a:schemeClr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Funcionalidades Existentes</a:t>
            </a:r>
            <a:endParaRPr dirty="0"/>
          </a:p>
        </p:txBody>
      </p:sp>
      <p:sp>
        <p:nvSpPr>
          <p:cNvPr id="483" name="Google Shape;483;p58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58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485" name="Google Shape;485;p58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8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58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488" name="Google Shape;488;p58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/>
          </a:p>
        </p:txBody>
      </p:sp>
      <p:sp>
        <p:nvSpPr>
          <p:cNvPr id="489" name="Google Shape;489;p58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8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FD46D6-4A9C-F8ED-13A8-B2E17D88064A}"/>
              </a:ext>
            </a:extLst>
          </p:cNvPr>
          <p:cNvSpPr txBox="1"/>
          <p:nvPr/>
        </p:nvSpPr>
        <p:spPr>
          <a:xfrm>
            <a:off x="2051812" y="971352"/>
            <a:ext cx="6280851" cy="3485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Pesquisar Assentamento: utilizada para fazer a busca do assentamento a ser pesquisado, podendo ser utilizado alguns filtros( Nome, CPF e Matrícula).</a:t>
            </a:r>
          </a:p>
          <a:p>
            <a:pPr algn="just" fontAlgn="base"/>
            <a:endParaRPr lang="pt-B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Carga de Arquivos: utilizada para fazer pesquisa dos assentamentos que foram transmitidos utilizando a sistema SFG do SERPRO ( Faz envio de arquivos em lote)</a:t>
            </a: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2000" dirty="0">
                <a:solidFill>
                  <a:schemeClr val="accent6">
                    <a:lumMod val="95000"/>
                  </a:schemeClr>
                </a:solidFill>
              </a:rPr>
              <a:t>Relatórios: Utilizado para fazer pesquisa de documentos ou de servidores no sistema, utilizando diversos filtros.</a:t>
            </a:r>
          </a:p>
        </p:txBody>
      </p:sp>
      <p:sp>
        <p:nvSpPr>
          <p:cNvPr id="6" name="Google Shape;353;p54">
            <a:hlinkClick r:id="rId4" action="ppaction://hlinksldjump"/>
            <a:extLst>
              <a:ext uri="{FF2B5EF4-FFF2-40B4-BE49-F238E27FC236}">
                <a16:creationId xmlns:a16="http://schemas.microsoft.com/office/drawing/2014/main" id="{7F16E050-25AF-AD7B-6617-5ABE3060A4B9}"/>
              </a:ext>
            </a:extLst>
          </p:cNvPr>
          <p:cNvSpPr txBox="1">
            <a:spLocks/>
          </p:cNvSpPr>
          <p:nvPr/>
        </p:nvSpPr>
        <p:spPr>
          <a:xfrm>
            <a:off x="1511123" y="796152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47FC57-00A6-306E-6624-9F3CAB9371E9}"/>
              </a:ext>
            </a:extLst>
          </p:cNvPr>
          <p:cNvSpPr txBox="1"/>
          <p:nvPr/>
        </p:nvSpPr>
        <p:spPr>
          <a:xfrm>
            <a:off x="1564460" y="2110085"/>
            <a:ext cx="60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01FF7F-A021-A5BA-CC39-B376F10EF7B2}"/>
              </a:ext>
            </a:extLst>
          </p:cNvPr>
          <p:cNvSpPr txBox="1"/>
          <p:nvPr/>
        </p:nvSpPr>
        <p:spPr>
          <a:xfrm>
            <a:off x="1527624" y="3449628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7642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Novas Funcionalidades</a:t>
            </a:r>
            <a:endParaRPr dirty="0"/>
          </a:p>
        </p:txBody>
      </p:sp>
      <p:sp>
        <p:nvSpPr>
          <p:cNvPr id="483" name="Google Shape;483;p58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58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485" name="Google Shape;485;p58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8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58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488" name="Google Shape;488;p58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/>
          </a:p>
        </p:txBody>
      </p:sp>
      <p:sp>
        <p:nvSpPr>
          <p:cNvPr id="489" name="Google Shape;489;p58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8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FD46D6-4A9C-F8ED-13A8-B2E17D88064A}"/>
              </a:ext>
            </a:extLst>
          </p:cNvPr>
          <p:cNvSpPr txBox="1"/>
          <p:nvPr/>
        </p:nvSpPr>
        <p:spPr>
          <a:xfrm>
            <a:off x="2051812" y="971352"/>
            <a:ext cx="6280851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Busca de assentamentos de servidores que não possuíam CPF cadastrados no SIAPE. Esta </a:t>
            </a: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funcionalidade</a:t>
            </a:r>
            <a:r>
              <a:rPr lang="pt-BR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permite incluir a documentação dos servidores que não tem CPF no SIAPE, na sua maioria os instituidores de pensão e aposentados.</a:t>
            </a:r>
          </a:p>
          <a:p>
            <a:pPr algn="just" fontAlgn="base"/>
            <a:endParaRPr lang="pt-B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pt-BR" sz="20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Visualização por cores do campo “situação” do documento: os documentos Publicados apareceram na cor azul, os Pendentes na cor vermelha e os inativos na cor verde, facilitando a distinção dos documentos inseridos nos assentamentos.</a:t>
            </a:r>
            <a:endParaRPr lang="pt-BR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endParaRPr lang="pt-BR" altLang="pt-BR" sz="2000" dirty="0">
              <a:solidFill>
                <a:schemeClr val="accent6">
                  <a:lumMod val="95000"/>
                </a:schemeClr>
              </a:solidFill>
            </a:endParaRPr>
          </a:p>
        </p:txBody>
      </p:sp>
      <p:sp>
        <p:nvSpPr>
          <p:cNvPr id="6" name="Google Shape;353;p54">
            <a:hlinkClick r:id="rId4" action="ppaction://hlinksldjump"/>
            <a:extLst>
              <a:ext uri="{FF2B5EF4-FFF2-40B4-BE49-F238E27FC236}">
                <a16:creationId xmlns:a16="http://schemas.microsoft.com/office/drawing/2014/main" id="{7F16E050-25AF-AD7B-6617-5ABE3060A4B9}"/>
              </a:ext>
            </a:extLst>
          </p:cNvPr>
          <p:cNvSpPr txBox="1">
            <a:spLocks/>
          </p:cNvSpPr>
          <p:nvPr/>
        </p:nvSpPr>
        <p:spPr>
          <a:xfrm>
            <a:off x="1511123" y="796152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47FC57-00A6-306E-6624-9F3CAB9371E9}"/>
              </a:ext>
            </a:extLst>
          </p:cNvPr>
          <p:cNvSpPr txBox="1"/>
          <p:nvPr/>
        </p:nvSpPr>
        <p:spPr>
          <a:xfrm>
            <a:off x="1522410" y="2772843"/>
            <a:ext cx="60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54916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>
            <a:spLocks noGrp="1"/>
          </p:cNvSpPr>
          <p:nvPr>
            <p:ph type="title"/>
          </p:nvPr>
        </p:nvSpPr>
        <p:spPr>
          <a:xfrm>
            <a:off x="2400849" y="37873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 panose="00000500000000000000" pitchFamily="2" charset="0"/>
              </a:rPr>
              <a:t>O que vem pela frente!</a:t>
            </a:r>
            <a:endParaRPr b="1" dirty="0">
              <a:latin typeface="Montserrat" panose="00000500000000000000" pitchFamily="2" charset="0"/>
            </a:endParaRPr>
          </a:p>
        </p:txBody>
      </p:sp>
      <p:sp>
        <p:nvSpPr>
          <p:cNvPr id="483" name="Google Shape;483;p58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58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485" name="Google Shape;485;p58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8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58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488" name="Google Shape;488;p58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/>
          </a:p>
        </p:txBody>
      </p:sp>
      <p:sp>
        <p:nvSpPr>
          <p:cNvPr id="489" name="Google Shape;489;p58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8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53;p54">
            <a:hlinkClick r:id="rId4" action="ppaction://hlinksldjump"/>
            <a:extLst>
              <a:ext uri="{FF2B5EF4-FFF2-40B4-BE49-F238E27FC236}">
                <a16:creationId xmlns:a16="http://schemas.microsoft.com/office/drawing/2014/main" id="{7F16E050-25AF-AD7B-6617-5ABE3060A4B9}"/>
              </a:ext>
            </a:extLst>
          </p:cNvPr>
          <p:cNvSpPr txBox="1">
            <a:spLocks/>
          </p:cNvSpPr>
          <p:nvPr/>
        </p:nvSpPr>
        <p:spPr>
          <a:xfrm>
            <a:off x="1270878" y="134254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47FC57-00A6-306E-6624-9F3CAB9371E9}"/>
              </a:ext>
            </a:extLst>
          </p:cNvPr>
          <p:cNvSpPr txBox="1"/>
          <p:nvPr/>
        </p:nvSpPr>
        <p:spPr>
          <a:xfrm>
            <a:off x="1326939" y="1930744"/>
            <a:ext cx="60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2A76AE-D838-783B-8A50-2EC4E6265DCA}"/>
              </a:ext>
            </a:extLst>
          </p:cNvPr>
          <p:cNvSpPr txBox="1"/>
          <p:nvPr/>
        </p:nvSpPr>
        <p:spPr>
          <a:xfrm>
            <a:off x="1318418" y="2401048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FB804B-AC38-8605-42D3-BDE668BCE5A9}"/>
              </a:ext>
            </a:extLst>
          </p:cNvPr>
          <p:cNvSpPr txBox="1"/>
          <p:nvPr/>
        </p:nvSpPr>
        <p:spPr>
          <a:xfrm>
            <a:off x="1335706" y="2871352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76B495-E29B-AC53-1F52-53FD4163CE1D}"/>
              </a:ext>
            </a:extLst>
          </p:cNvPr>
          <p:cNvSpPr txBox="1"/>
          <p:nvPr/>
        </p:nvSpPr>
        <p:spPr>
          <a:xfrm>
            <a:off x="1326939" y="3341656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D96BD7-FF9A-1F40-A33A-04AC26272C29}"/>
              </a:ext>
            </a:extLst>
          </p:cNvPr>
          <p:cNvSpPr txBox="1"/>
          <p:nvPr/>
        </p:nvSpPr>
        <p:spPr>
          <a:xfrm>
            <a:off x="1326938" y="3797613"/>
            <a:ext cx="67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BD31D5-42B5-E9EB-B183-6E53356D3993}"/>
              </a:ext>
            </a:extLst>
          </p:cNvPr>
          <p:cNvSpPr txBox="1"/>
          <p:nvPr/>
        </p:nvSpPr>
        <p:spPr>
          <a:xfrm>
            <a:off x="2013038" y="1567254"/>
            <a:ext cx="63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Possibilitar o download da pasta funcional completa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F03B17-3AE2-C17F-646F-42918BD8BDB5}"/>
              </a:ext>
            </a:extLst>
          </p:cNvPr>
          <p:cNvSpPr txBox="1"/>
          <p:nvPr/>
        </p:nvSpPr>
        <p:spPr>
          <a:xfrm>
            <a:off x="2013038" y="1962495"/>
            <a:ext cx="553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Alterar a restrição de exclusão de documentos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057DB8-1DC9-0082-27D8-E74876CD83A0}"/>
              </a:ext>
            </a:extLst>
          </p:cNvPr>
          <p:cNvSpPr txBox="1"/>
          <p:nvPr/>
        </p:nvSpPr>
        <p:spPr>
          <a:xfrm>
            <a:off x="2016232" y="2467409"/>
            <a:ext cx="6739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Possibilitar o envio de documentos em lote por servidor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130860-6CB4-59E0-CA11-23938CFAD2D7}"/>
              </a:ext>
            </a:extLst>
          </p:cNvPr>
          <p:cNvSpPr txBox="1"/>
          <p:nvPr/>
        </p:nvSpPr>
        <p:spPr>
          <a:xfrm rot="10800000" flipV="1">
            <a:off x="2013038" y="2950619"/>
            <a:ext cx="605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Enviar documentos para múltiplos assentamentos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1CFB8E0-F838-E6B5-1F10-A8B1925445A6}"/>
              </a:ext>
            </a:extLst>
          </p:cNvPr>
          <p:cNvSpPr txBox="1"/>
          <p:nvPr/>
        </p:nvSpPr>
        <p:spPr>
          <a:xfrm rot="10800000" flipV="1">
            <a:off x="2013038" y="3412284"/>
            <a:ext cx="661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Incluir novas colunas de pesquisa dos assentamentos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4445252-318D-EB10-8931-9388A77DBFB7}"/>
              </a:ext>
            </a:extLst>
          </p:cNvPr>
          <p:cNvSpPr txBox="1"/>
          <p:nvPr/>
        </p:nvSpPr>
        <p:spPr>
          <a:xfrm>
            <a:off x="2013038" y="3860884"/>
            <a:ext cx="6899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Melhorar a funcionalidade de assinatura, conversor </a:t>
            </a:r>
            <a:r>
              <a:rPr lang="pt-BR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ocr</a:t>
            </a:r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 e validador dos documentos</a:t>
            </a:r>
          </a:p>
        </p:txBody>
      </p:sp>
    </p:spTree>
    <p:extLst>
      <p:ext uri="{BB962C8B-B14F-4D97-AF65-F5344CB8AC3E}">
        <p14:creationId xmlns:p14="http://schemas.microsoft.com/office/powerpoint/2010/main" val="125686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87"/>
          <p:cNvSpPr txBox="1">
            <a:spLocks noGrp="1"/>
          </p:cNvSpPr>
          <p:nvPr>
            <p:ph type="title"/>
          </p:nvPr>
        </p:nvSpPr>
        <p:spPr>
          <a:xfrm>
            <a:off x="3318933" y="378225"/>
            <a:ext cx="5052267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 panose="00000500000000000000" pitchFamily="2" charset="0"/>
              </a:rPr>
              <a:t>Envio de Documentos em lote</a:t>
            </a:r>
            <a:endParaRPr b="1" dirty="0">
              <a:latin typeface="Montserrat" panose="00000500000000000000" pitchFamily="2" charset="0"/>
            </a:endParaRPr>
          </a:p>
        </p:txBody>
      </p:sp>
      <p:sp>
        <p:nvSpPr>
          <p:cNvPr id="1601" name="Google Shape;1601;p87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87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1603" name="Google Shape;1603;p87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7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5" name="Google Shape;1605;p87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1606" name="Google Shape;1606;p87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/>
          </a:p>
        </p:txBody>
      </p:sp>
      <p:sp>
        <p:nvSpPr>
          <p:cNvPr id="1607" name="Google Shape;1607;p87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8" name="Google Shape;1608;p87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88B006-AB8C-BC17-2611-5656E7E8EAF1}"/>
              </a:ext>
            </a:extLst>
          </p:cNvPr>
          <p:cNvSpPr txBox="1"/>
          <p:nvPr/>
        </p:nvSpPr>
        <p:spPr>
          <a:xfrm>
            <a:off x="929436" y="1066461"/>
            <a:ext cx="7421214" cy="349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A UPAG que desejar utilizar o sistema de transferência de arquivos em lote (SFG), deverá enviar os dados para o email do AFD, </a:t>
            </a: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sgp.afd@economia.gov.br </a:t>
            </a: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para configuração de equipamento e devem ser enviados os seguintes dados:</a:t>
            </a:r>
          </a:p>
          <a:p>
            <a:pPr>
              <a:lnSpc>
                <a:spcPct val="93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CPF Solicitante: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Órgão Solicitante: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Código do Órgão: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Código da UPAG: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Nome Solicitante: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E-mail Solicitante: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Telefone: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CEP: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Endereço: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 Município: 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UF:​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IP da máquina: </a:t>
            </a:r>
          </a:p>
          <a:p>
            <a:pPr>
              <a:lnSpc>
                <a:spcPct val="93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  <a:latin typeface="Montserrat" panose="00000500000000000000" pitchFamily="2" charset="0"/>
              </a:rPr>
              <a:t>- Sistema operacional utilizado:</a:t>
            </a: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87"/>
          <p:cNvSpPr txBox="1">
            <a:spLocks noGrp="1"/>
          </p:cNvSpPr>
          <p:nvPr>
            <p:ph type="title"/>
          </p:nvPr>
        </p:nvSpPr>
        <p:spPr>
          <a:xfrm>
            <a:off x="3318933" y="378225"/>
            <a:ext cx="5052267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 panose="00000500000000000000" pitchFamily="2" charset="0"/>
              </a:rPr>
              <a:t>Envio de Documentos em lote</a:t>
            </a:r>
            <a:endParaRPr b="1" dirty="0">
              <a:latin typeface="Montserrat" panose="00000500000000000000" pitchFamily="2" charset="0"/>
            </a:endParaRPr>
          </a:p>
        </p:txBody>
      </p:sp>
      <p:sp>
        <p:nvSpPr>
          <p:cNvPr id="1601" name="Google Shape;1601;p87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87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1603" name="Google Shape;1603;p87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7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5" name="Google Shape;1605;p87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1606" name="Google Shape;1606;p87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/>
          </a:p>
        </p:txBody>
      </p:sp>
      <p:sp>
        <p:nvSpPr>
          <p:cNvPr id="1607" name="Google Shape;1607;p87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8" name="Google Shape;1608;p87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8DC612-C6D2-9CE3-6E87-398CA97DE03D}"/>
              </a:ext>
            </a:extLst>
          </p:cNvPr>
          <p:cNvSpPr txBox="1"/>
          <p:nvPr/>
        </p:nvSpPr>
        <p:spPr>
          <a:xfrm>
            <a:off x="1255712" y="1388053"/>
            <a:ext cx="74055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Após o envio das informações, o SERPRO irá configurar o sistema, sendo enviado e-mail para o órgão informando o login de usuário e senha de acesso. </a:t>
            </a:r>
          </a:p>
          <a:p>
            <a:pPr algn="just">
              <a:defRPr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O órgão deve acessar o link baixar a aplicação em até 5 dias, pois o sistema deleta os arquivos que estão disponibilizados.</a:t>
            </a:r>
          </a:p>
          <a:p>
            <a:pPr algn="just">
              <a:defRPr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As unidades de gestão de pessoas, após o término dos procedimentos de digitalização, deverão gerar os arquivos na nomenclatura predefinida para envio ao AFD.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40106000000019_05423737346_2012269_20130403_0001_01_1.pdf</a:t>
            </a:r>
          </a:p>
          <a:p>
            <a:pPr marL="1587" indent="0">
              <a:defRPr/>
            </a:pPr>
            <a:endParaRPr lang="pt-BR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Os arquivos devem ser previamente 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assinados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 para envio utilizando a aplicação.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Somente poderão ser enviados arquivos com a tipologia “</a:t>
            </a:r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Assentamento funcional legado</a:t>
            </a: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36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51"/>
          <p:cNvCxnSpPr>
            <a:stCxn id="297" idx="0"/>
          </p:cNvCxnSpPr>
          <p:nvPr/>
        </p:nvCxnSpPr>
        <p:spPr>
          <a:xfrm rot="10800000">
            <a:off x="789775" y="-6911"/>
            <a:ext cx="0" cy="646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51"/>
          <p:cNvSpPr txBox="1">
            <a:spLocks noGrp="1"/>
          </p:cNvSpPr>
          <p:nvPr>
            <p:ph type="body" idx="1"/>
          </p:nvPr>
        </p:nvSpPr>
        <p:spPr>
          <a:xfrm>
            <a:off x="833922" y="856433"/>
            <a:ext cx="7581451" cy="3978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1800" dirty="0">
                <a:latin typeface="Calibri" panose="020F0502020204030204" pitchFamily="34" charset="0"/>
              </a:rPr>
              <a:t>Assentamento Funcional Digital - AFD é um </a:t>
            </a:r>
            <a:r>
              <a:rPr lang="pt-BR" altLang="pt-BR" sz="1800" u="sng" dirty="0">
                <a:latin typeface="Calibri" panose="020F0502020204030204" pitchFamily="34" charset="0"/>
              </a:rPr>
              <a:t>repositório digital dos documentos </a:t>
            </a:r>
            <a:r>
              <a:rPr lang="pt-BR" altLang="pt-BR" sz="1800" dirty="0">
                <a:latin typeface="Calibri" panose="020F0502020204030204" pitchFamily="34" charset="0"/>
              </a:rPr>
              <a:t> do servidor público federal, que substituirá a pasta funcional física;</a:t>
            </a:r>
          </a:p>
          <a:p>
            <a:pPr algn="just" eaLnBrk="1" hangingPunct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1800" dirty="0">
                <a:latin typeface="Calibri" panose="020F0502020204030204" pitchFamily="34" charset="0"/>
              </a:rPr>
              <a:t>Seu </a:t>
            </a:r>
            <a:r>
              <a:rPr lang="pt-BR" altLang="pt-BR" sz="1800" u="sng" dirty="0">
                <a:latin typeface="Calibri" panose="020F0502020204030204" pitchFamily="34" charset="0"/>
              </a:rPr>
              <a:t>objetivo é facilitar o acesso as pastas funcionais </a:t>
            </a:r>
            <a:r>
              <a:rPr lang="pt-BR" altLang="pt-BR" sz="1800" dirty="0">
                <a:latin typeface="Calibri" panose="020F0502020204030204" pitchFamily="34" charset="0"/>
              </a:rPr>
              <a:t>de forma confiável e rápida, </a:t>
            </a:r>
            <a:r>
              <a:rPr lang="pt-BR" altLang="pt-BR" sz="1800" u="sng" dirty="0">
                <a:latin typeface="Calibri" panose="020F0502020204030204" pitchFamily="34" charset="0"/>
              </a:rPr>
              <a:t>padronizar os documentos digitais</a:t>
            </a:r>
            <a:r>
              <a:rPr lang="pt-BR" altLang="pt-BR" sz="1800" dirty="0">
                <a:latin typeface="Calibri" panose="020F0502020204030204" pitchFamily="34" charset="0"/>
              </a:rPr>
              <a:t> que devem compor o AFD e </a:t>
            </a:r>
            <a:r>
              <a:rPr lang="pt-BR" altLang="pt-BR" sz="1800" u="sng" dirty="0">
                <a:latin typeface="Calibri" panose="020F0502020204030204" pitchFamily="34" charset="0"/>
              </a:rPr>
              <a:t>atender as exigências legais </a:t>
            </a:r>
            <a:r>
              <a:rPr lang="pt-BR" altLang="pt-BR" sz="1800" dirty="0">
                <a:latin typeface="Calibri" panose="020F0502020204030204" pitchFamily="34" charset="0"/>
              </a:rPr>
              <a:t>em relação à guarda e à preservação dos documentos;</a:t>
            </a:r>
          </a:p>
          <a:p>
            <a:pPr algn="just" eaLnBrk="1" hangingPunct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1800" dirty="0">
                <a:latin typeface="Calibri" panose="020F0502020204030204" pitchFamily="34" charset="0"/>
              </a:rPr>
              <a:t>O AFD é mantido em repositório central, com acesso on-line via web, permitindo ainda validar e auditar os dados;</a:t>
            </a:r>
          </a:p>
          <a:p>
            <a:pPr algn="just" eaLnBrk="1" hangingPunct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1800" dirty="0">
                <a:latin typeface="Calibri" panose="020F0502020204030204" pitchFamily="34" charset="0"/>
              </a:rPr>
              <a:t>Todos os órgãos pertencentes ao </a:t>
            </a:r>
            <a:r>
              <a:rPr lang="pt-BR" sz="1800" dirty="0">
                <a:latin typeface="Calibri" panose="020F0502020204030204" pitchFamily="34" charset="0"/>
              </a:rPr>
              <a:t>Sistema de Pessoal Civil da Administração Federal (SIPEC)</a:t>
            </a:r>
            <a:r>
              <a:rPr lang="pt-BR" altLang="pt-BR" sz="1800" dirty="0">
                <a:latin typeface="Calibri" panose="020F0502020204030204" pitchFamily="34" charset="0"/>
              </a:rPr>
              <a:t> são obrigados a utilizar o AFD.</a:t>
            </a:r>
          </a:p>
          <a:p>
            <a:pPr algn="just" eaLnBrk="1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altLang="pt-BR" sz="1800" dirty="0">
                <a:latin typeface="Calibri" panose="020F0502020204030204" pitchFamily="34" charset="0"/>
              </a:rPr>
              <a:t>Somente servidores com token podem ter acesso ao AFD.</a:t>
            </a:r>
            <a:r>
              <a:rPr lang="pt-BR" altLang="pt-BR" sz="1800" dirty="0">
                <a:solidFill>
                  <a:srgbClr val="203864"/>
                </a:solidFill>
                <a:latin typeface="Calibri" panose="020F050202020403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50" dirty="0"/>
          </a:p>
        </p:txBody>
      </p:sp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1781425" y="378225"/>
            <a:ext cx="65898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que é o AFD?</a:t>
            </a:r>
            <a:endParaRPr dirty="0"/>
          </a:p>
        </p:txBody>
      </p:sp>
      <p:sp>
        <p:nvSpPr>
          <p:cNvPr id="300" name="Google Shape;300;p51"/>
          <p:cNvSpPr txBox="1"/>
          <p:nvPr/>
        </p:nvSpPr>
        <p:spPr>
          <a:xfrm>
            <a:off x="725800" y="4343725"/>
            <a:ext cx="60483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51">
            <a:hlinkClick r:id="" action="ppaction://hlinkshowjump?jump=previousslide"/>
          </p:cNvPr>
          <p:cNvSpPr/>
          <p:nvPr/>
        </p:nvSpPr>
        <p:spPr>
          <a:xfrm rot="10800000">
            <a:off x="745722" y="3806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51">
            <a:hlinkClick r:id="" action="ppaction://hlinkshowjump?jump=nextslide"/>
          </p:cNvPr>
          <p:cNvSpPr/>
          <p:nvPr/>
        </p:nvSpPr>
        <p:spPr>
          <a:xfrm>
            <a:off x="745525" y="6398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02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7" name="Google Shape;2177;p102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2178" name="Google Shape;2178;p102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02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0" name="Google Shape;2180;p102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2181" name="Google Shape;2181;p102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/>
          </a:p>
        </p:txBody>
      </p:sp>
      <p:sp>
        <p:nvSpPr>
          <p:cNvPr id="2182" name="Google Shape;2182;p102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3" name="Google Shape;2183;p102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F0039C-FFF3-933C-97AD-022FF2362C3E}"/>
              </a:ext>
            </a:extLst>
          </p:cNvPr>
          <p:cNvSpPr txBox="1"/>
          <p:nvPr/>
        </p:nvSpPr>
        <p:spPr>
          <a:xfrm>
            <a:off x="6035351" y="380654"/>
            <a:ext cx="261660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pt-BR" altLang="pt-BR" sz="2100" b="1" dirty="0">
                <a:solidFill>
                  <a:schemeClr val="tx2"/>
                </a:solidFill>
                <a:latin typeface="Montserrat" panose="00000500000000000000" pitchFamily="2" charset="0"/>
              </a:rPr>
              <a:t>Próxima Reunião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467D43-D41C-A865-99DE-9B90FB264F72}"/>
              </a:ext>
            </a:extLst>
          </p:cNvPr>
          <p:cNvSpPr txBox="1"/>
          <p:nvPr/>
        </p:nvSpPr>
        <p:spPr>
          <a:xfrm>
            <a:off x="1381539" y="1066461"/>
            <a:ext cx="740568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Dia: 18 de outubro</a:t>
            </a:r>
          </a:p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Horário: 10:00 às 12:00 horas</a:t>
            </a:r>
          </a:p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Link de acesso no Teams: </a:t>
            </a:r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  <a:hlinkClick r:id="rId5"/>
              </a:rPr>
              <a:t>https://encurtador.com.br/pqrR0</a:t>
            </a:r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endParaRPr lang="pt-BR" sz="1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Observação: não teremos pauta em dezembro por conta das festividades de final de ano.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02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7" name="Google Shape;2177;p102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2178" name="Google Shape;2178;p102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02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0" name="Google Shape;2180;p102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2181" name="Google Shape;2181;p102">
            <a:hlinkClick r:id="rId4" action="ppaction://hlinksldjump"/>
          </p:cNvPr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/>
          </a:p>
        </p:txBody>
      </p:sp>
      <p:sp>
        <p:nvSpPr>
          <p:cNvPr id="2182" name="Google Shape;2182;p102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3" name="Google Shape;2183;p102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F0039C-FFF3-933C-97AD-022FF2362C3E}"/>
              </a:ext>
            </a:extLst>
          </p:cNvPr>
          <p:cNvSpPr txBox="1"/>
          <p:nvPr/>
        </p:nvSpPr>
        <p:spPr>
          <a:xfrm>
            <a:off x="887038" y="883751"/>
            <a:ext cx="762177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pt-BR" altLang="pt-BR" sz="1800" b="1" dirty="0">
                <a:solidFill>
                  <a:schemeClr val="tx2"/>
                </a:solidFill>
                <a:latin typeface="Montserrat" panose="00000500000000000000" pitchFamily="2" charset="0"/>
              </a:rPr>
              <a:t>Ministério da Gestão e da Inovação e, Serviços Públicos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</a:pPr>
            <a:endParaRPr lang="pt-BR" altLang="pt-BR" sz="24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algn="ctr" eaLnBrk="1">
              <a:lnSpc>
                <a:spcPct val="100000"/>
              </a:lnSpc>
              <a:spcBef>
                <a:spcPct val="0"/>
              </a:spcBef>
            </a:pPr>
            <a:r>
              <a:rPr lang="pt-BR" altLang="pt-BR" sz="1800" b="1" dirty="0">
                <a:solidFill>
                  <a:schemeClr val="tx2"/>
                </a:solidFill>
                <a:latin typeface="Montserrat" panose="00000500000000000000" pitchFamily="2" charset="0"/>
              </a:rPr>
              <a:t>Dúvidas: </a:t>
            </a:r>
            <a:r>
              <a:rPr lang="pt-BR" sz="1800" dirty="0">
                <a:effectLst/>
                <a:latin typeface="Montserrat" panose="00000500000000000000" pitchFamily="2" charset="0"/>
                <a:hlinkClick r:id="rId5" tooltip="https://www.gov.br/servidor/pt-br/acesso-a-informacao/faq/assentamento-funcional-digital/assentamento-funcional-digital"/>
              </a:rPr>
              <a:t>FAQ: </a:t>
            </a:r>
            <a:r>
              <a:rPr lang="pt-BR" sz="1800" dirty="0">
                <a:effectLst/>
                <a:latin typeface="Montserrat" panose="00000500000000000000" pitchFamily="2" charset="0"/>
                <a:hlinkClick r:id="rId5" tooltip="https://www.gov.br/servidor/pt-br/acesso-a-informacao/faq/assentamento-funcional-digital/assentamento-funcional-digital"/>
              </a:rPr>
              <a:t>https://www.gov.br/servidor/pt-br/acesso-a-informacao/faq/assentamento-funcional-digital/assentamento-funcional-digital</a:t>
            </a:r>
            <a:endParaRPr lang="pt-BR" sz="1800" dirty="0">
              <a:effectLst/>
              <a:latin typeface="Montserrat" panose="00000500000000000000" pitchFamily="2" charset="0"/>
            </a:endParaRPr>
          </a:p>
          <a:p>
            <a:pPr algn="ctr" eaLnBrk="1">
              <a:lnSpc>
                <a:spcPct val="100000"/>
              </a:lnSpc>
              <a:spcBef>
                <a:spcPct val="0"/>
              </a:spcBef>
            </a:pPr>
            <a:endParaRPr lang="pt-BR" sz="1800" dirty="0">
              <a:effectLst/>
              <a:latin typeface="Montserrat" panose="000005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1800" b="1" dirty="0">
                <a:solidFill>
                  <a:schemeClr val="tx2"/>
                </a:solidFill>
                <a:latin typeface="Montserrat" panose="00000500000000000000" pitchFamily="2" charset="0"/>
              </a:rPr>
              <a:t>Sugestões e demandas: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83F118-55EA-98DD-8BEE-9DCD6D3DD1FC}"/>
              </a:ext>
            </a:extLst>
          </p:cNvPr>
          <p:cNvSpPr txBox="1"/>
          <p:nvPr/>
        </p:nvSpPr>
        <p:spPr>
          <a:xfrm>
            <a:off x="993026" y="2961242"/>
            <a:ext cx="8232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Central SIPEC no link: https://www.gov.br/servidor/</a:t>
            </a:r>
            <a:r>
              <a:rPr lang="pt-BR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pt-br</a:t>
            </a:r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/</a:t>
            </a:r>
            <a:r>
              <a:rPr lang="pt-BR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canais_atendimento</a:t>
            </a:r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/central-</a:t>
            </a:r>
            <a:r>
              <a:rPr lang="pt-BR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sipec</a:t>
            </a:r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255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51"/>
          <p:cNvCxnSpPr>
            <a:stCxn id="297" idx="0"/>
          </p:cNvCxnSpPr>
          <p:nvPr/>
        </p:nvCxnSpPr>
        <p:spPr>
          <a:xfrm rot="10800000">
            <a:off x="789775" y="-6911"/>
            <a:ext cx="0" cy="646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51"/>
          <p:cNvSpPr txBox="1">
            <a:spLocks noGrp="1"/>
          </p:cNvSpPr>
          <p:nvPr>
            <p:ph type="body" idx="1"/>
          </p:nvPr>
        </p:nvSpPr>
        <p:spPr>
          <a:xfrm>
            <a:off x="686700" y="1076275"/>
            <a:ext cx="3175910" cy="3486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2400" dirty="0">
                <a:latin typeface="Calibri" panose="020F0502020204030204" pitchFamily="34" charset="0"/>
              </a:rPr>
              <a:t>Servidores ativos;</a:t>
            </a:r>
          </a:p>
          <a:p>
            <a:pPr algn="ctr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2400" dirty="0">
                <a:latin typeface="Calibri" panose="020F0502020204030204" pitchFamily="34" charset="0"/>
              </a:rPr>
              <a:t>Aposentados;</a:t>
            </a:r>
          </a:p>
          <a:p>
            <a:pPr algn="ctr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2400" dirty="0">
                <a:latin typeface="Calibri" panose="020F0502020204030204" pitchFamily="34" charset="0"/>
              </a:rPr>
              <a:t>Instituidores de pensão;</a:t>
            </a:r>
          </a:p>
          <a:p>
            <a:pPr algn="ctr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2400" dirty="0">
                <a:latin typeface="Calibri" panose="020F0502020204030204" pitchFamily="34" charset="0"/>
              </a:rPr>
              <a:t>Estagiários;</a:t>
            </a:r>
          </a:p>
          <a:p>
            <a:pPr algn="ctr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2400" dirty="0">
                <a:latin typeface="Calibri" panose="020F0502020204030204" pitchFamily="34" charset="0"/>
              </a:rPr>
              <a:t>Cargo em comissão;</a:t>
            </a:r>
          </a:p>
          <a:p>
            <a:pPr algn="ctr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Font typeface="Wingdings" panose="05000000000000000000" pitchFamily="2" charset="2"/>
              <a:buChar char=""/>
            </a:pPr>
            <a:r>
              <a:rPr lang="pt-BR" altLang="pt-BR" sz="2400" dirty="0">
                <a:latin typeface="Calibri" panose="020F0502020204030204" pitchFamily="34" charset="0"/>
              </a:rPr>
              <a:t>Residentes médicos;</a:t>
            </a:r>
            <a:endParaRPr sz="1250" dirty="0"/>
          </a:p>
        </p:txBody>
      </p:sp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1781425" y="378225"/>
            <a:ext cx="65898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Quem faz parte do AFD?</a:t>
            </a:r>
            <a:endParaRPr dirty="0"/>
          </a:p>
        </p:txBody>
      </p:sp>
      <p:sp>
        <p:nvSpPr>
          <p:cNvPr id="300" name="Google Shape;300;p51"/>
          <p:cNvSpPr txBox="1"/>
          <p:nvPr/>
        </p:nvSpPr>
        <p:spPr>
          <a:xfrm>
            <a:off x="725800" y="4343725"/>
            <a:ext cx="60483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51">
            <a:hlinkClick r:id="" action="ppaction://hlinkshowjump?jump=previousslide"/>
          </p:cNvPr>
          <p:cNvSpPr/>
          <p:nvPr/>
        </p:nvSpPr>
        <p:spPr>
          <a:xfrm rot="10800000">
            <a:off x="745722" y="3806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51">
            <a:hlinkClick r:id="" action="ppaction://hlinkshowjump?jump=nextslide"/>
          </p:cNvPr>
          <p:cNvSpPr/>
          <p:nvPr/>
        </p:nvSpPr>
        <p:spPr>
          <a:xfrm>
            <a:off x="745525" y="6398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611A2-A577-7746-5D2A-FE9AC309318F}"/>
              </a:ext>
            </a:extLst>
          </p:cNvPr>
          <p:cNvSpPr txBox="1"/>
          <p:nvPr/>
        </p:nvSpPr>
        <p:spPr>
          <a:xfrm>
            <a:off x="4284134" y="1059913"/>
            <a:ext cx="4397022" cy="336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98450" algn="ctr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Clr>
                <a:schemeClr val="accent2"/>
              </a:buClr>
              <a:buSzPts val="1100"/>
              <a:buFont typeface="Wingdings" panose="05000000000000000000" pitchFamily="2" charset="2"/>
              <a:buChar char=""/>
            </a:pP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Residentes multiprofissionais;</a:t>
            </a:r>
          </a:p>
          <a:p>
            <a:pPr marL="457200" indent="-298450" algn="ctr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Clr>
                <a:schemeClr val="accent2"/>
              </a:buClr>
              <a:buSzPts val="1100"/>
              <a:buFont typeface="Wingdings" panose="05000000000000000000" pitchFamily="2" charset="2"/>
              <a:buChar char=""/>
            </a:pP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Mais médicos;</a:t>
            </a:r>
          </a:p>
          <a:p>
            <a:pPr marL="457200" indent="-298450" algn="ctr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Clr>
                <a:schemeClr val="accent2"/>
              </a:buClr>
              <a:buSzPts val="1100"/>
              <a:buFont typeface="Wingdings" panose="05000000000000000000" pitchFamily="2" charset="2"/>
              <a:buChar char=""/>
            </a:pP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Contratados temporariamente;</a:t>
            </a:r>
          </a:p>
          <a:p>
            <a:pPr marL="457200" indent="-298450" algn="ctr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Clr>
                <a:schemeClr val="accent2"/>
              </a:buClr>
              <a:buSzPts val="1100"/>
              <a:buFont typeface="Wingdings" panose="05000000000000000000" pitchFamily="2" charset="2"/>
              <a:buChar char=""/>
            </a:pP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Militares de </a:t>
            </a:r>
            <a:r>
              <a:rPr lang="pt-BR" altLang="pt-BR" sz="2400" dirty="0" err="1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ex-territórios</a:t>
            </a: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;</a:t>
            </a:r>
          </a:p>
          <a:p>
            <a:pPr marL="457200" indent="-298450" algn="ctr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Clr>
                <a:schemeClr val="accent2"/>
              </a:buClr>
              <a:buSzPts val="1100"/>
              <a:buFont typeface="Wingdings" panose="05000000000000000000" pitchFamily="2" charset="2"/>
              <a:buChar char=""/>
            </a:pP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Empregados públicos;</a:t>
            </a:r>
          </a:p>
          <a:p>
            <a:pPr marL="457200" indent="-298450" algn="ctr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  <a:buClr>
                <a:schemeClr val="accent2"/>
              </a:buClr>
              <a:buSzPts val="1100"/>
              <a:buFont typeface="Wingdings" panose="05000000000000000000" pitchFamily="2" charset="2"/>
              <a:buChar char=""/>
            </a:pPr>
            <a:r>
              <a:rPr lang="pt-BR" altLang="pt-BR" sz="2400" dirty="0">
                <a:solidFill>
                  <a:schemeClr val="accent1"/>
                </a:solidFill>
                <a:latin typeface="Calibri" panose="020F0502020204030204" pitchFamily="34" charset="0"/>
                <a:sym typeface="Montserrat"/>
              </a:rPr>
              <a:t>Anistiados políticos.</a:t>
            </a:r>
            <a:endParaRPr lang="pt-BR" sz="2400" dirty="0">
              <a:solidFill>
                <a:schemeClr val="accent1"/>
              </a:solidFill>
              <a:latin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9293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477100" y="1772447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48" name="Google Shape;348;p54"/>
          <p:cNvSpPr txBox="1">
            <a:spLocks noGrp="1"/>
          </p:cNvSpPr>
          <p:nvPr>
            <p:ph type="subTitle" idx="5"/>
          </p:nvPr>
        </p:nvSpPr>
        <p:spPr>
          <a:xfrm flipH="1">
            <a:off x="3056946" y="2177601"/>
            <a:ext cx="5237052" cy="313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Eliminar a redundância e Melhorar a atualização; </a:t>
            </a:r>
          </a:p>
        </p:txBody>
      </p:sp>
      <p:sp>
        <p:nvSpPr>
          <p:cNvPr id="349" name="Google Shape;349;p54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2477100" y="3275277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51" name="Google Shape;351;p54"/>
          <p:cNvSpPr txBox="1">
            <a:spLocks noGrp="1"/>
          </p:cNvSpPr>
          <p:nvPr>
            <p:ph type="subTitle" idx="1"/>
          </p:nvPr>
        </p:nvSpPr>
        <p:spPr>
          <a:xfrm flipH="1">
            <a:off x="3134098" y="1466047"/>
            <a:ext cx="4881013" cy="268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pt-BR" altLang="pt-BR" dirty="0">
                <a:latin typeface="Calibri" panose="020F0502020204030204" pitchFamily="34" charset="0"/>
              </a:rPr>
              <a:t>Regulamentar o conteúdo das pastas funcionais;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5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477100" y="2522122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3" name="Google Shape;353;p54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477100" y="1022775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</a:t>
            </a:r>
            <a:endParaRPr dirty="0"/>
          </a:p>
        </p:txBody>
      </p:sp>
      <p:sp>
        <p:nvSpPr>
          <p:cNvPr id="356" name="Google Shape;356;p54"/>
          <p:cNvSpPr txBox="1">
            <a:spLocks noGrp="1"/>
          </p:cNvSpPr>
          <p:nvPr>
            <p:ph type="subTitle" idx="8"/>
          </p:nvPr>
        </p:nvSpPr>
        <p:spPr>
          <a:xfrm flipH="1">
            <a:off x="3056946" y="2830569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Facilitar e agilizar a recuperação de informações;</a:t>
            </a:r>
          </a:p>
        </p:txBody>
      </p:sp>
      <p:sp>
        <p:nvSpPr>
          <p:cNvPr id="358" name="Google Shape;358;p54"/>
          <p:cNvSpPr txBox="1">
            <a:spLocks noGrp="1"/>
          </p:cNvSpPr>
          <p:nvPr>
            <p:ph type="subTitle" idx="14"/>
          </p:nvPr>
        </p:nvSpPr>
        <p:spPr>
          <a:xfrm flipH="1">
            <a:off x="3056945" y="3562116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Possibilitar auditoria e fiscalização à distância;</a:t>
            </a:r>
          </a:p>
        </p:txBody>
      </p:sp>
      <p:sp>
        <p:nvSpPr>
          <p:cNvPr id="360" name="Google Shape;360;p54">
            <a:hlinkClick r:id="rId4" action="ppaction://hlinksldjump"/>
          </p:cNvPr>
          <p:cNvSpPr txBox="1">
            <a:spLocks noGrp="1"/>
          </p:cNvSpPr>
          <p:nvPr>
            <p:ph type="title" idx="16"/>
          </p:nvPr>
        </p:nvSpPr>
        <p:spPr>
          <a:xfrm>
            <a:off x="2477100" y="4021475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61" name="Google Shape;361;p54"/>
          <p:cNvSpPr txBox="1">
            <a:spLocks noGrp="1"/>
          </p:cNvSpPr>
          <p:nvPr>
            <p:ph type="subTitle" idx="17"/>
          </p:nvPr>
        </p:nvSpPr>
        <p:spPr>
          <a:xfrm flipH="1">
            <a:off x="3098226" y="4304269"/>
            <a:ext cx="5154492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Eliminar o arquivamento na forma física e reduzir consumo papel;</a:t>
            </a:r>
          </a:p>
        </p:txBody>
      </p:sp>
      <p:sp>
        <p:nvSpPr>
          <p:cNvPr id="369" name="Google Shape;369;p54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54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371" name="Google Shape;371;p54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54">
            <a:hlinkClick r:id="rId5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374" name="Google Shape;374;p54"/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75" name="Google Shape;375;p54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4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>
            <a:spLocks noGrp="1"/>
          </p:cNvSpPr>
          <p:nvPr>
            <p:ph type="subTitle" idx="4294967295"/>
          </p:nvPr>
        </p:nvSpPr>
        <p:spPr>
          <a:xfrm>
            <a:off x="6579148" y="1436806"/>
            <a:ext cx="1597200" cy="93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1" i="0" dirty="0">
                <a:solidFill>
                  <a:schemeClr val="accent3"/>
                </a:solidFill>
                <a:effectLst/>
                <a:latin typeface="rawline"/>
              </a:rPr>
              <a:t>PORTARIA NORMATIVA / SGP Nº 9, de 01/08/2018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396" name="Google Shape;396;p56"/>
          <p:cNvSpPr txBox="1">
            <a:spLocks noGrp="1"/>
          </p:cNvSpPr>
          <p:nvPr>
            <p:ph type="subTitle" idx="4294967295"/>
          </p:nvPr>
        </p:nvSpPr>
        <p:spPr>
          <a:xfrm>
            <a:off x="2817496" y="1087402"/>
            <a:ext cx="1597200" cy="1187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400" b="1" i="0" dirty="0">
                <a:solidFill>
                  <a:schemeClr val="accent3"/>
                </a:solidFill>
                <a:effectLst/>
                <a:latin typeface="rawline"/>
              </a:rPr>
              <a:t>PORTARIA NORMATIVA / SEGEP Nº 199, de 17/11/2015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397" name="Google Shape;397;p56"/>
          <p:cNvSpPr txBox="1">
            <a:spLocks noGrp="1"/>
          </p:cNvSpPr>
          <p:nvPr>
            <p:ph type="subTitle" idx="4294967295"/>
          </p:nvPr>
        </p:nvSpPr>
        <p:spPr>
          <a:xfrm>
            <a:off x="4807768" y="3124303"/>
            <a:ext cx="1498318" cy="117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400" b="1" i="0" dirty="0">
                <a:solidFill>
                  <a:schemeClr val="accent3"/>
                </a:solidFill>
                <a:effectLst/>
                <a:latin typeface="rawline"/>
              </a:rPr>
              <a:t> PORTARIA NORMATIVA / SEGRT Nº 4, de 10/03/2016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398" name="Google Shape;398;p56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História do AFD</a:t>
            </a:r>
            <a:endParaRPr dirty="0"/>
          </a:p>
        </p:txBody>
      </p:sp>
      <p:sp>
        <p:nvSpPr>
          <p:cNvPr id="399" name="Google Shape;399;p56"/>
          <p:cNvSpPr txBox="1">
            <a:spLocks noGrp="1"/>
          </p:cNvSpPr>
          <p:nvPr>
            <p:ph type="title" idx="4294967295"/>
          </p:nvPr>
        </p:nvSpPr>
        <p:spPr>
          <a:xfrm>
            <a:off x="905724" y="2699150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2011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400" name="Google Shape;400;p56"/>
          <p:cNvSpPr txBox="1">
            <a:spLocks noGrp="1"/>
          </p:cNvSpPr>
          <p:nvPr>
            <p:ph type="subTitle" idx="4294967295"/>
          </p:nvPr>
        </p:nvSpPr>
        <p:spPr>
          <a:xfrm>
            <a:off x="923519" y="3075560"/>
            <a:ext cx="15972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b="1" i="0" dirty="0">
                <a:solidFill>
                  <a:schemeClr val="accent3"/>
                </a:solidFill>
                <a:effectLst/>
                <a:latin typeface="rawline"/>
              </a:rPr>
              <a:t>PORTARIA NORMATIVA / SRH Nº 03,</a:t>
            </a:r>
            <a:r>
              <a:rPr lang="pt-BR" sz="1400" b="0" i="0" dirty="0">
                <a:solidFill>
                  <a:schemeClr val="accent3"/>
                </a:solidFill>
                <a:effectLst/>
                <a:latin typeface="rawline"/>
              </a:rPr>
              <a:t> </a:t>
            </a:r>
            <a:r>
              <a:rPr lang="pt-BR" sz="1400" b="1" i="0" dirty="0">
                <a:solidFill>
                  <a:schemeClr val="accent3"/>
                </a:solidFill>
                <a:effectLst/>
                <a:latin typeface="rawline"/>
              </a:rPr>
              <a:t>de 18/11/2011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401" name="Google Shape;401;p56"/>
          <p:cNvSpPr txBox="1">
            <a:spLocks noGrp="1"/>
          </p:cNvSpPr>
          <p:nvPr>
            <p:ph type="title" idx="4294967295"/>
          </p:nvPr>
        </p:nvSpPr>
        <p:spPr>
          <a:xfrm>
            <a:off x="2817510" y="2362093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2015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402" name="Google Shape;402;p56"/>
          <p:cNvSpPr txBox="1">
            <a:spLocks noGrp="1"/>
          </p:cNvSpPr>
          <p:nvPr>
            <p:ph type="title" idx="4294967295"/>
          </p:nvPr>
        </p:nvSpPr>
        <p:spPr>
          <a:xfrm>
            <a:off x="4698421" y="2814320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2016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403" name="Google Shape;403;p56"/>
          <p:cNvSpPr txBox="1">
            <a:spLocks noGrp="1"/>
          </p:cNvSpPr>
          <p:nvPr>
            <p:ph type="title" idx="4294967295"/>
          </p:nvPr>
        </p:nvSpPr>
        <p:spPr>
          <a:xfrm>
            <a:off x="6647498" y="2330767"/>
            <a:ext cx="159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2"/>
                </a:solidFill>
              </a:rPr>
              <a:t>2018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404" name="Google Shape;404;p56"/>
          <p:cNvSpPr/>
          <p:nvPr/>
        </p:nvSpPr>
        <p:spPr>
          <a:xfrm>
            <a:off x="1342225" y="1828650"/>
            <a:ext cx="724200" cy="724200"/>
          </a:xfrm>
          <a:prstGeom prst="donut">
            <a:avLst>
              <a:gd name="adj" fmla="val 114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6"/>
          <p:cNvSpPr/>
          <p:nvPr/>
        </p:nvSpPr>
        <p:spPr>
          <a:xfrm>
            <a:off x="3254000" y="3114008"/>
            <a:ext cx="724200" cy="724200"/>
          </a:xfrm>
          <a:prstGeom prst="donut">
            <a:avLst>
              <a:gd name="adj" fmla="val 114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6"/>
          <p:cNvSpPr/>
          <p:nvPr/>
        </p:nvSpPr>
        <p:spPr>
          <a:xfrm>
            <a:off x="5165788" y="1828650"/>
            <a:ext cx="724200" cy="724200"/>
          </a:xfrm>
          <a:prstGeom prst="donut">
            <a:avLst>
              <a:gd name="adj" fmla="val 114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6"/>
          <p:cNvSpPr/>
          <p:nvPr/>
        </p:nvSpPr>
        <p:spPr>
          <a:xfrm>
            <a:off x="7077588" y="3114008"/>
            <a:ext cx="724200" cy="724200"/>
          </a:xfrm>
          <a:prstGeom prst="donut">
            <a:avLst>
              <a:gd name="adj" fmla="val 114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8" name="Google Shape;408;p56"/>
          <p:cNvCxnSpPr>
            <a:stCxn id="404" idx="5"/>
            <a:endCxn id="405" idx="1"/>
          </p:cNvCxnSpPr>
          <p:nvPr/>
        </p:nvCxnSpPr>
        <p:spPr>
          <a:xfrm>
            <a:off x="1960368" y="2446793"/>
            <a:ext cx="1399800" cy="77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56"/>
          <p:cNvCxnSpPr>
            <a:stCxn id="405" idx="7"/>
            <a:endCxn id="406" idx="3"/>
          </p:cNvCxnSpPr>
          <p:nvPr/>
        </p:nvCxnSpPr>
        <p:spPr>
          <a:xfrm rot="10800000" flipH="1">
            <a:off x="3872143" y="2446665"/>
            <a:ext cx="1399800" cy="77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56"/>
          <p:cNvCxnSpPr>
            <a:endCxn id="407" idx="1"/>
          </p:cNvCxnSpPr>
          <p:nvPr/>
        </p:nvCxnSpPr>
        <p:spPr>
          <a:xfrm>
            <a:off x="5783844" y="2468865"/>
            <a:ext cx="1399800" cy="751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1" name="Google Shape;411;p56"/>
          <p:cNvGrpSpPr/>
          <p:nvPr/>
        </p:nvGrpSpPr>
        <p:grpSpPr>
          <a:xfrm>
            <a:off x="7260150" y="3296795"/>
            <a:ext cx="359015" cy="358633"/>
            <a:chOff x="1309875" y="1499912"/>
            <a:chExt cx="359015" cy="358633"/>
          </a:xfrm>
        </p:grpSpPr>
        <p:sp>
          <p:nvSpPr>
            <p:cNvPr id="412" name="Google Shape;412;p56"/>
            <p:cNvSpPr/>
            <p:nvPr/>
          </p:nvSpPr>
          <p:spPr>
            <a:xfrm>
              <a:off x="1309875" y="1499912"/>
              <a:ext cx="133708" cy="204665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6"/>
            <p:cNvSpPr/>
            <p:nvPr/>
          </p:nvSpPr>
          <p:spPr>
            <a:xfrm>
              <a:off x="1454524" y="1499912"/>
              <a:ext cx="213602" cy="123467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6"/>
            <p:cNvSpPr/>
            <p:nvPr/>
          </p:nvSpPr>
          <p:spPr>
            <a:xfrm>
              <a:off x="1322756" y="1634701"/>
              <a:ext cx="346134" cy="223844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6"/>
            <p:cNvSpPr/>
            <p:nvPr/>
          </p:nvSpPr>
          <p:spPr>
            <a:xfrm>
              <a:off x="1331852" y="1519217"/>
              <a:ext cx="191243" cy="140514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6"/>
            <p:cNvSpPr/>
            <p:nvPr/>
          </p:nvSpPr>
          <p:spPr>
            <a:xfrm>
              <a:off x="1331852" y="1519217"/>
              <a:ext cx="315442" cy="1905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6"/>
            <p:cNvSpPr/>
            <p:nvPr/>
          </p:nvSpPr>
          <p:spPr>
            <a:xfrm>
              <a:off x="1587056" y="16691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6"/>
            <p:cNvSpPr/>
            <p:nvPr/>
          </p:nvSpPr>
          <p:spPr>
            <a:xfrm>
              <a:off x="1471190" y="1538523"/>
              <a:ext cx="160965" cy="141278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6"/>
            <p:cNvSpPr/>
            <p:nvPr/>
          </p:nvSpPr>
          <p:spPr>
            <a:xfrm>
              <a:off x="1354943" y="1540049"/>
              <a:ext cx="124230" cy="148847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6"/>
            <p:cNvSpPr/>
            <p:nvPr/>
          </p:nvSpPr>
          <p:spPr>
            <a:xfrm>
              <a:off x="1399629" y="1581714"/>
              <a:ext cx="37148" cy="52669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56"/>
          <p:cNvGrpSpPr/>
          <p:nvPr/>
        </p:nvGrpSpPr>
        <p:grpSpPr>
          <a:xfrm>
            <a:off x="5362581" y="1961993"/>
            <a:ext cx="330613" cy="359015"/>
            <a:chOff x="2219466" y="1500293"/>
            <a:chExt cx="330613" cy="359015"/>
          </a:xfrm>
        </p:grpSpPr>
        <p:sp>
          <p:nvSpPr>
            <p:cNvPr id="422" name="Google Shape;422;p56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6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56"/>
          <p:cNvGrpSpPr/>
          <p:nvPr/>
        </p:nvGrpSpPr>
        <p:grpSpPr>
          <a:xfrm>
            <a:off x="1535790" y="2039455"/>
            <a:ext cx="337069" cy="302593"/>
            <a:chOff x="3441065" y="4302505"/>
            <a:chExt cx="337069" cy="302593"/>
          </a:xfrm>
        </p:grpSpPr>
        <p:sp>
          <p:nvSpPr>
            <p:cNvPr id="425" name="Google Shape;425;p56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6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6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6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6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6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6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6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6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6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6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6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6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56"/>
          <p:cNvSpPr/>
          <p:nvPr/>
        </p:nvSpPr>
        <p:spPr>
          <a:xfrm>
            <a:off x="3436589" y="3296891"/>
            <a:ext cx="359015" cy="35844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56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441" name="Google Shape;441;p56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6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56">
            <a:hlinkClick r:id="rId3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444" name="Google Shape;444;p56"/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45" name="Google Shape;445;p56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56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390196" y="134443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54"/>
          <p:cNvSpPr txBox="1">
            <a:spLocks noGrp="1"/>
          </p:cNvSpPr>
          <p:nvPr>
            <p:ph type="subTitle" idx="5"/>
          </p:nvPr>
        </p:nvSpPr>
        <p:spPr>
          <a:xfrm flipH="1">
            <a:off x="2809994" y="2018863"/>
            <a:ext cx="5237052" cy="313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Estabelece o processo de implementação do AFD – Disponibilização de pastas funcionais; Preparação dos documentos; Digitalização dos documentos; Fiscalização dos serviços;</a:t>
            </a:r>
          </a:p>
        </p:txBody>
      </p:sp>
      <p:sp>
        <p:nvSpPr>
          <p:cNvPr id="349" name="Google Shape;349;p54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2390196" y="2730392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51" name="Google Shape;351;p54"/>
          <p:cNvSpPr txBox="1">
            <a:spLocks noGrp="1"/>
          </p:cNvSpPr>
          <p:nvPr>
            <p:ph type="subTitle" idx="1"/>
          </p:nvPr>
        </p:nvSpPr>
        <p:spPr>
          <a:xfrm flipH="1">
            <a:off x="2928390" y="2603952"/>
            <a:ext cx="4881013" cy="268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 panose="00000500000000000000" pitchFamily="2" charset="0"/>
              </a:rPr>
              <a:t>Define os requisitos dos arquivos;</a:t>
            </a:r>
            <a:endParaRPr sz="1600" dirty="0">
              <a:latin typeface="Montserrat" panose="00000500000000000000" pitchFamily="2" charset="0"/>
            </a:endParaRPr>
          </a:p>
        </p:txBody>
      </p:sp>
      <p:sp>
        <p:nvSpPr>
          <p:cNvPr id="352" name="Google Shape;352;p5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380071" y="234367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3" name="Google Shape;353;p54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380071" y="80509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Portaria 03/2011 </a:t>
            </a:r>
            <a:endParaRPr dirty="0"/>
          </a:p>
        </p:txBody>
      </p:sp>
      <p:sp>
        <p:nvSpPr>
          <p:cNvPr id="356" name="Google Shape;356;p54"/>
          <p:cNvSpPr txBox="1">
            <a:spLocks noGrp="1"/>
          </p:cNvSpPr>
          <p:nvPr>
            <p:ph type="subTitle" idx="8"/>
          </p:nvPr>
        </p:nvSpPr>
        <p:spPr>
          <a:xfrm flipH="1">
            <a:off x="2782077" y="1237122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Cria o </a:t>
            </a:r>
            <a:r>
              <a:rPr lang="pt-BR" altLang="pt-BR" sz="1600" dirty="0" err="1">
                <a:latin typeface="Montserrat" panose="00000500000000000000" pitchFamily="2" charset="0"/>
              </a:rPr>
              <a:t>AssentamentoFuncional</a:t>
            </a:r>
            <a:r>
              <a:rPr lang="pt-BR" altLang="pt-BR" sz="1600" dirty="0">
                <a:latin typeface="Montserrat" panose="00000500000000000000" pitchFamily="2" charset="0"/>
              </a:rPr>
              <a:t> Digital – AFD;</a:t>
            </a:r>
          </a:p>
        </p:txBody>
      </p:sp>
      <p:sp>
        <p:nvSpPr>
          <p:cNvPr id="358" name="Google Shape;358;p54"/>
          <p:cNvSpPr txBox="1">
            <a:spLocks noGrp="1"/>
          </p:cNvSpPr>
          <p:nvPr>
            <p:ph type="subTitle" idx="14"/>
          </p:nvPr>
        </p:nvSpPr>
        <p:spPr>
          <a:xfrm flipH="1">
            <a:off x="2809994" y="3047007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Traz como anexo a Tabela de documentos.</a:t>
            </a:r>
          </a:p>
        </p:txBody>
      </p:sp>
      <p:sp>
        <p:nvSpPr>
          <p:cNvPr id="369" name="Google Shape;369;p54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54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371" name="Google Shape;371;p54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54">
            <a:hlinkClick r:id="rId4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374" name="Google Shape;374;p54"/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75" name="Google Shape;375;p54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4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377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390196" y="134443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54"/>
          <p:cNvSpPr txBox="1">
            <a:spLocks noGrp="1"/>
          </p:cNvSpPr>
          <p:nvPr>
            <p:ph type="subTitle" idx="5"/>
          </p:nvPr>
        </p:nvSpPr>
        <p:spPr>
          <a:xfrm flipH="1">
            <a:off x="2809994" y="1903246"/>
            <a:ext cx="5237052" cy="313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Estabelece o processo de implementação do AFD – Inclusão de novos documentos; Digitalização do legado;</a:t>
            </a:r>
          </a:p>
        </p:txBody>
      </p:sp>
      <p:sp>
        <p:nvSpPr>
          <p:cNvPr id="349" name="Google Shape;349;p54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2407242" y="279981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51" name="Google Shape;351;p54"/>
          <p:cNvSpPr txBox="1">
            <a:spLocks noGrp="1"/>
          </p:cNvSpPr>
          <p:nvPr>
            <p:ph type="subTitle" idx="1"/>
          </p:nvPr>
        </p:nvSpPr>
        <p:spPr>
          <a:xfrm flipH="1">
            <a:off x="2928831" y="2552741"/>
            <a:ext cx="4881013" cy="268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 panose="00000500000000000000" pitchFamily="2" charset="0"/>
              </a:rPr>
              <a:t>Define o lançamento do SEI-AFD aos órgãos e entidades do SIPEC para 29/02/2016;</a:t>
            </a:r>
            <a:endParaRPr sz="1600" dirty="0">
              <a:latin typeface="Montserrat" panose="00000500000000000000" pitchFamily="2" charset="0"/>
            </a:endParaRPr>
          </a:p>
        </p:txBody>
      </p:sp>
      <p:sp>
        <p:nvSpPr>
          <p:cNvPr id="352" name="Google Shape;352;p5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407242" y="215314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3" name="Google Shape;353;p54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380071" y="80509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Portaria 199/2015 </a:t>
            </a:r>
            <a:endParaRPr dirty="0"/>
          </a:p>
        </p:txBody>
      </p:sp>
      <p:sp>
        <p:nvSpPr>
          <p:cNvPr id="356" name="Google Shape;356;p54"/>
          <p:cNvSpPr txBox="1">
            <a:spLocks noGrp="1"/>
          </p:cNvSpPr>
          <p:nvPr>
            <p:ph type="subTitle" idx="8"/>
          </p:nvPr>
        </p:nvSpPr>
        <p:spPr>
          <a:xfrm flipH="1">
            <a:off x="2782077" y="1237122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Cria o </a:t>
            </a:r>
            <a:r>
              <a:rPr lang="pt-BR" altLang="pt-BR" sz="1600" dirty="0" err="1">
                <a:latin typeface="Montserrat" panose="00000500000000000000" pitchFamily="2" charset="0"/>
              </a:rPr>
              <a:t>AssentamentoFuncional</a:t>
            </a:r>
            <a:r>
              <a:rPr lang="pt-BR" altLang="pt-BR" sz="1600" dirty="0">
                <a:latin typeface="Montserrat" panose="00000500000000000000" pitchFamily="2" charset="0"/>
              </a:rPr>
              <a:t> Digital – AFD;</a:t>
            </a:r>
          </a:p>
        </p:txBody>
      </p:sp>
      <p:sp>
        <p:nvSpPr>
          <p:cNvPr id="358" name="Google Shape;358;p54"/>
          <p:cNvSpPr txBox="1">
            <a:spLocks noGrp="1"/>
          </p:cNvSpPr>
          <p:nvPr>
            <p:ph type="subTitle" idx="14"/>
          </p:nvPr>
        </p:nvSpPr>
        <p:spPr>
          <a:xfrm flipH="1">
            <a:off x="2855453" y="3854121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A Tabela de documentos, passa a ser disponibilizada no sitio do AFD.</a:t>
            </a:r>
          </a:p>
        </p:txBody>
      </p:sp>
      <p:sp>
        <p:nvSpPr>
          <p:cNvPr id="360" name="Google Shape;360;p54">
            <a:hlinkClick r:id="rId4" action="ppaction://hlinksldjump"/>
          </p:cNvPr>
          <p:cNvSpPr txBox="1">
            <a:spLocks noGrp="1"/>
          </p:cNvSpPr>
          <p:nvPr>
            <p:ph type="title" idx="16"/>
          </p:nvPr>
        </p:nvSpPr>
        <p:spPr>
          <a:xfrm>
            <a:off x="2481494" y="3446489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61" name="Google Shape;361;p54"/>
          <p:cNvSpPr txBox="1">
            <a:spLocks noGrp="1"/>
          </p:cNvSpPr>
          <p:nvPr>
            <p:ph type="subTitle" idx="17"/>
          </p:nvPr>
        </p:nvSpPr>
        <p:spPr>
          <a:xfrm flipH="1">
            <a:off x="2809994" y="3260478"/>
            <a:ext cx="5154492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Estabelece o prazo de 24 meses para digitalização do legado;</a:t>
            </a:r>
          </a:p>
        </p:txBody>
      </p:sp>
      <p:sp>
        <p:nvSpPr>
          <p:cNvPr id="369" name="Google Shape;369;p54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54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371" name="Google Shape;371;p54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54">
            <a:hlinkClick r:id="rId5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374" name="Google Shape;374;p54"/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75" name="Google Shape;375;p54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4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411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390196" y="134443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54"/>
          <p:cNvSpPr txBox="1">
            <a:spLocks noGrp="1"/>
          </p:cNvSpPr>
          <p:nvPr>
            <p:ph type="subTitle" idx="5"/>
          </p:nvPr>
        </p:nvSpPr>
        <p:spPr>
          <a:xfrm flipH="1">
            <a:off x="2809994" y="1903246"/>
            <a:ext cx="5237052" cy="313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Estabelece o processo de implementação do AFD – Inclusão de novos documentos; Digitalização do legado;</a:t>
            </a:r>
          </a:p>
        </p:txBody>
      </p:sp>
      <p:sp>
        <p:nvSpPr>
          <p:cNvPr id="349" name="Google Shape;349;p54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2407242" y="279981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51" name="Google Shape;351;p54"/>
          <p:cNvSpPr txBox="1">
            <a:spLocks noGrp="1"/>
          </p:cNvSpPr>
          <p:nvPr>
            <p:ph type="subTitle" idx="1"/>
          </p:nvPr>
        </p:nvSpPr>
        <p:spPr>
          <a:xfrm flipH="1">
            <a:off x="2928831" y="2552741"/>
            <a:ext cx="4881013" cy="268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 panose="00000500000000000000" pitchFamily="2" charset="0"/>
              </a:rPr>
              <a:t>Altera o lançamento do SEI-AFD aos órgãos e entidades do SIPEC para 30/06/2016;</a:t>
            </a:r>
            <a:endParaRPr sz="1600" dirty="0">
              <a:latin typeface="Montserrat" panose="00000500000000000000" pitchFamily="2" charset="0"/>
            </a:endParaRPr>
          </a:p>
        </p:txBody>
      </p:sp>
      <p:sp>
        <p:nvSpPr>
          <p:cNvPr id="352" name="Google Shape;352;p5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407242" y="215314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3" name="Google Shape;353;p54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380071" y="80509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Portaria 04/2016 </a:t>
            </a:r>
            <a:endParaRPr dirty="0"/>
          </a:p>
        </p:txBody>
      </p:sp>
      <p:sp>
        <p:nvSpPr>
          <p:cNvPr id="356" name="Google Shape;356;p54"/>
          <p:cNvSpPr txBox="1">
            <a:spLocks noGrp="1"/>
          </p:cNvSpPr>
          <p:nvPr>
            <p:ph type="subTitle" idx="8"/>
          </p:nvPr>
        </p:nvSpPr>
        <p:spPr>
          <a:xfrm flipH="1">
            <a:off x="2782077" y="1237122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Cria o </a:t>
            </a:r>
            <a:r>
              <a:rPr lang="pt-BR" altLang="pt-BR" sz="1600" dirty="0" err="1">
                <a:latin typeface="Montserrat" panose="00000500000000000000" pitchFamily="2" charset="0"/>
              </a:rPr>
              <a:t>AssentamentoFuncional</a:t>
            </a:r>
            <a:r>
              <a:rPr lang="pt-BR" altLang="pt-BR" sz="1600" dirty="0">
                <a:latin typeface="Montserrat" panose="00000500000000000000" pitchFamily="2" charset="0"/>
              </a:rPr>
              <a:t> Digital – AFD;</a:t>
            </a:r>
          </a:p>
        </p:txBody>
      </p:sp>
      <p:sp>
        <p:nvSpPr>
          <p:cNvPr id="361" name="Google Shape;361;p54"/>
          <p:cNvSpPr txBox="1">
            <a:spLocks noGrp="1"/>
          </p:cNvSpPr>
          <p:nvPr>
            <p:ph type="subTitle" idx="17"/>
          </p:nvPr>
        </p:nvSpPr>
        <p:spPr>
          <a:xfrm flipH="1">
            <a:off x="2809994" y="3260478"/>
            <a:ext cx="5154492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Estabelece o prazo de 30 meses para digitalização do legado;</a:t>
            </a:r>
          </a:p>
        </p:txBody>
      </p:sp>
      <p:sp>
        <p:nvSpPr>
          <p:cNvPr id="369" name="Google Shape;369;p54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54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371" name="Google Shape;371;p54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54">
            <a:hlinkClick r:id="rId4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374" name="Google Shape;374;p54"/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75" name="Google Shape;375;p54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4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2081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390196" y="134443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54"/>
          <p:cNvSpPr txBox="1">
            <a:spLocks noGrp="1"/>
          </p:cNvSpPr>
          <p:nvPr>
            <p:ph type="subTitle" idx="5"/>
          </p:nvPr>
        </p:nvSpPr>
        <p:spPr>
          <a:xfrm flipH="1">
            <a:off x="2809994" y="1903246"/>
            <a:ext cx="5237052" cy="313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Estabelece o processo de implementação do AFD – Inclusão de novos documentos; Digitalização do legado;</a:t>
            </a:r>
          </a:p>
        </p:txBody>
      </p:sp>
      <p:sp>
        <p:nvSpPr>
          <p:cNvPr id="349" name="Google Shape;349;p54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2407242" y="279981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51" name="Google Shape;351;p54"/>
          <p:cNvSpPr txBox="1">
            <a:spLocks noGrp="1"/>
          </p:cNvSpPr>
          <p:nvPr>
            <p:ph type="subTitle" idx="1"/>
          </p:nvPr>
        </p:nvSpPr>
        <p:spPr>
          <a:xfrm flipH="1">
            <a:off x="2928831" y="2552741"/>
            <a:ext cx="4881013" cy="2682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Montserrat" panose="00000500000000000000" pitchFamily="2" charset="0"/>
              </a:rPr>
              <a:t>Cria as seções para para dividir o legado;</a:t>
            </a:r>
            <a:endParaRPr sz="1600" dirty="0">
              <a:latin typeface="Montserrat" panose="00000500000000000000" pitchFamily="2" charset="0"/>
            </a:endParaRPr>
          </a:p>
        </p:txBody>
      </p:sp>
      <p:sp>
        <p:nvSpPr>
          <p:cNvPr id="352" name="Google Shape;352;p54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2407242" y="2153143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3" name="Google Shape;353;p54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380071" y="805096"/>
            <a:ext cx="657000" cy="7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2400850" y="378225"/>
            <a:ext cx="5970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Portaria 09/2018 </a:t>
            </a:r>
            <a:endParaRPr dirty="0"/>
          </a:p>
        </p:txBody>
      </p:sp>
      <p:sp>
        <p:nvSpPr>
          <p:cNvPr id="356" name="Google Shape;356;p54"/>
          <p:cNvSpPr txBox="1">
            <a:spLocks noGrp="1"/>
          </p:cNvSpPr>
          <p:nvPr>
            <p:ph type="subTitle" idx="8"/>
          </p:nvPr>
        </p:nvSpPr>
        <p:spPr>
          <a:xfrm flipH="1">
            <a:off x="2782077" y="1237122"/>
            <a:ext cx="5027767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sz="1600" dirty="0">
                <a:latin typeface="Montserrat" panose="00000500000000000000" pitchFamily="2" charset="0"/>
              </a:rPr>
              <a:t>Cria o </a:t>
            </a:r>
            <a:r>
              <a:rPr lang="pt-BR" altLang="pt-BR" sz="1600" dirty="0" err="1">
                <a:latin typeface="Montserrat" panose="00000500000000000000" pitchFamily="2" charset="0"/>
              </a:rPr>
              <a:t>AssentamentoFuncional</a:t>
            </a:r>
            <a:r>
              <a:rPr lang="pt-BR" altLang="pt-BR" sz="1600" dirty="0">
                <a:latin typeface="Montserrat" panose="00000500000000000000" pitchFamily="2" charset="0"/>
              </a:rPr>
              <a:t> Digital – AFD;</a:t>
            </a:r>
          </a:p>
        </p:txBody>
      </p:sp>
      <p:sp>
        <p:nvSpPr>
          <p:cNvPr id="361" name="Google Shape;361;p54"/>
          <p:cNvSpPr txBox="1">
            <a:spLocks noGrp="1"/>
          </p:cNvSpPr>
          <p:nvPr>
            <p:ph type="subTitle" idx="17"/>
          </p:nvPr>
        </p:nvSpPr>
        <p:spPr>
          <a:xfrm flipH="1">
            <a:off x="2809994" y="3260478"/>
            <a:ext cx="5154492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 eaLnBrk="1">
              <a:lnSpc>
                <a:spcPct val="92000"/>
              </a:lnSpc>
              <a:spcBef>
                <a:spcPct val="0"/>
              </a:spcBef>
              <a:spcAft>
                <a:spcPts val="1425"/>
              </a:spcAft>
            </a:pPr>
            <a:r>
              <a:rPr lang="pt-BR" altLang="pt-BR" dirty="0">
                <a:latin typeface="Calibri" panose="020F0502020204030204" pitchFamily="34" charset="0"/>
              </a:rPr>
              <a:t>Estabelece mais um prazo de 30 meses para digitalização do legado.</a:t>
            </a:r>
          </a:p>
        </p:txBody>
      </p:sp>
      <p:sp>
        <p:nvSpPr>
          <p:cNvPr id="369" name="Google Shape;369;p54"/>
          <p:cNvSpPr/>
          <p:nvPr/>
        </p:nvSpPr>
        <p:spPr>
          <a:xfrm>
            <a:off x="492045" y="0"/>
            <a:ext cx="299744" cy="1234986"/>
          </a:xfrm>
          <a:custGeom>
            <a:avLst/>
            <a:gdLst/>
            <a:ahLst/>
            <a:cxnLst/>
            <a:rect l="l" t="t" r="r" b="b"/>
            <a:pathLst>
              <a:path w="11670" h="48082" fill="none" extrusionOk="0">
                <a:moveTo>
                  <a:pt x="11599" y="0"/>
                </a:moveTo>
                <a:lnTo>
                  <a:pt x="11670" y="21647"/>
                </a:lnTo>
                <a:lnTo>
                  <a:pt x="1" y="34388"/>
                </a:lnTo>
                <a:lnTo>
                  <a:pt x="1" y="48081"/>
                </a:lnTo>
                <a:lnTo>
                  <a:pt x="6097" y="48081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54"/>
          <p:cNvGrpSpPr/>
          <p:nvPr/>
        </p:nvGrpSpPr>
        <p:grpSpPr>
          <a:xfrm>
            <a:off x="629692" y="1105264"/>
            <a:ext cx="144992" cy="269768"/>
            <a:chOff x="629692" y="1105264"/>
            <a:chExt cx="144992" cy="269768"/>
          </a:xfrm>
        </p:grpSpPr>
        <p:sp>
          <p:nvSpPr>
            <p:cNvPr id="371" name="Google Shape;371;p54"/>
            <p:cNvSpPr/>
            <p:nvPr/>
          </p:nvSpPr>
          <p:spPr>
            <a:xfrm>
              <a:off x="629692" y="1105264"/>
              <a:ext cx="144992" cy="135206"/>
            </a:xfrm>
            <a:custGeom>
              <a:avLst/>
              <a:gdLst/>
              <a:ahLst/>
              <a:cxnLst/>
              <a:rect l="l" t="t" r="r" b="b"/>
              <a:pathLst>
                <a:path w="5645" h="5264" fill="none" extrusionOk="0">
                  <a:moveTo>
                    <a:pt x="0" y="5264"/>
                  </a:moveTo>
                  <a:lnTo>
                    <a:pt x="5644" y="1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635188" y="1229450"/>
              <a:ext cx="135822" cy="145583"/>
            </a:xfrm>
            <a:custGeom>
              <a:avLst/>
              <a:gdLst/>
              <a:ahLst/>
              <a:cxnLst/>
              <a:rect l="l" t="t" r="r" b="b"/>
              <a:pathLst>
                <a:path w="5288" h="5668" fill="none" extrusionOk="0">
                  <a:moveTo>
                    <a:pt x="0" y="0"/>
                  </a:moveTo>
                  <a:lnTo>
                    <a:pt x="5287" y="5668"/>
                  </a:lnTo>
                </a:path>
              </a:pathLst>
            </a:custGeom>
            <a:solidFill>
              <a:schemeClr val="lt1"/>
            </a:solidFill>
            <a:ln w="22625" cap="flat" cmpd="sng">
              <a:solidFill>
                <a:schemeClr val="lt1"/>
              </a:solidFill>
              <a:prstDash val="solid"/>
              <a:miter lim="23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54">
            <a:hlinkClick r:id="rId4" action="ppaction://hlinksldjump"/>
          </p:cNvPr>
          <p:cNvSpPr/>
          <p:nvPr/>
        </p:nvSpPr>
        <p:spPr>
          <a:xfrm>
            <a:off x="662726" y="431825"/>
            <a:ext cx="254100" cy="2541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600" b="1"/>
          </a:p>
        </p:txBody>
      </p:sp>
      <p:sp>
        <p:nvSpPr>
          <p:cNvPr id="374" name="Google Shape;374;p54"/>
          <p:cNvSpPr/>
          <p:nvPr/>
        </p:nvSpPr>
        <p:spPr>
          <a:xfrm>
            <a:off x="404400" y="796152"/>
            <a:ext cx="175200" cy="1752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75" name="Google Shape;375;p54">
            <a:hlinkClick r:id="" action="ppaction://hlinkshowjump?jump=previousslide"/>
          </p:cNvPr>
          <p:cNvSpPr/>
          <p:nvPr/>
        </p:nvSpPr>
        <p:spPr>
          <a:xfrm rot="10800000">
            <a:off x="745722" y="1066461"/>
            <a:ext cx="88200" cy="8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54">
            <a:hlinkClick r:id="" action="ppaction://hlinkshowjump?jump=nextslide"/>
          </p:cNvPr>
          <p:cNvSpPr/>
          <p:nvPr/>
        </p:nvSpPr>
        <p:spPr>
          <a:xfrm>
            <a:off x="745525" y="1325689"/>
            <a:ext cx="88500" cy="885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🠺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8853602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any Branding Guidelines XL by Slidesgo">
  <a:themeElements>
    <a:clrScheme name="Simple Light">
      <a:dk1>
        <a:srgbClr val="011446"/>
      </a:dk1>
      <a:lt1>
        <a:srgbClr val="FFFFFF"/>
      </a:lt1>
      <a:dk2>
        <a:srgbClr val="02227F"/>
      </a:dk2>
      <a:lt2>
        <a:srgbClr val="B7B7B7"/>
      </a:lt2>
      <a:accent1>
        <a:srgbClr val="FFFFFF"/>
      </a:accent1>
      <a:accent2>
        <a:srgbClr val="06BAD6"/>
      </a:accent2>
      <a:accent3>
        <a:srgbClr val="A1F1FE"/>
      </a:accent3>
      <a:accent4>
        <a:srgbClr val="079AB1"/>
      </a:accent4>
      <a:accent5>
        <a:srgbClr val="0081B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1232</Words>
  <Application>Microsoft Office PowerPoint</Application>
  <PresentationFormat>Apresentação na tela (16:9)</PresentationFormat>
  <Paragraphs>252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40" baseType="lpstr">
      <vt:lpstr>Arial</vt:lpstr>
      <vt:lpstr>Barlow</vt:lpstr>
      <vt:lpstr>Calibri</vt:lpstr>
      <vt:lpstr>Caveat</vt:lpstr>
      <vt:lpstr>Didact Gothic</vt:lpstr>
      <vt:lpstr>Fira Sans Condensed</vt:lpstr>
      <vt:lpstr>Fira Sans Extra Condensed Medium</vt:lpstr>
      <vt:lpstr>Helvetica</vt:lpstr>
      <vt:lpstr>Montserrat</vt:lpstr>
      <vt:lpstr>Montserrat Alternates</vt:lpstr>
      <vt:lpstr>Montserrat ExtraBold</vt:lpstr>
      <vt:lpstr>Montserrat Light</vt:lpstr>
      <vt:lpstr>Muli</vt:lpstr>
      <vt:lpstr>rawline</vt:lpstr>
      <vt:lpstr>Times New Roman</vt:lpstr>
      <vt:lpstr>Ubuntu</vt:lpstr>
      <vt:lpstr>Wingdings</vt:lpstr>
      <vt:lpstr>Yanone Kaffeesatz</vt:lpstr>
      <vt:lpstr>Tech Company Branding Guidelines XL by Slidesgo</vt:lpstr>
      <vt:lpstr>Assentamento Funcional Digital AFD</vt:lpstr>
      <vt:lpstr>O que é o AFD?</vt:lpstr>
      <vt:lpstr>Quem faz parte do AFD?</vt:lpstr>
      <vt:lpstr>02</vt:lpstr>
      <vt:lpstr>História do AFD</vt:lpstr>
      <vt:lpstr>02</vt:lpstr>
      <vt:lpstr>02</vt:lpstr>
      <vt:lpstr>02</vt:lpstr>
      <vt:lpstr>02</vt:lpstr>
      <vt:lpstr>Evolução do sistema</vt:lpstr>
      <vt:lpstr>Requisitos do Sistema</vt:lpstr>
      <vt:lpstr>Apresentação do PowerPoint</vt:lpstr>
      <vt:lpstr>40,20%</vt:lpstr>
      <vt:lpstr>Apresentação do PowerPoint</vt:lpstr>
      <vt:lpstr>Funcionalidades Existentes</vt:lpstr>
      <vt:lpstr>Novas Funcionalidades</vt:lpstr>
      <vt:lpstr>O que vem pela frente!</vt:lpstr>
      <vt:lpstr>Envio de Documentos em lote</vt:lpstr>
      <vt:lpstr>Envio de Documentos em lote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Company Branding Guidelines</dc:title>
  <dc:creator>Claudio Braga</dc:creator>
  <cp:lastModifiedBy>Claudio Braga</cp:lastModifiedBy>
  <cp:revision>15</cp:revision>
  <dcterms:modified xsi:type="dcterms:W3CDTF">2023-09-19T17:13:24Z</dcterms:modified>
</cp:coreProperties>
</file>