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4"/>
  </p:notesMasterIdLst>
  <p:sldIdLst>
    <p:sldId id="262" r:id="rId3"/>
    <p:sldId id="310" r:id="rId4"/>
    <p:sldId id="320" r:id="rId5"/>
    <p:sldId id="318" r:id="rId6"/>
    <p:sldId id="305" r:id="rId7"/>
    <p:sldId id="303" r:id="rId8"/>
    <p:sldId id="312" r:id="rId9"/>
    <p:sldId id="297" r:id="rId10"/>
    <p:sldId id="298" r:id="rId11"/>
    <p:sldId id="311" r:id="rId12"/>
    <p:sldId id="304" r:id="rId13"/>
    <p:sldId id="322" r:id="rId14"/>
    <p:sldId id="299" r:id="rId15"/>
    <p:sldId id="308" r:id="rId16"/>
    <p:sldId id="309" r:id="rId17"/>
    <p:sldId id="313" r:id="rId18"/>
    <p:sldId id="314" r:id="rId19"/>
    <p:sldId id="316" r:id="rId20"/>
    <p:sldId id="302" r:id="rId21"/>
    <p:sldId id="321" r:id="rId22"/>
    <p:sldId id="315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93788-C1E8-58B2-20E7-37FEFB7A7BDB}" v="602" dt="2021-12-30T23:12:18.748"/>
    <p1510:client id="{5BD2C7C8-02AA-4311-8926-BCEC28D855C3}" v="998" dt="2021-12-30T22:45:18.262"/>
    <p1510:client id="{783BC788-4DF3-51AB-124E-BC79E183AC97}" v="543" dt="2022-01-03T15:45:30.455"/>
    <p1510:client id="{78A5ABE1-4246-7356-9BDD-DC42F117F3DF}" v="494" dt="2022-01-03T13:22:20.554"/>
    <p1510:client id="{AED80363-A722-E44B-D02E-D42FAE8D0C14}" v="74" dt="2022-01-06T11:23:11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C5CF7-F037-4EC8-A795-B4B9A1950067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8EAB8-1FCC-40DB-9427-A2E38E4FD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67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24FF14-9155-4DA0-B740-5B1BD24A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2F756E-B129-424A-8A19-5AE90079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057A9F-B5A4-4DCB-B1AA-2CABDFE2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8D421-A77D-4128-B336-30093BD01F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932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FE5B7F-F8AA-4383-A902-794152E6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1A151D-3822-40C8-A687-F3C328CE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E5ABE3-B7B0-4278-BDDA-3693E5DB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9758E-4935-45D9-97DF-52E3C32341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488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5B22AD-C830-4ECC-9C73-97221259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3926EF-71FF-44B7-9495-A7327097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0E1DDF-644E-4309-A2CC-D6593649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D6411-9F68-45BF-A75F-517CBF6446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963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4CCEB5-7694-45E9-B8E6-C13A0953DB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3248F6-88C6-4F1C-A49E-31E666D6F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6735B5-BED2-4998-99E9-20DA68B17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00B90-C6E6-481F-8F9F-8B0B6FCCA6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299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F5A98-0AC1-474F-AEE8-7FFFB62D1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2E4792-8C84-4493-9115-C9F4B38D37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18CCE3-951A-452A-A316-CB5230E370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1ABA9-B550-469E-8405-852E5C8C50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9862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CB2E9-E194-44AD-8E34-C84BB44FF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865DF-300F-4329-90CE-B8768CDB0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156FBF-3272-423F-A47A-A3C47FD10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3241-04FA-416B-85D1-8411E935E0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0920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268A7F-C872-4E89-AF7D-8150DA057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95C93-47D7-42C9-BB8F-4638AAD0C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D27BAB-A7A9-4E90-AAF9-AC582EE66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36E79-B771-4EC8-9373-B1ADCF7BAB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9880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320F4-A9BA-42B3-B255-36608C198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97B000-B01C-45AF-B8DF-DD2069B2A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B59741-DD27-4CAD-8915-47AC951AD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E2FF0-FF99-4A81-B4D0-5DD40BA593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620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341AE3-D56E-404E-95D8-C7E8DE94E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36081A-4AB2-4822-A197-4A9B63304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75111D-3925-4A1F-ABEC-B05633EBE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7A6D7-F3D2-49E9-9FCF-32B11EA8DB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100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74D323-BB9B-4FDF-A78E-4947F3C73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2ABEF7-7BF3-4565-9C66-9C6775FD7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07A154-100E-4E23-8F66-B735F21AD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5DEB2-D858-40FD-8B41-15255C25E3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143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D8423-8C78-41BB-8D1B-B506E9C6C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9F58E-CE70-47BC-836A-726EEB4D5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0BB47-23FB-4DD8-BA14-D01A23991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9A993-9E27-486D-84B2-2E35376519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320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111DDA-9637-47FF-B7C2-9944C48A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257ACB-2FFC-4ACE-9E3B-69AFEF6B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22107C-23DD-4C15-9C5F-86D1AEFC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9458-E448-4B1F-90CE-F7E124329F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756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83910-6FF7-4230-86EC-C204C77F2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53068-BF05-481F-AC93-9B79684CD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457561-1BC6-4E49-ABB7-DBCB3C08D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28C8C-8AD5-4C98-AEC6-1393952229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5771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7DF9BC-233D-4E93-94A4-BB0844F8A2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6EEE8-4D2F-47BC-B5A5-2612F88CD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FEE2EC-342A-4A7F-B9C3-1F302CEFC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F39A4-FC7A-4D08-92A1-66D8934D9F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411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EAE5E3-11F7-4418-91B8-401C935C9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DED51D-3C65-49F5-9B99-BB5A2FCAC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0DF5C0-70EC-43B9-93E1-DCFE61870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9F99D-FA1D-49AC-A873-023CA23661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806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7649FF-1296-4839-B239-DF221E42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2FF353-EA81-4D8C-9858-897614A3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901B62-CC9E-4A03-9420-C821642E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BEC4E-BAD7-4F77-A5F1-0AA1FF404B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157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D570BB-11D0-4AC6-BD4C-89C912F2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C04847-CC1F-4C10-9495-A21B258C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0293AB-CCF4-4C11-AB0E-174B6949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2E7B8-A28C-4BCD-8CD9-9C3EAB1765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603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B59927F-8951-4828-89F5-A356A487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825061-8E15-48DE-A01E-97CE8163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5A69BA-01BD-429D-8415-4A0C104D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0DB3F-E0AD-4AA6-847F-44D41410E4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104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DF6CBD-9528-449A-9936-1C951E67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A79890-F87E-4A2F-8A4E-D018D6BF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03DC63-BFEB-4EF6-9EF5-B107B233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3B335-819C-4698-917D-576FAF2C84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57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12F746-2A65-4E47-AE9B-CA00E077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75A8EA-50D4-4541-9C83-56DB0B90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7655EB-F92A-4396-80E6-724CED49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4CC3B-E654-4883-93F6-E657E080E9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92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A7DE02-6712-480C-B6FF-97581077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4085D0-731F-4DD4-B525-B7785116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52F9B9-7EA9-4703-8470-9EB7EC47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F4837-13FB-4579-9EC9-DB7EDA1A50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732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706E02-2FF5-4B28-8E87-0129DA91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35CF21-323A-4911-A647-B12301A3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4EC508-EE68-40AE-9969-224FAEE3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36830-EA93-4D55-92B4-84EADE345C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416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D6ED19-374E-4DF0-930A-CE7470D81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A683A7-06EA-43B7-B2FA-FF8D99042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DF4E4D-505B-45B5-B5B6-9B84C7E9D9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777385-8840-41D4-A4C4-84A74A991E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4BBF0E-F65E-45E6-9987-A88384CF97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A704D28-7E1F-4C53-8613-20AE8FF3CC9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7B8930-EBF9-49D3-ABF2-2A4971768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01AE51-E924-4E70-A85C-391038D11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F64FCB-0D81-478C-BEF6-020E87BB6C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2AA13B-C84E-4879-B095-478214560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F8A68F-25CA-4302-A544-1B39F63E15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F0A7C25-15F0-4B0C-AD9D-F4BA149E026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../GAEP%20-%20Apresenta&#231;&#227;o/SEI_MJ%20-%2021742870%20-%20Informa&#231;&#227;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AE5DC07-EBE6-121F-C192-EACA31B4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97" y="1016734"/>
            <a:ext cx="4045565" cy="35228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E4300FB-AAA4-718D-344A-D7659F22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97" y="4649324"/>
            <a:ext cx="4318535" cy="11386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5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9584BF-00B4-4326-4B20-F5EDCB9CBF95}"/>
              </a:ext>
            </a:extLst>
          </p:cNvPr>
          <p:cNvSpPr txBox="1"/>
          <p:nvPr/>
        </p:nvSpPr>
        <p:spPr>
          <a:xfrm>
            <a:off x="1675001" y="279291"/>
            <a:ext cx="88419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200" b="1" dirty="0">
                <a:ea typeface="+mn-lt"/>
                <a:cs typeface="+mn-lt"/>
              </a:rPr>
              <a:t>I CAEP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E658825-ADD5-2EB6-AD40-D255119A0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65" y="1807908"/>
            <a:ext cx="10954354" cy="453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t-BR" sz="1600" b="1" dirty="0">
              <a:latin typeface="+mn-lt"/>
              <a:cs typeface="Calibri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Especialização de servidores;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Aprimoramento das atividades de segurança;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Aprimoramento das respostas a eventos críticos;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Desenvolvimento de Cultura Operacional e de Cursos de Especialização;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Cultura institucional de busca constante pelo aperfeiçoamento;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Modelo de Curso de Operações desenvolvido: pode atender futuras capacitações em cursos de especialização em Intervenção Prisional, Operações de Escolta, por exemplo;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Reforço da imagem, valores institucionais, orgulho, pertencimento, por parte do quadro de servidores;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Desenvolvimento do Grupo (GAEP).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18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</p:txBody>
      </p:sp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id="{943E1B89-EEAB-8B36-6F4F-6163568D3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13" y="6469836"/>
            <a:ext cx="1494712" cy="394037"/>
          </a:xfrm>
          <a:prstGeom prst="rect">
            <a:avLst/>
          </a:prstGeom>
        </p:spPr>
      </p:pic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426F21AB-1C76-FE25-660A-83D8FDD4D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92" y="5884175"/>
            <a:ext cx="1121739" cy="6290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B038840-BFB0-2B5F-0328-6103398F440C}"/>
              </a:ext>
            </a:extLst>
          </p:cNvPr>
          <p:cNvSpPr txBox="1"/>
          <p:nvPr/>
        </p:nvSpPr>
        <p:spPr>
          <a:xfrm>
            <a:off x="780113" y="1288489"/>
            <a:ext cx="51250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GANHOS</a:t>
            </a:r>
          </a:p>
          <a:p>
            <a:pPr algn="just">
              <a:spcAft>
                <a:spcPts val="2400"/>
              </a:spcAft>
            </a:pPr>
            <a:endParaRPr lang="pt-BR" b="1" dirty="0">
              <a:ea typeface="+mn-lt"/>
              <a:cs typeface="+mn-lt"/>
            </a:endParaRPr>
          </a:p>
        </p:txBody>
      </p:sp>
      <p:cxnSp>
        <p:nvCxnSpPr>
          <p:cNvPr id="3" name="Google Shape;97;g1dc31a82f0f_0_0">
            <a:extLst>
              <a:ext uri="{FF2B5EF4-FFF2-40B4-BE49-F238E27FC236}">
                <a16:creationId xmlns:a16="http://schemas.microsoft.com/office/drawing/2014/main" id="{68D4D174-EAC4-F9AB-F3BD-E5981935E22F}"/>
              </a:ext>
            </a:extLst>
          </p:cNvPr>
          <p:cNvCxnSpPr>
            <a:cxnSpLocks/>
          </p:cNvCxnSpPr>
          <p:nvPr/>
        </p:nvCxnSpPr>
        <p:spPr>
          <a:xfrm flipV="1">
            <a:off x="318638" y="1938262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88;g1dc31a82f0f_0_0">
            <a:extLst>
              <a:ext uri="{FF2B5EF4-FFF2-40B4-BE49-F238E27FC236}">
                <a16:creationId xmlns:a16="http://schemas.microsoft.com/office/drawing/2014/main" id="{C7AAEA81-7EFD-E657-BF40-3B90066B8685}"/>
              </a:ext>
            </a:extLst>
          </p:cNvPr>
          <p:cNvSpPr/>
          <p:nvPr/>
        </p:nvSpPr>
        <p:spPr>
          <a:xfrm>
            <a:off x="-18245" y="1404272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47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174263" y="335034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GRUPOS ESPECIALIZADOS</a:t>
            </a:r>
          </a:p>
        </p:txBody>
      </p:sp>
      <p:pic>
        <p:nvPicPr>
          <p:cNvPr id="14" name="Imagem 13" descr="Uma imagem contendo garrafa, diferente, grupo, lado&#10;&#10;Descrição gerada automaticamente">
            <a:extLst>
              <a:ext uri="{FF2B5EF4-FFF2-40B4-BE49-F238E27FC236}">
                <a16:creationId xmlns:a16="http://schemas.microsoft.com/office/drawing/2014/main" id="{5A11AF71-4BBF-0301-994A-720DDE4ED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63" y="3518209"/>
            <a:ext cx="3471680" cy="285176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10974831-06E6-6C2C-6ACF-79807A8A13C9}"/>
              </a:ext>
            </a:extLst>
          </p:cNvPr>
          <p:cNvSpPr txBox="1"/>
          <p:nvPr/>
        </p:nvSpPr>
        <p:spPr>
          <a:xfrm>
            <a:off x="1631731" y="1359993"/>
            <a:ext cx="1529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000" b="1" dirty="0">
                <a:solidFill>
                  <a:srgbClr val="000000"/>
                </a:solidFill>
                <a:ea typeface="+mn-lt"/>
                <a:cs typeface="+mn-lt"/>
              </a:rPr>
              <a:t>No Mundo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endParaRPr lang="pt-BR" b="1" dirty="0">
              <a:ea typeface="+mn-lt"/>
              <a:cs typeface="+mn-lt"/>
            </a:endParaRPr>
          </a:p>
        </p:txBody>
      </p:sp>
      <p:pic>
        <p:nvPicPr>
          <p:cNvPr id="21" name="Imagem 20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593C5C2-4875-36DD-E47C-463FEBA47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97" y="3500626"/>
            <a:ext cx="3370830" cy="286885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50395F3-2F77-3377-1E10-DBB58629C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56" y="1817104"/>
            <a:ext cx="4277648" cy="28517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A8F4CEC-C5E7-0902-3573-CEC1972D3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148" y="1327787"/>
            <a:ext cx="4880694" cy="212685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BD687A3-0994-AD15-8C1B-644304A60A15}"/>
              </a:ext>
            </a:extLst>
          </p:cNvPr>
          <p:cNvSpPr txBox="1"/>
          <p:nvPr/>
        </p:nvSpPr>
        <p:spPr>
          <a:xfrm>
            <a:off x="7561101" y="1248826"/>
            <a:ext cx="14527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000" b="1" dirty="0">
                <a:ea typeface="+mn-lt"/>
                <a:cs typeface="+mn-lt"/>
              </a:rPr>
              <a:t>No Brasil</a:t>
            </a:r>
            <a:endParaRPr lang="pt-BR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405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259F323B-220D-C7E5-319A-470515660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48" y="2248697"/>
            <a:ext cx="4527759" cy="253892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22BC3D2-B1A9-E8DA-2D90-0D35EAA2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79" y="1264779"/>
            <a:ext cx="4045565" cy="35228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B5C9E0-B48B-4EFE-97EB-52814DE4BBBE}"/>
              </a:ext>
            </a:extLst>
          </p:cNvPr>
          <p:cNvSpPr txBox="1"/>
          <p:nvPr/>
        </p:nvSpPr>
        <p:spPr>
          <a:xfrm>
            <a:off x="2544541" y="4955803"/>
            <a:ext cx="1944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000" b="1" dirty="0">
                <a:ea typeface="+mn-lt"/>
                <a:cs typeface="+mn-lt"/>
              </a:rPr>
              <a:t>Escudo GAEP</a:t>
            </a:r>
            <a:endParaRPr lang="pt-BR" b="1" dirty="0">
              <a:ea typeface="+mn-lt"/>
              <a:cs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8A58FC-CEA2-2F17-2880-06E5055F01AC}"/>
              </a:ext>
            </a:extLst>
          </p:cNvPr>
          <p:cNvSpPr txBox="1"/>
          <p:nvPr/>
        </p:nvSpPr>
        <p:spPr>
          <a:xfrm>
            <a:off x="7727607" y="4937624"/>
            <a:ext cx="1944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000" b="1" dirty="0">
                <a:ea typeface="+mn-lt"/>
                <a:cs typeface="+mn-lt"/>
              </a:rPr>
              <a:t>Brevê CAEP</a:t>
            </a:r>
            <a:endParaRPr lang="pt-BR" b="1" dirty="0">
              <a:ea typeface="+mn-lt"/>
              <a:cs typeface="+mn-lt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5538DC1-9E22-B786-6C2E-16C2D90952CC}"/>
              </a:ext>
            </a:extLst>
          </p:cNvPr>
          <p:cNvCxnSpPr/>
          <p:nvPr/>
        </p:nvCxnSpPr>
        <p:spPr>
          <a:xfrm flipH="1">
            <a:off x="5909187" y="1091381"/>
            <a:ext cx="78658" cy="467032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30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174263" y="335034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COMISSÃO DE APOIO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D6C1AA-985C-DF0C-5609-9E1DDB99DEF6}"/>
              </a:ext>
            </a:extLst>
          </p:cNvPr>
          <p:cNvSpPr txBox="1"/>
          <p:nvPr/>
        </p:nvSpPr>
        <p:spPr>
          <a:xfrm>
            <a:off x="222388" y="1339137"/>
            <a:ext cx="11757091" cy="3370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Finalidade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: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desenvolver os artefatos necessários para o cumprimento das formalidades e necessidades burocráticas, bem como encontrar soluções para eventuais desafios, além de conseguir encurtar prazos convencionais.</a:t>
            </a:r>
            <a:endParaRPr lang="pt-BR" sz="2000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spcAft>
                <a:spcPts val="1800"/>
              </a:spcAft>
            </a:pP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lt"/>
                <a:cs typeface="+mn-lt"/>
              </a:rPr>
              <a:t>Composição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lt"/>
                <a:cs typeface="+mn-lt"/>
              </a:rPr>
              <a:t>: </a:t>
            </a:r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lt"/>
                <a:cs typeface="+mn-lt"/>
              </a:rPr>
              <a:t>deve ser integrada por servidores da ESPEN, DISPF, CGGP, Corregedoria, Ouvidoria, Comunicação Social, entre outros setores que se fizerem pertinentes. Condição relevante para o devido alinhamento institucional e execução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célere </a:t>
            </a:r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lt"/>
                <a:cs typeface="+mn-lt"/>
              </a:rPr>
              <a:t>dos trabalhos.</a:t>
            </a: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spcAft>
                <a:spcPts val="1800"/>
              </a:spcAft>
            </a:pP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spcAft>
                <a:spcPts val="1800"/>
              </a:spcAft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Obs.: O presente formato foi utilizado na realização do CFP - 2022 e 2024, sendo bem sucedido na ocasião.</a:t>
            </a:r>
            <a:endParaRPr lang="pt-BR" sz="2000" b="1" dirty="0">
              <a:ea typeface="+mn-lt"/>
              <a:cs typeface="+mn-lt"/>
            </a:endParaRPr>
          </a:p>
        </p:txBody>
      </p:sp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id="{800595FF-C7A9-CB8F-8578-FC71D4B7E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73" y="6429676"/>
            <a:ext cx="1647052" cy="434197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8CEFA0F1-D15E-0C2E-C7C8-DC8DB346A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66" y="5785882"/>
            <a:ext cx="1236066" cy="6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9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222388" y="219530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I CAEP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98E847-FC99-E2D1-C654-67EECD7BA090}"/>
              </a:ext>
            </a:extLst>
          </p:cNvPr>
          <p:cNvSpPr txBox="1"/>
          <p:nvPr/>
        </p:nvSpPr>
        <p:spPr>
          <a:xfrm>
            <a:off x="794757" y="1297035"/>
            <a:ext cx="65546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DIRETRIZES DO CURSO</a:t>
            </a:r>
            <a:endParaRPr lang="pt-BR" sz="2200" b="1" dirty="0">
              <a:ea typeface="+mn-lt"/>
              <a:cs typeface="+mn-lt"/>
            </a:endParaRPr>
          </a:p>
          <a:p>
            <a:pPr algn="just">
              <a:spcAft>
                <a:spcPts val="2400"/>
              </a:spcAft>
            </a:pPr>
            <a:endParaRPr lang="pt-BR" b="1" dirty="0">
              <a:ea typeface="+mn-lt"/>
              <a:cs typeface="+mn-lt"/>
            </a:endParaRPr>
          </a:p>
        </p:txBody>
      </p:sp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id="{581A8B4B-3422-07BC-BA7A-185AD91B9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73" y="6429676"/>
            <a:ext cx="1647052" cy="434197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9DA0627B-E1BD-7DA3-0A56-472B6C882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66" y="5785882"/>
            <a:ext cx="1236066" cy="693121"/>
          </a:xfrm>
          <a:prstGeom prst="rect">
            <a:avLst/>
          </a:prstGeom>
        </p:spPr>
      </p:pic>
      <p:sp>
        <p:nvSpPr>
          <p:cNvPr id="4" name="Google Shape;88;g1dc31a82f0f_0_0">
            <a:extLst>
              <a:ext uri="{FF2B5EF4-FFF2-40B4-BE49-F238E27FC236}">
                <a16:creationId xmlns:a16="http://schemas.microsoft.com/office/drawing/2014/main" id="{028ED903-3369-2443-C164-040ACFF81DB5}"/>
              </a:ext>
            </a:extLst>
          </p:cNvPr>
          <p:cNvSpPr/>
          <p:nvPr/>
        </p:nvSpPr>
        <p:spPr>
          <a:xfrm>
            <a:off x="-18245" y="1404272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97;g1dc31a82f0f_0_0">
            <a:extLst>
              <a:ext uri="{FF2B5EF4-FFF2-40B4-BE49-F238E27FC236}">
                <a16:creationId xmlns:a16="http://schemas.microsoft.com/office/drawing/2014/main" id="{319E7AFF-6263-2BB0-D58C-887F9F84A107}"/>
              </a:ext>
            </a:extLst>
          </p:cNvPr>
          <p:cNvCxnSpPr>
            <a:cxnSpLocks/>
          </p:cNvCxnSpPr>
          <p:nvPr/>
        </p:nvCxnSpPr>
        <p:spPr>
          <a:xfrm flipV="1">
            <a:off x="318638" y="1938262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B08CAC-B9EA-9376-8230-671986C7B480}"/>
              </a:ext>
            </a:extLst>
          </p:cNvPr>
          <p:cNvSpPr txBox="1"/>
          <p:nvPr/>
        </p:nvSpPr>
        <p:spPr>
          <a:xfrm>
            <a:off x="891593" y="1982813"/>
            <a:ext cx="9778873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ea typeface="+mn-lt"/>
                <a:cs typeface="+mn-lt"/>
              </a:rPr>
              <a:t> 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>
                <a:ea typeface="+mn-lt"/>
                <a:cs typeface="+mn-lt"/>
              </a:rPr>
              <a:t>Rigidez nos mecanismos de seleção;</a:t>
            </a:r>
            <a:endParaRPr lang="pt-BR" b="1" dirty="0">
              <a:ea typeface="+mn-lt"/>
              <a:cs typeface="+mn-lt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>
                <a:ea typeface="+mn-lt"/>
                <a:cs typeface="+mn-lt"/>
              </a:rPr>
              <a:t>Importância de critérios atitudinais e técnicos;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>
                <a:ea typeface="+mn-lt"/>
                <a:cs typeface="+mn-lt"/>
              </a:rPr>
              <a:t>Identificar e desenvolver competências desejadas:</a:t>
            </a:r>
          </a:p>
          <a:p>
            <a:pPr marL="800100" lvl="1" indent="-342900" algn="just">
              <a:spcAft>
                <a:spcPts val="1200"/>
              </a:spcAft>
              <a:buFont typeface="+mj-lt"/>
              <a:buAutoNum type="alphaLcParenR"/>
            </a:pPr>
            <a:r>
              <a:rPr lang="pt-BR" sz="1600" dirty="0">
                <a:ea typeface="+mn-lt"/>
                <a:cs typeface="+mn-lt"/>
              </a:rPr>
              <a:t>Capacidade técnico-operacional;</a:t>
            </a:r>
          </a:p>
          <a:p>
            <a:pPr marL="800100" lvl="1" indent="-342900" algn="just">
              <a:spcAft>
                <a:spcPts val="1200"/>
              </a:spcAft>
              <a:buFont typeface="+mj-lt"/>
              <a:buAutoNum type="alphaLcParenR"/>
            </a:pPr>
            <a:r>
              <a:rPr lang="pt-BR" sz="1600" dirty="0">
                <a:ea typeface="+mn-lt"/>
                <a:cs typeface="+mn-lt"/>
              </a:rPr>
              <a:t>Condicionamento físico;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1600" dirty="0">
                <a:ea typeface="+mn-lt"/>
                <a:cs typeface="+mn-lt"/>
              </a:rPr>
              <a:t>Perfil atitudinal*.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600" dirty="0">
              <a:ea typeface="+mn-lt"/>
              <a:cs typeface="+mn-lt"/>
            </a:endParaRPr>
          </a:p>
          <a:p>
            <a:pPr algn="just"/>
            <a:r>
              <a:rPr lang="pt-BR" sz="12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*</a:t>
            </a:r>
            <a:r>
              <a:rPr lang="pt-BR" sz="1200" u="sng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11 Mandamentos das Operações Especiais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: controle emocional; disciplina consciente; espírito de corpo; flexibilidade; honestidade; iniciativa; lealdade; liderança; perseverança; versatilidade; agressividade controlada.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ea typeface="+mn-lt"/>
              <a:cs typeface="+mn-lt"/>
            </a:endParaRP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56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222388" y="219530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I CAEP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98E847-FC99-E2D1-C654-67EECD7BA090}"/>
              </a:ext>
            </a:extLst>
          </p:cNvPr>
          <p:cNvSpPr txBox="1"/>
          <p:nvPr/>
        </p:nvSpPr>
        <p:spPr>
          <a:xfrm>
            <a:off x="811850" y="1279943"/>
            <a:ext cx="558895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VERIFICAÇÕES ATITUDINAIS</a:t>
            </a:r>
            <a:endParaRPr lang="pt-BR" sz="2200" b="1" dirty="0">
              <a:ea typeface="+mn-lt"/>
              <a:cs typeface="+mn-lt"/>
            </a:endParaRPr>
          </a:p>
        </p:txBody>
      </p:sp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id="{581A8B4B-3422-07BC-BA7A-185AD91B9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73" y="6429676"/>
            <a:ext cx="1647052" cy="434197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9DA0627B-E1BD-7DA3-0A56-472B6C882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66" y="5785882"/>
            <a:ext cx="1236066" cy="693121"/>
          </a:xfrm>
          <a:prstGeom prst="rect">
            <a:avLst/>
          </a:prstGeom>
        </p:spPr>
      </p:pic>
      <p:sp>
        <p:nvSpPr>
          <p:cNvPr id="4" name="Google Shape;88;g1dc31a82f0f_0_0">
            <a:extLst>
              <a:ext uri="{FF2B5EF4-FFF2-40B4-BE49-F238E27FC236}">
                <a16:creationId xmlns:a16="http://schemas.microsoft.com/office/drawing/2014/main" id="{028ED903-3369-2443-C164-040ACFF81DB5}"/>
              </a:ext>
            </a:extLst>
          </p:cNvPr>
          <p:cNvSpPr/>
          <p:nvPr/>
        </p:nvSpPr>
        <p:spPr>
          <a:xfrm>
            <a:off x="-18245" y="1404272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97;g1dc31a82f0f_0_0">
            <a:extLst>
              <a:ext uri="{FF2B5EF4-FFF2-40B4-BE49-F238E27FC236}">
                <a16:creationId xmlns:a16="http://schemas.microsoft.com/office/drawing/2014/main" id="{319E7AFF-6263-2BB0-D58C-887F9F84A107}"/>
              </a:ext>
            </a:extLst>
          </p:cNvPr>
          <p:cNvCxnSpPr>
            <a:cxnSpLocks/>
          </p:cNvCxnSpPr>
          <p:nvPr/>
        </p:nvCxnSpPr>
        <p:spPr>
          <a:xfrm flipV="1">
            <a:off x="318638" y="1938262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B08CAC-B9EA-9376-8230-671986C7B480}"/>
              </a:ext>
            </a:extLst>
          </p:cNvPr>
          <p:cNvSpPr txBox="1"/>
          <p:nvPr/>
        </p:nvSpPr>
        <p:spPr>
          <a:xfrm>
            <a:off x="931493" y="2358834"/>
            <a:ext cx="883635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pt-BR" sz="2000" dirty="0">
                <a:ea typeface="+mn-lt"/>
                <a:cs typeface="+mn-lt"/>
              </a:rPr>
              <a:t>Características e atributos pessoais;</a:t>
            </a:r>
          </a:p>
          <a:p>
            <a:pPr marL="285750" indent="-285750" algn="just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pt-BR" sz="2000" dirty="0">
                <a:ea typeface="+mn-lt"/>
                <a:cs typeface="+mn-lt"/>
              </a:rPr>
              <a:t>Coeficiente emocional;</a:t>
            </a:r>
          </a:p>
          <a:p>
            <a:pPr marL="285750" indent="-285750" algn="just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pt-BR" sz="2000" dirty="0">
                <a:ea typeface="+mn-lt"/>
                <a:cs typeface="+mn-lt"/>
              </a:rPr>
              <a:t>Escala dos Pilares da Resiliência</a:t>
            </a:r>
            <a:r>
              <a:rPr lang="pt-BR" dirty="0">
                <a:ea typeface="+mn-lt"/>
                <a:cs typeface="+mn-lt"/>
              </a:rPr>
              <a:t>:</a:t>
            </a:r>
          </a:p>
          <a:p>
            <a:pPr marL="7429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+mn-lt"/>
                <a:cs typeface="+mn-lt"/>
              </a:rPr>
              <a:t>Verificar habilidades em lidar com as emoções negativas e situações estressoras;</a:t>
            </a:r>
          </a:p>
          <a:p>
            <a:pPr marL="7429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+mn-lt"/>
                <a:cs typeface="+mn-lt"/>
              </a:rPr>
              <a:t>Verificar capacidade de se recuperar, se fortalecer e superar situações-problemas;</a:t>
            </a:r>
          </a:p>
          <a:p>
            <a:pPr marL="7429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+mn-lt"/>
                <a:cs typeface="+mn-lt"/>
              </a:rPr>
              <a:t>Verificar capacidade de enfrentar de forma saudável e eficiente obstáculos cotidianos.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ea typeface="+mn-lt"/>
              <a:cs typeface="+mn-lt"/>
            </a:endParaRP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25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222388" y="219530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I CAEP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98E847-FC99-E2D1-C654-67EECD7BA090}"/>
              </a:ext>
            </a:extLst>
          </p:cNvPr>
          <p:cNvSpPr txBox="1"/>
          <p:nvPr/>
        </p:nvSpPr>
        <p:spPr>
          <a:xfrm>
            <a:off x="811850" y="1288489"/>
            <a:ext cx="558895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VOGA DO CURSO</a:t>
            </a:r>
            <a:endParaRPr lang="pt-BR" sz="2200" b="1" dirty="0">
              <a:ea typeface="+mn-lt"/>
              <a:cs typeface="+mn-lt"/>
            </a:endParaRPr>
          </a:p>
        </p:txBody>
      </p:sp>
      <p:sp>
        <p:nvSpPr>
          <p:cNvPr id="4" name="Google Shape;88;g1dc31a82f0f_0_0">
            <a:extLst>
              <a:ext uri="{FF2B5EF4-FFF2-40B4-BE49-F238E27FC236}">
                <a16:creationId xmlns:a16="http://schemas.microsoft.com/office/drawing/2014/main" id="{028ED903-3369-2443-C164-040ACFF81DB5}"/>
              </a:ext>
            </a:extLst>
          </p:cNvPr>
          <p:cNvSpPr/>
          <p:nvPr/>
        </p:nvSpPr>
        <p:spPr>
          <a:xfrm>
            <a:off x="-18245" y="1404272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97;g1dc31a82f0f_0_0">
            <a:extLst>
              <a:ext uri="{FF2B5EF4-FFF2-40B4-BE49-F238E27FC236}">
                <a16:creationId xmlns:a16="http://schemas.microsoft.com/office/drawing/2014/main" id="{319E7AFF-6263-2BB0-D58C-887F9F84A107}"/>
              </a:ext>
            </a:extLst>
          </p:cNvPr>
          <p:cNvCxnSpPr>
            <a:cxnSpLocks/>
          </p:cNvCxnSpPr>
          <p:nvPr/>
        </p:nvCxnSpPr>
        <p:spPr>
          <a:xfrm flipV="1">
            <a:off x="318638" y="1938262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B08CAC-B9EA-9376-8230-671986C7B480}"/>
              </a:ext>
            </a:extLst>
          </p:cNvPr>
          <p:cNvSpPr txBox="1"/>
          <p:nvPr/>
        </p:nvSpPr>
        <p:spPr>
          <a:xfrm>
            <a:off x="940039" y="2284475"/>
            <a:ext cx="97304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Treinamento intensivo, dinâmico e com diversificação de cenários;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Diferença marcante entre o ritmo de equipes convencionais e o ritmo de equipes especializadas;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Necessidade de desenvolvimento por meio do condicionamento operante (Skinner); 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Controle rígido de desempenho, visando garantir a excelência técnica;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Inoculação do estresse, visando a performance operacional;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Estímulo da capacidade de análise e tomada rápida de decisão sob a exaustão física e psicológica;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Ritmo de aula acelerado, com exigência da capacidade de aprendizado rápido e absorção do conteúdo;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Necessidade de consolidação da cooperação entre todos os alunos (vínculo horizontal) como preceito fundamental para êxito nas tarefas.</a:t>
            </a: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CE7CBEE4-66BF-60A1-176B-BD07835EF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13" y="6469836"/>
            <a:ext cx="1494712" cy="394037"/>
          </a:xfrm>
          <a:prstGeom prst="rect">
            <a:avLst/>
          </a:prstGeo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FEAF8672-30C9-7E75-BE47-02C8282F8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92" y="5884175"/>
            <a:ext cx="1121739" cy="6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3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222388" y="219530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I CAEP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98E847-FC99-E2D1-C654-67EECD7BA090}"/>
              </a:ext>
            </a:extLst>
          </p:cNvPr>
          <p:cNvSpPr txBox="1"/>
          <p:nvPr/>
        </p:nvSpPr>
        <p:spPr>
          <a:xfrm>
            <a:off x="811850" y="1288489"/>
            <a:ext cx="558895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DESENVOLVIMENTO DO CURSO</a:t>
            </a:r>
            <a:endParaRPr lang="pt-BR" sz="2200" b="1" dirty="0">
              <a:ea typeface="+mn-lt"/>
              <a:cs typeface="+mn-lt"/>
            </a:endParaRPr>
          </a:p>
        </p:txBody>
      </p:sp>
      <p:sp>
        <p:nvSpPr>
          <p:cNvPr id="4" name="Google Shape;88;g1dc31a82f0f_0_0">
            <a:extLst>
              <a:ext uri="{FF2B5EF4-FFF2-40B4-BE49-F238E27FC236}">
                <a16:creationId xmlns:a16="http://schemas.microsoft.com/office/drawing/2014/main" id="{028ED903-3369-2443-C164-040ACFF81DB5}"/>
              </a:ext>
            </a:extLst>
          </p:cNvPr>
          <p:cNvSpPr/>
          <p:nvPr/>
        </p:nvSpPr>
        <p:spPr>
          <a:xfrm>
            <a:off x="-18245" y="1404272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97;g1dc31a82f0f_0_0">
            <a:extLst>
              <a:ext uri="{FF2B5EF4-FFF2-40B4-BE49-F238E27FC236}">
                <a16:creationId xmlns:a16="http://schemas.microsoft.com/office/drawing/2014/main" id="{319E7AFF-6263-2BB0-D58C-887F9F84A107}"/>
              </a:ext>
            </a:extLst>
          </p:cNvPr>
          <p:cNvCxnSpPr>
            <a:cxnSpLocks/>
          </p:cNvCxnSpPr>
          <p:nvPr/>
        </p:nvCxnSpPr>
        <p:spPr>
          <a:xfrm flipV="1">
            <a:off x="318638" y="1938262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B08CAC-B9EA-9376-8230-671986C7B480}"/>
              </a:ext>
            </a:extLst>
          </p:cNvPr>
          <p:cNvSpPr txBox="1"/>
          <p:nvPr/>
        </p:nvSpPr>
        <p:spPr>
          <a:xfrm>
            <a:off x="940039" y="2284475"/>
            <a:ext cx="98447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Divisão do curso por fases (administrativa, rústica e técnica);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Princípio do voluntarismo para se candidatar como aluno, podendo desistir a qualquer momento;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Implementação de ritos e simbolismos, visando construir valores e ideais institucionais, bem como fortalecer o sentimento de pertencimento;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Identificação dos alunos por meio do sistema de numéricas e padronização visual (desconstrução);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Formação de “cangas” (duplas) entre os alunos;</a:t>
            </a:r>
            <a:endParaRPr lang="pt-BR" sz="1600" dirty="0">
              <a:solidFill>
                <a:schemeClr val="bg1">
                  <a:lumMod val="65000"/>
                </a:schemeClr>
              </a:solidFill>
              <a:ea typeface="+mn-lt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Exigência de padronização de equipamentos/materiais (organização); 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Cerimonial de inspeção como forma de controle dos alunos e equipamentos/materiais;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Delegação de funções ao turno de alunos, visando o exercício de liderança, comandos e responsabilidades diversas;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1600" dirty="0">
              <a:ea typeface="+mn-lt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dirty="0">
              <a:ea typeface="+mn-lt"/>
              <a:cs typeface="+mn-lt"/>
            </a:endParaRP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ea typeface="+mn-lt"/>
              <a:cs typeface="+mn-lt"/>
            </a:endParaRP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CE7CBEE4-66BF-60A1-176B-BD07835EF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13" y="6469836"/>
            <a:ext cx="1494712" cy="394037"/>
          </a:xfrm>
          <a:prstGeom prst="rect">
            <a:avLst/>
          </a:prstGeo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FEAF8672-30C9-7E75-BE47-02C8282F8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92" y="5884175"/>
            <a:ext cx="1121739" cy="6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5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222388" y="219530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I CAEP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98E847-FC99-E2D1-C654-67EECD7BA090}"/>
              </a:ext>
            </a:extLst>
          </p:cNvPr>
          <p:cNvSpPr txBox="1"/>
          <p:nvPr/>
        </p:nvSpPr>
        <p:spPr>
          <a:xfrm>
            <a:off x="811850" y="1288489"/>
            <a:ext cx="558895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INSTRUTORES E SUAS ATRIBUIÇÕES</a:t>
            </a:r>
            <a:endParaRPr lang="pt-BR" sz="2200" b="1" dirty="0">
              <a:ea typeface="+mn-lt"/>
              <a:cs typeface="+mn-lt"/>
            </a:endParaRPr>
          </a:p>
        </p:txBody>
      </p:sp>
      <p:sp>
        <p:nvSpPr>
          <p:cNvPr id="4" name="Google Shape;88;g1dc31a82f0f_0_0">
            <a:extLst>
              <a:ext uri="{FF2B5EF4-FFF2-40B4-BE49-F238E27FC236}">
                <a16:creationId xmlns:a16="http://schemas.microsoft.com/office/drawing/2014/main" id="{028ED903-3369-2443-C164-040ACFF81DB5}"/>
              </a:ext>
            </a:extLst>
          </p:cNvPr>
          <p:cNvSpPr/>
          <p:nvPr/>
        </p:nvSpPr>
        <p:spPr>
          <a:xfrm>
            <a:off x="-18245" y="1404272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97;g1dc31a82f0f_0_0">
            <a:extLst>
              <a:ext uri="{FF2B5EF4-FFF2-40B4-BE49-F238E27FC236}">
                <a16:creationId xmlns:a16="http://schemas.microsoft.com/office/drawing/2014/main" id="{319E7AFF-6263-2BB0-D58C-887F9F84A107}"/>
              </a:ext>
            </a:extLst>
          </p:cNvPr>
          <p:cNvCxnSpPr>
            <a:cxnSpLocks/>
          </p:cNvCxnSpPr>
          <p:nvPr/>
        </p:nvCxnSpPr>
        <p:spPr>
          <a:xfrm flipV="1">
            <a:off x="318638" y="1938262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B08CAC-B9EA-9376-8230-671986C7B480}"/>
              </a:ext>
            </a:extLst>
          </p:cNvPr>
          <p:cNvSpPr txBox="1"/>
          <p:nvPr/>
        </p:nvSpPr>
        <p:spPr>
          <a:xfrm>
            <a:off x="940039" y="2284475"/>
            <a:ext cx="973042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Deverão ser indicados instrutores com expertise técnica, larga experiência operacional, currículo e perfil condizente com capacitações dessa natureza; 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Conduzirão as instruções com base nas diretrizes e na voga do curso, conforme anteriormente explanado;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Terão o papel de materializar os objetivos e estratégias de desenvolvimento técnico e atitudinal dos alunos;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Deverão criar situações e desafiar os alunos a superarem os desafios impostos nas instruções e eventos adversos;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Deverão avaliar permanentemente as competências técnicas, atitudinais e físicas dos alunos;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a typeface="+mn-lt"/>
                <a:cs typeface="Calibri"/>
              </a:rPr>
              <a:t>Deverão liderar pelo exemplo, despertando o interesse dos alunos em assumir responsabilidades para resolução de problemas da SENAPPEN;</a:t>
            </a:r>
            <a:endParaRPr lang="pt-BR" dirty="0">
              <a:ea typeface="+mn-lt"/>
              <a:cs typeface="+mn-lt"/>
            </a:endParaRP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ea typeface="+mn-lt"/>
              <a:cs typeface="+mn-lt"/>
            </a:endParaRP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CE7CBEE4-66BF-60A1-176B-BD07835EF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13" y="6469836"/>
            <a:ext cx="1494712" cy="394037"/>
          </a:xfrm>
          <a:prstGeom prst="rect">
            <a:avLst/>
          </a:prstGeo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FEAF8672-30C9-7E75-BE47-02C8282F8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92" y="5884175"/>
            <a:ext cx="1121739" cy="6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33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A61B0A9-E6A2-42C3-8938-7039C78C0C8E}"/>
              </a:ext>
            </a:extLst>
          </p:cNvPr>
          <p:cNvSpPr txBox="1"/>
          <p:nvPr/>
        </p:nvSpPr>
        <p:spPr>
          <a:xfrm>
            <a:off x="143782" y="242311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DIVULGAÇÃO E ORIENTAÇÕES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D73938-4558-A3A8-0DA4-FA9494CAD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42" y="1352402"/>
            <a:ext cx="11670713" cy="365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+mn-lt"/>
                <a:cs typeface="Calibri"/>
              </a:rPr>
              <a:t>Divulgação antecipada para a devida publicidade e preparação física e técnica dos interessados;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pt-BR" sz="2000" i="1" dirty="0">
                <a:latin typeface="+mn-lt"/>
                <a:cs typeface="Calibri"/>
              </a:rPr>
              <a:t>Lives</a:t>
            </a:r>
            <a:r>
              <a:rPr lang="pt-BR" sz="2000" dirty="0">
                <a:latin typeface="+mn-lt"/>
                <a:cs typeface="Calibri"/>
              </a:rPr>
              <a:t> e materiais didáticos para divulgação e esclarecimento das características da ação de ensino, finalidade, preparação física e técnica, fases da capacitação e orientações diversas;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+mn-lt"/>
                <a:cs typeface="Calibri"/>
              </a:rPr>
              <a:t>Acesso a manuais, editais, vídeos instrucionais, doutrinas, etc.;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+mn-lt"/>
                <a:cs typeface="Calibri"/>
              </a:rPr>
              <a:t>Em resumo, toda informação necessária para o devido entendimento do propósito da ação, das suas particularidades, do perfil desejado de servidor e as fases da capacitação.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</a:pPr>
            <a:endParaRPr lang="pt-BR" sz="2000" b="1" dirty="0">
              <a:latin typeface="+mn-lt"/>
              <a:cs typeface="Calibri"/>
            </a:endParaRPr>
          </a:p>
        </p:txBody>
      </p:sp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id="{2D410044-D686-A5C7-7556-741CDEE13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73" y="6429676"/>
            <a:ext cx="1647052" cy="434197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320428B2-8D39-DD62-D093-FF30298BD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66" y="5785882"/>
            <a:ext cx="1236066" cy="6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9584BF-00B4-4326-4B20-F5EDCB9CBF95}"/>
              </a:ext>
            </a:extLst>
          </p:cNvPr>
          <p:cNvSpPr txBox="1"/>
          <p:nvPr/>
        </p:nvSpPr>
        <p:spPr>
          <a:xfrm>
            <a:off x="1675001" y="279291"/>
            <a:ext cx="88419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200" b="1" dirty="0">
                <a:ea typeface="+mn-lt"/>
                <a:cs typeface="+mn-lt"/>
              </a:rPr>
              <a:t>OBJETIVOS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E658825-ADD5-2EB6-AD40-D255119A0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0" y="1782558"/>
            <a:ext cx="11538722" cy="453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pt-BR" sz="2000" b="1" dirty="0">
              <a:latin typeface="+mn-lt"/>
              <a:cs typeface="Calibri"/>
            </a:endParaRP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Entender as particularidades do Curso e os desafios de sua realização.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Estabelecer um Alinhamento Institucional entre os setores/atores envolvidos.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Contribuir para realização do Curso.</a:t>
            </a:r>
          </a:p>
        </p:txBody>
      </p:sp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id="{943E1B89-EEAB-8B36-6F4F-6163568D3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73" y="6429676"/>
            <a:ext cx="1647052" cy="434197"/>
          </a:xfrm>
          <a:prstGeom prst="rect">
            <a:avLst/>
          </a:prstGeom>
        </p:spPr>
      </p:pic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426F21AB-1C76-FE25-660A-83D8FDD4D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66" y="5785882"/>
            <a:ext cx="1236066" cy="69312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B038840-BFB0-2B5F-0328-6103398F440C}"/>
              </a:ext>
            </a:extLst>
          </p:cNvPr>
          <p:cNvSpPr txBox="1"/>
          <p:nvPr/>
        </p:nvSpPr>
        <p:spPr>
          <a:xfrm>
            <a:off x="780113" y="1288489"/>
            <a:ext cx="51250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endParaRPr lang="pt-BR" sz="2200" b="1" dirty="0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  <a:p>
            <a:pPr algn="just">
              <a:spcAft>
                <a:spcPts val="2400"/>
              </a:spcAft>
            </a:pPr>
            <a:endParaRPr lang="pt-BR" b="1" dirty="0">
              <a:ea typeface="+mn-lt"/>
              <a:cs typeface="+mn-lt"/>
            </a:endParaRPr>
          </a:p>
        </p:txBody>
      </p:sp>
      <p:cxnSp>
        <p:nvCxnSpPr>
          <p:cNvPr id="3" name="Google Shape;97;g1dc31a82f0f_0_0">
            <a:extLst>
              <a:ext uri="{FF2B5EF4-FFF2-40B4-BE49-F238E27FC236}">
                <a16:creationId xmlns:a16="http://schemas.microsoft.com/office/drawing/2014/main" id="{68D4D174-EAC4-F9AB-F3BD-E5981935E22F}"/>
              </a:ext>
            </a:extLst>
          </p:cNvPr>
          <p:cNvCxnSpPr>
            <a:cxnSpLocks/>
          </p:cNvCxnSpPr>
          <p:nvPr/>
        </p:nvCxnSpPr>
        <p:spPr>
          <a:xfrm flipV="1">
            <a:off x="318638" y="1938262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88;g1dc31a82f0f_0_0">
            <a:extLst>
              <a:ext uri="{FF2B5EF4-FFF2-40B4-BE49-F238E27FC236}">
                <a16:creationId xmlns:a16="http://schemas.microsoft.com/office/drawing/2014/main" id="{C7AAEA81-7EFD-E657-BF40-3B90066B8685}"/>
              </a:ext>
            </a:extLst>
          </p:cNvPr>
          <p:cNvSpPr/>
          <p:nvPr/>
        </p:nvSpPr>
        <p:spPr>
          <a:xfrm>
            <a:off x="-18245" y="1404272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222388" y="219530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ENCAMINHAMENTOS</a:t>
            </a:r>
          </a:p>
        </p:txBody>
      </p:sp>
      <p:sp>
        <p:nvSpPr>
          <p:cNvPr id="4" name="Google Shape;88;g1dc31a82f0f_0_0">
            <a:extLst>
              <a:ext uri="{FF2B5EF4-FFF2-40B4-BE49-F238E27FC236}">
                <a16:creationId xmlns:a16="http://schemas.microsoft.com/office/drawing/2014/main" id="{028ED903-3369-2443-C164-040ACFF81DB5}"/>
              </a:ext>
            </a:extLst>
          </p:cNvPr>
          <p:cNvSpPr/>
          <p:nvPr/>
        </p:nvSpPr>
        <p:spPr>
          <a:xfrm>
            <a:off x="-18245" y="1404272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97;g1dc31a82f0f_0_0">
            <a:extLst>
              <a:ext uri="{FF2B5EF4-FFF2-40B4-BE49-F238E27FC236}">
                <a16:creationId xmlns:a16="http://schemas.microsoft.com/office/drawing/2014/main" id="{319E7AFF-6263-2BB0-D58C-887F9F84A107}"/>
              </a:ext>
            </a:extLst>
          </p:cNvPr>
          <p:cNvCxnSpPr>
            <a:cxnSpLocks/>
          </p:cNvCxnSpPr>
          <p:nvPr/>
        </p:nvCxnSpPr>
        <p:spPr>
          <a:xfrm flipV="1">
            <a:off x="318638" y="1938262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B08CAC-B9EA-9376-8230-671986C7B480}"/>
              </a:ext>
            </a:extLst>
          </p:cNvPr>
          <p:cNvSpPr txBox="1"/>
          <p:nvPr/>
        </p:nvSpPr>
        <p:spPr>
          <a:xfrm>
            <a:off x="550417" y="2284475"/>
            <a:ext cx="11026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ea typeface="+mn-lt"/>
                <a:cs typeface="Calibri"/>
              </a:rPr>
              <a:t>Indicação de servidor para compor a Comissão de Apoio;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pt-BR" sz="2400" dirty="0">
              <a:ea typeface="+mn-lt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ea typeface="+mn-lt"/>
                <a:cs typeface="Calibri"/>
              </a:rPr>
              <a:t>Sugerir redação para as atribuições da Comissão de Apoio na Minuta de Portaria que cria a comissão.</a:t>
            </a:r>
            <a:endParaRPr lang="pt-BR" sz="2400" dirty="0">
              <a:ea typeface="+mn-lt"/>
              <a:cs typeface="+mn-lt"/>
            </a:endParaRP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ea typeface="+mn-lt"/>
              <a:cs typeface="+mn-lt"/>
            </a:endParaRP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CE7CBEE4-66BF-60A1-176B-BD07835EF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13" y="6469836"/>
            <a:ext cx="1494712" cy="394037"/>
          </a:xfrm>
          <a:prstGeom prst="rect">
            <a:avLst/>
          </a:prstGeo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FEAF8672-30C9-7E75-BE47-02C8282F8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92" y="5884175"/>
            <a:ext cx="1121739" cy="6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70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m 8" descr="Carro com fumaça e fogo&#10;&#10;Descrição gerada automaticamente com confiança média">
            <a:extLst>
              <a:ext uri="{FF2B5EF4-FFF2-40B4-BE49-F238E27FC236}">
                <a16:creationId xmlns:a16="http://schemas.microsoft.com/office/drawing/2014/main" id="{20A2CDFA-2489-2B00-F8DC-6CB93F24E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31C0EC-C79C-7B5E-588F-FDC6ED98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" y="5935262"/>
            <a:ext cx="1782298" cy="4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273B84-99D2-DDC3-C919-D9E717FF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985" y="5644376"/>
            <a:ext cx="1081505" cy="94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Forma&#10;&#10;Descrição gerada automaticamente com confiança média">
            <a:extLst>
              <a:ext uri="{FF2B5EF4-FFF2-40B4-BE49-F238E27FC236}">
                <a16:creationId xmlns:a16="http://schemas.microsoft.com/office/drawing/2014/main" id="{7DED474C-8B84-9707-EC1B-4B5D99599A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49" y="5935262"/>
            <a:ext cx="1494712" cy="3940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7666BAE-7454-6EC7-266B-9AF4A015745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64" b="94595" l="3175" r="97279">
                        <a14:foregroundMark x1="6349" y1="50965" x2="6349" y2="50965"/>
                        <a14:foregroundMark x1="3175" y1="51737" x2="3175" y2="51737"/>
                        <a14:foregroundMark x1="44898" y1="6564" x2="44898" y2="6564"/>
                        <a14:foregroundMark x1="48980" y1="88417" x2="48980" y2="88417"/>
                        <a14:foregroundMark x1="49887" y1="94595" x2="49887" y2="94595"/>
                        <a14:foregroundMark x1="92063" y1="52510" x2="92063" y2="52510"/>
                        <a14:foregroundMark x1="97279" y1="50579" x2="97279" y2="50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034" y="-204405"/>
            <a:ext cx="12654068" cy="7431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90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9584BF-00B4-4326-4B20-F5EDCB9CBF95}"/>
              </a:ext>
            </a:extLst>
          </p:cNvPr>
          <p:cNvSpPr txBox="1"/>
          <p:nvPr/>
        </p:nvSpPr>
        <p:spPr>
          <a:xfrm>
            <a:off x="1675001" y="279291"/>
            <a:ext cx="88419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200" b="1" dirty="0">
                <a:ea typeface="+mn-lt"/>
                <a:cs typeface="+mn-lt"/>
              </a:rPr>
              <a:t>SUMÁRIO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E658825-ADD5-2EB6-AD40-D255119A0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0" y="1418564"/>
            <a:ext cx="11538722" cy="453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pt-BR" sz="2000" b="1" dirty="0">
              <a:latin typeface="+mn-lt"/>
              <a:cs typeface="Calibri"/>
            </a:endParaRP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Status atual do processo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Necessidade de realização do Curso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Sugestão de formato para o Curso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Comissão de Apoio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Características do Curso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Divulgação e Orientações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Encaminhamentos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pt-BR" sz="2400" dirty="0">
              <a:latin typeface="+mn-lt"/>
            </a:endParaRP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pt-BR" sz="2400" dirty="0">
              <a:latin typeface="+mn-lt"/>
            </a:endParaRPr>
          </a:p>
        </p:txBody>
      </p:sp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id="{943E1B89-EEAB-8B36-6F4F-6163568D3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73" y="6429676"/>
            <a:ext cx="1647052" cy="434197"/>
          </a:xfrm>
          <a:prstGeom prst="rect">
            <a:avLst/>
          </a:prstGeom>
        </p:spPr>
      </p:pic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426F21AB-1C76-FE25-660A-83D8FDD4D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66" y="5785882"/>
            <a:ext cx="1236066" cy="69312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B038840-BFB0-2B5F-0328-6103398F440C}"/>
              </a:ext>
            </a:extLst>
          </p:cNvPr>
          <p:cNvSpPr txBox="1"/>
          <p:nvPr/>
        </p:nvSpPr>
        <p:spPr>
          <a:xfrm>
            <a:off x="780113" y="1288489"/>
            <a:ext cx="51250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endParaRPr lang="pt-BR" sz="2200" b="1" dirty="0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  <a:p>
            <a:pPr algn="just">
              <a:spcAft>
                <a:spcPts val="2400"/>
              </a:spcAft>
            </a:pPr>
            <a:endParaRPr lang="pt-BR" b="1" dirty="0">
              <a:ea typeface="+mn-lt"/>
              <a:cs typeface="+mn-lt"/>
            </a:endParaRPr>
          </a:p>
        </p:txBody>
      </p:sp>
      <p:cxnSp>
        <p:nvCxnSpPr>
          <p:cNvPr id="3" name="Google Shape;97;g1dc31a82f0f_0_0">
            <a:extLst>
              <a:ext uri="{FF2B5EF4-FFF2-40B4-BE49-F238E27FC236}">
                <a16:creationId xmlns:a16="http://schemas.microsoft.com/office/drawing/2014/main" id="{68D4D174-EAC4-F9AB-F3BD-E5981935E22F}"/>
              </a:ext>
            </a:extLst>
          </p:cNvPr>
          <p:cNvCxnSpPr>
            <a:cxnSpLocks/>
          </p:cNvCxnSpPr>
          <p:nvPr/>
        </p:nvCxnSpPr>
        <p:spPr>
          <a:xfrm flipV="1">
            <a:off x="318638" y="1538765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88;g1dc31a82f0f_0_0">
            <a:extLst>
              <a:ext uri="{FF2B5EF4-FFF2-40B4-BE49-F238E27FC236}">
                <a16:creationId xmlns:a16="http://schemas.microsoft.com/office/drawing/2014/main" id="{C7AAEA81-7EFD-E657-BF40-3B90066B8685}"/>
              </a:ext>
            </a:extLst>
          </p:cNvPr>
          <p:cNvSpPr/>
          <p:nvPr/>
        </p:nvSpPr>
        <p:spPr>
          <a:xfrm>
            <a:off x="-18245" y="1004775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6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9584BF-00B4-4326-4B20-F5EDCB9CBF95}"/>
              </a:ext>
            </a:extLst>
          </p:cNvPr>
          <p:cNvSpPr txBox="1"/>
          <p:nvPr/>
        </p:nvSpPr>
        <p:spPr>
          <a:xfrm>
            <a:off x="1675001" y="279291"/>
            <a:ext cx="88419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200" b="1" dirty="0">
                <a:ea typeface="+mn-lt"/>
                <a:cs typeface="+mn-lt"/>
              </a:rPr>
              <a:t>STATUS ATUAL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E658825-ADD5-2EB6-AD40-D255119A0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0" y="1782558"/>
            <a:ext cx="11538722" cy="453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pt-BR" sz="2000" b="1" dirty="0">
              <a:latin typeface="+mn-lt"/>
              <a:cs typeface="Calibri"/>
            </a:endParaRP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Proposta – Formato aprovado pelo Secretário, DISPF e ESPEN.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Processo: 08016.012046/2022-28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Sugestão do I CAEP: Informação 3 (</a:t>
            </a:r>
            <a:r>
              <a:rPr lang="pt-BR" sz="1800" dirty="0">
                <a:latin typeface="+mn-lt"/>
                <a:hlinkClick r:id="rId2" action="ppaction://hlinkfile"/>
              </a:rPr>
              <a:t>21742870</a:t>
            </a:r>
            <a:r>
              <a:rPr lang="pt-BR" sz="1800" dirty="0">
                <a:latin typeface="+mn-lt"/>
              </a:rPr>
              <a:t>)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Motivação: capacitar servidores para integrar o Grupo de Ações Especiais Penais (GAEP).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1800" b="1" dirty="0">
                <a:latin typeface="+mn-lt"/>
              </a:rPr>
              <a:t>Encaminhamento: criação da Comissão de Apoio e definição de atribuições.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+mn-lt"/>
                <a:cs typeface="Calibri" panose="020F0502020204030204" pitchFamily="34" charset="0"/>
              </a:rPr>
              <a:t>Produto final: apoio e execução do curso.</a:t>
            </a:r>
            <a:endParaRPr lang="pt-BR" alt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id="{943E1B89-EEAB-8B36-6F4F-6163568D3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73" y="6429676"/>
            <a:ext cx="1647052" cy="434197"/>
          </a:xfrm>
          <a:prstGeom prst="rect">
            <a:avLst/>
          </a:prstGeom>
        </p:spPr>
      </p:pic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426F21AB-1C76-FE25-660A-83D8FDD4D8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66" y="5785882"/>
            <a:ext cx="1236066" cy="69312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B038840-BFB0-2B5F-0328-6103398F440C}"/>
              </a:ext>
            </a:extLst>
          </p:cNvPr>
          <p:cNvSpPr txBox="1"/>
          <p:nvPr/>
        </p:nvSpPr>
        <p:spPr>
          <a:xfrm>
            <a:off x="780113" y="1288489"/>
            <a:ext cx="51250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I CAEP</a:t>
            </a:r>
          </a:p>
          <a:p>
            <a:pPr algn="just">
              <a:spcAft>
                <a:spcPts val="2400"/>
              </a:spcAft>
            </a:pPr>
            <a:endParaRPr lang="pt-BR" b="1" dirty="0">
              <a:ea typeface="+mn-lt"/>
              <a:cs typeface="+mn-lt"/>
            </a:endParaRPr>
          </a:p>
        </p:txBody>
      </p:sp>
      <p:cxnSp>
        <p:nvCxnSpPr>
          <p:cNvPr id="3" name="Google Shape;97;g1dc31a82f0f_0_0">
            <a:extLst>
              <a:ext uri="{FF2B5EF4-FFF2-40B4-BE49-F238E27FC236}">
                <a16:creationId xmlns:a16="http://schemas.microsoft.com/office/drawing/2014/main" id="{68D4D174-EAC4-F9AB-F3BD-E5981935E22F}"/>
              </a:ext>
            </a:extLst>
          </p:cNvPr>
          <p:cNvCxnSpPr>
            <a:cxnSpLocks/>
          </p:cNvCxnSpPr>
          <p:nvPr/>
        </p:nvCxnSpPr>
        <p:spPr>
          <a:xfrm flipV="1">
            <a:off x="318638" y="1938262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88;g1dc31a82f0f_0_0">
            <a:extLst>
              <a:ext uri="{FF2B5EF4-FFF2-40B4-BE49-F238E27FC236}">
                <a16:creationId xmlns:a16="http://schemas.microsoft.com/office/drawing/2014/main" id="{C7AAEA81-7EFD-E657-BF40-3B90066B8685}"/>
              </a:ext>
            </a:extLst>
          </p:cNvPr>
          <p:cNvSpPr/>
          <p:nvPr/>
        </p:nvSpPr>
        <p:spPr>
          <a:xfrm>
            <a:off x="-18245" y="1404272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4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222388" y="219530"/>
            <a:ext cx="119044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2800" b="1" dirty="0">
                <a:ea typeface="+mn-lt"/>
                <a:cs typeface="+mn-lt"/>
              </a:rPr>
              <a:t>STATUS ATUAL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98E847-FC99-E2D1-C654-67EECD7BA090}"/>
              </a:ext>
            </a:extLst>
          </p:cNvPr>
          <p:cNvSpPr txBox="1"/>
          <p:nvPr/>
        </p:nvSpPr>
        <p:spPr>
          <a:xfrm>
            <a:off x="780113" y="1288489"/>
            <a:ext cx="51250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SISTEMA PENITENCIÁRIO FEDERAL</a:t>
            </a:r>
          </a:p>
          <a:p>
            <a:pPr algn="just">
              <a:spcAft>
                <a:spcPts val="2400"/>
              </a:spcAft>
            </a:pPr>
            <a:endParaRPr lang="pt-BR" b="1" dirty="0">
              <a:ea typeface="+mn-lt"/>
              <a:cs typeface="+mn-lt"/>
            </a:endParaRPr>
          </a:p>
        </p:txBody>
      </p:sp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id="{581A8B4B-3422-07BC-BA7A-185AD91B9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73" y="6429676"/>
            <a:ext cx="1647052" cy="434197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9DA0627B-E1BD-7DA3-0A56-472B6C882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66" y="5785882"/>
            <a:ext cx="1236066" cy="693121"/>
          </a:xfrm>
          <a:prstGeom prst="rect">
            <a:avLst/>
          </a:prstGeom>
        </p:spPr>
      </p:pic>
      <p:cxnSp>
        <p:nvCxnSpPr>
          <p:cNvPr id="7" name="Google Shape;97;g1dc31a82f0f_0_0">
            <a:extLst>
              <a:ext uri="{FF2B5EF4-FFF2-40B4-BE49-F238E27FC236}">
                <a16:creationId xmlns:a16="http://schemas.microsoft.com/office/drawing/2014/main" id="{319E7AFF-6263-2BB0-D58C-887F9F84A107}"/>
              </a:ext>
            </a:extLst>
          </p:cNvPr>
          <p:cNvCxnSpPr>
            <a:cxnSpLocks/>
          </p:cNvCxnSpPr>
          <p:nvPr/>
        </p:nvCxnSpPr>
        <p:spPr>
          <a:xfrm flipV="1">
            <a:off x="318638" y="1938262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B08CAC-B9EA-9376-8230-671986C7B480}"/>
              </a:ext>
            </a:extLst>
          </p:cNvPr>
          <p:cNvSpPr txBox="1"/>
          <p:nvPr/>
        </p:nvSpPr>
        <p:spPr>
          <a:xfrm>
            <a:off x="897307" y="2164305"/>
            <a:ext cx="977315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b="1" dirty="0">
                <a:ea typeface="+mn-lt"/>
                <a:cs typeface="+mn-lt"/>
              </a:rPr>
              <a:t>NECESSIDADE</a:t>
            </a:r>
            <a:endParaRPr lang="pt-BR" sz="2000" b="1" dirty="0">
              <a:ea typeface="+mn-lt"/>
              <a:cs typeface="+mn-lt"/>
            </a:endParaRPr>
          </a:p>
          <a:p>
            <a:pPr lvl="1" algn="just">
              <a:spcAft>
                <a:spcPts val="1200"/>
              </a:spcAft>
            </a:pPr>
            <a:r>
              <a:rPr lang="pt-BR" dirty="0">
                <a:ea typeface="+mn-lt"/>
                <a:cs typeface="+mn-lt"/>
              </a:rPr>
              <a:t>Ter um grupo especializado no SPF pra cumprir as ações de maior risco e complexidade: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ea typeface="+mn-lt"/>
                <a:cs typeface="+mn-lt"/>
              </a:rPr>
              <a:t>Escoltas de alto risco;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ea typeface="+mn-lt"/>
                <a:cs typeface="+mn-lt"/>
              </a:rPr>
              <a:t>Motins/Rebeliões;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ea typeface="+mn-lt"/>
                <a:cs typeface="+mn-lt"/>
              </a:rPr>
              <a:t>Plano de Defesa das Unidades;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ea typeface="+mn-lt"/>
                <a:cs typeface="+mn-lt"/>
              </a:rPr>
              <a:t>Apoio em atentado a servidores;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ea typeface="+mn-lt"/>
                <a:cs typeface="+mn-lt"/>
              </a:rPr>
              <a:t>Recaptura de presos;</a:t>
            </a:r>
          </a:p>
          <a:p>
            <a:pPr marL="742950" lvl="1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ea typeface="+mn-lt"/>
                <a:cs typeface="+mn-lt"/>
              </a:rPr>
              <a:t>Eventos críticos diversos, inclusive em apoio a estados; etc.</a:t>
            </a:r>
          </a:p>
          <a:p>
            <a:pPr algn="just">
              <a:spcAft>
                <a:spcPts val="1200"/>
              </a:spcAft>
            </a:pPr>
            <a:r>
              <a:rPr lang="pt-BR" b="1" dirty="0">
                <a:ea typeface="+mn-lt"/>
                <a:cs typeface="+mn-lt"/>
              </a:rPr>
              <a:t>CENÁRIO ATUAL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a typeface="+mn-lt"/>
                <a:cs typeface="+mn-lt"/>
              </a:rPr>
              <a:t>Deficiência de servidores com perfil adequado em operações e missões críticas;</a:t>
            </a:r>
          </a:p>
          <a:p>
            <a:pPr marL="742950" lvl="1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1600" u="sng" dirty="0">
                <a:ea typeface="+mn-lt"/>
                <a:cs typeface="+mn-lt"/>
              </a:rPr>
              <a:t>Riscos advindos da seleção inadequada</a:t>
            </a:r>
            <a:r>
              <a:rPr lang="pt-BR" sz="1600" dirty="0">
                <a:ea typeface="+mn-lt"/>
                <a:cs typeface="+mn-lt"/>
              </a:rPr>
              <a:t> de servidores sem perfil em tais atividades</a:t>
            </a:r>
            <a:r>
              <a:rPr lang="pt-BR" dirty="0">
                <a:ea typeface="+mn-lt"/>
                <a:cs typeface="+mn-lt"/>
              </a:rPr>
              <a:t>.</a:t>
            </a:r>
            <a:endParaRPr lang="pt-BR" dirty="0"/>
          </a:p>
        </p:txBody>
      </p:sp>
      <p:sp>
        <p:nvSpPr>
          <p:cNvPr id="10" name="Google Shape;88;g1dc31a82f0f_0_0">
            <a:extLst>
              <a:ext uri="{FF2B5EF4-FFF2-40B4-BE49-F238E27FC236}">
                <a16:creationId xmlns:a16="http://schemas.microsoft.com/office/drawing/2014/main" id="{790B3ACA-F57B-934E-5232-0A2E00C04396}"/>
              </a:ext>
            </a:extLst>
          </p:cNvPr>
          <p:cNvSpPr/>
          <p:nvPr/>
        </p:nvSpPr>
        <p:spPr>
          <a:xfrm>
            <a:off x="-18245" y="1404272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47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A61B0A9-E6A2-42C3-8938-7039C78C0C8E}"/>
              </a:ext>
            </a:extLst>
          </p:cNvPr>
          <p:cNvSpPr txBox="1"/>
          <p:nvPr/>
        </p:nvSpPr>
        <p:spPr>
          <a:xfrm>
            <a:off x="1674996" y="468820"/>
            <a:ext cx="88419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2800" b="1" dirty="0">
                <a:ea typeface="+mn-lt"/>
                <a:cs typeface="+mn-lt"/>
              </a:rPr>
              <a:t>NECESSIDADE: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5DFE1E1-7AE8-839C-712D-3444DF96C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39" y="1109832"/>
            <a:ext cx="11670713" cy="87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2600" dirty="0">
                <a:latin typeface="+mn-lt"/>
                <a:cs typeface="Calibri"/>
              </a:rPr>
              <a:t>“Capacitar servidores do Sistema Penitenciário Federal para integram o Grupo de Ações Especiais Penais - GAEP”</a:t>
            </a:r>
          </a:p>
          <a:p>
            <a:pPr marL="457200" lvl="1" indent="0" algn="just">
              <a:spcBef>
                <a:spcPts val="0"/>
              </a:spcBef>
              <a:spcAft>
                <a:spcPts val="2400"/>
              </a:spcAft>
              <a:buNone/>
            </a:pPr>
            <a:endParaRPr lang="pt-BR" dirty="0">
              <a:latin typeface="+mn-lt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9532EE-428A-347B-5A97-2E66CD33A2D2}"/>
              </a:ext>
            </a:extLst>
          </p:cNvPr>
          <p:cNvSpPr txBox="1"/>
          <p:nvPr/>
        </p:nvSpPr>
        <p:spPr>
          <a:xfrm>
            <a:off x="5188588" y="3031106"/>
            <a:ext cx="18148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2800" b="1" dirty="0">
                <a:ea typeface="+mn-lt"/>
                <a:cs typeface="+mn-lt"/>
              </a:rPr>
              <a:t>MEIOS: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9711F1-6B9E-9782-FFB7-1CDE831B5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204" y="3640487"/>
            <a:ext cx="9017582" cy="87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2800" dirty="0">
                <a:latin typeface="+mn-lt"/>
                <a:cs typeface="Calibri"/>
              </a:rPr>
              <a:t>“Processo Seletivo + Curso de Capacitação”</a:t>
            </a:r>
          </a:p>
          <a:p>
            <a:pPr marL="457200" lvl="1" indent="0" algn="just">
              <a:spcBef>
                <a:spcPts val="0"/>
              </a:spcBef>
              <a:spcAft>
                <a:spcPts val="2400"/>
              </a:spcAft>
              <a:buNone/>
            </a:pPr>
            <a:endParaRPr lang="pt-BR" dirty="0">
              <a:latin typeface="+mn-lt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BDE529-51F4-EF5B-4470-086F170A47B1}"/>
              </a:ext>
            </a:extLst>
          </p:cNvPr>
          <p:cNvSpPr txBox="1"/>
          <p:nvPr/>
        </p:nvSpPr>
        <p:spPr>
          <a:xfrm>
            <a:off x="4588920" y="5083354"/>
            <a:ext cx="30141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2800" b="1" dirty="0">
                <a:ea typeface="+mn-lt"/>
                <a:cs typeface="+mn-lt"/>
              </a:rPr>
              <a:t>TRABALHOS: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E6D027B-3DA1-357E-77C6-34FE61FC9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869" y="5692735"/>
            <a:ext cx="8229600" cy="87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2800" dirty="0">
                <a:latin typeface="+mn-lt"/>
                <a:cs typeface="Calibri"/>
              </a:rPr>
              <a:t>“Comissão de Apoio e Coordenação do I CAEP”</a:t>
            </a:r>
          </a:p>
          <a:p>
            <a:pPr marL="457200" lvl="1" indent="0" algn="just">
              <a:spcBef>
                <a:spcPts val="0"/>
              </a:spcBef>
              <a:spcAft>
                <a:spcPts val="2400"/>
              </a:spcAft>
              <a:buNone/>
            </a:pPr>
            <a:endParaRPr lang="pt-BR" dirty="0">
              <a:latin typeface="+mn-lt"/>
              <a:cs typeface="Calibri"/>
            </a:endParaRPr>
          </a:p>
        </p:txBody>
      </p:sp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id="{C21A472D-4879-3D62-05ED-86EAA881C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73" y="6429676"/>
            <a:ext cx="1647052" cy="434197"/>
          </a:xfrm>
          <a:prstGeom prst="rect">
            <a:avLst/>
          </a:prstGeom>
        </p:spPr>
      </p:pic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F379C049-AA2D-DC5D-A910-9B0D987401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66" y="5785882"/>
            <a:ext cx="1236066" cy="6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222388" y="219530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I CAEP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98E847-FC99-E2D1-C654-67EECD7BA090}"/>
              </a:ext>
            </a:extLst>
          </p:cNvPr>
          <p:cNvSpPr txBox="1"/>
          <p:nvPr/>
        </p:nvSpPr>
        <p:spPr>
          <a:xfrm>
            <a:off x="811850" y="1279943"/>
            <a:ext cx="558895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SUGESTÃO PARA A CAPACITAÇÃO</a:t>
            </a:r>
            <a:endParaRPr lang="pt-BR" sz="2200" b="1" dirty="0">
              <a:ea typeface="+mn-lt"/>
              <a:cs typeface="+mn-lt"/>
            </a:endParaRPr>
          </a:p>
        </p:txBody>
      </p:sp>
      <p:sp>
        <p:nvSpPr>
          <p:cNvPr id="4" name="Google Shape;88;g1dc31a82f0f_0_0">
            <a:extLst>
              <a:ext uri="{FF2B5EF4-FFF2-40B4-BE49-F238E27FC236}">
                <a16:creationId xmlns:a16="http://schemas.microsoft.com/office/drawing/2014/main" id="{028ED903-3369-2443-C164-040ACFF81DB5}"/>
              </a:ext>
            </a:extLst>
          </p:cNvPr>
          <p:cNvSpPr/>
          <p:nvPr/>
        </p:nvSpPr>
        <p:spPr>
          <a:xfrm>
            <a:off x="-18245" y="1404272"/>
            <a:ext cx="813003" cy="221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97;g1dc31a82f0f_0_0">
            <a:extLst>
              <a:ext uri="{FF2B5EF4-FFF2-40B4-BE49-F238E27FC236}">
                <a16:creationId xmlns:a16="http://schemas.microsoft.com/office/drawing/2014/main" id="{319E7AFF-6263-2BB0-D58C-887F9F84A107}"/>
              </a:ext>
            </a:extLst>
          </p:cNvPr>
          <p:cNvCxnSpPr>
            <a:cxnSpLocks/>
          </p:cNvCxnSpPr>
          <p:nvPr/>
        </p:nvCxnSpPr>
        <p:spPr>
          <a:xfrm flipV="1">
            <a:off x="318638" y="1938262"/>
            <a:ext cx="11873362" cy="22136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B08CAC-B9EA-9376-8230-671986C7B480}"/>
              </a:ext>
            </a:extLst>
          </p:cNvPr>
          <p:cNvSpPr txBox="1"/>
          <p:nvPr/>
        </p:nvSpPr>
        <p:spPr>
          <a:xfrm>
            <a:off x="940038" y="2143003"/>
            <a:ext cx="973042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latin typeface="+mn-lt"/>
                <a:cs typeface="Calibri"/>
              </a:rPr>
              <a:t>Duração</a:t>
            </a:r>
            <a:r>
              <a:rPr lang="pt-BR" sz="1600" dirty="0">
                <a:latin typeface="+mn-lt"/>
                <a:cs typeface="Calibri"/>
              </a:rPr>
              <a:t>: 7 semanas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(previsão de aumento)</a:t>
            </a:r>
            <a:r>
              <a:rPr lang="pt-BR" sz="1600" dirty="0">
                <a:latin typeface="+mn-lt"/>
                <a:cs typeface="Calibri"/>
              </a:rPr>
              <a:t>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latin typeface="+mn-lt"/>
                <a:cs typeface="Calibri"/>
              </a:rPr>
              <a:t>Público alvo</a:t>
            </a:r>
            <a:r>
              <a:rPr lang="pt-BR" sz="1600" dirty="0">
                <a:latin typeface="+mn-lt"/>
                <a:cs typeface="Calibri"/>
              </a:rPr>
              <a:t>: Policiais Penais Federais;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latin typeface="+mn-lt"/>
                <a:cs typeface="Calibri"/>
              </a:rPr>
              <a:t>Quantidade de alunos</a:t>
            </a:r>
            <a:r>
              <a:rPr lang="pt-BR" sz="1600" dirty="0">
                <a:latin typeface="+mn-lt"/>
                <a:cs typeface="Calibri"/>
              </a:rPr>
              <a:t>: 48 candidatos, sendo 8 de cada uma de nossas Penitenciárias Federais e Sede;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latin typeface="+mn-lt"/>
                <a:cs typeface="Calibri"/>
              </a:rPr>
              <a:t>Regime</a:t>
            </a:r>
            <a:r>
              <a:rPr lang="pt-BR" sz="1600" dirty="0">
                <a:latin typeface="+mn-lt"/>
                <a:cs typeface="Calibri"/>
              </a:rPr>
              <a:t>: Internato;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latin typeface="+mn-lt"/>
                <a:cs typeface="Calibri"/>
              </a:rPr>
              <a:t>Local</a:t>
            </a:r>
            <a:r>
              <a:rPr lang="pt-BR" sz="1600" dirty="0">
                <a:latin typeface="+mn-lt"/>
                <a:cs typeface="Calibri"/>
              </a:rPr>
              <a:t>: Penitenciária Federal em Brasília + Instituições Coirmãs;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latin typeface="+mn-lt"/>
                <a:cs typeface="Calibri"/>
              </a:rPr>
              <a:t>Execução</a:t>
            </a:r>
            <a:r>
              <a:rPr lang="pt-BR" sz="1600" dirty="0">
                <a:latin typeface="+mn-lt"/>
                <a:cs typeface="Calibri"/>
              </a:rPr>
              <a:t>: ESPEN + DISPF;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latin typeface="+mn-lt"/>
                <a:cs typeface="Calibri"/>
              </a:rPr>
              <a:t>Fases</a:t>
            </a:r>
            <a:r>
              <a:rPr lang="pt-BR" sz="1600" dirty="0">
                <a:latin typeface="+mn-lt"/>
                <a:cs typeface="Calibri"/>
              </a:rPr>
              <a:t>: Processo Seletivo + Curso de Capacitação;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latin typeface="+mn-lt"/>
                <a:cs typeface="Calibri"/>
              </a:rPr>
              <a:t>Desenvolvimento dos Trabalhos: </a:t>
            </a:r>
            <a:r>
              <a:rPr lang="pt-BR" sz="1600" dirty="0">
                <a:latin typeface="+mn-lt"/>
                <a:cs typeface="Calibri"/>
              </a:rPr>
              <a:t>Comissão formada por integrantes da ESPEN, DISPF, Corregedoria, Ouvidoria, Comunicação Social;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dirty="0">
                <a:latin typeface="+mn-lt"/>
                <a:cs typeface="Calibri"/>
              </a:rPr>
              <a:t>* Disponibilização de servidores por parte da DISPF para atividades administrativas e instrutores.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ea typeface="+mn-lt"/>
              <a:cs typeface="+mn-lt"/>
            </a:endParaRP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>
              <a:ea typeface="+mn-lt"/>
              <a:cs typeface="+mn-lt"/>
            </a:endParaRP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F4A48211-22F4-7A9F-81D9-22DA035D0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13" y="6469836"/>
            <a:ext cx="1494712" cy="394037"/>
          </a:xfrm>
          <a:prstGeom prst="rect">
            <a:avLst/>
          </a:prstGeo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E7D2A24F-50A6-4CEE-D518-E42ABFD57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92" y="5884175"/>
            <a:ext cx="1121739" cy="6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6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FC12DD62-F01C-06BE-0BB0-99070DCFA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2083"/>
              </p:ext>
            </p:extLst>
          </p:nvPr>
        </p:nvGraphicFramePr>
        <p:xfrm>
          <a:off x="402657" y="1197384"/>
          <a:ext cx="11386686" cy="4396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562">
                  <a:extLst>
                    <a:ext uri="{9D8B030D-6E8A-4147-A177-3AD203B41FA5}">
                      <a16:colId xmlns:a16="http://schemas.microsoft.com/office/drawing/2014/main" val="3666031501"/>
                    </a:ext>
                  </a:extLst>
                </a:gridCol>
                <a:gridCol w="3795562">
                  <a:extLst>
                    <a:ext uri="{9D8B030D-6E8A-4147-A177-3AD203B41FA5}">
                      <a16:colId xmlns:a16="http://schemas.microsoft.com/office/drawing/2014/main" val="3423495798"/>
                    </a:ext>
                  </a:extLst>
                </a:gridCol>
                <a:gridCol w="3795562">
                  <a:extLst>
                    <a:ext uri="{9D8B030D-6E8A-4147-A177-3AD203B41FA5}">
                      <a16:colId xmlns:a16="http://schemas.microsoft.com/office/drawing/2014/main" val="3532385779"/>
                    </a:ext>
                  </a:extLst>
                </a:gridCol>
              </a:tblGrid>
              <a:tr h="743515">
                <a:tc>
                  <a:txBody>
                    <a:bodyPr/>
                    <a:lstStyle/>
                    <a:p>
                      <a:r>
                        <a:rPr lang="pt-BR" dirty="0"/>
                        <a:t>Direitos Humanos e Legislação Aplicada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Uso da Força e Legislação Aplicada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Legislação Aplicada ao SPF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18537674"/>
                  </a:ext>
                </a:extLst>
              </a:tr>
              <a:tr h="430767">
                <a:tc>
                  <a:txBody>
                    <a:bodyPr/>
                    <a:lstStyle/>
                    <a:p>
                      <a:r>
                        <a:rPr lang="pt-BR" dirty="0"/>
                        <a:t>Operações de Escolta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Intervenção Prisional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Controle de Distúrbio Civil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9028472"/>
                  </a:ext>
                </a:extLst>
              </a:tr>
              <a:tr h="743515">
                <a:tc>
                  <a:txBody>
                    <a:bodyPr/>
                    <a:lstStyle/>
                    <a:p>
                      <a:r>
                        <a:rPr lang="pt-BR" dirty="0"/>
                        <a:t>Gerenciamento de Crises e Negociação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Técnicas e Tecnologias Menos Letais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Armamento e Tiro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20433944"/>
                  </a:ext>
                </a:extLst>
              </a:tr>
              <a:tr h="430767">
                <a:tc>
                  <a:txBody>
                    <a:bodyPr/>
                    <a:lstStyle/>
                    <a:p>
                      <a:r>
                        <a:rPr lang="pt-BR" dirty="0"/>
                        <a:t>Atividade Física Policial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Luta Policial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APH Tático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9907145"/>
                  </a:ext>
                </a:extLst>
              </a:tr>
              <a:tr h="483767">
                <a:tc>
                  <a:txBody>
                    <a:bodyPr/>
                    <a:lstStyle/>
                    <a:p>
                      <a:r>
                        <a:rPr lang="pt-BR" dirty="0"/>
                        <a:t>Inteligência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Radiocomunicação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Segurança de Dignitário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76961288"/>
                  </a:ext>
                </a:extLst>
              </a:tr>
              <a:tr h="430767">
                <a:tc>
                  <a:txBody>
                    <a:bodyPr/>
                    <a:lstStyle/>
                    <a:p>
                      <a:r>
                        <a:rPr lang="pt-BR" dirty="0"/>
                        <a:t>Abordagem à Pessoas e Veículos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Patrulha e Combate Urbano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Patrulha e Combate Rural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28223101"/>
                  </a:ext>
                </a:extLst>
              </a:tr>
              <a:tr h="492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Combate em Ambiente Confinado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Abertura Tática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Tripulante Operacional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10201569"/>
                  </a:ext>
                </a:extLst>
              </a:tr>
              <a:tr h="452846">
                <a:tc>
                  <a:txBody>
                    <a:bodyPr/>
                    <a:lstStyle/>
                    <a:p>
                      <a:r>
                        <a:rPr lang="pt-BR" dirty="0"/>
                        <a:t>Noções de Organização e Controle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Sobrevivência e Orientação</a:t>
                      </a:r>
                    </a:p>
                    <a:p>
                      <a:endParaRPr lang="pt-BR" dirty="0"/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marL="90000"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11000">
                          <a:schemeClr val="accent3">
                            <a:alpha val="0"/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690184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174263" y="335034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DISCIPLINAS</a:t>
            </a: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A3FC32F4-6236-C070-F6A6-456F625C2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13" y="6469836"/>
            <a:ext cx="1494712" cy="394037"/>
          </a:xfrm>
          <a:prstGeom prst="rect">
            <a:avLst/>
          </a:pr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1CFF6F7B-11A0-84C2-0D81-C762C67DE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92" y="5884175"/>
            <a:ext cx="1121739" cy="6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7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BA59C86-3354-C48E-0EDB-EF38BF2F71C9}"/>
              </a:ext>
            </a:extLst>
          </p:cNvPr>
          <p:cNvSpPr txBox="1"/>
          <p:nvPr/>
        </p:nvSpPr>
        <p:spPr>
          <a:xfrm>
            <a:off x="222388" y="219530"/>
            <a:ext cx="119044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000" b="1" dirty="0">
                <a:ea typeface="+mn-lt"/>
                <a:cs typeface="+mn-lt"/>
              </a:rPr>
              <a:t>FASES DA CAPACITAÇÃO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98E847-FC99-E2D1-C654-67EECD7BA090}"/>
              </a:ext>
            </a:extLst>
          </p:cNvPr>
          <p:cNvSpPr txBox="1"/>
          <p:nvPr/>
        </p:nvSpPr>
        <p:spPr>
          <a:xfrm>
            <a:off x="222388" y="1305581"/>
            <a:ext cx="11904435" cy="4124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000" b="1" dirty="0">
                <a:ea typeface="+mn-lt"/>
                <a:cs typeface="+mn-lt"/>
              </a:rPr>
              <a:t>Fase Administrativa (03 dias): 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orientações sobre o formato e execução do curso; sobre a equipe de coordenadores e instrutores; contemplará a Aula Inaugural e palestras iniciais das equipes de coordenação, palestras e orientações sobre saúde e medicamentos; sobre a apresentação pessoal, o aprestamento e composição dos uniformes, preparação da mochila, disposição de kits, 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xerifado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os horários e locais designados para curso</a:t>
            </a:r>
            <a:r>
              <a:rPr lang="pt-B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lt"/>
                <a:cs typeface="+mn-lt"/>
              </a:rPr>
              <a:t>.</a:t>
            </a:r>
            <a:endParaRPr lang="pt-BR" b="1" dirty="0">
              <a:ea typeface="+mn-lt"/>
              <a:cs typeface="+mn-lt"/>
            </a:endParaRPr>
          </a:p>
          <a:p>
            <a:pPr algn="just">
              <a:spcAft>
                <a:spcPts val="2400"/>
              </a:spcAft>
            </a:pPr>
            <a:r>
              <a:rPr lang="pt-BR" sz="2000" b="1" dirty="0">
                <a:ea typeface="+mn-lt"/>
                <a:cs typeface="+mn-lt"/>
              </a:rPr>
              <a:t>Fase Rústica (1 semana): 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atividades físicas extenuantes, com bastante restrição de alimentos e sono, além de elevada pressão psicológica; também receberão conhecimentos sobre sobrevivência e orientação, salvamento, nado utilitário, sendo cobrados quanto à apresentação pessoal, aprestamento, organização e controle, e demais conhecimentos repassados nessa fase.</a:t>
            </a:r>
            <a:endParaRPr lang="pt-BR" b="1" dirty="0">
              <a:ea typeface="+mn-lt"/>
              <a:cs typeface="+mn-lt"/>
            </a:endParaRPr>
          </a:p>
          <a:p>
            <a:pPr algn="just">
              <a:spcAft>
                <a:spcPts val="1800"/>
              </a:spcAft>
            </a:pPr>
            <a:r>
              <a:rPr lang="pt-BR" sz="2000" b="1" dirty="0">
                <a:ea typeface="+mn-lt"/>
                <a:cs typeface="+mn-lt"/>
              </a:rPr>
              <a:t>Fase Técnica: 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instruções técnicas mais relevantes (Intervenção, Escolta, Gerenciamento de Crises, Técnicas e Tecnologias Menos Letais, Armamento e Tiro, Luta Policial, APH Tático, Radiocomunicação etc.), porém ficam mantidos com menor voga os aspectos de restrição de sono e alimentos, mas permanecem de forma geral as formalidades e o tratamento dispensado aos alunos.</a:t>
            </a:r>
            <a:endParaRPr lang="pt-BR" b="1" dirty="0">
              <a:ea typeface="+mn-lt"/>
              <a:cs typeface="+mn-lt"/>
            </a:endParaRPr>
          </a:p>
        </p:txBody>
      </p:sp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id="{581A8B4B-3422-07BC-BA7A-185AD91B9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73" y="6429676"/>
            <a:ext cx="1647052" cy="434197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9DA0627B-E1BD-7DA3-0A56-472B6C882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66" y="5785882"/>
            <a:ext cx="1236066" cy="6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3327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7524</TotalTime>
  <Words>1416</Words>
  <Application>Microsoft Office PowerPoint</Application>
  <PresentationFormat>Widescreen</PresentationFormat>
  <Paragraphs>160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Courier New</vt:lpstr>
      <vt:lpstr>Wingdings</vt:lpstr>
      <vt:lpstr>Design padrão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Edgar Balestraci Ribeiro</dc:creator>
  <cp:lastModifiedBy>Edgar Balestraci Ribeiro</cp:lastModifiedBy>
  <cp:revision>607</cp:revision>
  <dcterms:created xsi:type="dcterms:W3CDTF">2021-12-30T21:25:21Z</dcterms:created>
  <dcterms:modified xsi:type="dcterms:W3CDTF">2024-07-24T11:56:12Z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59fe9b-6987-45ef-b918-e76911e153f0_Enabled">
    <vt:lpwstr>true</vt:lpwstr>
  </property>
  <property fmtid="{D5CDD505-2E9C-101B-9397-08002B2CF9AE}" pid="3" name="MSIP_Label_0559fe9b-6987-45ef-b918-e76911e153f0_SetDate">
    <vt:lpwstr>2023-07-03T10:29:02Z</vt:lpwstr>
  </property>
  <property fmtid="{D5CDD505-2E9C-101B-9397-08002B2CF9AE}" pid="4" name="MSIP_Label_0559fe9b-6987-45ef-b918-e76911e153f0_Method">
    <vt:lpwstr>Privileged</vt:lpwstr>
  </property>
  <property fmtid="{D5CDD505-2E9C-101B-9397-08002B2CF9AE}" pid="5" name="MSIP_Label_0559fe9b-6987-45ef-b918-e76911e153f0_Name">
    <vt:lpwstr>Público</vt:lpwstr>
  </property>
  <property fmtid="{D5CDD505-2E9C-101B-9397-08002B2CF9AE}" pid="6" name="MSIP_Label_0559fe9b-6987-45ef-b918-e76911e153f0_SiteId">
    <vt:lpwstr>eb090420-444c-43f7-91f2-4b8da6bfe8e1</vt:lpwstr>
  </property>
  <property fmtid="{D5CDD505-2E9C-101B-9397-08002B2CF9AE}" pid="7" name="MSIP_Label_0559fe9b-6987-45ef-b918-e76911e153f0_ActionId">
    <vt:lpwstr>40a8cce1-fc9c-485e-ba70-723a4e9c85af</vt:lpwstr>
  </property>
  <property fmtid="{D5CDD505-2E9C-101B-9397-08002B2CF9AE}" pid="8" name="MSIP_Label_0559fe9b-6987-45ef-b918-e76911e153f0_ContentBits">
    <vt:lpwstr>0</vt:lpwstr>
  </property>
</Properties>
</file>