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64" r:id="rId10"/>
    <p:sldId id="266" r:id="rId11"/>
    <p:sldId id="274" r:id="rId12"/>
    <p:sldId id="269" r:id="rId13"/>
    <p:sldId id="268" r:id="rId14"/>
    <p:sldId id="275" r:id="rId15"/>
    <p:sldId id="27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613F0-F3E8-4105-B6FD-36315C392B94}" type="datetimeFigureOut">
              <a:rPr lang="pt-BR" smtClean="0"/>
              <a:t>27/04/2021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7DB9C-D37E-471B-8DF5-8546D2E05E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6731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7DB9C-D37E-471B-8DF5-8546D2E05E6F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974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5240-A6CD-4828-9B20-B3EFAC9556F9}" type="datetimeFigureOut">
              <a:rPr lang="pt-BR" smtClean="0"/>
              <a:t>27/04/2021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984F-35D3-4724-ACF8-2B97148D71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7987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5240-A6CD-4828-9B20-B3EFAC9556F9}" type="datetimeFigureOut">
              <a:rPr lang="pt-BR" smtClean="0"/>
              <a:t>27/04/2021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984F-35D3-4724-ACF8-2B97148D71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6094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5240-A6CD-4828-9B20-B3EFAC9556F9}" type="datetimeFigureOut">
              <a:rPr lang="pt-BR" smtClean="0"/>
              <a:t>27/04/2021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984F-35D3-4724-ACF8-2B97148D71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3431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5240-A6CD-4828-9B20-B3EFAC9556F9}" type="datetimeFigureOut">
              <a:rPr lang="pt-BR" smtClean="0"/>
              <a:t>27/04/2021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984F-35D3-4724-ACF8-2B97148D71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100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5240-A6CD-4828-9B20-B3EFAC9556F9}" type="datetimeFigureOut">
              <a:rPr lang="pt-BR" smtClean="0"/>
              <a:t>27/04/2021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984F-35D3-4724-ACF8-2B97148D71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0332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5240-A6CD-4828-9B20-B3EFAC9556F9}" type="datetimeFigureOut">
              <a:rPr lang="pt-BR" smtClean="0"/>
              <a:t>27/04/2021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984F-35D3-4724-ACF8-2B97148D71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6911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5240-A6CD-4828-9B20-B3EFAC9556F9}" type="datetimeFigureOut">
              <a:rPr lang="pt-BR" smtClean="0"/>
              <a:t>27/04/2021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984F-35D3-4724-ACF8-2B97148D71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3919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5240-A6CD-4828-9B20-B3EFAC9556F9}" type="datetimeFigureOut">
              <a:rPr lang="pt-BR" smtClean="0"/>
              <a:t>27/04/2021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984F-35D3-4724-ACF8-2B97148D71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4334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5240-A6CD-4828-9B20-B3EFAC9556F9}" type="datetimeFigureOut">
              <a:rPr lang="pt-BR" smtClean="0"/>
              <a:t>27/04/2021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984F-35D3-4724-ACF8-2B97148D71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9278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5240-A6CD-4828-9B20-B3EFAC9556F9}" type="datetimeFigureOut">
              <a:rPr lang="pt-BR" smtClean="0"/>
              <a:t>27/04/2021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984F-35D3-4724-ACF8-2B97148D71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530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5240-A6CD-4828-9B20-B3EFAC9556F9}" type="datetimeFigureOut">
              <a:rPr lang="pt-BR" smtClean="0"/>
              <a:t>27/04/2021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984F-35D3-4724-ACF8-2B97148D71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673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5240-A6CD-4828-9B20-B3EFAC9556F9}" type="datetimeFigureOut">
              <a:rPr lang="pt-BR" smtClean="0"/>
              <a:t>27/04/2021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984F-35D3-4724-ACF8-2B97148D71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214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5240-A6CD-4828-9B20-B3EFAC9556F9}" type="datetimeFigureOut">
              <a:rPr lang="pt-BR" smtClean="0"/>
              <a:t>27/04/2021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984F-35D3-4724-ACF8-2B97148D71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2884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38D05240-A6CD-4828-9B20-B3EFAC9556F9}" type="datetimeFigureOut">
              <a:rPr lang="pt-BR" smtClean="0"/>
              <a:t>27/04/2021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22D6984F-35D3-4724-ACF8-2B97148D71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7014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38D05240-A6CD-4828-9B20-B3EFAC9556F9}" type="datetimeFigureOut">
              <a:rPr lang="pt-BR" smtClean="0"/>
              <a:t>27/04/2021</a:t>
            </a:fld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22D6984F-35D3-4724-ACF8-2B97148D71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18512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MPV/2177-44.htm#art1" TargetMode="External"/><Relationship Id="rId2" Type="http://schemas.openxmlformats.org/officeDocument/2006/relationships/hyperlink" Target="http://www.planalto.gov.br/ccivil_03/leis/L9656compilado.htm#art2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7328159" cy="2971051"/>
          </a:xfrm>
        </p:spPr>
        <p:txBody>
          <a:bodyPr/>
          <a:lstStyle/>
          <a:p>
            <a:r>
              <a:rPr lang="pt-BR" sz="4400" dirty="0"/>
              <a:t>Política Nacional Saúde Suplementar - PNSS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10001" y="5670314"/>
            <a:ext cx="10572000" cy="434974"/>
          </a:xfrm>
        </p:spPr>
        <p:txBody>
          <a:bodyPr/>
          <a:lstStyle/>
          <a:p>
            <a:r>
              <a:rPr lang="pt-BR" dirty="0"/>
              <a:t>Pandemia COVID-19</a:t>
            </a:r>
          </a:p>
        </p:txBody>
      </p:sp>
      <p:pic>
        <p:nvPicPr>
          <p:cNvPr id="5" name="Imagem 4" descr="Texto&#10;&#10;Descrição gerada automaticamente com confiança baixa">
            <a:extLst>
              <a:ext uri="{FF2B5EF4-FFF2-40B4-BE49-F238E27FC236}">
                <a16:creationId xmlns:a16="http://schemas.microsoft.com/office/drawing/2014/main" id="{C3C63E09-112D-4964-8124-7F1A38E4CC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160" y="5626711"/>
            <a:ext cx="3688399" cy="478577"/>
          </a:xfrm>
          <a:prstGeom prst="rect">
            <a:avLst/>
          </a:prstGeom>
        </p:spPr>
      </p:pic>
      <p:pic>
        <p:nvPicPr>
          <p:cNvPr id="6" name="Imagem 5" descr="Texto, Logotipo&#10;&#10;Descrição gerada automaticamente">
            <a:extLst>
              <a:ext uri="{FF2B5EF4-FFF2-40B4-BE49-F238E27FC236}">
                <a16:creationId xmlns:a16="http://schemas.microsoft.com/office/drawing/2014/main" id="{93F66BED-0A22-48AC-853E-B039BF8EF1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060" y="274135"/>
            <a:ext cx="1233882" cy="478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13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74784" y="527538"/>
            <a:ext cx="11306908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/>
              <a:t>Diretrizes Gerais</a:t>
            </a:r>
          </a:p>
          <a:p>
            <a:endParaRPr lang="pt-BR" sz="4000" dirty="0"/>
          </a:p>
          <a:p>
            <a:r>
              <a:rPr lang="pt-BR" sz="2400" b="1" dirty="0"/>
              <a:t>4. Estabelecer mecanismos que busquem reforçar o cumprimento das coberturas contratadas pelos consumidores </a:t>
            </a:r>
          </a:p>
          <a:p>
            <a:endParaRPr lang="pt-BR" sz="2400" dirty="0"/>
          </a:p>
          <a:p>
            <a:r>
              <a:rPr lang="pt-BR" sz="2400" dirty="0"/>
              <a:t>Exemplos: </a:t>
            </a:r>
            <a:r>
              <a:rPr lang="pt-BR" sz="2400" dirty="0">
                <a:solidFill>
                  <a:srgbClr val="FFC000"/>
                </a:solidFill>
              </a:rPr>
              <a:t>NIP/Fiscalização</a:t>
            </a:r>
          </a:p>
          <a:p>
            <a:endParaRPr lang="pt-BR" sz="2400" dirty="0"/>
          </a:p>
          <a:p>
            <a:r>
              <a:rPr lang="pt-BR" sz="2400" dirty="0"/>
              <a:t>Como medir: taxa de </a:t>
            </a:r>
            <a:r>
              <a:rPr lang="pt-BR" sz="2400" dirty="0" smtClean="0"/>
              <a:t>efetividade</a:t>
            </a:r>
          </a:p>
          <a:p>
            <a:endParaRPr lang="pt-BR" sz="2400" dirty="0"/>
          </a:p>
          <a:p>
            <a:r>
              <a:rPr lang="pt-BR" sz="2400" i="1" dirty="0"/>
              <a:t>Objetivo: Garantir o atendimento à saúde em prazos razoáveis, condizentes às necessidades do paciente e aos contratos, observada a sua função social e vulnerabilidade do consumidor</a:t>
            </a:r>
            <a:endParaRPr lang="pt-BR" sz="2400" dirty="0"/>
          </a:p>
          <a:p>
            <a:endParaRPr lang="pt-BR" sz="3000" dirty="0"/>
          </a:p>
        </p:txBody>
      </p:sp>
      <p:pic>
        <p:nvPicPr>
          <p:cNvPr id="3" name="Imagem 2" descr="Texto&#10;&#10;Descrição gerada automaticamente com confiança baixa">
            <a:extLst>
              <a:ext uri="{FF2B5EF4-FFF2-40B4-BE49-F238E27FC236}">
                <a16:creationId xmlns:a16="http://schemas.microsoft.com/office/drawing/2014/main" id="{9289AD91-C4F4-4A64-B80E-FFF58D10FA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160" y="6024644"/>
            <a:ext cx="3688399" cy="478577"/>
          </a:xfrm>
          <a:prstGeom prst="rect">
            <a:avLst/>
          </a:prstGeom>
        </p:spPr>
      </p:pic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18D6D813-83BE-4F53-A10E-6B28524E4F20}"/>
              </a:ext>
            </a:extLst>
          </p:cNvPr>
          <p:cNvCxnSpPr>
            <a:cxnSpLocks/>
          </p:cNvCxnSpPr>
          <p:nvPr/>
        </p:nvCxnSpPr>
        <p:spPr>
          <a:xfrm>
            <a:off x="0" y="1276213"/>
            <a:ext cx="4691575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0896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74784" y="527538"/>
            <a:ext cx="11306908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/>
              <a:t>Diretrizes Gerais</a:t>
            </a:r>
          </a:p>
          <a:p>
            <a:endParaRPr lang="pt-BR" sz="4000" dirty="0"/>
          </a:p>
          <a:p>
            <a:r>
              <a:rPr lang="pt-BR" sz="2400" b="1" dirty="0"/>
              <a:t>5. Estabelecer mecanismos que busquem solucionar conflitos no relacionamento entre operadoras e prestadores de serviços de </a:t>
            </a:r>
            <a:r>
              <a:rPr lang="pt-BR" sz="2400" b="1" dirty="0" smtClean="0"/>
              <a:t>saúde</a:t>
            </a:r>
            <a:endParaRPr lang="pt-BR" sz="2400" b="1" dirty="0"/>
          </a:p>
          <a:p>
            <a:endParaRPr lang="pt-BR" sz="2400" dirty="0"/>
          </a:p>
          <a:p>
            <a:r>
              <a:rPr lang="pt-BR" sz="2400" dirty="0"/>
              <a:t>Exemplos: </a:t>
            </a:r>
            <a:r>
              <a:rPr lang="pt-BR" sz="2400" dirty="0">
                <a:solidFill>
                  <a:srgbClr val="FFC000"/>
                </a:solidFill>
              </a:rPr>
              <a:t>Canal e medição da resolutividade demandas prestadores</a:t>
            </a:r>
          </a:p>
          <a:p>
            <a:endParaRPr lang="pt-BR" sz="2400" dirty="0"/>
          </a:p>
          <a:p>
            <a:r>
              <a:rPr lang="pt-BR" sz="2400" dirty="0"/>
              <a:t>Como medir: taxa de </a:t>
            </a:r>
            <a:r>
              <a:rPr lang="pt-BR" sz="2400" dirty="0" smtClean="0"/>
              <a:t>efetividade</a:t>
            </a:r>
          </a:p>
          <a:p>
            <a:endParaRPr lang="pt-BR" sz="2400" dirty="0"/>
          </a:p>
          <a:p>
            <a:r>
              <a:rPr lang="pt-BR" sz="2400" i="1" dirty="0" smtClean="0"/>
              <a:t>Objetivo: Proporcionar </a:t>
            </a:r>
            <a:r>
              <a:rPr lang="pt-BR" sz="2400" i="1" dirty="0"/>
              <a:t>ambiente de intermediação buscando a solução de conflitos no relacionamento entre operadoras e prestadores de serviços de </a:t>
            </a:r>
            <a:r>
              <a:rPr lang="pt-BR" sz="2400" i="1" dirty="0" smtClean="0"/>
              <a:t>saúde</a:t>
            </a:r>
            <a:endParaRPr lang="pt-BR" sz="2400" i="1" dirty="0"/>
          </a:p>
          <a:p>
            <a:endParaRPr lang="pt-BR" sz="3000" dirty="0"/>
          </a:p>
        </p:txBody>
      </p:sp>
      <p:pic>
        <p:nvPicPr>
          <p:cNvPr id="3" name="Imagem 2" descr="Texto&#10;&#10;Descrição gerada automaticamente com confiança baixa">
            <a:extLst>
              <a:ext uri="{FF2B5EF4-FFF2-40B4-BE49-F238E27FC236}">
                <a16:creationId xmlns:a16="http://schemas.microsoft.com/office/drawing/2014/main" id="{73DA19EA-764E-49F6-80D1-E933F9A6B6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160" y="6024644"/>
            <a:ext cx="3688399" cy="478577"/>
          </a:xfrm>
          <a:prstGeom prst="rect">
            <a:avLst/>
          </a:prstGeom>
        </p:spPr>
      </p:pic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DF252394-9315-4E46-A671-EECFDFACA87E}"/>
              </a:ext>
            </a:extLst>
          </p:cNvPr>
          <p:cNvCxnSpPr>
            <a:cxnSpLocks/>
          </p:cNvCxnSpPr>
          <p:nvPr/>
        </p:nvCxnSpPr>
        <p:spPr>
          <a:xfrm>
            <a:off x="0" y="1276213"/>
            <a:ext cx="468454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4291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74784" y="527538"/>
            <a:ext cx="11306908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/>
              <a:t>Diretrizes Gerais</a:t>
            </a:r>
          </a:p>
          <a:p>
            <a:endParaRPr lang="pt-BR" sz="4000" dirty="0"/>
          </a:p>
          <a:p>
            <a:pPr algn="just"/>
            <a:r>
              <a:rPr lang="pt-BR" sz="2400" b="1" dirty="0"/>
              <a:t>6. Promover maior transparência das informações acerca dos reajustes das contraprestações à sociedade (5)</a:t>
            </a:r>
          </a:p>
          <a:p>
            <a:endParaRPr lang="pt-BR" sz="2400" dirty="0"/>
          </a:p>
          <a:p>
            <a:r>
              <a:rPr lang="pt-BR" sz="2400" dirty="0"/>
              <a:t>Exemplos: </a:t>
            </a:r>
            <a:r>
              <a:rPr lang="pt-BR" sz="2400" dirty="0">
                <a:solidFill>
                  <a:srgbClr val="FFC000"/>
                </a:solidFill>
              </a:rPr>
              <a:t>Divulgação trimestral de prévia por OPS e tipo de contratação</a:t>
            </a:r>
          </a:p>
          <a:p>
            <a:endParaRPr lang="pt-BR" sz="2400" dirty="0"/>
          </a:p>
          <a:p>
            <a:r>
              <a:rPr lang="pt-BR" sz="2400" i="1" dirty="0"/>
              <a:t>Como medir: indicador que mensure periodicidade da </a:t>
            </a:r>
            <a:r>
              <a:rPr lang="pt-BR" sz="2400" i="1" dirty="0" smtClean="0"/>
              <a:t>informação</a:t>
            </a:r>
          </a:p>
          <a:p>
            <a:endParaRPr lang="pt-BR" sz="2400" dirty="0"/>
          </a:p>
          <a:p>
            <a:r>
              <a:rPr lang="pt-BR" sz="2400" i="1" dirty="0" smtClean="0"/>
              <a:t>Objetivo: Garantir </a:t>
            </a:r>
            <a:r>
              <a:rPr lang="pt-BR" sz="2400" i="1" dirty="0"/>
              <a:t>a previsibilidade dos reajustes das contraprestações na Saúde </a:t>
            </a:r>
            <a:r>
              <a:rPr lang="pt-BR" sz="2400" i="1" dirty="0" smtClean="0"/>
              <a:t>Suplementar</a:t>
            </a:r>
            <a:endParaRPr lang="pt-BR" sz="2400" i="1" dirty="0"/>
          </a:p>
          <a:p>
            <a:endParaRPr lang="pt-BR" sz="3000" dirty="0"/>
          </a:p>
        </p:txBody>
      </p:sp>
      <p:pic>
        <p:nvPicPr>
          <p:cNvPr id="3" name="Imagem 2" descr="Texto&#10;&#10;Descrição gerada automaticamente com confiança baixa">
            <a:extLst>
              <a:ext uri="{FF2B5EF4-FFF2-40B4-BE49-F238E27FC236}">
                <a16:creationId xmlns:a16="http://schemas.microsoft.com/office/drawing/2014/main" id="{C766AA51-A23E-4D21-9FEE-04DC747C12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160" y="6024644"/>
            <a:ext cx="3688399" cy="478577"/>
          </a:xfrm>
          <a:prstGeom prst="rect">
            <a:avLst/>
          </a:prstGeom>
        </p:spPr>
      </p:pic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AFDAAF24-F09A-4416-A98B-FEA482662A93}"/>
              </a:ext>
            </a:extLst>
          </p:cNvPr>
          <p:cNvCxnSpPr>
            <a:cxnSpLocks/>
          </p:cNvCxnSpPr>
          <p:nvPr/>
        </p:nvCxnSpPr>
        <p:spPr>
          <a:xfrm>
            <a:off x="0" y="1276213"/>
            <a:ext cx="4698609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0644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74784" y="527538"/>
            <a:ext cx="11306908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/>
              <a:t>Diretrizes Gerais</a:t>
            </a:r>
          </a:p>
          <a:p>
            <a:endParaRPr lang="pt-BR" sz="4000" dirty="0"/>
          </a:p>
          <a:p>
            <a:pPr algn="just"/>
            <a:r>
              <a:rPr lang="pt-BR" sz="2400" b="1" dirty="0"/>
              <a:t>7. Promover ambiente regulatório que fomente o aumento do acesso ao setor de saúde </a:t>
            </a:r>
            <a:r>
              <a:rPr lang="pt-BR" sz="2400" b="1" dirty="0" smtClean="0"/>
              <a:t>suplementar</a:t>
            </a:r>
            <a:endParaRPr lang="pt-BR" sz="2400" b="1" dirty="0"/>
          </a:p>
          <a:p>
            <a:endParaRPr lang="pt-BR" sz="2400" dirty="0"/>
          </a:p>
          <a:p>
            <a:r>
              <a:rPr lang="pt-BR" sz="2400" dirty="0"/>
              <a:t>Exemplos: </a:t>
            </a:r>
            <a:r>
              <a:rPr lang="pt-BR" sz="2400" dirty="0">
                <a:solidFill>
                  <a:srgbClr val="FFC000"/>
                </a:solidFill>
              </a:rPr>
              <a:t>Simplificação regulatória/revisão segmentações</a:t>
            </a:r>
          </a:p>
          <a:p>
            <a:endParaRPr lang="pt-BR" sz="2400" dirty="0"/>
          </a:p>
          <a:p>
            <a:r>
              <a:rPr lang="pt-BR" sz="2400" dirty="0"/>
              <a:t>Como medir: número de beneficiários na saúde </a:t>
            </a:r>
            <a:r>
              <a:rPr lang="pt-BR" sz="2400" dirty="0" smtClean="0"/>
              <a:t>suplementar</a:t>
            </a:r>
          </a:p>
          <a:p>
            <a:endParaRPr lang="pt-BR" sz="2400" dirty="0"/>
          </a:p>
          <a:p>
            <a:r>
              <a:rPr lang="pt-BR" sz="2400" i="1" dirty="0" smtClean="0"/>
              <a:t>Objetivo: Contribuir </a:t>
            </a:r>
            <a:r>
              <a:rPr lang="pt-BR" sz="2400" i="1" dirty="0"/>
              <a:t>para o desenvolvimento sustentável do setor de Saúde Privada do país</a:t>
            </a:r>
            <a:endParaRPr lang="pt-BR" sz="2400" i="1" dirty="0"/>
          </a:p>
          <a:p>
            <a:endParaRPr lang="pt-BR" sz="3000" dirty="0"/>
          </a:p>
        </p:txBody>
      </p:sp>
      <p:pic>
        <p:nvPicPr>
          <p:cNvPr id="3" name="Imagem 2" descr="Texto&#10;&#10;Descrição gerada automaticamente com confiança baixa">
            <a:extLst>
              <a:ext uri="{FF2B5EF4-FFF2-40B4-BE49-F238E27FC236}">
                <a16:creationId xmlns:a16="http://schemas.microsoft.com/office/drawing/2014/main" id="{0344EC61-B5BB-4FA3-885F-FDAE387C15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160" y="6024644"/>
            <a:ext cx="3688399" cy="478577"/>
          </a:xfrm>
          <a:prstGeom prst="rect">
            <a:avLst/>
          </a:prstGeom>
        </p:spPr>
      </p:pic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E8DC0B4F-EB20-4AC0-9704-3219F230F8BC}"/>
              </a:ext>
            </a:extLst>
          </p:cNvPr>
          <p:cNvCxnSpPr>
            <a:cxnSpLocks/>
          </p:cNvCxnSpPr>
          <p:nvPr/>
        </p:nvCxnSpPr>
        <p:spPr>
          <a:xfrm>
            <a:off x="0" y="1276213"/>
            <a:ext cx="4677508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9112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74784" y="527538"/>
            <a:ext cx="11306908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/>
              <a:t>Diretrizes Gerais</a:t>
            </a:r>
          </a:p>
          <a:p>
            <a:endParaRPr lang="pt-BR" sz="4000" dirty="0"/>
          </a:p>
          <a:p>
            <a:pPr algn="just"/>
            <a:r>
              <a:rPr lang="pt-BR" sz="2400" b="1" dirty="0"/>
              <a:t>8. Reforçar as garantias financeiras, através dos instrumentos de regulação prudencial, das operações no setor de saúde </a:t>
            </a:r>
            <a:r>
              <a:rPr lang="pt-BR" sz="2400" b="1" dirty="0" smtClean="0"/>
              <a:t>suplementar</a:t>
            </a:r>
            <a:endParaRPr lang="pt-BR" sz="2400" b="1" dirty="0"/>
          </a:p>
          <a:p>
            <a:endParaRPr lang="pt-BR" sz="2400" dirty="0"/>
          </a:p>
          <a:p>
            <a:r>
              <a:rPr lang="pt-BR" sz="2400" dirty="0"/>
              <a:t>Exemplos: </a:t>
            </a:r>
            <a:r>
              <a:rPr lang="pt-BR" sz="2400" dirty="0">
                <a:solidFill>
                  <a:srgbClr val="FFC000"/>
                </a:solidFill>
              </a:rPr>
              <a:t>Reforço do provisionamento do setor</a:t>
            </a:r>
          </a:p>
          <a:p>
            <a:endParaRPr lang="pt-BR" sz="2400" dirty="0"/>
          </a:p>
          <a:p>
            <a:r>
              <a:rPr lang="pt-BR" sz="2400" dirty="0"/>
              <a:t>Como medir: indicadores de </a:t>
            </a:r>
            <a:r>
              <a:rPr lang="pt-BR" sz="2400" dirty="0" smtClean="0"/>
              <a:t>provisionamento</a:t>
            </a:r>
          </a:p>
          <a:p>
            <a:endParaRPr lang="pt-BR" sz="2400" dirty="0"/>
          </a:p>
          <a:p>
            <a:r>
              <a:rPr lang="pt-BR" sz="2400" i="1" dirty="0" smtClean="0"/>
              <a:t>Objetivo: Contribuir </a:t>
            </a:r>
            <a:r>
              <a:rPr lang="pt-BR" sz="2400" i="1" dirty="0"/>
              <a:t>para o desenvolvimento sustentável do setor de Saúde Privada do país</a:t>
            </a:r>
            <a:endParaRPr lang="pt-BR" sz="2400" i="1" dirty="0"/>
          </a:p>
          <a:p>
            <a:endParaRPr lang="pt-BR" sz="3000" dirty="0"/>
          </a:p>
        </p:txBody>
      </p:sp>
      <p:pic>
        <p:nvPicPr>
          <p:cNvPr id="3" name="Imagem 2" descr="Texto&#10;&#10;Descrição gerada automaticamente com confiança baixa">
            <a:extLst>
              <a:ext uri="{FF2B5EF4-FFF2-40B4-BE49-F238E27FC236}">
                <a16:creationId xmlns:a16="http://schemas.microsoft.com/office/drawing/2014/main" id="{F1A1457B-0549-4146-AD5D-D3CBA69197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160" y="6024644"/>
            <a:ext cx="3688399" cy="478577"/>
          </a:xfrm>
          <a:prstGeom prst="rect">
            <a:avLst/>
          </a:prstGeom>
        </p:spPr>
      </p:pic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AC427CD0-7050-47B6-81DA-ADE18819A8C1}"/>
              </a:ext>
            </a:extLst>
          </p:cNvPr>
          <p:cNvCxnSpPr>
            <a:cxnSpLocks/>
          </p:cNvCxnSpPr>
          <p:nvPr/>
        </p:nvCxnSpPr>
        <p:spPr>
          <a:xfrm>
            <a:off x="0" y="1276213"/>
            <a:ext cx="466344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1803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74784" y="527538"/>
            <a:ext cx="113069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/>
              <a:t>Próximos passos:</a:t>
            </a:r>
          </a:p>
          <a:p>
            <a:pPr algn="just"/>
            <a:endParaRPr lang="pt-BR" sz="2800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400" dirty="0"/>
              <a:t>A</a:t>
            </a:r>
            <a:r>
              <a:rPr lang="pt-BR" sz="2400" dirty="0" smtClean="0"/>
              <a:t>provação da </a:t>
            </a:r>
            <a:r>
              <a:rPr lang="pt-BR" sz="2400" dirty="0"/>
              <a:t>Consulta Pública por </a:t>
            </a:r>
            <a:r>
              <a:rPr lang="pt-BR" sz="2400" dirty="0" smtClean="0"/>
              <a:t>15 dias na 1ª reunião do CONSU</a:t>
            </a:r>
            <a:endParaRPr lang="pt-BR" sz="2400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pt-BR" sz="2400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400" dirty="0"/>
              <a:t>Elaboração do Relatório e proposta final para submissão ao </a:t>
            </a:r>
            <a:r>
              <a:rPr lang="pt-BR" sz="2400" dirty="0" smtClean="0"/>
              <a:t>CONSU na 2ª reunião</a:t>
            </a:r>
            <a:endParaRPr lang="pt-BR" sz="2400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pt-BR" sz="2400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400" dirty="0"/>
              <a:t>Edição de resolução CONSU com a </a:t>
            </a:r>
            <a:r>
              <a:rPr lang="pt-BR" sz="2400" dirty="0" smtClean="0"/>
              <a:t>Política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pt-BR" sz="2400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400" dirty="0" smtClean="0"/>
              <a:t>Integração da políti</a:t>
            </a:r>
            <a:r>
              <a:rPr lang="pt-BR" sz="2400" dirty="0" smtClean="0"/>
              <a:t>ca com as ações da ANS</a:t>
            </a:r>
            <a:endParaRPr lang="pt-BR" sz="2400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pt-BR" sz="3000" dirty="0"/>
          </a:p>
          <a:p>
            <a:endParaRPr lang="pt-BR" sz="3000" dirty="0"/>
          </a:p>
        </p:txBody>
      </p:sp>
      <p:pic>
        <p:nvPicPr>
          <p:cNvPr id="3" name="Imagem 2" descr="Texto&#10;&#10;Descrição gerada automaticamente com confiança baixa">
            <a:extLst>
              <a:ext uri="{FF2B5EF4-FFF2-40B4-BE49-F238E27FC236}">
                <a16:creationId xmlns:a16="http://schemas.microsoft.com/office/drawing/2014/main" id="{D3F7EB0A-6982-4B5B-9C6F-E58D497B1A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160" y="6024644"/>
            <a:ext cx="3688399" cy="478577"/>
          </a:xfrm>
          <a:prstGeom prst="rect">
            <a:avLst/>
          </a:prstGeom>
        </p:spPr>
      </p:pic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A34ADC1B-8F15-4433-9E64-4D78C1AB00D8}"/>
              </a:ext>
            </a:extLst>
          </p:cNvPr>
          <p:cNvCxnSpPr>
            <a:cxnSpLocks/>
          </p:cNvCxnSpPr>
          <p:nvPr/>
        </p:nvCxnSpPr>
        <p:spPr>
          <a:xfrm>
            <a:off x="0" y="1276213"/>
            <a:ext cx="486742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9007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74784" y="527538"/>
            <a:ext cx="10665069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/>
              <a:t>Base Legal</a:t>
            </a:r>
          </a:p>
          <a:p>
            <a:endParaRPr lang="pt-BR" sz="400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/>
              <a:t>Lei 9.656/98 (Lei Geral dos Planos de Saúde)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altLang="pt-BR" b="0" i="1" u="none" strike="noStrike" cap="none" normalizeH="0" baseline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Art. 35-A.  Fica criado o Conselho de Saúde Suplementar - CONSU, órgão colegiado integrante da estrutura regimental do Ministério da Saúde, com competência para: </a:t>
            </a:r>
            <a:r>
              <a:rPr kumimoji="0" lang="pt-BR" altLang="pt-BR" b="0" i="1" u="none" strike="noStrike" cap="none" normalizeH="0" baseline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(Vigência)</a:t>
            </a:r>
            <a:r>
              <a:rPr kumimoji="0" lang="pt-BR" altLang="pt-BR" b="0" i="1" u="none" strike="noStrike" cap="none" normalizeH="0" baseline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b="0" i="1" u="none" strike="noStrike" cap="none" normalizeH="0" baseline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(Incluído pela Medida Provisória nº 2.177-44, de 2001)</a:t>
            </a:r>
            <a:endParaRPr kumimoji="0" lang="pt-BR" altLang="pt-BR" b="0" i="1" u="none" strike="noStrike" cap="none" normalizeH="0" baseline="0">
              <a:ln>
                <a:noFill/>
              </a:ln>
              <a:solidFill>
                <a:srgbClr val="FFC000"/>
              </a:solidFill>
              <a:effectLst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altLang="pt-BR" b="0" i="1" u="none" strike="noStrike" cap="none" normalizeH="0" baseline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 - estabelecer e supervisionar a execução de políticas e diretrizes gerais do setor de saúde suplementar; </a:t>
            </a:r>
            <a:r>
              <a:rPr kumimoji="0" lang="pt-BR" altLang="pt-BR" b="0" i="1" u="none" strike="noStrike" cap="none" normalizeH="0" baseline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(Incluído pela Medida Provisória nº 2.177-44, de 2001)</a:t>
            </a:r>
            <a:r>
              <a:rPr kumimoji="0" lang="pt-BR" altLang="pt-BR" b="0" i="1" u="none" strike="noStrike" cap="none" normalizeH="0" baseline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(...)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altLang="pt-BR" b="0" i="0" u="none" strike="noStrike" cap="none" normalizeH="0" baseline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III - supervisionar e acompanhar as ações e o funcionamento da ANS; </a:t>
            </a:r>
            <a:r>
              <a:rPr kumimoji="0" lang="pt-BR" altLang="pt-BR" b="0" i="0" u="none" strike="noStrike" cap="none" normalizeH="0" baseline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(Incluído pela Medida Provisória nº 2.177-44, de 2001)</a:t>
            </a:r>
            <a:endParaRPr kumimoji="0" lang="pt-BR" altLang="pt-BR" b="0" i="1" u="none" strike="noStrike" cap="none" normalizeH="0" baseline="0">
              <a:ln>
                <a:noFill/>
              </a:ln>
              <a:solidFill>
                <a:srgbClr val="FFC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/>
              <a:t>Decreto nº 10.236/20 (Aprova o RI do CONSU)</a:t>
            </a:r>
          </a:p>
          <a:p>
            <a:r>
              <a:rPr lang="pt-BR"/>
              <a:t>Art. 2º  Compete ao Consu:</a:t>
            </a:r>
          </a:p>
          <a:p>
            <a:r>
              <a:rPr lang="pt-BR"/>
              <a:t>I - estabelecer e supervisionar a implementação e a execução de políticas e diretrizes gerais do setor de saúde suplementar; (...)</a:t>
            </a:r>
          </a:p>
          <a:p>
            <a:r>
              <a:rPr lang="pt-BR"/>
              <a:t>III - supervisionar e acompanhar as ações e o funcionamento da ANS;</a:t>
            </a:r>
          </a:p>
          <a:p>
            <a:endParaRPr lang="pt-BR" sz="3000" dirty="0"/>
          </a:p>
        </p:txBody>
      </p:sp>
      <p:pic>
        <p:nvPicPr>
          <p:cNvPr id="3" name="Imagem 2" descr="Texto&#10;&#10;Descrição gerada automaticamente com confiança baixa">
            <a:extLst>
              <a:ext uri="{FF2B5EF4-FFF2-40B4-BE49-F238E27FC236}">
                <a16:creationId xmlns:a16="http://schemas.microsoft.com/office/drawing/2014/main" id="{E2FBCED4-B0FF-4025-9577-E60C33706DA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160" y="6024644"/>
            <a:ext cx="3688399" cy="478577"/>
          </a:xfrm>
          <a:prstGeom prst="rect">
            <a:avLst/>
          </a:prstGeom>
        </p:spPr>
      </p:pic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AEC267FB-54C9-416F-B261-078C28B40E7E}"/>
              </a:ext>
            </a:extLst>
          </p:cNvPr>
          <p:cNvCxnSpPr>
            <a:cxnSpLocks/>
          </p:cNvCxnSpPr>
          <p:nvPr/>
        </p:nvCxnSpPr>
        <p:spPr>
          <a:xfrm>
            <a:off x="0" y="1276213"/>
            <a:ext cx="331294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6750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74784" y="527538"/>
            <a:ext cx="1130690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/>
              <a:t>Sobre a Política</a:t>
            </a:r>
          </a:p>
          <a:p>
            <a:endParaRPr lang="pt-BR" sz="4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/>
              <a:t>Competências</a:t>
            </a:r>
            <a:r>
              <a:rPr lang="pt-BR" sz="2000" dirty="0" smtClean="0"/>
              <a:t> CONSU – Política e diretrizes</a:t>
            </a:r>
            <a:endParaRPr lang="pt-BR" sz="2000" dirty="0"/>
          </a:p>
          <a:p>
            <a:endParaRPr lang="pt-B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Aprovação de uma Política </a:t>
            </a:r>
            <a:r>
              <a:rPr lang="pt-BR" sz="2000" dirty="0" smtClean="0"/>
              <a:t>Nacional com </a:t>
            </a:r>
            <a:r>
              <a:rPr lang="pt-BR" sz="2000" dirty="0"/>
              <a:t>foco  em ações relacionadas ao enfrentamento da pandemia</a:t>
            </a:r>
            <a:endParaRPr lang="pt-B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Estrutura: Princípio, Objetivos e Diretrizes Gerais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Definição de diretrizes </a:t>
            </a:r>
            <a:r>
              <a:rPr lang="pt-BR" sz="2000" dirty="0" smtClean="0"/>
              <a:t>aptas </a:t>
            </a:r>
            <a:r>
              <a:rPr lang="pt-BR" sz="2000" dirty="0"/>
              <a:t>a serem acompanhadas</a:t>
            </a:r>
          </a:p>
          <a:p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Competência ANS – Ações regulatórias</a:t>
            </a:r>
            <a:endParaRPr lang="pt-BR" sz="2000" dirty="0"/>
          </a:p>
          <a:p>
            <a:endParaRPr lang="pt-BR" sz="3000" dirty="0"/>
          </a:p>
        </p:txBody>
      </p:sp>
      <p:pic>
        <p:nvPicPr>
          <p:cNvPr id="3" name="Imagem 2" descr="Texto&#10;&#10;Descrição gerada automaticamente com confiança baixa">
            <a:extLst>
              <a:ext uri="{FF2B5EF4-FFF2-40B4-BE49-F238E27FC236}">
                <a16:creationId xmlns:a16="http://schemas.microsoft.com/office/drawing/2014/main" id="{8C7AE4EB-6869-4590-A606-1E1327E58B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160" y="6024644"/>
            <a:ext cx="3688399" cy="478577"/>
          </a:xfrm>
          <a:prstGeom prst="rect">
            <a:avLst/>
          </a:prstGeom>
        </p:spPr>
      </p:pic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919E1D86-3397-43FD-B301-EC37D1963240}"/>
              </a:ext>
            </a:extLst>
          </p:cNvPr>
          <p:cNvCxnSpPr>
            <a:cxnSpLocks/>
          </p:cNvCxnSpPr>
          <p:nvPr/>
        </p:nvCxnSpPr>
        <p:spPr>
          <a:xfrm>
            <a:off x="0" y="1276213"/>
            <a:ext cx="448056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7132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74784" y="527538"/>
            <a:ext cx="11306908" cy="4486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/>
              <a:t>Princípios</a:t>
            </a:r>
          </a:p>
          <a:p>
            <a:endParaRPr lang="pt-BR" sz="4000" dirty="0"/>
          </a:p>
          <a:p>
            <a:pPr>
              <a:lnSpc>
                <a:spcPct val="150000"/>
              </a:lnSpc>
            </a:pPr>
            <a:r>
              <a:rPr lang="pt-BR" sz="2000" dirty="0"/>
              <a:t>1. Respeito à dignidade da pessoa humana</a:t>
            </a:r>
          </a:p>
          <a:p>
            <a:pPr>
              <a:lnSpc>
                <a:spcPct val="150000"/>
              </a:lnSpc>
            </a:pPr>
            <a:r>
              <a:rPr lang="pt-BR" sz="2000" dirty="0"/>
              <a:t>2. Integração com o SUS, em especial com as ações de enfrentamento à pandemia do COVID-19</a:t>
            </a:r>
          </a:p>
          <a:p>
            <a:pPr>
              <a:lnSpc>
                <a:spcPct val="150000"/>
              </a:lnSpc>
            </a:pPr>
            <a:r>
              <a:rPr lang="pt-BR" sz="2000" dirty="0"/>
              <a:t>3. Excelência da prestação de serviços de saúde</a:t>
            </a:r>
          </a:p>
          <a:p>
            <a:pPr>
              <a:lnSpc>
                <a:spcPct val="150000"/>
              </a:lnSpc>
            </a:pPr>
            <a:r>
              <a:rPr lang="pt-BR" sz="2000" dirty="0"/>
              <a:t>4. Transparência nas informações à sociedade</a:t>
            </a:r>
          </a:p>
          <a:p>
            <a:pPr>
              <a:lnSpc>
                <a:spcPct val="150000"/>
              </a:lnSpc>
            </a:pPr>
            <a:r>
              <a:rPr lang="pt-BR" sz="2000" dirty="0"/>
              <a:t>5. Responsabilidade econômico-financeira</a:t>
            </a:r>
          </a:p>
          <a:p>
            <a:pPr>
              <a:lnSpc>
                <a:spcPct val="150000"/>
              </a:lnSpc>
            </a:pPr>
            <a:r>
              <a:rPr lang="pt-BR" sz="2000" dirty="0"/>
              <a:t>6. Reconhecimento da vulnerabilidade do consumidor</a:t>
            </a:r>
          </a:p>
        </p:txBody>
      </p:sp>
      <p:pic>
        <p:nvPicPr>
          <p:cNvPr id="3" name="Imagem 2" descr="Texto&#10;&#10;Descrição gerada automaticamente com confiança baixa">
            <a:extLst>
              <a:ext uri="{FF2B5EF4-FFF2-40B4-BE49-F238E27FC236}">
                <a16:creationId xmlns:a16="http://schemas.microsoft.com/office/drawing/2014/main" id="{7E144750-DC83-45E2-BA0E-A13F96CB98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160" y="6024644"/>
            <a:ext cx="3688399" cy="478577"/>
          </a:xfrm>
          <a:prstGeom prst="rect">
            <a:avLst/>
          </a:prstGeom>
        </p:spPr>
      </p:pic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D045D88C-F66A-45B2-B2B2-3C79AD29FA86}"/>
              </a:ext>
            </a:extLst>
          </p:cNvPr>
          <p:cNvCxnSpPr>
            <a:cxnSpLocks/>
          </p:cNvCxnSpPr>
          <p:nvPr/>
        </p:nvCxnSpPr>
        <p:spPr>
          <a:xfrm>
            <a:off x="0" y="1276213"/>
            <a:ext cx="2996418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6658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07731" y="483576"/>
            <a:ext cx="11306908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/>
              <a:t>Objetivos</a:t>
            </a:r>
          </a:p>
          <a:p>
            <a:pPr>
              <a:lnSpc>
                <a:spcPct val="150000"/>
              </a:lnSpc>
            </a:pPr>
            <a:endParaRPr lang="pt-BR" sz="2000" dirty="0"/>
          </a:p>
          <a:p>
            <a:pPr>
              <a:lnSpc>
                <a:spcPct val="150000"/>
              </a:lnSpc>
            </a:pPr>
            <a:r>
              <a:rPr lang="pt-BR" sz="2000" dirty="0" smtClean="0"/>
              <a:t>1. Integrar </a:t>
            </a:r>
            <a:r>
              <a:rPr lang="pt-BR" sz="2000" dirty="0"/>
              <a:t>o sistema de Saúde Suplementar com as ações do Sistema Único de Saúde – SUS, em especial às relacionadas à pandemia do </a:t>
            </a:r>
            <a:r>
              <a:rPr lang="pt-BR" sz="2000" dirty="0" smtClean="0"/>
              <a:t>COVID-19;</a:t>
            </a:r>
          </a:p>
          <a:p>
            <a:pPr>
              <a:lnSpc>
                <a:spcPct val="150000"/>
              </a:lnSpc>
            </a:pPr>
            <a:endParaRPr lang="pt-BR" sz="2000" dirty="0"/>
          </a:p>
          <a:p>
            <a:pPr>
              <a:lnSpc>
                <a:spcPct val="150000"/>
              </a:lnSpc>
            </a:pPr>
            <a:r>
              <a:rPr lang="pt-BR" sz="2000" dirty="0" smtClean="0"/>
              <a:t>2. Promover </a:t>
            </a:r>
            <a:r>
              <a:rPr lang="pt-BR" sz="2000" dirty="0"/>
              <a:t>o atendimento à saúde objetivando o melhor desfecho clínico, com o custo adequado e atenção especial à experiência do </a:t>
            </a:r>
            <a:r>
              <a:rPr lang="pt-BR" sz="2000" dirty="0" smtClean="0"/>
              <a:t>paciente;</a:t>
            </a:r>
          </a:p>
          <a:p>
            <a:pPr>
              <a:lnSpc>
                <a:spcPct val="150000"/>
              </a:lnSpc>
            </a:pPr>
            <a:endParaRPr lang="pt-BR" sz="2000" dirty="0"/>
          </a:p>
          <a:p>
            <a:pPr>
              <a:lnSpc>
                <a:spcPct val="150000"/>
              </a:lnSpc>
            </a:pPr>
            <a:r>
              <a:rPr lang="pt-BR" sz="2000" dirty="0" smtClean="0"/>
              <a:t>3. Garantir </a:t>
            </a:r>
            <a:r>
              <a:rPr lang="pt-BR" sz="2000" dirty="0"/>
              <a:t>o atendimento à saúde em prazos razoáveis, condizentes às necessidades do paciente e aos contratos, observada a sua função social e vulnerabilidade do </a:t>
            </a:r>
            <a:r>
              <a:rPr lang="pt-BR" sz="2000" dirty="0" smtClean="0"/>
              <a:t>consumidor;</a:t>
            </a:r>
          </a:p>
          <a:p>
            <a:pPr marL="514350" indent="-514350">
              <a:buAutoNum type="arabicPeriod"/>
            </a:pPr>
            <a:endParaRPr lang="pt-BR" sz="3000" dirty="0"/>
          </a:p>
          <a:p>
            <a:endParaRPr lang="pt-BR" sz="3000" dirty="0"/>
          </a:p>
        </p:txBody>
      </p:sp>
      <p:pic>
        <p:nvPicPr>
          <p:cNvPr id="3" name="Imagem 2" descr="Texto&#10;&#10;Descrição gerada automaticamente com confiança baixa">
            <a:extLst>
              <a:ext uri="{FF2B5EF4-FFF2-40B4-BE49-F238E27FC236}">
                <a16:creationId xmlns:a16="http://schemas.microsoft.com/office/drawing/2014/main" id="{FC7A0F55-1593-43AA-9E73-27741C19E7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160" y="6024644"/>
            <a:ext cx="3688399" cy="478577"/>
          </a:xfrm>
          <a:prstGeom prst="rect">
            <a:avLst/>
          </a:prstGeom>
        </p:spPr>
      </p:pic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43C7FA65-252A-4A48-BC11-64CD0C7D3F35}"/>
              </a:ext>
            </a:extLst>
          </p:cNvPr>
          <p:cNvCxnSpPr>
            <a:cxnSpLocks/>
          </p:cNvCxnSpPr>
          <p:nvPr/>
        </p:nvCxnSpPr>
        <p:spPr>
          <a:xfrm>
            <a:off x="0" y="1276213"/>
            <a:ext cx="302455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591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74784" y="527538"/>
            <a:ext cx="1130690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/>
              <a:t>Objetivos</a:t>
            </a:r>
          </a:p>
          <a:p>
            <a:endParaRPr lang="pt-BR" sz="3000" dirty="0"/>
          </a:p>
          <a:p>
            <a:endParaRPr lang="pt-BR" sz="3000" dirty="0"/>
          </a:p>
          <a:p>
            <a:pPr algn="just">
              <a:lnSpc>
                <a:spcPct val="150000"/>
              </a:lnSpc>
            </a:pPr>
            <a:r>
              <a:rPr lang="pt-BR" sz="2000" dirty="0"/>
              <a:t>4. Proporcionar ambiente de intermediação buscando a solução de conflitos no relacionamento entre operadoras e prestadores de serviços de </a:t>
            </a:r>
            <a:r>
              <a:rPr lang="pt-BR" sz="2000" dirty="0" smtClean="0"/>
              <a:t>saúde;</a:t>
            </a:r>
          </a:p>
          <a:p>
            <a:pPr algn="just">
              <a:lnSpc>
                <a:spcPct val="150000"/>
              </a:lnSpc>
            </a:pPr>
            <a:endParaRPr lang="pt-BR" sz="2000" dirty="0"/>
          </a:p>
          <a:p>
            <a:pPr algn="just">
              <a:lnSpc>
                <a:spcPct val="150000"/>
              </a:lnSpc>
            </a:pPr>
            <a:r>
              <a:rPr lang="pt-BR" sz="2000" dirty="0"/>
              <a:t>5. Garantir a previsibilidade dos reajustes das contraprestações na Saúde </a:t>
            </a:r>
            <a:r>
              <a:rPr lang="pt-BR" sz="2000" dirty="0" smtClean="0"/>
              <a:t>Suplementar;</a:t>
            </a:r>
          </a:p>
          <a:p>
            <a:pPr algn="just">
              <a:lnSpc>
                <a:spcPct val="150000"/>
              </a:lnSpc>
            </a:pPr>
            <a:endParaRPr lang="pt-BR" sz="2000" dirty="0"/>
          </a:p>
          <a:p>
            <a:pPr algn="just">
              <a:lnSpc>
                <a:spcPct val="150000"/>
              </a:lnSpc>
            </a:pPr>
            <a:r>
              <a:rPr lang="pt-BR" sz="2000" dirty="0"/>
              <a:t>6. Contribuir para o desenvolvimento sustentável do setor de Saúde Privada do país</a:t>
            </a:r>
          </a:p>
          <a:p>
            <a:endParaRPr lang="pt-BR" sz="3000" dirty="0"/>
          </a:p>
        </p:txBody>
      </p:sp>
      <p:pic>
        <p:nvPicPr>
          <p:cNvPr id="3" name="Imagem 2" descr="Texto&#10;&#10;Descrição gerada automaticamente com confiança baixa">
            <a:extLst>
              <a:ext uri="{FF2B5EF4-FFF2-40B4-BE49-F238E27FC236}">
                <a16:creationId xmlns:a16="http://schemas.microsoft.com/office/drawing/2014/main" id="{840B858F-A73C-4472-8AC3-83DB9A7887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160" y="6024644"/>
            <a:ext cx="3688399" cy="478577"/>
          </a:xfrm>
          <a:prstGeom prst="rect">
            <a:avLst/>
          </a:prstGeom>
        </p:spPr>
      </p:pic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2D16F053-C1DD-4552-8A4A-6F9A9476A4AB}"/>
              </a:ext>
            </a:extLst>
          </p:cNvPr>
          <p:cNvCxnSpPr>
            <a:cxnSpLocks/>
          </p:cNvCxnSpPr>
          <p:nvPr/>
        </p:nvCxnSpPr>
        <p:spPr>
          <a:xfrm>
            <a:off x="0" y="1276213"/>
            <a:ext cx="2975317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7081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74784" y="527538"/>
            <a:ext cx="11306908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/>
              <a:t>Diretrizes Gerais</a:t>
            </a:r>
          </a:p>
          <a:p>
            <a:endParaRPr lang="pt-BR" sz="4000" dirty="0"/>
          </a:p>
          <a:p>
            <a:pPr marL="514350" indent="-514350" algn="just">
              <a:buAutoNum type="arabicPeriod"/>
            </a:pPr>
            <a:r>
              <a:rPr lang="pt-BR" sz="2400" b="1" dirty="0"/>
              <a:t>Estabelecimento de ações que visem o desestímulo ao atendimento de beneficiários de planos de saúde no SUS, no limite das coberturas contratadas </a:t>
            </a:r>
          </a:p>
          <a:p>
            <a:endParaRPr lang="pt-BR" sz="2400" dirty="0"/>
          </a:p>
          <a:p>
            <a:r>
              <a:rPr lang="pt-BR" sz="2400" dirty="0"/>
              <a:t>Exemplos: </a:t>
            </a:r>
            <a:r>
              <a:rPr lang="pt-BR" sz="2400" dirty="0">
                <a:solidFill>
                  <a:srgbClr val="FFC000"/>
                </a:solidFill>
              </a:rPr>
              <a:t>retirada de beneficiários do SUS</a:t>
            </a:r>
          </a:p>
          <a:p>
            <a:endParaRPr lang="pt-BR" sz="2400" dirty="0"/>
          </a:p>
          <a:p>
            <a:r>
              <a:rPr lang="pt-BR" sz="2400" i="1" dirty="0"/>
              <a:t>Como medir: redução da taxa de utilização do </a:t>
            </a:r>
            <a:r>
              <a:rPr lang="pt-BR" sz="2400" i="1" dirty="0" smtClean="0"/>
              <a:t>SUS</a:t>
            </a:r>
          </a:p>
          <a:p>
            <a:endParaRPr lang="pt-BR" sz="2400" i="1" dirty="0"/>
          </a:p>
          <a:p>
            <a:r>
              <a:rPr lang="pt-BR" sz="2400" i="1" dirty="0" smtClean="0"/>
              <a:t>Objetivo: Integrar </a:t>
            </a:r>
            <a:r>
              <a:rPr lang="pt-BR" sz="2400" i="1" dirty="0"/>
              <a:t>o sistema de Saúde Suplementar com as ações do Sistema Único de Saúde – SUS, em especial às relacionadas à pandemia do </a:t>
            </a:r>
            <a:r>
              <a:rPr lang="pt-BR" sz="2400" i="1" dirty="0" smtClean="0"/>
              <a:t>COVID-19</a:t>
            </a:r>
            <a:endParaRPr lang="pt-BR" sz="2400" i="1" dirty="0"/>
          </a:p>
          <a:p>
            <a:endParaRPr lang="pt-BR" sz="3000" dirty="0"/>
          </a:p>
        </p:txBody>
      </p:sp>
      <p:pic>
        <p:nvPicPr>
          <p:cNvPr id="3" name="Imagem 2" descr="Texto&#10;&#10;Descrição gerada automaticamente com confiança baixa">
            <a:extLst>
              <a:ext uri="{FF2B5EF4-FFF2-40B4-BE49-F238E27FC236}">
                <a16:creationId xmlns:a16="http://schemas.microsoft.com/office/drawing/2014/main" id="{D9B0225D-049E-48A5-9F08-059776AACAB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160" y="6024644"/>
            <a:ext cx="3688399" cy="478577"/>
          </a:xfrm>
          <a:prstGeom prst="rect">
            <a:avLst/>
          </a:prstGeom>
        </p:spPr>
      </p:pic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9C20D86A-767E-4128-8CBE-C309DC058151}"/>
              </a:ext>
            </a:extLst>
          </p:cNvPr>
          <p:cNvCxnSpPr>
            <a:cxnSpLocks/>
          </p:cNvCxnSpPr>
          <p:nvPr/>
        </p:nvCxnSpPr>
        <p:spPr>
          <a:xfrm>
            <a:off x="0" y="1276213"/>
            <a:ext cx="468454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4815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74784" y="527538"/>
            <a:ext cx="1130690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/>
              <a:t>Diretrizes Gerais</a:t>
            </a:r>
          </a:p>
          <a:p>
            <a:endParaRPr lang="pt-BR" sz="4000" dirty="0"/>
          </a:p>
          <a:p>
            <a:r>
              <a:rPr lang="pt-BR" sz="2000" b="1" dirty="0"/>
              <a:t>2. Monitorar e integrar as informações da rede privada de serviços de saúde ao SUS, em especial com relação aos dados de atenção à saúde e ocupação de leitos (2)</a:t>
            </a:r>
          </a:p>
          <a:p>
            <a:endParaRPr lang="pt-BR" sz="2000" dirty="0"/>
          </a:p>
          <a:p>
            <a:r>
              <a:rPr lang="pt-BR" sz="2000" dirty="0"/>
              <a:t>Exemplos: </a:t>
            </a:r>
            <a:r>
              <a:rPr lang="pt-BR" sz="2000" dirty="0">
                <a:solidFill>
                  <a:srgbClr val="FFC000"/>
                </a:solidFill>
              </a:rPr>
              <a:t>monitoramento de leitos privados</a:t>
            </a:r>
            <a:r>
              <a:rPr lang="pt-BR" sz="2000" dirty="0"/>
              <a:t> e </a:t>
            </a:r>
            <a:r>
              <a:rPr lang="pt-BR" sz="2000" dirty="0">
                <a:solidFill>
                  <a:srgbClr val="FFC000"/>
                </a:solidFill>
              </a:rPr>
              <a:t>consórcio de indicadores</a:t>
            </a:r>
          </a:p>
          <a:p>
            <a:endParaRPr lang="pt-BR" sz="2000" dirty="0"/>
          </a:p>
          <a:p>
            <a:r>
              <a:rPr lang="pt-BR" sz="2000" i="1" dirty="0"/>
              <a:t>Como medir: aumento percentual preenchimento e percentual de divulgação da rede </a:t>
            </a:r>
            <a:r>
              <a:rPr lang="pt-BR" sz="2000" i="1" dirty="0" smtClean="0"/>
              <a:t>privada</a:t>
            </a:r>
          </a:p>
          <a:p>
            <a:endParaRPr lang="pt-BR" sz="2000" i="1" dirty="0"/>
          </a:p>
          <a:p>
            <a:r>
              <a:rPr lang="pt-BR" sz="2000" i="1" dirty="0" smtClean="0"/>
              <a:t>Objetivo: Promover </a:t>
            </a:r>
            <a:r>
              <a:rPr lang="pt-BR" sz="2000" i="1" dirty="0"/>
              <a:t>o atendimento à saúde objetivando o melhor desfecho clínico, com o custo adequado e atenção especial à experiência do paciente;</a:t>
            </a:r>
            <a:endParaRPr lang="pt-BR" sz="2000" i="1" dirty="0"/>
          </a:p>
          <a:p>
            <a:endParaRPr lang="pt-BR" sz="3000" dirty="0"/>
          </a:p>
        </p:txBody>
      </p:sp>
      <p:pic>
        <p:nvPicPr>
          <p:cNvPr id="3" name="Imagem 2" descr="Texto&#10;&#10;Descrição gerada automaticamente com confiança baixa">
            <a:extLst>
              <a:ext uri="{FF2B5EF4-FFF2-40B4-BE49-F238E27FC236}">
                <a16:creationId xmlns:a16="http://schemas.microsoft.com/office/drawing/2014/main" id="{A8B2532B-0451-4814-9C6F-A3B5251967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160" y="6024644"/>
            <a:ext cx="3688399" cy="478577"/>
          </a:xfrm>
          <a:prstGeom prst="rect">
            <a:avLst/>
          </a:prstGeom>
        </p:spPr>
      </p:pic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B9605FC5-F325-45D9-8FF7-D47F931D9185}"/>
              </a:ext>
            </a:extLst>
          </p:cNvPr>
          <p:cNvCxnSpPr>
            <a:cxnSpLocks/>
          </p:cNvCxnSpPr>
          <p:nvPr/>
        </p:nvCxnSpPr>
        <p:spPr>
          <a:xfrm>
            <a:off x="0" y="1276213"/>
            <a:ext cx="468454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3605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74784" y="527538"/>
            <a:ext cx="11306908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/>
              <a:t>Diretrizes Gerais</a:t>
            </a:r>
          </a:p>
          <a:p>
            <a:endParaRPr lang="pt-BR" sz="4000" dirty="0"/>
          </a:p>
          <a:p>
            <a:pPr algn="just"/>
            <a:r>
              <a:rPr lang="pt-BR" sz="2400" b="1" dirty="0"/>
              <a:t>3. Empreender ações que visem garantir o atendimento, em prazos razoáveis, às necessidades de tratamento dos </a:t>
            </a:r>
            <a:r>
              <a:rPr lang="pt-BR" sz="2400" b="1" dirty="0" smtClean="0"/>
              <a:t>pacientes</a:t>
            </a:r>
            <a:endParaRPr lang="pt-BR" sz="2400" b="1" dirty="0"/>
          </a:p>
          <a:p>
            <a:endParaRPr lang="pt-BR" sz="2400" dirty="0"/>
          </a:p>
          <a:p>
            <a:r>
              <a:rPr lang="pt-BR" sz="2400" dirty="0"/>
              <a:t>Exemplos: </a:t>
            </a:r>
            <a:r>
              <a:rPr lang="pt-BR" sz="2400" dirty="0">
                <a:solidFill>
                  <a:srgbClr val="FFC000"/>
                </a:solidFill>
              </a:rPr>
              <a:t>monitoramento da garantia de atendimento</a:t>
            </a:r>
          </a:p>
          <a:p>
            <a:endParaRPr lang="pt-BR" sz="2400" dirty="0"/>
          </a:p>
          <a:p>
            <a:r>
              <a:rPr lang="pt-BR" sz="2400" dirty="0"/>
              <a:t>Como medir: taxa percentual de </a:t>
            </a:r>
            <a:r>
              <a:rPr lang="pt-BR" sz="2400" dirty="0" smtClean="0"/>
              <a:t>reclamações</a:t>
            </a:r>
          </a:p>
          <a:p>
            <a:endParaRPr lang="pt-BR" sz="2400" dirty="0"/>
          </a:p>
          <a:p>
            <a:r>
              <a:rPr lang="pt-BR" sz="2400" i="1" dirty="0" smtClean="0"/>
              <a:t>Objetivo: Garantir </a:t>
            </a:r>
            <a:r>
              <a:rPr lang="pt-BR" sz="2400" i="1" dirty="0"/>
              <a:t>o atendimento à saúde em prazos razoáveis, condizentes às necessidades do paciente e aos contratos, observada a sua função social e vulnerabilidade do </a:t>
            </a:r>
            <a:r>
              <a:rPr lang="pt-BR" sz="2400" i="1" dirty="0" smtClean="0"/>
              <a:t>consumidor</a:t>
            </a:r>
            <a:endParaRPr lang="pt-BR" sz="2400" i="1" dirty="0"/>
          </a:p>
          <a:p>
            <a:endParaRPr lang="pt-BR" sz="3000" dirty="0"/>
          </a:p>
        </p:txBody>
      </p:sp>
      <p:pic>
        <p:nvPicPr>
          <p:cNvPr id="3" name="Imagem 2" descr="Texto&#10;&#10;Descrição gerada automaticamente com confiança baixa">
            <a:extLst>
              <a:ext uri="{FF2B5EF4-FFF2-40B4-BE49-F238E27FC236}">
                <a16:creationId xmlns:a16="http://schemas.microsoft.com/office/drawing/2014/main" id="{77F15B28-756E-4D1B-8D44-3222206337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160" y="6024644"/>
            <a:ext cx="3688399" cy="478577"/>
          </a:xfrm>
          <a:prstGeom prst="rect">
            <a:avLst/>
          </a:prstGeom>
        </p:spPr>
      </p:pic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FBDE97A8-9A0F-47A2-98A4-076C9F9653E3}"/>
              </a:ext>
            </a:extLst>
          </p:cNvPr>
          <p:cNvCxnSpPr>
            <a:cxnSpLocks/>
          </p:cNvCxnSpPr>
          <p:nvPr/>
        </p:nvCxnSpPr>
        <p:spPr>
          <a:xfrm>
            <a:off x="0" y="1276213"/>
            <a:ext cx="468454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76513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vel">
  <a:themeElements>
    <a:clrScheme name="Personalizada 9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0F6FC6"/>
      </a:accent5>
      <a:accent6>
        <a:srgbClr val="0F6FC6"/>
      </a:accent6>
      <a:hlink>
        <a:srgbClr val="0F6FC6"/>
      </a:hlink>
      <a:folHlink>
        <a:srgbClr val="85DFD0"/>
      </a:folHlink>
    </a:clrScheme>
    <a:fontScheme name="Personalizada 2">
      <a:majorFont>
        <a:latin typeface="Gotham"/>
        <a:ea typeface=""/>
        <a:cs typeface=""/>
      </a:majorFont>
      <a:minorFont>
        <a:latin typeface="Gotham Book"/>
        <a:ea typeface=""/>
        <a:cs typeface=""/>
      </a:minorFont>
    </a:fontScheme>
    <a:fmtScheme name="Citáv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TM03457503[[fn=Citável]]</Template>
  <TotalTime>1582</TotalTime>
  <Words>935</Words>
  <Application>Microsoft Office PowerPoint</Application>
  <PresentationFormat>Widescreen</PresentationFormat>
  <Paragraphs>129</Paragraphs>
  <Slides>15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2" baseType="lpstr">
      <vt:lpstr>Arial</vt:lpstr>
      <vt:lpstr>Calibri</vt:lpstr>
      <vt:lpstr>Gotham</vt:lpstr>
      <vt:lpstr>Gotham Book</vt:lpstr>
      <vt:lpstr>Wingdings</vt:lpstr>
      <vt:lpstr>Wingdings 2</vt:lpstr>
      <vt:lpstr>Citável</vt:lpstr>
      <vt:lpstr>Política Nacional Saúde Suplementar - PNSS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Política Nacional Saúde Suplementar - PNSS</dc:title>
  <dc:creator>Daniel Meirelles Fernandes Pereira</dc:creator>
  <cp:lastModifiedBy>Daniel Meirelles Fernandes Pereira</cp:lastModifiedBy>
  <cp:revision>27</cp:revision>
  <dcterms:created xsi:type="dcterms:W3CDTF">2021-04-05T15:32:19Z</dcterms:created>
  <dcterms:modified xsi:type="dcterms:W3CDTF">2021-04-27T13:07:56Z</dcterms:modified>
</cp:coreProperties>
</file>