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84" r:id="rId3"/>
    <p:sldId id="305" r:id="rId4"/>
    <p:sldId id="318" r:id="rId5"/>
    <p:sldId id="311" r:id="rId6"/>
    <p:sldId id="312" r:id="rId7"/>
    <p:sldId id="317" r:id="rId8"/>
    <p:sldId id="301" r:id="rId9"/>
    <p:sldId id="319" r:id="rId10"/>
    <p:sldId id="320" r:id="rId11"/>
    <p:sldId id="321" r:id="rId12"/>
    <p:sldId id="322" r:id="rId13"/>
    <p:sldId id="323" r:id="rId14"/>
    <p:sldId id="316" r:id="rId15"/>
    <p:sldId id="314" r:id="rId16"/>
    <p:sldId id="286" r:id="rId17"/>
  </p:sldIdLst>
  <p:sldSz cx="12192000" cy="6858000"/>
  <p:notesSz cx="9296400" cy="7010400"/>
  <p:embeddedFontLst>
    <p:embeddedFont>
      <p:font typeface="Montserrat" panose="00000500000000000000" pitchFamily="2" charset="0"/>
      <p:regular r:id="rId20"/>
      <p:bold r:id="rId21"/>
      <p:italic r:id="rId22"/>
      <p:boldItalic r:id="rId23"/>
    </p:embeddedFont>
    <p:embeddedFont>
      <p:font typeface="Montserrat ExtraBold" panose="00000900000000000000" pitchFamily="2" charset="0"/>
      <p:bold r:id="rId24"/>
      <p:boldItalic r:id="rId25"/>
    </p:embeddedFont>
  </p:embeddedFontLst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uno de Melo Vianna" initials="BdMV" lastIdx="1" clrIdx="0">
    <p:extLst>
      <p:ext uri="{19B8F6BF-5375-455C-9EA6-DF929625EA0E}">
        <p15:presenceInfo xmlns:p15="http://schemas.microsoft.com/office/powerpoint/2012/main" userId="S-1-5-21-2135630104-1162506924-937769972-3311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29E"/>
    <a:srgbClr val="0099CC"/>
    <a:srgbClr val="FFFFFF"/>
    <a:srgbClr val="47AA2D"/>
    <a:srgbClr val="183EFF"/>
    <a:srgbClr val="000087"/>
    <a:srgbClr val="FF5500"/>
    <a:srgbClr val="03CF00"/>
    <a:srgbClr val="FFD622"/>
    <a:srgbClr val="78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2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736" cy="3521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266186" y="1"/>
            <a:ext cx="4028736" cy="3521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D4B4E2-4813-4E16-B52C-B24C80B2DA6F}" type="datetimeFigureOut">
              <a:rPr lang="pt-BR"/>
              <a:pPr>
                <a:defRPr/>
              </a:pPr>
              <a:t>28/02/2024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658243"/>
            <a:ext cx="4028736" cy="3521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266186" y="6658243"/>
            <a:ext cx="4028736" cy="3521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EE3F1B-DC91-487C-B7D5-18D2C8F2DE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26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736" cy="3521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266186" y="1"/>
            <a:ext cx="4028736" cy="3521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C79DAD-DBF7-4295-99ED-9EFC04FAB6B4}" type="datetimeFigureOut">
              <a:rPr lang="pt-BR"/>
              <a:pPr>
                <a:defRPr/>
              </a:pPr>
              <a:t>28/02/2024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544763" y="876300"/>
            <a:ext cx="4206875" cy="236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29936" y="3374165"/>
            <a:ext cx="7436529" cy="27599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658243"/>
            <a:ext cx="4028736" cy="3521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266186" y="6658243"/>
            <a:ext cx="4028736" cy="3521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28363DA-B885-4BC3-965B-57759F62A7F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5610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A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5EAA027-B7AC-E312-3D74-EFF272CD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875" y="2324784"/>
            <a:ext cx="7110249" cy="1543023"/>
          </a:xfrm>
          <a:prstGeom prst="rect">
            <a:avLst/>
          </a:prstGeom>
        </p:spPr>
        <p:txBody>
          <a:bodyPr/>
          <a:lstStyle>
            <a:lvl1pPr algn="ctr">
              <a:defRPr lang="pt-BR" sz="5400" b="1" kern="1200" dirty="0">
                <a:solidFill>
                  <a:srgbClr val="33529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927858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81706" y="557562"/>
            <a:ext cx="9628587" cy="713678"/>
          </a:xfrm>
          <a:prstGeom prst="rect">
            <a:avLst/>
          </a:prstGeom>
        </p:spPr>
        <p:txBody>
          <a:bodyPr anchorCtr="1">
            <a:normAutofit/>
          </a:bodyPr>
          <a:lstStyle>
            <a:lvl1pPr algn="ctr">
              <a:defRPr sz="3600" b="1" spc="-150" baseline="0">
                <a:solidFill>
                  <a:srgbClr val="33529E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281706" y="3438526"/>
            <a:ext cx="3886200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281706" y="4229101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7024093" y="3429000"/>
            <a:ext cx="3886200" cy="666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8"/>
          </p:nvPr>
        </p:nvSpPr>
        <p:spPr>
          <a:xfrm>
            <a:off x="7024093" y="4219574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2412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81706" y="557562"/>
            <a:ext cx="9628587" cy="713678"/>
          </a:xfrm>
          <a:prstGeom prst="rect">
            <a:avLst/>
          </a:prstGeom>
        </p:spPr>
        <p:txBody>
          <a:bodyPr anchorCtr="1">
            <a:normAutofit/>
          </a:bodyPr>
          <a:lstStyle>
            <a:lvl1pPr algn="ctr">
              <a:defRPr sz="3600" b="1" strike="noStrike" spc="-150" baseline="0">
                <a:solidFill>
                  <a:srgbClr val="3352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281706" y="1994980"/>
            <a:ext cx="3886200" cy="4137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281706" y="406667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1281706" y="2618562"/>
            <a:ext cx="3886201" cy="1238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noProof="0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7024092" y="1994980"/>
            <a:ext cx="3886200" cy="414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7024092" y="406575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7024092" y="2618562"/>
            <a:ext cx="3886201" cy="1238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970891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059367" y="1572322"/>
            <a:ext cx="3601843" cy="1432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spc="-150">
                <a:solidFill>
                  <a:srgbClr val="3352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059366" y="3429000"/>
            <a:ext cx="3601843" cy="2157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5374888" y="769434"/>
            <a:ext cx="5553307" cy="481732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44448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7991475" y="1085850"/>
            <a:ext cx="2827736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spc="-150">
                <a:solidFill>
                  <a:srgbClr val="3352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6"/>
          </p:nvPr>
        </p:nvSpPr>
        <p:spPr>
          <a:xfrm>
            <a:off x="1276350" y="0"/>
            <a:ext cx="2105025" cy="4191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noProof="0"/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9"/>
          </p:nvPr>
        </p:nvSpPr>
        <p:spPr>
          <a:xfrm>
            <a:off x="1360706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1360706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3500438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/>
          </p:nvPr>
        </p:nvSpPr>
        <p:spPr>
          <a:xfrm>
            <a:off x="3500438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/>
          </p:nvPr>
        </p:nvSpPr>
        <p:spPr>
          <a:xfrm>
            <a:off x="5638800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/>
          </p:nvPr>
        </p:nvSpPr>
        <p:spPr>
          <a:xfrm>
            <a:off x="5638800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Espaço Reservado para Imagem 2"/>
          <p:cNvSpPr>
            <a:spLocks noGrp="1"/>
          </p:cNvSpPr>
          <p:nvPr>
            <p:ph type="pic" sz="quarter" idx="25"/>
          </p:nvPr>
        </p:nvSpPr>
        <p:spPr>
          <a:xfrm>
            <a:off x="3381375" y="0"/>
            <a:ext cx="2105025" cy="4191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noProof="0"/>
          </a:p>
        </p:txBody>
      </p:sp>
      <p:sp>
        <p:nvSpPr>
          <p:cNvPr id="23" name="Espaço Reservado para Imagem 2"/>
          <p:cNvSpPr>
            <a:spLocks noGrp="1"/>
          </p:cNvSpPr>
          <p:nvPr>
            <p:ph type="pic" sz="quarter" idx="26"/>
          </p:nvPr>
        </p:nvSpPr>
        <p:spPr>
          <a:xfrm>
            <a:off x="5486400" y="0"/>
            <a:ext cx="2105025" cy="4191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365314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266011" y="773613"/>
            <a:ext cx="3143250" cy="4812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spc="-150">
                <a:solidFill>
                  <a:srgbClr val="3352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/>
          </p:nvPr>
        </p:nvSpPr>
        <p:spPr>
          <a:xfrm>
            <a:off x="5031959" y="773613"/>
            <a:ext cx="5383280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5031959" y="1300568"/>
            <a:ext cx="5383280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5031959" y="4535418"/>
            <a:ext cx="5383280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/>
          </p:nvPr>
        </p:nvSpPr>
        <p:spPr>
          <a:xfrm>
            <a:off x="5031959" y="5062372"/>
            <a:ext cx="5383280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/>
          </p:nvPr>
        </p:nvSpPr>
        <p:spPr>
          <a:xfrm>
            <a:off x="5031959" y="3281483"/>
            <a:ext cx="5383280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/>
          </p:nvPr>
        </p:nvSpPr>
        <p:spPr>
          <a:xfrm>
            <a:off x="5031959" y="3808438"/>
            <a:ext cx="5383280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/>
          </p:nvPr>
        </p:nvSpPr>
        <p:spPr>
          <a:xfrm>
            <a:off x="5031959" y="2027548"/>
            <a:ext cx="5383280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/>
          </p:nvPr>
        </p:nvSpPr>
        <p:spPr>
          <a:xfrm>
            <a:off x="5031959" y="2554503"/>
            <a:ext cx="5383280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29760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38312" y="557561"/>
            <a:ext cx="8715376" cy="71367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600" b="1" spc="-150" baseline="0">
                <a:solidFill>
                  <a:srgbClr val="3352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738312" y="1638265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738312" y="2233734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1738312" y="35149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/>
          </p:nvPr>
        </p:nvSpPr>
        <p:spPr>
          <a:xfrm>
            <a:off x="1738312" y="41103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/>
          </p:nvPr>
        </p:nvSpPr>
        <p:spPr>
          <a:xfrm>
            <a:off x="6567488" y="1638265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6567488" y="2233734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6567488" y="35149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/>
          </p:nvPr>
        </p:nvSpPr>
        <p:spPr>
          <a:xfrm>
            <a:off x="6567488" y="41103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306816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971550"/>
            <a:ext cx="12192000" cy="39015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noProof="0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059366" y="5166036"/>
            <a:ext cx="6478857" cy="6291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57952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773044" y="928688"/>
            <a:ext cx="2170306" cy="4969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8439150" y="0"/>
            <a:ext cx="375285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noProof="0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4686300" y="0"/>
            <a:ext cx="375285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900049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0624" y="546410"/>
            <a:ext cx="9628587" cy="72482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lang="pt-BR" dirty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2134162" y="3429000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2134161" y="3952874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6821392" y="3429000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/>
          </p:nvPr>
        </p:nvSpPr>
        <p:spPr>
          <a:xfrm>
            <a:off x="6821391" y="3952874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87424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gráfico de progre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0624" y="557562"/>
            <a:ext cx="9628587" cy="71367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600" b="1" spc="-150" baseline="0">
                <a:solidFill>
                  <a:srgbClr val="33529E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190624" y="1989460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9"/>
          </p:nvPr>
        </p:nvSpPr>
        <p:spPr>
          <a:xfrm>
            <a:off x="1877460" y="3391863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2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7947425" y="1989460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8634261" y="3391863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6" name="Espaço Reservado para Texto 3"/>
          <p:cNvSpPr>
            <a:spLocks noGrp="1"/>
          </p:cNvSpPr>
          <p:nvPr>
            <p:ph type="body" sz="quarter" idx="22"/>
          </p:nvPr>
        </p:nvSpPr>
        <p:spPr>
          <a:xfrm>
            <a:off x="4565888" y="1989460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quarter" idx="23"/>
          </p:nvPr>
        </p:nvSpPr>
        <p:spPr>
          <a:xfrm>
            <a:off x="5252724" y="3391863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2619375" y="5222209"/>
            <a:ext cx="6857999" cy="3645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55269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68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2623" y="555171"/>
            <a:ext cx="10800000" cy="718458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53260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1136B438-876F-4751-7E8C-E90A1F6FF9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4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94156" y="1773039"/>
            <a:ext cx="7203688" cy="2877015"/>
          </a:xfrm>
          <a:prstGeom prst="rect">
            <a:avLst/>
          </a:prstGeom>
        </p:spPr>
        <p:txBody>
          <a:bodyPr anchorCtr="1">
            <a:normAutofit/>
          </a:bodyPr>
          <a:lstStyle>
            <a:lvl1pPr algn="ctr">
              <a:defRPr sz="6000" b="1" spc="-150" baseline="0">
                <a:solidFill>
                  <a:srgbClr val="33529E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22178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>
            <a:stCxn id="5128" idx="1"/>
          </p:cNvCxnSpPr>
          <p:nvPr userDrawn="1"/>
        </p:nvCxnSpPr>
        <p:spPr>
          <a:xfrm flipH="1">
            <a:off x="1276350" y="5486400"/>
            <a:ext cx="5048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aixaDeTexto 6"/>
          <p:cNvSpPr txBox="1">
            <a:spLocks noChangeArrowheads="1"/>
          </p:cNvSpPr>
          <p:nvPr userDrawn="1"/>
        </p:nvSpPr>
        <p:spPr bwMode="auto">
          <a:xfrm>
            <a:off x="168192" y="-122753"/>
            <a:ext cx="124906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16600" b="1" dirty="0">
                <a:solidFill>
                  <a:srgbClr val="3352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8" name="CaixaDeTexto 7"/>
          <p:cNvSpPr txBox="1">
            <a:spLocks noChangeArrowheads="1"/>
          </p:cNvSpPr>
          <p:nvPr userDrawn="1"/>
        </p:nvSpPr>
        <p:spPr bwMode="auto">
          <a:xfrm rot="10800000">
            <a:off x="10785900" y="3124200"/>
            <a:ext cx="124906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16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8321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 userDrawn="1"/>
        </p:nvSpPr>
        <p:spPr bwMode="auto">
          <a:xfrm>
            <a:off x="407487" y="295275"/>
            <a:ext cx="124906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16600" b="1" dirty="0">
                <a:solidFill>
                  <a:srgbClr val="3352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CaixaDeTexto 5"/>
          <p:cNvSpPr txBox="1">
            <a:spLocks noChangeArrowheads="1"/>
          </p:cNvSpPr>
          <p:nvPr userDrawn="1"/>
        </p:nvSpPr>
        <p:spPr bwMode="auto">
          <a:xfrm rot="10800000">
            <a:off x="10536543" y="3324391"/>
            <a:ext cx="124906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16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2901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059366" y="1085851"/>
            <a:ext cx="4315521" cy="3062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spc="-150">
                <a:solidFill>
                  <a:srgbClr val="3352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noProof="0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059366" y="4449338"/>
            <a:ext cx="4315521" cy="1137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1925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489176" y="555171"/>
            <a:ext cx="10800000" cy="7184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spc="-150">
                <a:solidFill>
                  <a:srgbClr val="33529E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489176" y="5238685"/>
            <a:ext cx="7405887" cy="8498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E2E41F-A220-420D-8F86-395E5FDF23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8901" y="1639230"/>
            <a:ext cx="10800000" cy="323385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7C303"/>
              </a:buClr>
              <a:buFont typeface="Courier New" panose="02070309020205020404" pitchFamily="49" charset="0"/>
              <a:buChar char="o"/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7C303"/>
              </a:buClr>
              <a:buFont typeface="Courier New" panose="02070309020205020404" pitchFamily="49" charset="0"/>
              <a:buChar char="o"/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7C303"/>
              </a:buClr>
              <a:buFont typeface="Courier New" panose="02070309020205020404" pitchFamily="49" charset="0"/>
              <a:buChar char="o"/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7C303"/>
              </a:buClr>
              <a:buFont typeface="Courier New" panose="02070309020205020404" pitchFamily="49" charset="0"/>
              <a:buChar char="o"/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7C303"/>
              </a:buClr>
              <a:buFont typeface="Courier New" panose="02070309020205020404" pitchFamily="49" charset="0"/>
              <a:buChar char="o"/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94972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6341996" y="1085850"/>
            <a:ext cx="4798072" cy="899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spc="-150">
                <a:solidFill>
                  <a:srgbClr val="3352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6341996" y="2219093"/>
            <a:ext cx="4798072" cy="3367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DCC7624-8FD6-2D50-7C98-A23CCFB6C8D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91077" y="1085850"/>
            <a:ext cx="5359078" cy="450091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0465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6821499" y="1285062"/>
            <a:ext cx="4318568" cy="922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spc="-150">
                <a:solidFill>
                  <a:srgbClr val="3352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557561"/>
            <a:ext cx="6096000" cy="50291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noProof="0" dirty="0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6821500" y="2509024"/>
            <a:ext cx="4318568" cy="3077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96575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92623" y="555171"/>
            <a:ext cx="10800000" cy="71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dirty="0"/>
              <a:t>Clique para editar o título Mestre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78" r:id="rId12"/>
    <p:sldLayoutId id="2147483768" r:id="rId13"/>
    <p:sldLayoutId id="2147483769" r:id="rId14"/>
    <p:sldLayoutId id="2147483779" r:id="rId15"/>
    <p:sldLayoutId id="2147483770" r:id="rId16"/>
    <p:sldLayoutId id="2147483771" r:id="rId17"/>
    <p:sldLayoutId id="2147483780" r:id="rId18"/>
  </p:sldLayoutIdLst>
  <p:hf hdr="0" ftr="0" dt="0"/>
  <p:txStyles>
    <p:titleStyle>
      <a:lvl1pPr marL="0" indent="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pt-BR" altLang="pt-BR" sz="4000" b="1" kern="1200" spc="-150" dirty="0" smtClean="0">
          <a:solidFill>
            <a:srgbClr val="33529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83EFF"/>
          </a:solidFill>
          <a:latin typeface="Montserra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83EFF"/>
          </a:solidFill>
          <a:latin typeface="Montserra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83EFF"/>
          </a:solidFill>
          <a:latin typeface="Montserra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83EFF"/>
          </a:solidFill>
          <a:latin typeface="Montserra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83EFF"/>
          </a:solidFill>
          <a:latin typeface="Montserra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83EFF"/>
          </a:solidFill>
          <a:latin typeface="Montserra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83EFF"/>
          </a:solidFill>
          <a:latin typeface="Montserra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83EFF"/>
          </a:solidFill>
          <a:latin typeface="Montserra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2632" y="1967696"/>
            <a:ext cx="11696007" cy="2205295"/>
          </a:xfrm>
        </p:spPr>
        <p:txBody>
          <a:bodyPr/>
          <a:lstStyle/>
          <a:p>
            <a:r>
              <a:rPr lang="pt-BR" sz="4000" dirty="0">
                <a:latin typeface="Montserrat ExtraBold" panose="00000900000000000000" pitchFamily="2" charset="0"/>
              </a:rPr>
              <a:t>REESTRUTURAÇÃO DO PROGRAMA NACIONAL DE</a:t>
            </a:r>
            <a:br>
              <a:rPr lang="pt-BR" sz="4000" dirty="0">
                <a:latin typeface="Montserrat ExtraBold" panose="00000900000000000000" pitchFamily="2" charset="0"/>
              </a:rPr>
            </a:br>
            <a:r>
              <a:rPr lang="pt-BR" sz="4000" dirty="0">
                <a:latin typeface="Montserrat ExtraBold" panose="00000900000000000000" pitchFamily="2" charset="0"/>
              </a:rPr>
              <a:t>TRIAGEM NEONATAL – PNTN</a:t>
            </a:r>
            <a:br>
              <a:rPr lang="pt-BR" sz="4000" dirty="0">
                <a:latin typeface="Montserrat ExtraBold" panose="00000900000000000000" pitchFamily="2" charset="0"/>
              </a:rPr>
            </a:br>
            <a:br>
              <a:rPr lang="pt-BR" sz="4400" dirty="0">
                <a:latin typeface="Montserrat ExtraBold" panose="00000900000000000000" pitchFamily="2" charset="0"/>
              </a:rPr>
            </a:br>
            <a:r>
              <a:rPr lang="pt-BR" sz="3600" dirty="0">
                <a:latin typeface="Montserrat ExtraBold" panose="00000900000000000000" pitchFamily="2" charset="0"/>
              </a:rPr>
              <a:t>CGSH/DAET</a:t>
            </a:r>
            <a:br>
              <a:rPr lang="pt-BR" sz="3600" dirty="0">
                <a:latin typeface="Montserrat ExtraBold" panose="00000900000000000000" pitchFamily="2" charset="0"/>
              </a:rPr>
            </a:br>
            <a:br>
              <a:rPr lang="pt-BR" sz="3600" dirty="0">
                <a:latin typeface="Montserrat ExtraBold" panose="00000900000000000000" pitchFamily="2" charset="0"/>
              </a:rPr>
            </a:br>
            <a:r>
              <a:rPr lang="pt-BR" sz="3200" dirty="0">
                <a:latin typeface="Montserrat ExtraBold" panose="00000900000000000000" pitchFamily="2" charset="0"/>
              </a:rPr>
              <a:t>CIT – Fevereiro/2023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96961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28595" y="482283"/>
            <a:ext cx="10012686" cy="946141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altLang="pt-BR" sz="4000" b="1" kern="1200" spc="-150" dirty="0" smtClean="0">
                <a:solidFill>
                  <a:srgbClr val="3352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9pPr>
          </a:lstStyle>
          <a:p>
            <a:r>
              <a:rPr lang="pt-BR" sz="2800" dirty="0"/>
              <a:t>1. CENTRALIZAÇÃO REGIONALIZADA DOS LETN – PROPOSTA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86536" y="1230921"/>
            <a:ext cx="11026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Região Sudeste </a:t>
            </a:r>
            <a:r>
              <a:rPr lang="pt-BR" dirty="0"/>
              <a:t>– centralizar o rastreamento neonatal dos estados com menos de 100.000 nascidos vivos no laboratório de referência em triagem neonatal (LETN) do estado de Minas Gerais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822956" y="2019903"/>
            <a:ext cx="10008526" cy="3902813"/>
            <a:chOff x="822956" y="2019903"/>
            <a:chExt cx="10008526" cy="3902813"/>
          </a:xfrm>
        </p:grpSpPr>
        <p:sp>
          <p:nvSpPr>
            <p:cNvPr id="11" name="Elipse 10"/>
            <p:cNvSpPr/>
            <p:nvPr/>
          </p:nvSpPr>
          <p:spPr>
            <a:xfrm>
              <a:off x="822956" y="4110274"/>
              <a:ext cx="2851270" cy="146756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Rio de Janeiro APAE Rio – entidades sem fins lucrativos </a:t>
              </a:r>
            </a:p>
          </p:txBody>
        </p:sp>
        <p:grpSp>
          <p:nvGrpSpPr>
            <p:cNvPr id="2" name="Agrupar 1"/>
            <p:cNvGrpSpPr/>
            <p:nvPr/>
          </p:nvGrpSpPr>
          <p:grpSpPr>
            <a:xfrm>
              <a:off x="2402375" y="2019903"/>
              <a:ext cx="7680965" cy="1299328"/>
              <a:chOff x="2053241" y="4264430"/>
              <a:chExt cx="7680965" cy="1299328"/>
            </a:xfrm>
          </p:grpSpPr>
          <p:sp>
            <p:nvSpPr>
              <p:cNvPr id="30" name="Elipse 29"/>
              <p:cNvSpPr/>
              <p:nvPr/>
            </p:nvSpPr>
            <p:spPr>
              <a:xfrm>
                <a:off x="2053241" y="4264430"/>
                <a:ext cx="2402379" cy="1299328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Minas Gerais</a:t>
                </a:r>
              </a:p>
              <a:p>
                <a:pPr algn="ctr"/>
                <a:r>
                  <a:rPr lang="pt-BR" dirty="0"/>
                  <a:t>NUPAD – administração pública</a:t>
                </a:r>
              </a:p>
            </p:txBody>
          </p:sp>
          <p:sp>
            <p:nvSpPr>
              <p:cNvPr id="32" name="CaixaDeTexto 31"/>
              <p:cNvSpPr txBox="1"/>
              <p:nvPr/>
            </p:nvSpPr>
            <p:spPr>
              <a:xfrm>
                <a:off x="5029199" y="4823821"/>
                <a:ext cx="47050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b="1" dirty="0"/>
                  <a:t>Espírito Santo</a:t>
                </a:r>
                <a:r>
                  <a:rPr lang="pt-BR" sz="1400" dirty="0"/>
                  <a:t>: APAE Vitória – entidades sem fins lucrativos </a:t>
                </a:r>
              </a:p>
            </p:txBody>
          </p:sp>
          <p:cxnSp>
            <p:nvCxnSpPr>
              <p:cNvPr id="34" name="Conector de Seta Reta 33"/>
              <p:cNvCxnSpPr/>
              <p:nvPr/>
            </p:nvCxnSpPr>
            <p:spPr>
              <a:xfrm flipH="1">
                <a:off x="4522124" y="4977710"/>
                <a:ext cx="50707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18" name="Elipse 17"/>
            <p:cNvSpPr/>
            <p:nvPr/>
          </p:nvSpPr>
          <p:spPr>
            <a:xfrm>
              <a:off x="5378333" y="3589113"/>
              <a:ext cx="5453149" cy="233360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São Paulo: </a:t>
              </a:r>
            </a:p>
            <a:p>
              <a:pPr algn="ctr"/>
              <a:r>
                <a:rPr lang="pt-BR" dirty="0"/>
                <a:t>1)APAE São Paulo – </a:t>
              </a:r>
              <a:r>
                <a:rPr lang="pt-BR" sz="1600" dirty="0"/>
                <a:t>entidade sem fins lucrativos</a:t>
              </a:r>
            </a:p>
            <a:p>
              <a:pPr algn="ctr"/>
              <a:r>
                <a:rPr lang="pt-BR" dirty="0"/>
                <a:t>2) CIPOI/UNICAMP – </a:t>
              </a:r>
              <a:r>
                <a:rPr lang="pt-BR" sz="1600" dirty="0"/>
                <a:t>administração pública</a:t>
              </a:r>
            </a:p>
            <a:p>
              <a:pPr algn="ctr"/>
              <a:r>
                <a:rPr lang="pt-BR" dirty="0"/>
                <a:t>3) Hospital das Clínicas FAEPA/USP Ribeirão Preto – </a:t>
              </a:r>
              <a:r>
                <a:rPr lang="pt-BR" sz="1600" dirty="0"/>
                <a:t>administração pública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8034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/>
          <p:cNvSpPr/>
          <p:nvPr/>
        </p:nvSpPr>
        <p:spPr>
          <a:xfrm>
            <a:off x="4513811" y="2585245"/>
            <a:ext cx="3337559" cy="113885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86536" y="383531"/>
            <a:ext cx="10030679" cy="986787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altLang="pt-BR" sz="4000" b="1" kern="1200" spc="-150" dirty="0" smtClean="0">
                <a:solidFill>
                  <a:srgbClr val="3352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9pPr>
          </a:lstStyle>
          <a:p>
            <a:r>
              <a:rPr lang="pt-BR" sz="2800" dirty="0"/>
              <a:t>1. CENTRALIZAÇÃO REGIONALIZADA DOS LETN – PROPOSTA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86536" y="1230921"/>
            <a:ext cx="11026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Região Sul </a:t>
            </a:r>
            <a:r>
              <a:rPr lang="pt-BR" dirty="0"/>
              <a:t>– centralizar o rastreamento neonatal dos estados com menos de 100.000 nascidos vivos no laboratório de referência em triagem neonatal (LETN) do estado do Paraná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1735277" y="2622654"/>
            <a:ext cx="9021394" cy="2586274"/>
            <a:chOff x="1735277" y="2622654"/>
            <a:chExt cx="9021394" cy="2586274"/>
          </a:xfrm>
        </p:grpSpPr>
        <p:sp>
          <p:nvSpPr>
            <p:cNvPr id="11" name="Elipse 10"/>
            <p:cNvSpPr/>
            <p:nvPr/>
          </p:nvSpPr>
          <p:spPr>
            <a:xfrm>
              <a:off x="6192981" y="3956972"/>
              <a:ext cx="4563690" cy="1251956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Rio Grande do Sul</a:t>
              </a:r>
            </a:p>
            <a:p>
              <a:pPr algn="ctr"/>
              <a:r>
                <a:rPr lang="pt-BR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Hospital Materno Infantil Presidente Vargas – administração pública</a:t>
              </a:r>
            </a:p>
          </p:txBody>
        </p:sp>
        <p:grpSp>
          <p:nvGrpSpPr>
            <p:cNvPr id="2" name="Agrupar 1"/>
            <p:cNvGrpSpPr/>
            <p:nvPr/>
          </p:nvGrpSpPr>
          <p:grpSpPr>
            <a:xfrm>
              <a:off x="1735277" y="2622654"/>
              <a:ext cx="5974776" cy="1172093"/>
              <a:chOff x="1404850" y="4391663"/>
              <a:chExt cx="5974776" cy="1172093"/>
            </a:xfrm>
          </p:grpSpPr>
          <p:sp>
            <p:nvSpPr>
              <p:cNvPr id="30" name="Elipse 29"/>
              <p:cNvSpPr/>
              <p:nvPr/>
            </p:nvSpPr>
            <p:spPr>
              <a:xfrm>
                <a:off x="1404850" y="4391663"/>
                <a:ext cx="3050770" cy="1172093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Paraná</a:t>
                </a:r>
              </a:p>
              <a:p>
                <a:pPr algn="ctr"/>
                <a:r>
                  <a:rPr lang="pt-BR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FEPE– entidades sem fins lucrativos</a:t>
                </a:r>
              </a:p>
            </p:txBody>
          </p:sp>
          <p:sp>
            <p:nvSpPr>
              <p:cNvPr id="32" name="CaixaDeTexto 31"/>
              <p:cNvSpPr txBox="1"/>
              <p:nvPr/>
            </p:nvSpPr>
            <p:spPr>
              <a:xfrm>
                <a:off x="4455620" y="4462017"/>
                <a:ext cx="292400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</a:rPr>
                  <a:t>Santa Catarina: desde 2016 faz o rastreamento neonatal no Paraná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4739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36906" y="504493"/>
            <a:ext cx="10162315" cy="986787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altLang="pt-BR" sz="4000" b="1" kern="1200" spc="-150" dirty="0" smtClean="0">
                <a:solidFill>
                  <a:srgbClr val="3352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9pPr>
          </a:lstStyle>
          <a:p>
            <a:r>
              <a:rPr lang="pt-BR" sz="2800" dirty="0"/>
              <a:t>1. CENTRALIZAÇÃO REGIONALIZADA DOS LETN – PROPOSTA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86536" y="1230921"/>
            <a:ext cx="11026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Região Centro-oeste </a:t>
            </a:r>
            <a:r>
              <a:rPr lang="pt-BR" dirty="0"/>
              <a:t>– centralizar o rastreamento neonatal no laboratório de referência em triagem neonatal (LETN) do estado de Goiás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1712422" y="2198354"/>
            <a:ext cx="8894618" cy="2708541"/>
            <a:chOff x="1720735" y="2248224"/>
            <a:chExt cx="8894618" cy="2708541"/>
          </a:xfrm>
        </p:grpSpPr>
        <p:grpSp>
          <p:nvGrpSpPr>
            <p:cNvPr id="29" name="Agrupar 28"/>
            <p:cNvGrpSpPr/>
            <p:nvPr/>
          </p:nvGrpSpPr>
          <p:grpSpPr>
            <a:xfrm>
              <a:off x="1720735" y="2248224"/>
              <a:ext cx="8894618" cy="1316602"/>
              <a:chOff x="83128" y="2775117"/>
              <a:chExt cx="8894618" cy="1316602"/>
            </a:xfrm>
          </p:grpSpPr>
          <p:sp>
            <p:nvSpPr>
              <p:cNvPr id="11" name="Elipse 10"/>
              <p:cNvSpPr/>
              <p:nvPr/>
            </p:nvSpPr>
            <p:spPr>
              <a:xfrm>
                <a:off x="83128" y="2775117"/>
                <a:ext cx="2734885" cy="1316602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Goiás</a:t>
                </a:r>
              </a:p>
              <a:p>
                <a:pPr algn="ctr"/>
                <a:r>
                  <a:rPr lang="pt-BR" dirty="0"/>
                  <a:t>APAE Anápolis – entidades sem fins lucrativos</a:t>
                </a:r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3325091" y="2961167"/>
                <a:ext cx="50208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b="1" dirty="0"/>
                  <a:t>Mato Grosso do Sul</a:t>
                </a:r>
                <a:r>
                  <a:rPr lang="pt-BR" sz="1400" dirty="0"/>
                  <a:t>: IPED-APAE – entidades sem fins lucrativos</a:t>
                </a:r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>
                <a:off x="3325091" y="3446766"/>
                <a:ext cx="56526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b="1" dirty="0"/>
                  <a:t>Mato Grosso</a:t>
                </a:r>
                <a:r>
                  <a:rPr lang="pt-BR" sz="1400" dirty="0"/>
                  <a:t>: Hospital Universitário Júlio Müller – entidades empresariais</a:t>
                </a:r>
              </a:p>
            </p:txBody>
          </p:sp>
          <p:cxnSp>
            <p:nvCxnSpPr>
              <p:cNvPr id="17" name="Conector de Seta Reta 16"/>
              <p:cNvCxnSpPr/>
              <p:nvPr/>
            </p:nvCxnSpPr>
            <p:spPr>
              <a:xfrm flipH="1">
                <a:off x="2834639" y="3134585"/>
                <a:ext cx="507077" cy="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9" name="Conector de Seta Reta 18"/>
              <p:cNvCxnSpPr>
                <a:stCxn id="13" idx="1"/>
              </p:cNvCxnSpPr>
              <p:nvPr/>
            </p:nvCxnSpPr>
            <p:spPr>
              <a:xfrm flipH="1">
                <a:off x="2851266" y="3600655"/>
                <a:ext cx="473825" cy="665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30" name="Elipse 29"/>
            <p:cNvSpPr/>
            <p:nvPr/>
          </p:nvSpPr>
          <p:spPr>
            <a:xfrm>
              <a:off x="5727468" y="3784672"/>
              <a:ext cx="3491345" cy="117209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Distrito Federal</a:t>
              </a:r>
            </a:p>
            <a:p>
              <a:pPr algn="ctr"/>
              <a:r>
                <a:rPr lang="pt-BR" dirty="0"/>
                <a:t>Hospital de Apoio – administração pública</a:t>
              </a:r>
            </a:p>
          </p:txBody>
        </p:sp>
      </p:grpSp>
      <p:sp>
        <p:nvSpPr>
          <p:cNvPr id="20" name="CaixaDeTexto 19"/>
          <p:cNvSpPr txBox="1"/>
          <p:nvPr/>
        </p:nvSpPr>
        <p:spPr>
          <a:xfrm>
            <a:off x="623455" y="4763193"/>
            <a:ext cx="4347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Com essa organização, o PNTN passaria de 29 para 15 laboratórios especializados em triagem neonatal, em 13 estados.</a:t>
            </a:r>
          </a:p>
        </p:txBody>
      </p:sp>
    </p:spTree>
    <p:extLst>
      <p:ext uri="{BB962C8B-B14F-4D97-AF65-F5344CB8AC3E}">
        <p14:creationId xmlns:p14="http://schemas.microsoft.com/office/powerpoint/2010/main" val="236863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682907" y="474703"/>
            <a:ext cx="9433366" cy="986787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altLang="pt-BR" sz="4000" b="1" kern="1200" spc="-150" dirty="0" smtClean="0">
                <a:solidFill>
                  <a:srgbClr val="3352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9pPr>
          </a:lstStyle>
          <a:p>
            <a:pPr algn="ctr"/>
            <a:r>
              <a:rPr lang="pt-BR" sz="2800" dirty="0"/>
              <a:t>2. CRITÉRIOS PARA O INCENTIVO PNTN  </a:t>
            </a:r>
          </a:p>
          <a:p>
            <a:pPr algn="ctr"/>
            <a:r>
              <a:rPr lang="pt-BR" sz="2800" dirty="0"/>
              <a:t>SERVIÇOS </a:t>
            </a:r>
            <a:r>
              <a:rPr lang="pt-BR" sz="2800"/>
              <a:t>REFERÊNCIA EM TRIAGEM </a:t>
            </a:r>
            <a:r>
              <a:rPr lang="pt-BR" sz="2800" dirty="0"/>
              <a:t>NEONATAL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82907" y="1855347"/>
            <a:ext cx="106091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Possuir </a:t>
            </a:r>
            <a:r>
              <a:rPr lang="pt-BR" sz="2000" b="1" dirty="0"/>
              <a:t>equipe mínima </a:t>
            </a:r>
            <a:r>
              <a:rPr lang="pt-BR" sz="2000" dirty="0"/>
              <a:t>descrita na Portaria (01 médico pediatra; 01 enfermeiro; 01 nutricionista; 01 psicólogo; e 01 assistente social );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/>
              <a:t>Monitorar</a:t>
            </a:r>
            <a:r>
              <a:rPr lang="pt-BR" sz="2000" dirty="0"/>
              <a:t> os </a:t>
            </a:r>
            <a:r>
              <a:rPr lang="pt-BR" sz="2000" b="1" dirty="0"/>
              <a:t>indicadores do PNTN </a:t>
            </a:r>
            <a:r>
              <a:rPr lang="pt-BR" sz="2000" dirty="0"/>
              <a:t>em seu nível de competência;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Apoiar o </a:t>
            </a:r>
            <a:r>
              <a:rPr lang="pt-BR" sz="2000" b="1" dirty="0"/>
              <a:t>matriciamento</a:t>
            </a:r>
            <a:r>
              <a:rPr lang="pt-BR" sz="2000" dirty="0"/>
              <a:t> da rede de coleta;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Ofertar </a:t>
            </a:r>
            <a:r>
              <a:rPr lang="pt-BR" sz="2000" b="1" dirty="0"/>
              <a:t>capacitações</a:t>
            </a:r>
            <a:r>
              <a:rPr lang="pt-BR" sz="2000" dirty="0"/>
              <a:t> para rede sobre as doenças do escopo do PNTN;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Ofertar </a:t>
            </a:r>
            <a:r>
              <a:rPr lang="pt-BR" sz="2000" b="1" dirty="0"/>
              <a:t>atenção clínico-diagnóstica </a:t>
            </a:r>
            <a:r>
              <a:rPr lang="pt-BR" sz="2000" dirty="0"/>
              <a:t>para os pacientes detectados no PNTN;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Encaminhar </a:t>
            </a:r>
            <a:r>
              <a:rPr lang="pt-BR" sz="2000" b="1" dirty="0"/>
              <a:t>casos complexos </a:t>
            </a:r>
            <a:r>
              <a:rPr lang="pt-BR" sz="2000" dirty="0"/>
              <a:t>para a </a:t>
            </a:r>
            <a:r>
              <a:rPr lang="pt-BR" sz="2000" b="1" dirty="0"/>
              <a:t>rede</a:t>
            </a:r>
            <a:r>
              <a:rPr lang="pt-BR" sz="2000" dirty="0"/>
              <a:t> estabelecida nas </a:t>
            </a:r>
            <a:r>
              <a:rPr lang="pt-BR" sz="2000" b="1" dirty="0" err="1"/>
              <a:t>pactuações</a:t>
            </a:r>
            <a:r>
              <a:rPr lang="pt-BR" sz="2000" b="1" dirty="0"/>
              <a:t> locais;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/>
              <a:t>Operacionalizar a triagem neonatal </a:t>
            </a:r>
            <a:r>
              <a:rPr lang="pt-BR" sz="2000" dirty="0"/>
              <a:t>em sua região adstrita. </a:t>
            </a:r>
          </a:p>
        </p:txBody>
      </p:sp>
    </p:spTree>
    <p:extLst>
      <p:ext uri="{BB962C8B-B14F-4D97-AF65-F5344CB8AC3E}">
        <p14:creationId xmlns:p14="http://schemas.microsoft.com/office/powerpoint/2010/main" val="475442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781186" y="431667"/>
            <a:ext cx="6924502" cy="986787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altLang="pt-BR" sz="4000" b="1" kern="1200" spc="-150" dirty="0" smtClean="0">
                <a:solidFill>
                  <a:srgbClr val="3352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9pPr>
          </a:lstStyle>
          <a:p>
            <a:r>
              <a:rPr lang="pt-BR" sz="2800" dirty="0"/>
              <a:t>3. REESTRUTURAÇÃO DO PNTN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06980" y="1418454"/>
            <a:ext cx="11272913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/>
              <a:t>Incentivo mensal </a:t>
            </a:r>
            <a:r>
              <a:rPr lang="pt-BR" sz="2000" dirty="0"/>
              <a:t>para os </a:t>
            </a:r>
            <a:r>
              <a:rPr lang="pt-BR" sz="2000" b="1" dirty="0"/>
              <a:t>SRTN:</a:t>
            </a:r>
          </a:p>
          <a:p>
            <a:pPr algn="just"/>
            <a:r>
              <a:rPr lang="pt-BR" sz="2000" b="1" dirty="0"/>
              <a:t>      - Estados (NE,CO, SE, S e DF) </a:t>
            </a:r>
            <a:r>
              <a:rPr lang="pt-BR" sz="2000" dirty="0"/>
              <a:t>no valor de </a:t>
            </a:r>
            <a:r>
              <a:rPr lang="pt-BR" sz="2000" b="1" dirty="0"/>
              <a:t>R$ 40.000,00 </a:t>
            </a:r>
            <a:r>
              <a:rPr lang="pt-BR" sz="2000" dirty="0"/>
              <a:t>(quarenta mil reais)/mês. </a:t>
            </a:r>
          </a:p>
          <a:p>
            <a:pPr algn="just"/>
            <a:r>
              <a:rPr lang="pt-BR" sz="2000" b="1" dirty="0"/>
              <a:t>      - Região Norte: incentivo </a:t>
            </a:r>
            <a:r>
              <a:rPr lang="pt-BR" sz="2000" dirty="0"/>
              <a:t>com incremento de </a:t>
            </a:r>
            <a:r>
              <a:rPr lang="pt-BR" sz="2000" b="1" dirty="0"/>
              <a:t>30% - R$ 52.000,00 </a:t>
            </a:r>
            <a:r>
              <a:rPr lang="pt-BR" sz="2000" dirty="0"/>
              <a:t>(cinquenta e dois mil reais)/mês.</a:t>
            </a:r>
          </a:p>
          <a:p>
            <a:pPr algn="just"/>
            <a:r>
              <a:rPr lang="pt-BR" sz="2000" b="1" dirty="0"/>
              <a:t>       - Incremento: R$ 14.928.000,00 </a:t>
            </a:r>
            <a:r>
              <a:rPr lang="pt-BR" sz="2000" dirty="0"/>
              <a:t>(quatorze milhões e novecentos e vinte e oito mil reais)/ano.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Logística do transporte de amostras do teste do pezinho (Correios): </a:t>
            </a:r>
            <a:r>
              <a:rPr lang="pt-BR" sz="2000" b="1" dirty="0"/>
              <a:t>R$ 15.249.943,00.</a:t>
            </a:r>
            <a:endParaRPr lang="pt-B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Formação da </a:t>
            </a:r>
            <a:r>
              <a:rPr lang="pt-BR" sz="2000" b="1" dirty="0"/>
              <a:t>Câmara Técnica de Assessoramento do PNTN </a:t>
            </a:r>
            <a:r>
              <a:rPr lang="pt-BR" sz="2000" dirty="0"/>
              <a:t>(em trâmite de publicação).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/>
              <a:t>Atualização dos valores de procedimentos </a:t>
            </a:r>
            <a:r>
              <a:rPr lang="pt-BR" sz="2000" dirty="0"/>
              <a:t>relacionados ao PNTN na Tabela de Procedimentos, Medicamentos e OPM do SUS.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/>
              <a:t>Inserção da tecnologia de espectrometria de massas </a:t>
            </a:r>
            <a:r>
              <a:rPr lang="pt-BR" sz="2000" dirty="0"/>
              <a:t>na Tabela de Procedimentos, Medicamentos e OPM do SUS.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/>
              <a:t>Capacitações para uso da tecnologia de espectrometria de massas</a:t>
            </a:r>
            <a:r>
              <a:rPr lang="pt-BR" sz="2000" dirty="0"/>
              <a:t> para as novas doenças da triagem neonatal, após inserção na Tabela.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/>
              <a:t>INCREMENTO IMEDIATO/ANO </a:t>
            </a:r>
            <a:r>
              <a:rPr lang="pt-BR" sz="2000" dirty="0"/>
              <a:t>(Incentivo SRTN + Logística CORREIOS) = </a:t>
            </a:r>
            <a:r>
              <a:rPr lang="pt-BR" sz="2000" b="1" dirty="0"/>
              <a:t>R$ 30.177.943,00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765589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1378108-441A-B252-8E99-6831B5FDBFC0}"/>
              </a:ext>
            </a:extLst>
          </p:cNvPr>
          <p:cNvSpPr txBox="1"/>
          <p:nvPr/>
        </p:nvSpPr>
        <p:spPr>
          <a:xfrm>
            <a:off x="3873660" y="1319514"/>
            <a:ext cx="4444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33529E"/>
                </a:solidFill>
              </a:rPr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2219825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61599" y="499642"/>
            <a:ext cx="9824123" cy="986787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altLang="pt-BR" sz="4000" b="1" kern="1200" spc="-150" dirty="0" smtClean="0">
                <a:solidFill>
                  <a:srgbClr val="3352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9pPr>
          </a:lstStyle>
          <a:p>
            <a:pPr algn="ctr"/>
            <a:r>
              <a:rPr lang="pt-BR" sz="3100" dirty="0"/>
              <a:t>PROGRAMA NACIONAL DE TRIAGEM NEONATAL</a:t>
            </a:r>
          </a:p>
          <a:p>
            <a:pPr algn="ctr"/>
            <a:r>
              <a:rPr lang="pt-BR" sz="3100" dirty="0"/>
              <a:t>Reestruturação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56706" y="1782743"/>
            <a:ext cx="1079823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OBJETIVOS</a:t>
            </a:r>
            <a:r>
              <a:rPr lang="pt-BR" sz="2000" dirty="0"/>
              <a:t>:</a:t>
            </a:r>
            <a:r>
              <a:rPr lang="pt-BR" sz="1600" dirty="0"/>
              <a:t> </a:t>
            </a:r>
          </a:p>
          <a:p>
            <a:endParaRPr lang="pt-BR" sz="1600" dirty="0"/>
          </a:p>
          <a:p>
            <a:pPr marL="285750" indent="-285750">
              <a:buFontTx/>
              <a:buChar char="-"/>
            </a:pPr>
            <a:r>
              <a:rPr lang="pt-BR" sz="1600" b="1" dirty="0"/>
              <a:t>Reestruturar o PNTN </a:t>
            </a:r>
            <a:r>
              <a:rPr lang="pt-BR" sz="1600" dirty="0"/>
              <a:t>a fim de reorganizar, qualificar e ampliar o acesso à triagem neonatal com coleta e acesso aos resultados em tempo hábil, destacando o </a:t>
            </a:r>
            <a:r>
              <a:rPr lang="pt-BR" sz="1600" b="1" dirty="0"/>
              <a:t>papel da APS</a:t>
            </a:r>
            <a:r>
              <a:rPr lang="pt-BR" sz="1600" dirty="0"/>
              <a:t>;</a:t>
            </a:r>
          </a:p>
          <a:p>
            <a:pPr marL="285750" indent="-285750">
              <a:buFontTx/>
              <a:buChar char="-"/>
            </a:pPr>
            <a:r>
              <a:rPr lang="pt-BR" sz="1600" dirty="0"/>
              <a:t>Promover o </a:t>
            </a:r>
            <a:r>
              <a:rPr lang="pt-BR" sz="1600" b="1" dirty="0"/>
              <a:t>diagnóstico precoce </a:t>
            </a:r>
            <a:r>
              <a:rPr lang="pt-BR" sz="1600" dirty="0"/>
              <a:t>de doenças de manifestações tardias, porém, assintomáticas no período neonatal, com impacto na saúde e no desenvolvimento da criança;</a:t>
            </a:r>
          </a:p>
          <a:p>
            <a:pPr marL="285750" indent="-285750">
              <a:buFontTx/>
              <a:buChar char="-"/>
            </a:pPr>
            <a:r>
              <a:rPr lang="pt-BR" sz="1600" dirty="0"/>
              <a:t>Promover o acesso à </a:t>
            </a:r>
            <a:r>
              <a:rPr lang="pt-BR" sz="1600" b="1" dirty="0"/>
              <a:t>atenção integral na rede SUS</a:t>
            </a:r>
            <a:r>
              <a:rPr lang="pt-BR" sz="1600" dirty="0"/>
              <a:t>, por meio do conjunto de ações de saúde multicêntricas e multiprofissional, envolvidas no acompanhamento e tratamento das doenças do escopo do programa.</a:t>
            </a:r>
          </a:p>
          <a:p>
            <a:endParaRPr lang="pt-BR" sz="1600" dirty="0"/>
          </a:p>
          <a:p>
            <a:r>
              <a:rPr lang="pt-BR" sz="2000" b="1" dirty="0"/>
              <a:t>ESCOPO DE DOENÇAS</a:t>
            </a:r>
            <a:r>
              <a:rPr lang="pt-BR" sz="2000" dirty="0"/>
              <a:t>: </a:t>
            </a:r>
          </a:p>
          <a:p>
            <a:endParaRPr lang="pt-BR" sz="1600" dirty="0"/>
          </a:p>
          <a:p>
            <a:r>
              <a:rPr lang="pt-BR" sz="1600" dirty="0" err="1"/>
              <a:t>Fenilcetonúria</a:t>
            </a:r>
            <a:r>
              <a:rPr lang="pt-BR" sz="1600" dirty="0"/>
              <a:t>; hipotireoidismo congênito; doença falciforme e outras </a:t>
            </a:r>
            <a:r>
              <a:rPr lang="pt-BR" sz="1600" dirty="0" err="1"/>
              <a:t>hemoglobinopatias</a:t>
            </a:r>
            <a:r>
              <a:rPr lang="pt-BR" sz="1600" dirty="0"/>
              <a:t>; fibrose cística; hiperplasia adrenal congênita, deficiência de </a:t>
            </a:r>
            <a:r>
              <a:rPr lang="pt-BR" sz="1600" dirty="0" err="1"/>
              <a:t>biotinidase</a:t>
            </a:r>
            <a:r>
              <a:rPr lang="pt-BR" sz="1600" dirty="0"/>
              <a:t> e toxoplasmose congênita.</a:t>
            </a:r>
          </a:p>
          <a:p>
            <a:endParaRPr lang="pt-BR" sz="1600" dirty="0"/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279853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076493" y="574456"/>
            <a:ext cx="9340722" cy="986787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altLang="pt-BR" sz="4000" b="1" kern="1200" spc="-150" dirty="0" smtClean="0">
                <a:solidFill>
                  <a:srgbClr val="3352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9pPr>
          </a:lstStyle>
          <a:p>
            <a:r>
              <a:rPr lang="pt-BR" sz="3100" dirty="0"/>
              <a:t>PROGRAMA NACIONAL DE TRIAGEM NEONATAL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06818" y="1333855"/>
            <a:ext cx="1033688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/>
              <a:t>REDE HABILITADA</a:t>
            </a:r>
            <a:r>
              <a:rPr lang="pt-BR" sz="1600" dirty="0"/>
              <a:t>: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dirty="0"/>
              <a:t>- </a:t>
            </a:r>
            <a:r>
              <a:rPr lang="pt-BR" sz="1600" b="1" dirty="0"/>
              <a:t>29 serviços de referência em triagem neonatal (SRTN) </a:t>
            </a:r>
            <a:r>
              <a:rPr lang="pt-BR" sz="1600" dirty="0"/>
              <a:t>com distribuição em todos os estados e DF, com 03 (três) serviços em São Paulo, sendo: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dirty="0"/>
              <a:t> - 13 serviços de administração pública (hospitais/maternidades/policlínicas),</a:t>
            </a:r>
          </a:p>
          <a:p>
            <a:pPr algn="just"/>
            <a:r>
              <a:rPr lang="pt-BR" sz="1600" dirty="0"/>
              <a:t> - 9 serviços em entidades filantrópicas, </a:t>
            </a:r>
          </a:p>
          <a:p>
            <a:pPr algn="just"/>
            <a:r>
              <a:rPr lang="pt-BR" sz="1600" dirty="0"/>
              <a:t> - 3 universidades de administração pública, </a:t>
            </a:r>
          </a:p>
          <a:p>
            <a:pPr algn="just"/>
            <a:r>
              <a:rPr lang="pt-BR" sz="1600" dirty="0"/>
              <a:t> - 2 hospitais universitários com administração da EBSERH </a:t>
            </a:r>
          </a:p>
          <a:p>
            <a:pPr algn="just"/>
            <a:r>
              <a:rPr lang="pt-BR" sz="1600" dirty="0"/>
              <a:t> - 2 serviços privados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dirty="0"/>
              <a:t>- </a:t>
            </a:r>
            <a:r>
              <a:rPr lang="pt-BR" sz="1600" b="1" dirty="0"/>
              <a:t>28 laboratórios para Triagem Neonatal </a:t>
            </a:r>
            <a:r>
              <a:rPr lang="pt-BR" sz="1600" dirty="0"/>
              <a:t>com a mesma distribuição dos estados e DF, exceto Santa Catarina que realiza os exames no Paraná.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b="1" dirty="0"/>
              <a:t>ORGANIZAÇÃO</a:t>
            </a:r>
            <a:r>
              <a:rPr lang="pt-BR" sz="1600" dirty="0"/>
              <a:t>: as </a:t>
            </a:r>
            <a:r>
              <a:rPr lang="pt-BR" sz="1600" b="1" dirty="0"/>
              <a:t>coletas</a:t>
            </a:r>
            <a:r>
              <a:rPr lang="pt-BR" sz="1600" dirty="0"/>
              <a:t>, em sua grande maioria, são realizadas nos municípios através da </a:t>
            </a:r>
            <a:r>
              <a:rPr lang="pt-BR" sz="1600" b="1" dirty="0"/>
              <a:t>Atenção Primária</a:t>
            </a:r>
            <a:r>
              <a:rPr lang="pt-BR" sz="1600" dirty="0"/>
              <a:t>. As amostras são encaminhadas ao </a:t>
            </a:r>
            <a:r>
              <a:rPr lang="pt-BR" sz="1600" b="1" dirty="0"/>
              <a:t>laboratório centralizado </a:t>
            </a:r>
            <a:r>
              <a:rPr lang="pt-BR" sz="1600" dirty="0"/>
              <a:t>no estado e os </a:t>
            </a:r>
            <a:r>
              <a:rPr lang="pt-BR" sz="1600" b="1" dirty="0"/>
              <a:t>casos positivos </a:t>
            </a:r>
            <a:r>
              <a:rPr lang="pt-BR" sz="1600" dirty="0"/>
              <a:t>são encaminhados ao </a:t>
            </a:r>
            <a:r>
              <a:rPr lang="pt-BR" sz="1600" b="1" dirty="0"/>
              <a:t>SRTN</a:t>
            </a:r>
            <a:r>
              <a:rPr lang="pt-BR" sz="1600" dirty="0"/>
              <a:t> para primeira consulta de especialidade.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b="1" dirty="0"/>
              <a:t>FINANCIAMENTO FEDERAL</a:t>
            </a:r>
            <a:r>
              <a:rPr lang="pt-BR" sz="1600" dirty="0"/>
              <a:t>: via </a:t>
            </a:r>
            <a:r>
              <a:rPr lang="pt-BR" sz="1600" b="1" dirty="0"/>
              <a:t>teto MAC </a:t>
            </a:r>
            <a:r>
              <a:rPr lang="pt-BR" sz="1600" dirty="0"/>
              <a:t>– valor informado em 2023 no SIA/SUS - R$ 94.517.195,30 milhões 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874156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41069" y="571514"/>
            <a:ext cx="10357658" cy="986787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altLang="pt-BR" sz="4000" b="1" kern="1200" spc="-150" dirty="0" smtClean="0">
                <a:solidFill>
                  <a:srgbClr val="3352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9pPr>
          </a:lstStyle>
          <a:p>
            <a:pPr algn="ctr"/>
            <a:r>
              <a:rPr lang="pt-BR" sz="3100" dirty="0"/>
              <a:t>TRIAGEM NEONATAL</a:t>
            </a:r>
          </a:p>
          <a:p>
            <a:pPr algn="ctr"/>
            <a:r>
              <a:rPr lang="pt-BR" sz="3100" dirty="0"/>
              <a:t>CENÁRIO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14884" y="1940687"/>
            <a:ext cx="103368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Principais problemas identificados no período 2017 - 2022:</a:t>
            </a:r>
          </a:p>
          <a:p>
            <a:endParaRPr lang="pt-B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/>
              <a:t>Paralisações do rastreamento neonatal </a:t>
            </a:r>
            <a:r>
              <a:rPr lang="pt-BR" dirty="0"/>
              <a:t>por problemas de contratação laboratorial; compra/entrega de insumos;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/>
              <a:t>Dificuldades na implantação </a:t>
            </a:r>
            <a:r>
              <a:rPr lang="pt-BR" dirty="0"/>
              <a:t>da ampliação da triagem neonatal;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/>
              <a:t>Defasagem dos valores de procedimentos </a:t>
            </a:r>
            <a:r>
              <a:rPr lang="pt-BR" dirty="0"/>
              <a:t>relacionados à triagem neonatal;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/>
              <a:t>Indicadores de processo </a:t>
            </a:r>
            <a:r>
              <a:rPr lang="pt-BR" dirty="0"/>
              <a:t>(tempos entre a chegada da amostra no LETN - liberação do resultado e data da primeira consulta) </a:t>
            </a:r>
            <a:r>
              <a:rPr lang="pt-BR" b="1" dirty="0"/>
              <a:t>abaixo do esperado </a:t>
            </a:r>
            <a:r>
              <a:rPr lang="pt-BR" dirty="0"/>
              <a:t>para as regiões Norte, Nordeste e Centro-Oeste.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41069" y="5943764"/>
            <a:ext cx="7755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Relatório anual de dados do PNTN; monitoramento aos estados do PNTN</a:t>
            </a:r>
          </a:p>
        </p:txBody>
      </p:sp>
    </p:spTree>
    <p:extLst>
      <p:ext uri="{BB962C8B-B14F-4D97-AF65-F5344CB8AC3E}">
        <p14:creationId xmlns:p14="http://schemas.microsoft.com/office/powerpoint/2010/main" val="3990308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330036" y="225321"/>
            <a:ext cx="8595360" cy="986787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altLang="pt-BR" sz="4000" b="1" kern="1200" spc="-150" dirty="0" smtClean="0">
                <a:solidFill>
                  <a:srgbClr val="3352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9pPr>
          </a:lstStyle>
          <a:p>
            <a:pPr algn="ctr"/>
            <a:r>
              <a:rPr lang="pt-BR" sz="3100" dirty="0"/>
              <a:t>REVISÃO DA PORTARIA Nº 822/2001 e AMPLIAÇÃO DAS AÇÕES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81892" y="1394988"/>
            <a:ext cx="108730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dirty="0"/>
              <a:t>Inclusão do PNTN na Rede de Atenção à Saúde </a:t>
            </a:r>
            <a:r>
              <a:rPr lang="pt-BR" sz="1600" dirty="0"/>
              <a:t>(RAS) – organização da rede e dos fluxos: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1600" b="1" dirty="0"/>
              <a:t>APS – </a:t>
            </a:r>
            <a:r>
              <a:rPr lang="pt-BR" sz="1600" dirty="0"/>
              <a:t>coleta em tempo oportuno ( 48h – 5º dia do RN); pontos de coleta; busca ativa; registro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1600" b="1" dirty="0"/>
              <a:t>Atenção Especializada – </a:t>
            </a:r>
            <a:r>
              <a:rPr lang="pt-BR" sz="1600" dirty="0"/>
              <a:t>SRTN;  Laboratório Especializado em TN.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dirty="0"/>
              <a:t>Atualização das competências dos entes federados </a:t>
            </a:r>
            <a:r>
              <a:rPr lang="pt-BR" sz="1600" dirty="0"/>
              <a:t>de acordo com as </a:t>
            </a:r>
            <a:r>
              <a:rPr lang="pt-BR" sz="1600" b="1" dirty="0"/>
              <a:t>Políticas de Atenção Primária e Atenção Especializada </a:t>
            </a:r>
            <a:r>
              <a:rPr lang="pt-BR" sz="1600" dirty="0"/>
              <a:t>(PNAES);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dirty="0"/>
              <a:t>Regras e descentralização da habilitação </a:t>
            </a:r>
            <a:r>
              <a:rPr lang="pt-BR" sz="1600" dirty="0"/>
              <a:t>de SRTN e Laboratórios;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dirty="0"/>
              <a:t>Monitoramento</a:t>
            </a:r>
            <a:r>
              <a:rPr lang="pt-BR" sz="1600" dirty="0"/>
              <a:t> do programa a partir dos </a:t>
            </a:r>
            <a:r>
              <a:rPr lang="pt-BR" sz="1600" b="1" dirty="0"/>
              <a:t>indicadores</a:t>
            </a:r>
            <a:r>
              <a:rPr lang="pt-BR" sz="1600" dirty="0"/>
              <a:t> pactuados;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dirty="0"/>
              <a:t>Rede Nacional de Laboratórios Especializados </a:t>
            </a:r>
            <a:r>
              <a:rPr lang="pt-BR" sz="1600" dirty="0"/>
              <a:t>em Triagem Neonatal (reorganização e </a:t>
            </a:r>
            <a:r>
              <a:rPr lang="pt-BR" sz="1600" dirty="0" err="1"/>
              <a:t>pactuação</a:t>
            </a:r>
            <a:r>
              <a:rPr lang="pt-BR" sz="1600" dirty="0"/>
              <a:t>);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dirty="0"/>
              <a:t>Logística</a:t>
            </a:r>
            <a:r>
              <a:rPr lang="pt-BR" sz="1600" dirty="0"/>
              <a:t> do transporte de amostras do teste do pezinho ( parceria com os </a:t>
            </a:r>
            <a:r>
              <a:rPr lang="pt-BR" sz="1600" b="1" dirty="0"/>
              <a:t>Correios</a:t>
            </a:r>
            <a:r>
              <a:rPr lang="pt-BR" sz="1600" dirty="0"/>
              <a:t>);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dirty="0"/>
              <a:t>Incentivo de custeio para os SRTN</a:t>
            </a:r>
            <a:r>
              <a:rPr lang="pt-BR" sz="1600" dirty="0"/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dirty="0"/>
              <a:t>Retaguarda da atenção especializada </a:t>
            </a:r>
            <a:r>
              <a:rPr lang="pt-BR" sz="1600" dirty="0"/>
              <a:t>para seguimento clínico e reabilitação (Serviço de </a:t>
            </a:r>
            <a:r>
              <a:rPr lang="pt-BR" sz="1600" b="1" dirty="0"/>
              <a:t>Raras</a:t>
            </a:r>
            <a:r>
              <a:rPr lang="pt-BR" sz="1600" dirty="0"/>
              <a:t> e </a:t>
            </a:r>
            <a:r>
              <a:rPr lang="pt-BR" sz="1600" b="1" dirty="0"/>
              <a:t>Centros de Reabilitação</a:t>
            </a:r>
            <a:r>
              <a:rPr lang="pt-BR" sz="1600" dirty="0"/>
              <a:t>);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err="1"/>
              <a:t>Obs</a:t>
            </a:r>
            <a:r>
              <a:rPr lang="pt-BR" sz="1600" dirty="0"/>
              <a:t>: Habilitações vigentes permanecem ativas.</a:t>
            </a:r>
          </a:p>
        </p:txBody>
      </p:sp>
    </p:spTree>
    <p:extLst>
      <p:ext uri="{BB962C8B-B14F-4D97-AF65-F5344CB8AC3E}">
        <p14:creationId xmlns:p14="http://schemas.microsoft.com/office/powerpoint/2010/main" val="3920497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575941" y="525972"/>
            <a:ext cx="8765776" cy="986787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altLang="pt-BR" sz="4000" b="1" kern="1200" spc="-150" dirty="0" smtClean="0">
                <a:solidFill>
                  <a:srgbClr val="3352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9pPr>
          </a:lstStyle>
          <a:p>
            <a:r>
              <a:rPr lang="pt-BR" sz="3100" dirty="0"/>
              <a:t>1. CENTRALIZAÇÃO REGIONALIZADA DOS LETN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75941" y="1498984"/>
            <a:ext cx="1025790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Objetivo da Proposta </a:t>
            </a:r>
            <a:r>
              <a:rPr lang="pt-BR" sz="1600" dirty="0"/>
              <a:t>– reestruturar o funcionamento do programa: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Referência de 100.000 nascidos vivos/ano/UF (escala e escopo)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A centralização irá minimizar os entraves para ampliação; irá gerar economicidade; evitar atrasos na rotina; </a:t>
            </a:r>
            <a:r>
              <a:rPr lang="pt-BR" sz="1600" dirty="0" err="1"/>
              <a:t>etc</a:t>
            </a:r>
            <a:endParaRPr lang="pt-BR" sz="1600" dirty="0"/>
          </a:p>
          <a:p>
            <a:pPr algn="just"/>
            <a:endParaRPr lang="pt-BR" sz="1600" dirty="0">
              <a:solidFill>
                <a:srgbClr val="FF0000"/>
              </a:solidFill>
            </a:endParaRPr>
          </a:p>
          <a:p>
            <a:pPr algn="just"/>
            <a:r>
              <a:rPr lang="pt-BR" b="1" dirty="0"/>
              <a:t>Critérios para Rede Nacional de Laboratórios Especializados em Triagem Neonatal (LETN)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/>
              <a:t>Todas as regiões devem possuir ao menos 1 laboratório na Rede Nacional de LETN;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/>
              <a:t>A rede será </a:t>
            </a:r>
            <a:r>
              <a:rPr lang="pt-BR" sz="1600" dirty="0" err="1"/>
              <a:t>pactuda</a:t>
            </a:r>
            <a:r>
              <a:rPr lang="pt-BR" sz="1600" dirty="0"/>
              <a:t> de forma tripartite;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/>
              <a:t>Casos especiais – UF com menos de 100.000 NV/ano – serão avaliados pelo Ministério da Saúde em conjunto com estados e municípios;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/>
              <a:t>As </a:t>
            </a:r>
            <a:r>
              <a:rPr lang="pt-BR" sz="1600" b="1" dirty="0"/>
              <a:t>UF que pactuarem por centralizar </a:t>
            </a:r>
            <a:r>
              <a:rPr lang="pt-BR" sz="1600" dirty="0"/>
              <a:t>a realização da etapa laboratorial do PNTN passam </a:t>
            </a:r>
            <a:r>
              <a:rPr lang="pt-BR" sz="1600" b="1" dirty="0"/>
              <a:t>a transferir os recursos </a:t>
            </a:r>
            <a:r>
              <a:rPr lang="pt-BR" sz="1600" dirty="0"/>
              <a:t>do Limite Financeiro da Média e Alta Complexidade relativo aos procedimentos do PNTN </a:t>
            </a:r>
            <a:r>
              <a:rPr lang="pt-BR" sz="1600" b="1" dirty="0"/>
              <a:t>para o estado definido na Rede Nacional de Laboratórios Especializados em Triagem Neonatal </a:t>
            </a:r>
            <a:r>
              <a:rPr lang="pt-BR" sz="1600" dirty="0"/>
              <a:t>pelo Ministério da Saúde, respeitando as </a:t>
            </a:r>
            <a:r>
              <a:rPr lang="pt-BR" sz="1600" b="1" dirty="0" err="1"/>
              <a:t>pactuações</a:t>
            </a:r>
            <a:r>
              <a:rPr lang="pt-BR" sz="1600" b="1" dirty="0"/>
              <a:t> </a:t>
            </a:r>
            <a:r>
              <a:rPr lang="pt-BR" sz="1600" b="1" dirty="0" err="1"/>
              <a:t>interfederativas</a:t>
            </a:r>
            <a:r>
              <a:rPr lang="pt-BR" sz="1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2201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517120" y="518460"/>
            <a:ext cx="8765776" cy="986787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altLang="pt-BR" sz="4000" b="1" kern="1200" spc="-150" dirty="0" smtClean="0">
                <a:solidFill>
                  <a:srgbClr val="3352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9pPr>
          </a:lstStyle>
          <a:p>
            <a:r>
              <a:rPr lang="pt-BR" sz="3100" dirty="0"/>
              <a:t>1. CENTRALIZAÇÃO REGIONALIZADA DOS LETN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351831"/>
              </p:ext>
            </p:extLst>
          </p:nvPr>
        </p:nvGraphicFramePr>
        <p:xfrm>
          <a:off x="1043469" y="2389390"/>
          <a:ext cx="3717643" cy="2555050"/>
        </p:xfrm>
        <a:graphic>
          <a:graphicData uri="http://schemas.openxmlformats.org/drawingml/2006/table">
            <a:tbl>
              <a:tblPr firstRow="1" firstCol="1" bandRow="1"/>
              <a:tblGrid>
                <a:gridCol w="1019331">
                  <a:extLst>
                    <a:ext uri="{9D8B030D-6E8A-4147-A177-3AD203B41FA5}">
                      <a16:colId xmlns:a16="http://schemas.microsoft.com/office/drawing/2014/main" val="1537437085"/>
                    </a:ext>
                  </a:extLst>
                </a:gridCol>
                <a:gridCol w="2698312">
                  <a:extLst>
                    <a:ext uri="{9D8B030D-6E8A-4147-A177-3AD203B41FA5}">
                      <a16:colId xmlns:a16="http://schemas.microsoft.com/office/drawing/2014/main" val="1701227464"/>
                    </a:ext>
                  </a:extLst>
                </a:gridCol>
              </a:tblGrid>
              <a:tr h="3513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UF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Nascidos Vivos </a:t>
                      </a:r>
                      <a:r>
                        <a:rPr lang="pt-BR" sz="14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acima</a:t>
                      </a: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 100.000/ano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678494"/>
                  </a:ext>
                </a:extLst>
              </a:tr>
              <a:tr h="1756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185.459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2973137"/>
                  </a:ext>
                </a:extLst>
              </a:tr>
              <a:tr h="1756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120.266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294502"/>
                  </a:ext>
                </a:extLst>
              </a:tr>
              <a:tr h="1756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108.667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159950"/>
                  </a:ext>
                </a:extLst>
              </a:tr>
              <a:tr h="1756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MG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242.136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938429"/>
                  </a:ext>
                </a:extLst>
              </a:tr>
              <a:tr h="1756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137.129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023509"/>
                  </a:ext>
                </a:extLst>
              </a:tr>
              <a:tr h="1756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126.211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517872"/>
                  </a:ext>
                </a:extLst>
              </a:tr>
              <a:tr h="1756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141.976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414424"/>
                  </a:ext>
                </a:extLst>
              </a:tr>
              <a:tr h="1756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RJ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189.866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084229"/>
                  </a:ext>
                </a:extLst>
              </a:tr>
              <a:tr h="1756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RS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124.446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4216670"/>
                  </a:ext>
                </a:extLst>
              </a:tr>
              <a:tr h="1756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525.239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973485"/>
                  </a:ext>
                </a:extLst>
              </a:tr>
              <a:tr h="2005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1.901.395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141138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305972"/>
              </p:ext>
            </p:extLst>
          </p:nvPr>
        </p:nvGraphicFramePr>
        <p:xfrm>
          <a:off x="5852159" y="1666182"/>
          <a:ext cx="4054759" cy="3686571"/>
        </p:xfrm>
        <a:graphic>
          <a:graphicData uri="http://schemas.openxmlformats.org/drawingml/2006/table">
            <a:tbl>
              <a:tblPr firstRow="1" firstCol="1" bandRow="1"/>
              <a:tblGrid>
                <a:gridCol w="1033835">
                  <a:extLst>
                    <a:ext uri="{9D8B030D-6E8A-4147-A177-3AD203B41FA5}">
                      <a16:colId xmlns:a16="http://schemas.microsoft.com/office/drawing/2014/main" val="2432091264"/>
                    </a:ext>
                  </a:extLst>
                </a:gridCol>
                <a:gridCol w="3020924">
                  <a:extLst>
                    <a:ext uri="{9D8B030D-6E8A-4147-A177-3AD203B41FA5}">
                      <a16:colId xmlns:a16="http://schemas.microsoft.com/office/drawing/2014/main" val="2629710020"/>
                    </a:ext>
                  </a:extLst>
                </a:gridCol>
              </a:tblGrid>
              <a:tr h="3513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UF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Nascidos Vivos </a:t>
                      </a:r>
                      <a:r>
                        <a:rPr lang="pt-BR" sz="14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abaixo</a:t>
                      </a: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 100.000/ano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678494"/>
                  </a:ext>
                </a:extLst>
              </a:tr>
              <a:tr h="1756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15.699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2973137"/>
                  </a:ext>
                </a:extLst>
              </a:tr>
              <a:tr h="1756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48.808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294502"/>
                  </a:ext>
                </a:extLst>
              </a:tr>
              <a:tr h="1756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78.454</a:t>
                      </a:r>
                      <a:r>
                        <a:rPr lang="pt-BR" sz="11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159950"/>
                  </a:ext>
                </a:extLst>
              </a:tr>
              <a:tr h="1756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14.993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938429"/>
                  </a:ext>
                </a:extLst>
              </a:tr>
              <a:tr h="1756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DF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38.035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023509"/>
                  </a:ext>
                </a:extLst>
              </a:tr>
              <a:tr h="1756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52.493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517872"/>
                  </a:ext>
                </a:extLst>
              </a:tr>
              <a:tr h="1756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90.961</a:t>
                      </a:r>
                      <a:r>
                        <a:rPr lang="pt-BR" sz="11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414424"/>
                  </a:ext>
                </a:extLst>
              </a:tr>
              <a:tr h="1756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MS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42.173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084229"/>
                  </a:ext>
                </a:extLst>
              </a:tr>
              <a:tr h="1756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MT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57.841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4216670"/>
                  </a:ext>
                </a:extLst>
              </a:tr>
              <a:tr h="1756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PB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56.049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973485"/>
                  </a:ext>
                </a:extLst>
              </a:tr>
              <a:tr h="2005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PI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45.978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141138"/>
                  </a:ext>
                </a:extLst>
              </a:tr>
              <a:tr h="1756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RN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43.430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917399"/>
                  </a:ext>
                </a:extLst>
              </a:tr>
              <a:tr h="1756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25.439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6925080"/>
                  </a:ext>
                </a:extLst>
              </a:tr>
              <a:tr h="1756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RR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13.901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7370980"/>
                  </a:ext>
                </a:extLst>
              </a:tr>
              <a:tr h="1756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96.499</a:t>
                      </a:r>
                      <a:r>
                        <a:rPr lang="pt-BR" sz="11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411107"/>
                  </a:ext>
                </a:extLst>
              </a:tr>
              <a:tr h="1756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31.206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425670"/>
                  </a:ext>
                </a:extLst>
              </a:tr>
              <a:tr h="1756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23.747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1490899"/>
                  </a:ext>
                </a:extLst>
              </a:tr>
              <a:tr h="1756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775.706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324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023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82678" y="457212"/>
            <a:ext cx="10057687" cy="986787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altLang="pt-BR" sz="4000" b="1" kern="1200" spc="-150" dirty="0" smtClean="0">
                <a:solidFill>
                  <a:srgbClr val="3352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9pPr>
          </a:lstStyle>
          <a:p>
            <a:r>
              <a:rPr lang="pt-BR" sz="2800" dirty="0"/>
              <a:t>1. CENTRALIZAÇÃO REGIONALIZADA DOS LETN – PROPOSTA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86536" y="1230921"/>
            <a:ext cx="11026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Região Norte </a:t>
            </a:r>
            <a:r>
              <a:rPr lang="pt-BR" dirty="0"/>
              <a:t>– centralizar o rastreamento neonatal nos laboratórios de referência em triagem neonatal (LETN) dos estados do </a:t>
            </a:r>
            <a:r>
              <a:rPr lang="pt-BR" b="1" dirty="0"/>
              <a:t>Amazonas e Pará</a:t>
            </a:r>
          </a:p>
        </p:txBody>
      </p:sp>
      <p:grpSp>
        <p:nvGrpSpPr>
          <p:cNvPr id="29" name="Agrupar 28"/>
          <p:cNvGrpSpPr/>
          <p:nvPr/>
        </p:nvGrpSpPr>
        <p:grpSpPr>
          <a:xfrm>
            <a:off x="2094805" y="2191369"/>
            <a:ext cx="8653550" cy="3429658"/>
            <a:chOff x="457198" y="2718262"/>
            <a:chExt cx="8653550" cy="3429658"/>
          </a:xfrm>
        </p:grpSpPr>
        <p:sp>
          <p:nvSpPr>
            <p:cNvPr id="11" name="Elipse 10"/>
            <p:cNvSpPr/>
            <p:nvPr/>
          </p:nvSpPr>
          <p:spPr>
            <a:xfrm>
              <a:off x="457198" y="2775117"/>
              <a:ext cx="2360815" cy="125195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Amazonas HEMOAM – administração pública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3325091" y="2718262"/>
              <a:ext cx="40732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Acre</a:t>
              </a:r>
              <a:r>
                <a:rPr lang="pt-BR" sz="1400" dirty="0"/>
                <a:t>: NATIVIDA – entidades empresariais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3325090" y="3087594"/>
              <a:ext cx="4513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Rondônia</a:t>
              </a:r>
              <a:r>
                <a:rPr lang="pt-BR" sz="1400" dirty="0"/>
                <a:t>: NATIVIDA – entidades empresariais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3325089" y="3512712"/>
              <a:ext cx="53450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Roraima</a:t>
              </a:r>
              <a:r>
                <a:rPr lang="pt-BR" sz="1400" dirty="0"/>
                <a:t>: Laboratório terceirizado – entidades empresariais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3458091" y="5840143"/>
              <a:ext cx="5652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Tocantins</a:t>
              </a:r>
              <a:r>
                <a:rPr lang="pt-BR" sz="1400" dirty="0"/>
                <a:t>: APAE Araguaína – entidades sem fins lucrativos</a:t>
              </a:r>
            </a:p>
          </p:txBody>
        </p:sp>
        <p:cxnSp>
          <p:nvCxnSpPr>
            <p:cNvPr id="17" name="Conector de Seta Reta 16"/>
            <p:cNvCxnSpPr/>
            <p:nvPr/>
          </p:nvCxnSpPr>
          <p:spPr>
            <a:xfrm flipH="1">
              <a:off x="2818014" y="2896402"/>
              <a:ext cx="573578" cy="2186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Conector de Seta Reta 18"/>
            <p:cNvCxnSpPr/>
            <p:nvPr/>
          </p:nvCxnSpPr>
          <p:spPr>
            <a:xfrm flipH="1">
              <a:off x="2917768" y="3241482"/>
              <a:ext cx="440573" cy="836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Conector de Seta Reta 20"/>
            <p:cNvCxnSpPr>
              <a:stCxn id="14" idx="1"/>
            </p:cNvCxnSpPr>
            <p:nvPr/>
          </p:nvCxnSpPr>
          <p:spPr>
            <a:xfrm flipH="1" flipV="1">
              <a:off x="2884517" y="3516284"/>
              <a:ext cx="440572" cy="1503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Conector de Seta Reta 22"/>
            <p:cNvCxnSpPr>
              <a:stCxn id="15" idx="1"/>
            </p:cNvCxnSpPr>
            <p:nvPr/>
          </p:nvCxnSpPr>
          <p:spPr>
            <a:xfrm flipH="1" flipV="1">
              <a:off x="2884517" y="5568914"/>
              <a:ext cx="573574" cy="4251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0" name="Elipse 29"/>
          <p:cNvSpPr/>
          <p:nvPr/>
        </p:nvSpPr>
        <p:spPr>
          <a:xfrm>
            <a:off x="2053241" y="4391664"/>
            <a:ext cx="2402379" cy="117209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Pará</a:t>
            </a:r>
          </a:p>
          <a:p>
            <a:pPr algn="ctr"/>
            <a:r>
              <a:rPr lang="pt-BR" dirty="0"/>
              <a:t>LACEN Pará – administração pública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5029199" y="4690366"/>
            <a:ext cx="4705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Amapá</a:t>
            </a:r>
            <a:r>
              <a:rPr lang="pt-BR" sz="1400" dirty="0"/>
              <a:t>: Sem laboratório formalizado ao Ministério da Saúde há 4 anos </a:t>
            </a:r>
          </a:p>
        </p:txBody>
      </p:sp>
      <p:cxnSp>
        <p:nvCxnSpPr>
          <p:cNvPr id="34" name="Conector de Seta Reta 33"/>
          <p:cNvCxnSpPr/>
          <p:nvPr/>
        </p:nvCxnSpPr>
        <p:spPr>
          <a:xfrm flipH="1">
            <a:off x="4522124" y="4977710"/>
            <a:ext cx="5070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973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86536" y="408907"/>
            <a:ext cx="10041779" cy="986787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altLang="pt-BR" sz="4000" b="1" kern="1200" spc="-150" dirty="0" smtClean="0">
                <a:solidFill>
                  <a:srgbClr val="3352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83EFF"/>
                </a:solidFill>
                <a:latin typeface="Montserrat" charset="0"/>
              </a:defRPr>
            </a:lvl9pPr>
          </a:lstStyle>
          <a:p>
            <a:r>
              <a:rPr lang="pt-BR" sz="2800" dirty="0"/>
              <a:t>1. CENTRALIZAÇÃO REGIONALIZADA DOS LETN – PROPOSTA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86536" y="1230921"/>
            <a:ext cx="11026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Região Nordeste </a:t>
            </a:r>
            <a:r>
              <a:rPr lang="pt-BR" dirty="0"/>
              <a:t>– centralizar o rastreamento neonatal dos estados com menos de 100.000 nascidos vivos no laboratório de referência em triagem neonatal (LETN) do estado da Bahia</a:t>
            </a:r>
          </a:p>
        </p:txBody>
      </p:sp>
      <p:grpSp>
        <p:nvGrpSpPr>
          <p:cNvPr id="10" name="Agrupar 9"/>
          <p:cNvGrpSpPr/>
          <p:nvPr/>
        </p:nvGrpSpPr>
        <p:grpSpPr>
          <a:xfrm>
            <a:off x="1062639" y="2067763"/>
            <a:ext cx="9674632" cy="3535876"/>
            <a:chOff x="939334" y="2059450"/>
            <a:chExt cx="9674632" cy="3535876"/>
          </a:xfrm>
        </p:grpSpPr>
        <p:grpSp>
          <p:nvGrpSpPr>
            <p:cNvPr id="29" name="Agrupar 28"/>
            <p:cNvGrpSpPr/>
            <p:nvPr/>
          </p:nvGrpSpPr>
          <p:grpSpPr>
            <a:xfrm>
              <a:off x="1706879" y="2059450"/>
              <a:ext cx="8907087" cy="1625507"/>
              <a:chOff x="70657" y="2512336"/>
              <a:chExt cx="8907087" cy="1625507"/>
            </a:xfrm>
          </p:grpSpPr>
          <p:sp>
            <p:nvSpPr>
              <p:cNvPr id="11" name="Elipse 10"/>
              <p:cNvSpPr/>
              <p:nvPr/>
            </p:nvSpPr>
            <p:spPr>
              <a:xfrm>
                <a:off x="70657" y="2512336"/>
                <a:ext cx="2730732" cy="1625507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Bahia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APAE Salvador – entidades sem fins lucrativos </a:t>
                </a:r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3325089" y="2543250"/>
                <a:ext cx="56526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b="1" dirty="0"/>
                  <a:t>Alagoas</a:t>
                </a:r>
                <a:r>
                  <a:rPr lang="pt-BR" sz="1400" dirty="0"/>
                  <a:t>: Laboratório Hormonal Fátima Cunha – entidades empresariais</a:t>
                </a:r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>
                <a:off x="3323702" y="2884093"/>
                <a:ext cx="4513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b="1" dirty="0"/>
                  <a:t>Paraíba</a:t>
                </a:r>
                <a:r>
                  <a:rPr lang="pt-BR" sz="1400" dirty="0"/>
                  <a:t>: LACEN – administração pública</a:t>
                </a:r>
              </a:p>
            </p:txBody>
          </p:sp>
          <p:sp>
            <p:nvSpPr>
              <p:cNvPr id="14" name="CaixaDeTexto 13"/>
              <p:cNvSpPr txBox="1"/>
              <p:nvPr/>
            </p:nvSpPr>
            <p:spPr>
              <a:xfrm>
                <a:off x="3323702" y="3228392"/>
                <a:ext cx="53450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b="1" dirty="0"/>
                  <a:t>Piauí</a:t>
                </a:r>
                <a:r>
                  <a:rPr lang="pt-BR" sz="1400" dirty="0"/>
                  <a:t>: LACEN – administração pública</a:t>
                </a:r>
              </a:p>
            </p:txBody>
          </p:sp>
          <p:sp>
            <p:nvSpPr>
              <p:cNvPr id="15" name="CaixaDeTexto 14"/>
              <p:cNvSpPr txBox="1"/>
              <p:nvPr/>
            </p:nvSpPr>
            <p:spPr>
              <a:xfrm>
                <a:off x="3325087" y="3564276"/>
                <a:ext cx="56526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b="1" dirty="0"/>
                  <a:t>Rio Grande do Norte</a:t>
                </a:r>
                <a:r>
                  <a:rPr lang="pt-BR" sz="1400" dirty="0"/>
                  <a:t>: LACEN – administração pública</a:t>
                </a:r>
              </a:p>
            </p:txBody>
          </p:sp>
          <p:cxnSp>
            <p:nvCxnSpPr>
              <p:cNvPr id="17" name="Conector de Seta Reta 16"/>
              <p:cNvCxnSpPr/>
              <p:nvPr/>
            </p:nvCxnSpPr>
            <p:spPr>
              <a:xfrm flipH="1">
                <a:off x="2784763" y="2708082"/>
                <a:ext cx="573578" cy="21865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Conector de Seta Reta 18"/>
              <p:cNvCxnSpPr/>
              <p:nvPr/>
            </p:nvCxnSpPr>
            <p:spPr>
              <a:xfrm flipH="1">
                <a:off x="2930238" y="3057953"/>
                <a:ext cx="440573" cy="8360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Conector de Seta Reta 20"/>
              <p:cNvCxnSpPr/>
              <p:nvPr/>
            </p:nvCxnSpPr>
            <p:spPr>
              <a:xfrm flipH="1">
                <a:off x="2944788" y="3375035"/>
                <a:ext cx="409398" cy="13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Conector de Seta Reta 22"/>
              <p:cNvCxnSpPr/>
              <p:nvPr/>
            </p:nvCxnSpPr>
            <p:spPr>
              <a:xfrm flipH="1" flipV="1">
                <a:off x="2768141" y="3683228"/>
                <a:ext cx="573572" cy="41825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0" name="Elipse 29"/>
            <p:cNvSpPr/>
            <p:nvPr/>
          </p:nvSpPr>
          <p:spPr>
            <a:xfrm>
              <a:off x="939334" y="4304310"/>
              <a:ext cx="2402379" cy="129101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Pernambuco</a:t>
              </a:r>
            </a:p>
            <a:p>
              <a:pPr algn="ctr"/>
              <a:r>
                <a:rPr lang="pt-BR" dirty="0"/>
                <a:t>LACEN – administração pública</a:t>
              </a:r>
            </a:p>
          </p:txBody>
        </p:sp>
        <p:sp>
          <p:nvSpPr>
            <p:cNvPr id="18" name="Elipse 17"/>
            <p:cNvSpPr/>
            <p:nvPr/>
          </p:nvSpPr>
          <p:spPr>
            <a:xfrm>
              <a:off x="4437611" y="4319986"/>
              <a:ext cx="2402379" cy="117209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Ceará</a:t>
              </a:r>
            </a:p>
            <a:p>
              <a:pPr algn="ctr"/>
              <a:r>
                <a:rPr lang="pt-BR" dirty="0"/>
                <a:t>LACEN – administração pública</a:t>
              </a:r>
            </a:p>
          </p:txBody>
        </p:sp>
        <p:sp>
          <p:nvSpPr>
            <p:cNvPr id="20" name="Elipse 19"/>
            <p:cNvSpPr/>
            <p:nvPr/>
          </p:nvSpPr>
          <p:spPr>
            <a:xfrm>
              <a:off x="7610297" y="4319987"/>
              <a:ext cx="3003669" cy="118398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Maranhão</a:t>
              </a:r>
            </a:p>
            <a:p>
              <a:pPr algn="ctr"/>
              <a:r>
                <a:rPr lang="pt-BR" dirty="0"/>
                <a:t>APAE São Luís – entidades sem fins lucrativos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4961309" y="3478081"/>
              <a:ext cx="5652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Sergipe</a:t>
              </a:r>
              <a:r>
                <a:rPr lang="pt-BR" sz="1400" dirty="0"/>
                <a:t>: Hospital Universitário de Sergipe – entidades empresariais</a:t>
              </a:r>
            </a:p>
          </p:txBody>
        </p:sp>
        <p:cxnSp>
          <p:nvCxnSpPr>
            <p:cNvPr id="6" name="Conector de Seta Reta 5"/>
            <p:cNvCxnSpPr/>
            <p:nvPr/>
          </p:nvCxnSpPr>
          <p:spPr>
            <a:xfrm flipH="1" flipV="1">
              <a:off x="4583086" y="3091596"/>
              <a:ext cx="394849" cy="1819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2506655"/>
      </p:ext>
    </p:extLst>
  </p:cSld>
  <p:clrMapOvr>
    <a:masterClrMapping/>
  </p:clrMapOvr>
</p:sld>
</file>

<file path=ppt/theme/theme1.xml><?xml version="1.0" encoding="utf-8"?>
<a:theme xmlns:a="http://schemas.openxmlformats.org/drawingml/2006/main" name="Lâmina de Aber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âmina de Abertura e final">
  <a:themeElements>
    <a:clrScheme name="Personalizar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3F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1547</Words>
  <Application>Microsoft Office PowerPoint</Application>
  <PresentationFormat>Widescreen</PresentationFormat>
  <Paragraphs>195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3" baseType="lpstr">
      <vt:lpstr>Arial</vt:lpstr>
      <vt:lpstr>Calibri Light</vt:lpstr>
      <vt:lpstr>Calibri</vt:lpstr>
      <vt:lpstr>Montserrat ExtraBold</vt:lpstr>
      <vt:lpstr>Montserrat</vt:lpstr>
      <vt:lpstr>Courier New</vt:lpstr>
      <vt:lpstr>Lâmina de Abertura</vt:lpstr>
      <vt:lpstr>Lâmina de Abertura e final</vt:lpstr>
      <vt:lpstr>REESTRUTURAÇÃO DO PROGRAMA NACIONAL DE TRIAGEM NEONATAL – PNTN  CGSH/DAET  CIT – Fevereiro/2023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Josué Custódio Fernandes</dc:creator>
  <cp:lastModifiedBy>Suzana Ribeiro</cp:lastModifiedBy>
  <cp:revision>264</cp:revision>
  <cp:lastPrinted>2021-05-27T13:54:16Z</cp:lastPrinted>
  <dcterms:created xsi:type="dcterms:W3CDTF">2021-05-25T14:48:35Z</dcterms:created>
  <dcterms:modified xsi:type="dcterms:W3CDTF">2024-02-29T02:12:01Z</dcterms:modified>
</cp:coreProperties>
</file>