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notesMasterIdLst>
    <p:notesMasterId r:id="rId22"/>
  </p:notesMasterIdLst>
  <p:sldIdLst>
    <p:sldId id="256" r:id="rId2"/>
    <p:sldId id="269" r:id="rId3"/>
    <p:sldId id="284" r:id="rId4"/>
    <p:sldId id="285" r:id="rId5"/>
    <p:sldId id="286" r:id="rId6"/>
    <p:sldId id="287" r:id="rId7"/>
    <p:sldId id="280" r:id="rId8"/>
    <p:sldId id="272" r:id="rId9"/>
    <p:sldId id="275" r:id="rId10"/>
    <p:sldId id="279" r:id="rId11"/>
    <p:sldId id="288" r:id="rId12"/>
    <p:sldId id="289" r:id="rId13"/>
    <p:sldId id="281" r:id="rId14"/>
    <p:sldId id="290" r:id="rId15"/>
    <p:sldId id="291" r:id="rId16"/>
    <p:sldId id="292" r:id="rId17"/>
    <p:sldId id="293" r:id="rId18"/>
    <p:sldId id="294" r:id="rId19"/>
    <p:sldId id="295" r:id="rId20"/>
    <p:sldId id="259" r:id="rId21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7" autoAdjust="0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1116" y="90"/>
      </p:cViewPr>
      <p:guideLst>
        <p:guide orient="horz" pos="1952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43582-6075-45EF-8339-BB5122CBB4A3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5B731-AD6C-454D-A4FF-7BF3FD2C70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97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pt-B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37A728D-4D82-F644-B15B-5D242A5A3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3677" y="5971264"/>
            <a:ext cx="3845467" cy="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6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43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Fonte: </a:t>
            </a:r>
            <a:endParaRPr lang="pt-BR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960" y="6335599"/>
            <a:ext cx="2866915" cy="373592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/>
              <a:t>TÍTULO DO CAPÍTULO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val="34352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 da Economia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5086" y="3597530"/>
            <a:ext cx="388601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omia.gov.br/noticias/2019/05/economia-divulga-prisma-fiscal-de-maio-de-2019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890" y="2373507"/>
            <a:ext cx="7771339" cy="1493838"/>
          </a:xfrm>
        </p:spPr>
        <p:txBody>
          <a:bodyPr/>
          <a:lstStyle/>
          <a:p>
            <a:r>
              <a:rPr lang="en-US" sz="3600" dirty="0" err="1" smtClean="0"/>
              <a:t>Conjuntura</a:t>
            </a:r>
            <a:r>
              <a:rPr lang="en-US" sz="3600" dirty="0" smtClean="0"/>
              <a:t> </a:t>
            </a:r>
            <a:r>
              <a:rPr lang="en-US" sz="3600" dirty="0" err="1" smtClean="0"/>
              <a:t>macroeconômica</a:t>
            </a:r>
            <a:r>
              <a:rPr lang="en-US" sz="3600" dirty="0" smtClean="0"/>
              <a:t> e </a:t>
            </a:r>
            <a:r>
              <a:rPr lang="en-US" sz="3600" dirty="0" err="1" smtClean="0"/>
              <a:t>arrecadação</a:t>
            </a:r>
            <a:r>
              <a:rPr lang="en-US" sz="3600" dirty="0" smtClean="0"/>
              <a:t> federal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Brasília, </a:t>
            </a:r>
            <a:r>
              <a:rPr lang="en-US" dirty="0" err="1" smtClean="0"/>
              <a:t>maio</a:t>
            </a:r>
            <a:r>
              <a:rPr lang="en-US" dirty="0" smtClean="0"/>
              <a:t> de 2019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8890" y="4060491"/>
            <a:ext cx="6377966" cy="466883"/>
          </a:xfrm>
        </p:spPr>
        <p:txBody>
          <a:bodyPr/>
          <a:lstStyle/>
          <a:p>
            <a:r>
              <a:rPr lang="en-US" sz="2400" dirty="0" err="1" smtClean="0"/>
              <a:t>Secretaria</a:t>
            </a:r>
            <a:r>
              <a:rPr lang="en-US" sz="2400" dirty="0" smtClean="0"/>
              <a:t> de </a:t>
            </a:r>
            <a:r>
              <a:rPr lang="en-US" sz="2400" dirty="0" err="1" smtClean="0"/>
              <a:t>Política</a:t>
            </a:r>
            <a:r>
              <a:rPr lang="en-US" sz="2400" dirty="0" smtClean="0"/>
              <a:t> </a:t>
            </a:r>
            <a:r>
              <a:rPr lang="en-US" sz="2400" dirty="0" err="1" smtClean="0"/>
              <a:t>Econômica</a:t>
            </a:r>
            <a:r>
              <a:rPr lang="en-US" sz="2400" dirty="0" smtClean="0"/>
              <a:t> (SPE/ME)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2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Prisma/SPE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12760" cy="333415"/>
          </a:xfrm>
        </p:spPr>
        <p:txBody>
          <a:bodyPr/>
          <a:lstStyle/>
          <a:p>
            <a:r>
              <a:rPr lang="pt-BR" dirty="0" smtClean="0"/>
              <a:t>Fonte: RFB e Prisma/SPE, Ministério da Economia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Arrecadação federal e expectativas de mercado: maio/2018-abr/2019</a:t>
            </a:r>
            <a:endParaRPr lang="pt-BR" dirty="0"/>
          </a:p>
          <a:p>
            <a:r>
              <a:rPr lang="pt-BR" b="0" dirty="0" smtClean="0"/>
              <a:t>R$ milhões</a:t>
            </a:r>
            <a:endParaRPr lang="pt-BR" b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/>
          <p:cNvSpPr txBox="1">
            <a:spLocks noGrp="1"/>
          </p:cNvSpPr>
          <p:nvPr>
            <p:ph type="body" sz="quarter" idx="19"/>
          </p:nvPr>
        </p:nvSpPr>
        <p:spPr>
          <a:xfrm>
            <a:off x="460376" y="5955244"/>
            <a:ext cx="3624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6" y="1310344"/>
            <a:ext cx="6346534" cy="37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Prisma/SPE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12760" cy="333415"/>
          </a:xfrm>
        </p:spPr>
        <p:txBody>
          <a:bodyPr/>
          <a:lstStyle/>
          <a:p>
            <a:r>
              <a:rPr lang="pt-BR" dirty="0" smtClean="0"/>
              <a:t>Fonte: RFB e Prisma/SPE, Ministério da Economia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956" y="1088362"/>
            <a:ext cx="6598276" cy="282835"/>
          </a:xfrm>
        </p:spPr>
        <p:txBody>
          <a:bodyPr/>
          <a:lstStyle/>
          <a:p>
            <a:pPr algn="ctr"/>
            <a:r>
              <a:rPr lang="pt-BR" sz="1600" dirty="0" smtClean="0"/>
              <a:t>Arrecadação federal: previsões para 2019 (R$ milhões)</a:t>
            </a:r>
            <a:endParaRPr lang="pt-BR" sz="1600" b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/>
          <p:cNvSpPr txBox="1">
            <a:spLocks noGrp="1"/>
          </p:cNvSpPr>
          <p:nvPr>
            <p:ph type="body" sz="quarter" idx="19"/>
          </p:nvPr>
        </p:nvSpPr>
        <p:spPr>
          <a:xfrm>
            <a:off x="460376" y="5955244"/>
            <a:ext cx="3624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1" y="1449387"/>
            <a:ext cx="6667500" cy="4286250"/>
          </a:xfrm>
        </p:spPr>
      </p:pic>
      <p:sp>
        <p:nvSpPr>
          <p:cNvPr id="12" name="CaixaDeTexto 11"/>
          <p:cNvSpPr txBox="1"/>
          <p:nvPr/>
        </p:nvSpPr>
        <p:spPr>
          <a:xfrm>
            <a:off x="7946232" y="2946181"/>
            <a:ext cx="90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Mediana: R$1.562 milhões</a:t>
            </a:r>
            <a:endParaRPr lang="pt-BR" sz="1200" b="1" dirty="0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7733211" y="3161211"/>
            <a:ext cx="296092" cy="27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7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Prisma/SPE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12760" cy="333415"/>
          </a:xfrm>
        </p:spPr>
        <p:txBody>
          <a:bodyPr/>
          <a:lstStyle/>
          <a:p>
            <a:r>
              <a:rPr lang="pt-BR" dirty="0" smtClean="0"/>
              <a:t>Fonte: RFB e Prisma/SPE, Ministério da Economia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956" y="1088362"/>
            <a:ext cx="6598276" cy="282835"/>
          </a:xfrm>
        </p:spPr>
        <p:txBody>
          <a:bodyPr/>
          <a:lstStyle/>
          <a:p>
            <a:pPr algn="ctr"/>
            <a:r>
              <a:rPr lang="pt-BR" sz="1600" dirty="0" smtClean="0"/>
              <a:t>Resultado primário: previsões para 2019 (R$ milhões)</a:t>
            </a:r>
            <a:endParaRPr lang="pt-BR" sz="1600" b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/>
          <p:cNvSpPr txBox="1">
            <a:spLocks noGrp="1"/>
          </p:cNvSpPr>
          <p:nvPr>
            <p:ph type="body" sz="quarter" idx="19"/>
          </p:nvPr>
        </p:nvSpPr>
        <p:spPr>
          <a:xfrm>
            <a:off x="460376" y="5955244"/>
            <a:ext cx="3624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1" y="1449387"/>
            <a:ext cx="6667500" cy="4286250"/>
          </a:xfrm>
        </p:spPr>
      </p:pic>
      <p:sp>
        <p:nvSpPr>
          <p:cNvPr id="12" name="CaixaDeTexto 11"/>
          <p:cNvSpPr txBox="1"/>
          <p:nvPr/>
        </p:nvSpPr>
        <p:spPr>
          <a:xfrm>
            <a:off x="7946231" y="3440336"/>
            <a:ext cx="90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Mediana:</a:t>
            </a:r>
          </a:p>
          <a:p>
            <a:pPr algn="ctr"/>
            <a:r>
              <a:rPr lang="pt-BR" sz="1200" b="1" dirty="0"/>
              <a:t>−</a:t>
            </a:r>
            <a:r>
              <a:rPr lang="pt-BR" sz="1200" b="1" dirty="0" smtClean="0"/>
              <a:t> R$104 bilhões</a:t>
            </a:r>
            <a:endParaRPr lang="pt-BR" sz="1200" b="1" dirty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7733211" y="3763502"/>
            <a:ext cx="296092" cy="27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0AA9A6F1-E5AB-DB45-940C-AC989E30A9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Arrecadação federal</a:t>
            </a:r>
          </a:p>
        </p:txBody>
      </p:sp>
    </p:spTree>
    <p:extLst>
      <p:ext uri="{BB962C8B-B14F-4D97-AF65-F5344CB8AC3E}">
        <p14:creationId xmlns:p14="http://schemas.microsoft.com/office/powerpoint/2010/main" val="13303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PIS/COFINS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12760" cy="333415"/>
          </a:xfrm>
        </p:spPr>
        <p:txBody>
          <a:bodyPr/>
          <a:lstStyle/>
          <a:p>
            <a:r>
              <a:rPr lang="pt-BR" dirty="0" smtClean="0"/>
              <a:t>Fonte: RFB e Prisma/SPE, Ministério da Economia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Atividades com </a:t>
            </a:r>
            <a:r>
              <a:rPr lang="pt-BR" u="sng" dirty="0" smtClean="0"/>
              <a:t>maiores aumentos </a:t>
            </a:r>
            <a:r>
              <a:rPr lang="pt-BR" dirty="0" smtClean="0"/>
              <a:t>na arrecadação entre </a:t>
            </a:r>
            <a:r>
              <a:rPr lang="pt-BR" dirty="0" err="1" smtClean="0"/>
              <a:t>jan-abr</a:t>
            </a:r>
            <a:r>
              <a:rPr lang="pt-BR" dirty="0" smtClean="0"/>
              <a:t>/2018 e </a:t>
            </a:r>
            <a:r>
              <a:rPr lang="pt-BR" dirty="0" err="1" smtClean="0"/>
              <a:t>jan-abr</a:t>
            </a:r>
            <a:r>
              <a:rPr lang="pt-BR" dirty="0" smtClean="0"/>
              <a:t>/2019</a:t>
            </a:r>
            <a:endParaRPr lang="pt-BR" dirty="0"/>
          </a:p>
          <a:p>
            <a:r>
              <a:rPr lang="pt-BR" b="0" dirty="0" smtClean="0"/>
              <a:t>R$ </a:t>
            </a:r>
            <a:r>
              <a:rPr lang="pt-BR" b="0" dirty="0"/>
              <a:t>b</a:t>
            </a:r>
            <a:r>
              <a:rPr lang="pt-BR" b="0" dirty="0" smtClean="0"/>
              <a:t>ilhões</a:t>
            </a:r>
            <a:endParaRPr lang="pt-BR" b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/>
          <p:cNvSpPr txBox="1">
            <a:spLocks noGrp="1"/>
          </p:cNvSpPr>
          <p:nvPr>
            <p:ph type="body" sz="quarter" idx="19"/>
          </p:nvPr>
        </p:nvSpPr>
        <p:spPr>
          <a:xfrm>
            <a:off x="460376" y="5955244"/>
            <a:ext cx="3624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06" y="1394234"/>
            <a:ext cx="7115376" cy="44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PIS/COFINS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12760" cy="333415"/>
          </a:xfrm>
        </p:spPr>
        <p:txBody>
          <a:bodyPr/>
          <a:lstStyle/>
          <a:p>
            <a:r>
              <a:rPr lang="pt-BR" dirty="0" smtClean="0"/>
              <a:t>Fonte: RFB e Prisma/SPE, Ministério da Economia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Atividades com </a:t>
            </a:r>
            <a:r>
              <a:rPr lang="pt-BR" u="sng" dirty="0" smtClean="0"/>
              <a:t>maiores quedas </a:t>
            </a:r>
            <a:r>
              <a:rPr lang="pt-BR" dirty="0" smtClean="0"/>
              <a:t>na arrecadação entre </a:t>
            </a:r>
            <a:r>
              <a:rPr lang="pt-BR" dirty="0" err="1" smtClean="0"/>
              <a:t>jan-abr</a:t>
            </a:r>
            <a:r>
              <a:rPr lang="pt-BR" dirty="0" smtClean="0"/>
              <a:t>/2018 e </a:t>
            </a:r>
            <a:r>
              <a:rPr lang="pt-BR" dirty="0" err="1" smtClean="0"/>
              <a:t>jan-abr</a:t>
            </a:r>
            <a:r>
              <a:rPr lang="pt-BR" dirty="0" smtClean="0"/>
              <a:t>/2019</a:t>
            </a:r>
            <a:endParaRPr lang="pt-BR" dirty="0"/>
          </a:p>
          <a:p>
            <a:r>
              <a:rPr lang="pt-BR" b="0" dirty="0" smtClean="0"/>
              <a:t>R$ bilhões</a:t>
            </a:r>
            <a:endParaRPr lang="pt-BR" b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/>
          <p:cNvSpPr txBox="1">
            <a:spLocks noGrp="1"/>
          </p:cNvSpPr>
          <p:nvPr>
            <p:ph type="body" sz="quarter" idx="19"/>
          </p:nvPr>
        </p:nvSpPr>
        <p:spPr>
          <a:xfrm>
            <a:off x="460376" y="5955244"/>
            <a:ext cx="3624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44" y="1357458"/>
            <a:ext cx="7177773" cy="44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IRPJ/CSLL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12760" cy="333415"/>
          </a:xfrm>
        </p:spPr>
        <p:txBody>
          <a:bodyPr/>
          <a:lstStyle/>
          <a:p>
            <a:r>
              <a:rPr lang="pt-BR" dirty="0" smtClean="0"/>
              <a:t>Fonte: RFB e Prisma/SPE, Ministério da Economia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Atividades com </a:t>
            </a:r>
            <a:r>
              <a:rPr lang="pt-BR" u="sng" dirty="0" smtClean="0"/>
              <a:t>maiores aumentos </a:t>
            </a:r>
            <a:r>
              <a:rPr lang="pt-BR" dirty="0" smtClean="0"/>
              <a:t>na arrecadação entre </a:t>
            </a:r>
            <a:r>
              <a:rPr lang="pt-BR" dirty="0" err="1" smtClean="0"/>
              <a:t>jan-abr</a:t>
            </a:r>
            <a:r>
              <a:rPr lang="pt-BR" dirty="0" smtClean="0"/>
              <a:t>/2018 e </a:t>
            </a:r>
            <a:r>
              <a:rPr lang="pt-BR" dirty="0" err="1" smtClean="0"/>
              <a:t>jan-abr</a:t>
            </a:r>
            <a:r>
              <a:rPr lang="pt-BR" dirty="0" smtClean="0"/>
              <a:t>/2019</a:t>
            </a:r>
            <a:endParaRPr lang="pt-BR" dirty="0"/>
          </a:p>
          <a:p>
            <a:r>
              <a:rPr lang="pt-BR" b="0" dirty="0" smtClean="0"/>
              <a:t>R$ bilhões</a:t>
            </a:r>
            <a:endParaRPr lang="pt-BR" b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/>
          <p:cNvSpPr txBox="1">
            <a:spLocks noGrp="1"/>
          </p:cNvSpPr>
          <p:nvPr>
            <p:ph type="body" sz="quarter" idx="19"/>
          </p:nvPr>
        </p:nvSpPr>
        <p:spPr>
          <a:xfrm>
            <a:off x="460376" y="5955244"/>
            <a:ext cx="3624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14" y="1331919"/>
            <a:ext cx="7247974" cy="45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IRPJ/CSLL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12760" cy="333415"/>
          </a:xfrm>
        </p:spPr>
        <p:txBody>
          <a:bodyPr/>
          <a:lstStyle/>
          <a:p>
            <a:r>
              <a:rPr lang="pt-BR" dirty="0" smtClean="0"/>
              <a:t>Fonte: RFB e Prisma/SPE, Ministério da Economia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Atividades com </a:t>
            </a:r>
            <a:r>
              <a:rPr lang="pt-BR" u="sng" dirty="0" smtClean="0"/>
              <a:t>maiores quedas </a:t>
            </a:r>
            <a:r>
              <a:rPr lang="pt-BR" dirty="0" smtClean="0"/>
              <a:t>na arrecadação entre </a:t>
            </a:r>
            <a:r>
              <a:rPr lang="pt-BR" dirty="0" err="1" smtClean="0"/>
              <a:t>jan-abr</a:t>
            </a:r>
            <a:r>
              <a:rPr lang="pt-BR" dirty="0" smtClean="0"/>
              <a:t>/2018 e </a:t>
            </a:r>
            <a:r>
              <a:rPr lang="pt-BR" dirty="0" err="1" smtClean="0"/>
              <a:t>jan-abr</a:t>
            </a:r>
            <a:r>
              <a:rPr lang="pt-BR" dirty="0" smtClean="0"/>
              <a:t>/2019</a:t>
            </a:r>
            <a:endParaRPr lang="pt-BR" dirty="0"/>
          </a:p>
          <a:p>
            <a:r>
              <a:rPr lang="pt-BR" b="0" dirty="0" smtClean="0"/>
              <a:t>R$ bilhões</a:t>
            </a:r>
            <a:endParaRPr lang="pt-BR" b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/>
          <p:cNvSpPr txBox="1">
            <a:spLocks noGrp="1"/>
          </p:cNvSpPr>
          <p:nvPr>
            <p:ph type="body" sz="quarter" idx="19"/>
          </p:nvPr>
        </p:nvSpPr>
        <p:spPr>
          <a:xfrm>
            <a:off x="460376" y="5955244"/>
            <a:ext cx="3624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67" y="1362549"/>
            <a:ext cx="7288039" cy="45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PIS/COFINS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12760" cy="333415"/>
          </a:xfrm>
        </p:spPr>
        <p:txBody>
          <a:bodyPr/>
          <a:lstStyle/>
          <a:p>
            <a:r>
              <a:rPr lang="pt-BR" dirty="0" smtClean="0"/>
              <a:t>Fonte: RFB e Prisma/SPE, Ministério da Economia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7674125" cy="282835"/>
          </a:xfrm>
        </p:spPr>
        <p:txBody>
          <a:bodyPr/>
          <a:lstStyle/>
          <a:p>
            <a:r>
              <a:rPr lang="pt-BR" dirty="0" smtClean="0"/>
              <a:t>Variação na arrecadação (R$ constantes) X Variação na produção física das atividades industriais </a:t>
            </a:r>
            <a:endParaRPr lang="pt-BR" dirty="0"/>
          </a:p>
          <a:p>
            <a:r>
              <a:rPr lang="pt-BR" b="0" dirty="0" smtClean="0"/>
              <a:t>(Acumulado em 12 meses até março-abril/2019, em %)</a:t>
            </a:r>
            <a:endParaRPr lang="pt-BR" b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58" y="1276660"/>
            <a:ext cx="7781537" cy="485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IRPJ/CSLL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12760" cy="333415"/>
          </a:xfrm>
        </p:spPr>
        <p:txBody>
          <a:bodyPr/>
          <a:lstStyle/>
          <a:p>
            <a:r>
              <a:rPr lang="pt-BR" dirty="0" smtClean="0"/>
              <a:t>Fonte: RFB e Prisma/SPE, Ministério da Economia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7369325" cy="282835"/>
          </a:xfrm>
        </p:spPr>
        <p:txBody>
          <a:bodyPr/>
          <a:lstStyle/>
          <a:p>
            <a:r>
              <a:rPr lang="pt-BR" dirty="0" smtClean="0"/>
              <a:t>Variação na arrecadação (R$ constantes) X Variação na produção física das atividades industriais </a:t>
            </a:r>
            <a:endParaRPr lang="pt-BR" dirty="0"/>
          </a:p>
          <a:p>
            <a:r>
              <a:rPr lang="pt-BR" b="0" dirty="0" smtClean="0"/>
              <a:t>(Acumulado em 12 meses até março-abril/2019, em %)</a:t>
            </a:r>
            <a:endParaRPr lang="pt-BR" b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77" y="1249567"/>
            <a:ext cx="7849354" cy="48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0AA9A6F1-E5AB-DB45-940C-AC989E30A9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Conjuntura macroeconômica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07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Evolução Trimestral do PIB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FD98BFF7-3BE6-5C40-B273-594DA23D4B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04" y="1109382"/>
            <a:ext cx="7683325" cy="47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CBF993-4B6B-4147-AEBF-80E7E7770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Evolução Trimestral dos Componentes da Oferta do PIB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3E586213-EC73-C649-99D6-22BF081264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04" y="1109382"/>
            <a:ext cx="7683325" cy="47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CAE6A6-0D53-2449-AAB1-4F77A1AB3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Desempenho Mensal da Atividade Econômica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79004DFE-BC62-CE41-BB09-3906729499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04" y="1109382"/>
            <a:ext cx="7683325" cy="47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D5F3D33-4FF8-CD41-9DC3-C148A2DC6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Evolução da Massa Salarial e do Rendimento Médio Real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DC65E7A5-2FAE-8541-B3D4-153CD711E3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04" y="1109382"/>
            <a:ext cx="7683325" cy="47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5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0AA9A6F1-E5AB-DB45-940C-AC989E30A9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Expectativas de 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7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Prisma/SPE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Expectativas de mercado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D6E0530-C8CB-3C46-B071-C25FEC48055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pt-BR" sz="2400" dirty="0" smtClean="0"/>
              <a:t>Resultado da arrecadação em abril abaixo da expectativa mediana de mercado captada pelo Prisma Fiscal/SPE</a:t>
            </a:r>
          </a:p>
          <a:p>
            <a:pPr lvl="1"/>
            <a:r>
              <a:rPr lang="pt-BR" sz="2000" dirty="0" smtClean="0"/>
              <a:t>Diferença: -1,4%</a:t>
            </a:r>
          </a:p>
          <a:p>
            <a:endParaRPr lang="pt-BR" sz="2400" dirty="0"/>
          </a:p>
          <a:p>
            <a:r>
              <a:rPr lang="pt-BR" sz="2400" dirty="0" smtClean="0"/>
              <a:t>Analistas têm revisado para baixo expectativas de crescimento do PIB, arrecadação </a:t>
            </a:r>
            <a:r>
              <a:rPr lang="pt-BR" sz="2400" dirty="0"/>
              <a:t>e resultado primário em </a:t>
            </a:r>
            <a:r>
              <a:rPr lang="pt-BR" sz="2400" dirty="0" smtClean="0"/>
              <a:t>2019 </a:t>
            </a:r>
          </a:p>
          <a:p>
            <a:pPr marL="400050" lvl="1" indent="0">
              <a:buNone/>
            </a:pPr>
            <a:endParaRPr lang="pt-BR" sz="1400" dirty="0" smtClean="0">
              <a:hlinkClick r:id="rId2"/>
            </a:endParaRPr>
          </a:p>
          <a:p>
            <a:pPr marL="400050" lvl="1" indent="0">
              <a:buNone/>
            </a:pPr>
            <a:r>
              <a:rPr lang="pt-BR" sz="1400" dirty="0" smtClean="0">
                <a:hlinkClick r:id="rId2"/>
              </a:rPr>
              <a:t>http</a:t>
            </a:r>
            <a:r>
              <a:rPr lang="pt-BR" sz="1400" dirty="0">
                <a:hlinkClick r:id="rId2"/>
              </a:rPr>
              <a:t>://</a:t>
            </a:r>
            <a:r>
              <a:rPr lang="pt-BR" sz="1400" dirty="0" smtClean="0">
                <a:hlinkClick r:id="rId2"/>
              </a:rPr>
              <a:t>www.economia.gov.br/noticias/2019/05/economia-divulga-prisma-fiscal-de-maio-de-2019</a:t>
            </a:r>
            <a:endParaRPr lang="pt-BR" sz="20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262811B5-D9C6-094F-BFC6-CCCB03F0A0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8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769247B-9947-E74A-917A-DA25444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Prisma/SPE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184D91B-5ED0-CD4A-AFAB-CBAF356A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12760" cy="333415"/>
          </a:xfrm>
        </p:spPr>
        <p:txBody>
          <a:bodyPr/>
          <a:lstStyle/>
          <a:p>
            <a:r>
              <a:rPr lang="pt-BR" dirty="0" smtClean="0"/>
              <a:t>Fonte: RFB e Prisma/SPE, Ministério da Economia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26ED5394-4D6B-CD4D-9146-756AAEFE1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Arrecadação federal e expectativas de mercado: maio/2018 a </a:t>
            </a:r>
            <a:r>
              <a:rPr lang="pt-BR" dirty="0" err="1" smtClean="0"/>
              <a:t>abr</a:t>
            </a:r>
            <a:r>
              <a:rPr lang="pt-BR" dirty="0" smtClean="0"/>
              <a:t>/2019</a:t>
            </a:r>
            <a:endParaRPr lang="pt-BR" dirty="0"/>
          </a:p>
          <a:p>
            <a:r>
              <a:rPr lang="pt-BR" b="0" dirty="0" smtClean="0"/>
              <a:t>R$ milhões</a:t>
            </a:r>
            <a:endParaRPr lang="pt-BR" b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A48DFF6C-65C2-9249-8B5C-70B2D5F69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/>
          <p:cNvSpPr txBox="1">
            <a:spLocks noGrp="1"/>
          </p:cNvSpPr>
          <p:nvPr>
            <p:ph type="body" sz="quarter" idx="19"/>
          </p:nvPr>
        </p:nvSpPr>
        <p:spPr>
          <a:xfrm>
            <a:off x="460376" y="5955244"/>
            <a:ext cx="3624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Mediana da última previsão para o mês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4" y="1325764"/>
            <a:ext cx="5846939" cy="29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1469</TotalTime>
  <Words>361</Words>
  <Application>Microsoft Office PowerPoint</Application>
  <PresentationFormat>Apresentação na tela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Times</vt:lpstr>
      <vt:lpstr>Default Theme</vt:lpstr>
      <vt:lpstr>Apresentação do PowerPoint</vt:lpstr>
      <vt:lpstr>Apresentação do PowerPoint</vt:lpstr>
      <vt:lpstr>Evolução Trimestral do PIB</vt:lpstr>
      <vt:lpstr>Evolução Trimestral dos Componentes da Oferta do PIB</vt:lpstr>
      <vt:lpstr>Desempenho Mensal da Atividade Econômica</vt:lpstr>
      <vt:lpstr>Evolução da Massa Salarial e do Rendimento Médio Real</vt:lpstr>
      <vt:lpstr>Apresentação do PowerPoint</vt:lpstr>
      <vt:lpstr>Prisma/SPE</vt:lpstr>
      <vt:lpstr>Prisma/SPE</vt:lpstr>
      <vt:lpstr>Prisma/SPE</vt:lpstr>
      <vt:lpstr>Prisma/SPE</vt:lpstr>
      <vt:lpstr>Prisma/SPE</vt:lpstr>
      <vt:lpstr>Apresentação do PowerPoint</vt:lpstr>
      <vt:lpstr>PIS/COFINS</vt:lpstr>
      <vt:lpstr>PIS/COFINS</vt:lpstr>
      <vt:lpstr>IRPJ/CSLL</vt:lpstr>
      <vt:lpstr>IRPJ/CSLL</vt:lpstr>
      <vt:lpstr>PIS/COFINS</vt:lpstr>
      <vt:lpstr>IRPJ/CSLL</vt:lpstr>
      <vt:lpstr>Apresentação do PowerPoint</vt:lpstr>
    </vt:vector>
  </TitlesOfParts>
  <Company>Sem Empresa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Solange Goncalves Lopes Wyatt</cp:lastModifiedBy>
  <cp:revision>102</cp:revision>
  <dcterms:created xsi:type="dcterms:W3CDTF">2018-03-09T20:31:31Z</dcterms:created>
  <dcterms:modified xsi:type="dcterms:W3CDTF">2019-05-23T19:17:24Z</dcterms:modified>
</cp:coreProperties>
</file>