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5" r:id="rId4"/>
    <p:sldId id="283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80" r:id="rId15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44AB3ABC-F719-4DC1-ACAD-2D13CF8A3852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8857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281480" y="10155240"/>
            <a:ext cx="3276000" cy="535680"/>
          </a:xfrm>
          <a:prstGeom prst="rect">
            <a:avLst/>
          </a:prstGeom>
          <a:noFill/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27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4AB3ABC-F719-4DC1-ACAD-2D13CF8A385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572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44AB3ABC-F719-4DC1-ACAD-2D13CF8A385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69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Imagem 34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</p:spPr>
      </p:pic>
      <p:pic>
        <p:nvPicPr>
          <p:cNvPr id="36" name="Imagem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4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854640"/>
            <a:ext cx="10060200" cy="670428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legislacao/1033743/lei-10833-03" TargetMode="External"/><Relationship Id="rId2" Type="http://schemas.openxmlformats.org/officeDocument/2006/relationships/hyperlink" Target="http://www.jusbrasil.com.br/legislacao/98897/lei-10637-0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jusbrasil.com.br/legislacao/1033978/lei-9718-9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5840" y="0"/>
            <a:ext cx="10080000" cy="7558920"/>
          </a:xfrm>
          <a:prstGeom prst="rect">
            <a:avLst/>
          </a:prstGeom>
        </p:spPr>
      </p:pic>
      <p:sp>
        <p:nvSpPr>
          <p:cNvPr id="80" name="CustomShape 1"/>
          <p:cNvSpPr/>
          <p:nvPr/>
        </p:nvSpPr>
        <p:spPr>
          <a:xfrm>
            <a:off x="504720" y="4140360"/>
            <a:ext cx="9070200" cy="100728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1000"/>
              </a:lnSpc>
            </a:pPr>
            <a:r>
              <a:rPr lang="pt-BR" sz="3200" b="1" dirty="0">
                <a:solidFill>
                  <a:srgbClr val="002060"/>
                </a:solidFill>
                <a:latin typeface="Tahoma"/>
                <a:ea typeface="Microsoft YaHei"/>
              </a:rPr>
              <a:t>Compensações</a:t>
            </a:r>
            <a:endParaRPr dirty="0"/>
          </a:p>
        </p:txBody>
      </p:sp>
      <p:sp>
        <p:nvSpPr>
          <p:cNvPr id="81" name="CustomShape 2"/>
          <p:cNvSpPr/>
          <p:nvPr/>
        </p:nvSpPr>
        <p:spPr>
          <a:xfrm>
            <a:off x="1663560" y="826920"/>
            <a:ext cx="7050240" cy="1190880"/>
          </a:xfrm>
          <a:prstGeom prst="rect">
            <a:avLst/>
          </a:prstGeom>
          <a:noFill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2060"/>
                </a:solidFill>
                <a:latin typeface="Tahoma"/>
                <a:ea typeface="Microsoft YaHei"/>
              </a:rPr>
              <a:t>Subsecretaria de Arrecadação e Atendimento - SUARA</a:t>
            </a:r>
            <a:endParaRPr dirty="0"/>
          </a:p>
        </p:txBody>
      </p:sp>
      <p:sp>
        <p:nvSpPr>
          <p:cNvPr id="82" name="CustomShape 3"/>
          <p:cNvSpPr/>
          <p:nvPr/>
        </p:nvSpPr>
        <p:spPr>
          <a:xfrm>
            <a:off x="6099120" y="6300720"/>
            <a:ext cx="3236400" cy="36432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Brasília, 3 de outubro de 2016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dirty="0">
                <a:solidFill>
                  <a:srgbClr val="002060"/>
                </a:solidFill>
                <a:latin typeface="Arial"/>
                <a:ea typeface="DejaVu Sans"/>
              </a:rPr>
              <a:t>Crédito Suspenso Judicialmente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336960" y="1008000"/>
            <a:ext cx="9382320" cy="60938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000" dirty="0">
                <a:solidFill>
                  <a:srgbClr val="002060"/>
                </a:solidFill>
                <a:ea typeface="DejaVu Sans"/>
              </a:rPr>
              <a:t>Total do CT </a:t>
            </a:r>
            <a:r>
              <a:rPr lang="pt-BR" sz="2000" i="1" dirty="0">
                <a:solidFill>
                  <a:srgbClr val="002060"/>
                </a:solidFill>
                <a:ea typeface="DejaVu Sans"/>
              </a:rPr>
              <a:t>sub judice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  sob controle da RFB : R$ 224 bi representando mais de 880 mil ações judiciais;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pt-BR" sz="2000" dirty="0">
                <a:solidFill>
                  <a:srgbClr val="002060"/>
                </a:solidFill>
                <a:ea typeface="DejaVu Sans"/>
              </a:rPr>
              <a:t>Distribuição do </a:t>
            </a:r>
            <a:r>
              <a:rPr lang="pt-BR" sz="2000" dirty="0" err="1">
                <a:solidFill>
                  <a:srgbClr val="002060"/>
                </a:solidFill>
                <a:ea typeface="DejaVu Sans"/>
              </a:rPr>
              <a:t>CT</a:t>
            </a:r>
            <a:r>
              <a:rPr lang="pt-BR" sz="2000" i="1" dirty="0" err="1">
                <a:solidFill>
                  <a:srgbClr val="002060"/>
                </a:solidFill>
                <a:ea typeface="DejaVu Sans"/>
              </a:rPr>
              <a:t>sub</a:t>
            </a:r>
            <a:r>
              <a:rPr lang="pt-BR" sz="2000" i="1" dirty="0">
                <a:solidFill>
                  <a:srgbClr val="002060"/>
                </a:solidFill>
                <a:ea typeface="DejaVu Sans"/>
              </a:rPr>
              <a:t> judice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 por tipo de tributo em litigio: </a:t>
            </a:r>
            <a:endParaRPr sz="2000" dirty="0"/>
          </a:p>
        </p:txBody>
      </p:sp>
      <p:pic>
        <p:nvPicPr>
          <p:cNvPr id="163" name="Image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38632" y="2526890"/>
            <a:ext cx="6370808" cy="4344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dirty="0">
                <a:solidFill>
                  <a:srgbClr val="002060"/>
                </a:solidFill>
                <a:latin typeface="Arial"/>
                <a:ea typeface="DejaVu Sans"/>
              </a:rPr>
              <a:t>Novo Sistema de TI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36960" y="1008000"/>
            <a:ext cx="9382320" cy="5738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2060"/>
                </a:solidFill>
                <a:ea typeface="DejaVu Sans"/>
              </a:rPr>
              <a:t>Foi implantado novo sistema de TI que permite fazer o cruzamento de informação, seleção e classificação de forma geral das teses que tiveram julgamento em sede de recurso repetitivo ou repercussão geral, para direcionar ações da RFB no sentido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de:</a:t>
            </a:r>
            <a:endParaRPr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 indicar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para a PGFN, Tribunais e Juízes as ações que envolvem a tese julgada;</a:t>
            </a:r>
            <a:endParaRPr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 no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caso de julgamento favorável á União, reativar a cobrança do crédito tributário, nos casos em que não houver depósito judicial integral, de forma global e direcionada  em todas as unidades da RFB e não em cada caso concreto, causando efeito cascata de cobrança;</a:t>
            </a:r>
            <a:endParaRPr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 lavrar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autos de infração para constituir com multa de oficio os valores de débitos dos contribuintes, que embora tenham ajuizado a ação, não cumpriram com a obrigação de apurar e declarar o tributo discutido judicialmente; </a:t>
            </a:r>
            <a:endParaRPr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 identificação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imediata das ações declaradas pelos contribuintes sem nenhum  provimento suspensivo da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cobrança.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Com a implantação do novo sistema, foram identificadas diversas ações que serão objeto da operação nacional.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dirty="0">
                <a:solidFill>
                  <a:srgbClr val="002060"/>
                </a:solidFill>
                <a:latin typeface="Arial"/>
                <a:ea typeface="DejaVu Sans"/>
              </a:rPr>
              <a:t>Ações objeto de Cobrança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336960" y="1008000"/>
            <a:ext cx="9382320" cy="59407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400" dirty="0">
                <a:solidFill>
                  <a:srgbClr val="002060"/>
                </a:solidFill>
                <a:latin typeface="Arial"/>
                <a:ea typeface="DejaVu Sans"/>
              </a:rPr>
              <a:t>1 - Tese da incidência de PIS/</a:t>
            </a:r>
            <a:r>
              <a:rPr lang="pt-BR" sz="2400" dirty="0" err="1">
                <a:solidFill>
                  <a:srgbClr val="002060"/>
                </a:solidFill>
                <a:latin typeface="Arial"/>
                <a:ea typeface="DejaVu Sans"/>
              </a:rPr>
              <a:t>Cofins</a:t>
            </a:r>
            <a:r>
              <a:rPr lang="pt-BR" sz="2400" dirty="0">
                <a:solidFill>
                  <a:srgbClr val="002060"/>
                </a:solidFill>
                <a:latin typeface="Arial"/>
                <a:ea typeface="DejaVu Sans"/>
              </a:rPr>
              <a:t> sobre juros de capital próprio, com grande repercussão em sujeitos passivos com atividade de Holding: a União aguarda o transito em julgado, para iniciar os  procedimentos de cobrança.</a:t>
            </a:r>
            <a:endParaRPr sz="2400" dirty="0">
              <a:solidFill>
                <a:srgbClr val="002060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</a:pPr>
            <a:endParaRPr sz="2400" dirty="0">
              <a:solidFill>
                <a:srgbClr val="002060"/>
              </a:solidFill>
              <a:latin typeface="Arial"/>
              <a:ea typeface="DejaVu Sans"/>
            </a:endParaRPr>
          </a:p>
          <a:p>
            <a:pPr algn="just"/>
            <a:r>
              <a:rPr lang="pt-BR" sz="2400" i="1" dirty="0" smtClean="0">
                <a:solidFill>
                  <a:srgbClr val="002060"/>
                </a:solidFill>
                <a:latin typeface="Arial"/>
                <a:ea typeface="DejaVu Sans"/>
              </a:rPr>
              <a:t>"A 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</a:rPr>
              <a:t>jurisprudência deste STJ já está pacificada no sentido de que não são dedutíveis da base de cálculo das contribuições ao PIS e COFINS o valor destinado aos acionistas a título de juros sobre o capital próprio, na vigência da Lei n. 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  <a:hlinkClick r:id="rId2"/>
              </a:rPr>
              <a:t>10.637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</a:rPr>
              <a:t>⁄2002 e da Lei n. 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  <a:hlinkClick r:id="rId3"/>
              </a:rPr>
              <a:t>10.833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</a:rPr>
              <a:t>⁄2003, permitindo tal benesse apenas para a vigência da Lei n.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  <a:hlinkClick r:id="rId4"/>
              </a:rPr>
              <a:t>9.718</a:t>
            </a:r>
            <a:r>
              <a:rPr lang="pt-BR" sz="2400" i="1" dirty="0">
                <a:solidFill>
                  <a:srgbClr val="002060"/>
                </a:solidFill>
                <a:latin typeface="Arial"/>
                <a:ea typeface="DejaVu Sans"/>
              </a:rPr>
              <a:t>⁄98 "</a:t>
            </a:r>
          </a:p>
          <a:p>
            <a:pPr algn="just">
              <a:lnSpc>
                <a:spcPct val="100000"/>
              </a:lnSpc>
            </a:pPr>
            <a:endParaRPr sz="2400" dirty="0">
              <a:solidFill>
                <a:srgbClr val="002060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t-BR" sz="2400" b="1" dirty="0">
                <a:solidFill>
                  <a:srgbClr val="002060"/>
                </a:solidFill>
                <a:latin typeface="Arial"/>
                <a:ea typeface="DejaVu Sans"/>
              </a:rPr>
              <a:t>Publico Alvo</a:t>
            </a:r>
            <a:r>
              <a:rPr lang="pt-BR" sz="2400" dirty="0">
                <a:solidFill>
                  <a:srgbClr val="002060"/>
                </a:solidFill>
                <a:latin typeface="Arial"/>
                <a:ea typeface="DejaVu Sans"/>
              </a:rPr>
              <a:t>: 116 contribuintes que respondem por mais de R$ 2,2 bilhões.</a:t>
            </a:r>
            <a:r>
              <a:rPr lang="pt-BR" sz="1989" dirty="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endParaRPr sz="1989" dirty="0">
              <a:solidFill>
                <a:srgbClr val="002060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</a:pP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1F497D"/>
                </a:solidFill>
                <a:latin typeface="Arial"/>
                <a:ea typeface="DejaVu Sans"/>
              </a:rPr>
              <a:t>Ações objeto de Cobrança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336960" y="1424560"/>
            <a:ext cx="9382320" cy="44784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2 - Tese da inclusão dos valores de  ISS  na base de cálculo de PIS e </a:t>
            </a:r>
            <a:r>
              <a:rPr lang="pt-BR" sz="2200" dirty="0" err="1">
                <a:solidFill>
                  <a:srgbClr val="002060"/>
                </a:solidFill>
                <a:latin typeface="Arial"/>
                <a:ea typeface="DejaVu Sans"/>
              </a:rPr>
              <a:t>Cofins</a:t>
            </a: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: transito em julgado em 07/06/2016, favoravelmente á União, importando na identificação inicial de R$ 350 milhões de CT e mais de 1.150  Mandados de Segurança sujeitos á lançamento de </a:t>
            </a:r>
            <a:r>
              <a:rPr lang="pt-BR" sz="2200" dirty="0" smtClean="0">
                <a:solidFill>
                  <a:srgbClr val="002060"/>
                </a:solidFill>
                <a:latin typeface="Arial"/>
                <a:ea typeface="DejaVu Sans"/>
              </a:rPr>
              <a:t>oficio; </a:t>
            </a:r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2200" i="1" dirty="0">
                <a:solidFill>
                  <a:srgbClr val="002060"/>
                </a:solidFill>
                <a:latin typeface="Arial"/>
                <a:ea typeface="DejaVu Sans"/>
              </a:rPr>
              <a:t>"O Valor do ISS integra o conceito de receita bruta, assim entendida como a totalidade da receitas auferidas como exercício da atividade econômica, de modo que não se pode ser dedutível da base de cálculo do PIS e da COFINS “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2200" b="1" dirty="0">
                <a:solidFill>
                  <a:srgbClr val="002060"/>
                </a:solidFill>
                <a:latin typeface="Arial"/>
                <a:ea typeface="DejaVu Sans"/>
              </a:rPr>
              <a:t>Público Alvo</a:t>
            </a: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: </a:t>
            </a:r>
            <a:r>
              <a:rPr lang="pt-BR" sz="2200" dirty="0" smtClean="0">
                <a:solidFill>
                  <a:srgbClr val="002060"/>
                </a:solidFill>
                <a:latin typeface="Arial"/>
                <a:ea typeface="DejaVu Sans"/>
              </a:rPr>
              <a:t>1.150 contribuintes, que respondem </a:t>
            </a: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por </a:t>
            </a:r>
            <a:r>
              <a:rPr lang="pt-BR" sz="2200" dirty="0" smtClean="0">
                <a:solidFill>
                  <a:srgbClr val="002060"/>
                </a:solidFill>
                <a:latin typeface="Arial"/>
                <a:ea typeface="DejaVu Sans"/>
              </a:rPr>
              <a:t>débitos no montante de R</a:t>
            </a: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$ 350 </a:t>
            </a:r>
            <a:r>
              <a:rPr lang="pt-BR" sz="2200" dirty="0" smtClean="0">
                <a:solidFill>
                  <a:srgbClr val="002060"/>
                </a:solidFill>
                <a:latin typeface="Arial"/>
                <a:ea typeface="DejaVu Sans"/>
              </a:rPr>
              <a:t>milhões.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1F497D"/>
                </a:solidFill>
                <a:latin typeface="Arial"/>
                <a:ea typeface="DejaVu Sans"/>
              </a:rPr>
              <a:t>Ações objeto de Cobrança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336960" y="1008000"/>
            <a:ext cx="9382320" cy="59211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	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3 - Identificação de mais mil ações judiciais que não tem efeito suspensivo e  geram a reativação da cobrança de mais de R$ </a:t>
            </a:r>
            <a:r>
              <a:rPr lang="pt-BR" sz="2200" dirty="0" smtClean="0">
                <a:solidFill>
                  <a:srgbClr val="002060"/>
                </a:solidFill>
                <a:latin typeface="Arial"/>
                <a:ea typeface="DejaVu Sans"/>
              </a:rPr>
              <a:t>80 </a:t>
            </a:r>
            <a:r>
              <a:rPr lang="pt-BR" sz="2200" dirty="0">
                <a:solidFill>
                  <a:srgbClr val="002060"/>
                </a:solidFill>
                <a:latin typeface="Arial"/>
                <a:ea typeface="DejaVu Sans"/>
              </a:rPr>
              <a:t>milhões/mês em tributos declarados </a:t>
            </a:r>
            <a:r>
              <a:rPr lang="pt-BR" sz="2200" i="1" dirty="0">
                <a:solidFill>
                  <a:srgbClr val="002060"/>
                </a:solidFill>
                <a:latin typeface="Arial"/>
                <a:ea typeface="DejaVu Sans"/>
              </a:rPr>
              <a:t>sub judice.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pt-BR" sz="2200" i="1" dirty="0">
                <a:solidFill>
                  <a:srgbClr val="002060"/>
                </a:solidFill>
                <a:latin typeface="Arial"/>
                <a:ea typeface="DejaVu Sans"/>
              </a:rPr>
              <a:t>Público Alvo: </a:t>
            </a:r>
            <a:r>
              <a:rPr lang="pt-BR" sz="2200" i="1" dirty="0" smtClean="0">
                <a:solidFill>
                  <a:srgbClr val="002060"/>
                </a:solidFill>
                <a:latin typeface="Arial"/>
                <a:ea typeface="DejaVu Sans"/>
              </a:rPr>
              <a:t>Mais de 10 mil </a:t>
            </a:r>
            <a:r>
              <a:rPr lang="pt-BR" sz="2200" i="1" dirty="0">
                <a:solidFill>
                  <a:srgbClr val="002060"/>
                </a:solidFill>
                <a:latin typeface="Arial"/>
                <a:ea typeface="DejaVu Sans"/>
              </a:rPr>
              <a:t>contribuintes que respondem por </a:t>
            </a:r>
            <a:r>
              <a:rPr lang="pt-BR" sz="2200" i="1" dirty="0" smtClean="0">
                <a:solidFill>
                  <a:srgbClr val="002060"/>
                </a:solidFill>
                <a:latin typeface="Arial"/>
                <a:ea typeface="DejaVu Sans"/>
              </a:rPr>
              <a:t>débitos </a:t>
            </a:r>
            <a:r>
              <a:rPr lang="pt-BR" sz="2200" i="1" dirty="0">
                <a:solidFill>
                  <a:srgbClr val="002060"/>
                </a:solidFill>
                <a:latin typeface="Arial"/>
                <a:ea typeface="DejaVu Sans"/>
              </a:rPr>
              <a:t>de R$ 1 bilhão </a:t>
            </a:r>
            <a:r>
              <a:rPr lang="pt-BR" sz="2200" i="1" dirty="0" smtClean="0">
                <a:solidFill>
                  <a:srgbClr val="002060"/>
                </a:solidFill>
                <a:latin typeface="Arial"/>
                <a:ea typeface="DejaVu Sans"/>
              </a:rPr>
              <a:t>anual</a:t>
            </a:r>
          </a:p>
          <a:p>
            <a:pPr algn="just">
              <a:lnSpc>
                <a:spcPct val="100000"/>
              </a:lnSpc>
            </a:pPr>
            <a:endParaRPr lang="pt-BR" sz="2200" i="1" dirty="0">
              <a:solidFill>
                <a:srgbClr val="002060"/>
              </a:solidFill>
              <a:latin typeface="Arial"/>
              <a:ea typeface="DejaVu Sans"/>
            </a:endParaRPr>
          </a:p>
          <a:p>
            <a:pPr>
              <a:spcBef>
                <a:spcPts val="600"/>
              </a:spcBef>
            </a:pPr>
            <a:r>
              <a:rPr lang="pt-BR" dirty="0" smtClean="0">
                <a:solidFill>
                  <a:srgbClr val="002060"/>
                </a:solidFill>
              </a:rPr>
              <a:t>Exemplo: </a:t>
            </a:r>
            <a:r>
              <a:rPr lang="pt-BR" dirty="0">
                <a:solidFill>
                  <a:srgbClr val="002060"/>
                </a:solidFill>
              </a:rPr>
              <a:t>Ação </a:t>
            </a:r>
            <a:r>
              <a:rPr lang="pt-BR" dirty="0" smtClean="0">
                <a:solidFill>
                  <a:srgbClr val="002060"/>
                </a:solidFill>
              </a:rPr>
              <a:t>xxxxxxxxxxx201640134WW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t-BR" dirty="0" smtClean="0">
                <a:solidFill>
                  <a:srgbClr val="002060"/>
                </a:solidFill>
              </a:rPr>
              <a:t>- Em 13/09/2016 </a:t>
            </a:r>
            <a:r>
              <a:rPr lang="pt-BR" dirty="0">
                <a:solidFill>
                  <a:srgbClr val="002060"/>
                </a:solidFill>
              </a:rPr>
              <a:t>a ação tinha 7.777 débitos suspensos vinculados e 74 contribuintes</a:t>
            </a:r>
          </a:p>
          <a:p>
            <a:pPr algn="just">
              <a:spcBef>
                <a:spcPts val="600"/>
              </a:spcBef>
            </a:pPr>
            <a:r>
              <a:rPr lang="pt-BR" dirty="0" smtClean="0">
                <a:solidFill>
                  <a:srgbClr val="002060"/>
                </a:solidFill>
              </a:rPr>
              <a:t>- A ação foi incluída </a:t>
            </a:r>
            <a:r>
              <a:rPr lang="pt-BR" dirty="0">
                <a:solidFill>
                  <a:srgbClr val="002060"/>
                </a:solidFill>
              </a:rPr>
              <a:t>na lista </a:t>
            </a:r>
            <a:r>
              <a:rPr lang="pt-BR" dirty="0" smtClean="0">
                <a:solidFill>
                  <a:srgbClr val="002060"/>
                </a:solidFill>
              </a:rPr>
              <a:t>negra da Receita e passou </a:t>
            </a:r>
            <a:r>
              <a:rPr lang="pt-BR" dirty="0">
                <a:solidFill>
                  <a:srgbClr val="002060"/>
                </a:solidFill>
              </a:rPr>
              <a:t>a ter 2.314 débitos devedores relativos a 78 contribuintes</a:t>
            </a:r>
          </a:p>
          <a:p>
            <a:pPr algn="just">
              <a:spcBef>
                <a:spcPts val="600"/>
              </a:spcBef>
            </a:pPr>
            <a:r>
              <a:rPr lang="pt-BR" dirty="0" smtClean="0">
                <a:solidFill>
                  <a:srgbClr val="002060"/>
                </a:solidFill>
              </a:rPr>
              <a:t>- Comparando </a:t>
            </a:r>
            <a:r>
              <a:rPr lang="pt-BR" dirty="0">
                <a:solidFill>
                  <a:srgbClr val="002060"/>
                </a:solidFill>
              </a:rPr>
              <a:t>antes e depois da lista de débitos dos </a:t>
            </a:r>
            <a:r>
              <a:rPr lang="pt-BR" dirty="0" err="1">
                <a:solidFill>
                  <a:srgbClr val="002060"/>
                </a:solidFill>
              </a:rPr>
              <a:t>CNPJs</a:t>
            </a:r>
            <a:r>
              <a:rPr lang="pt-BR" dirty="0">
                <a:solidFill>
                  <a:srgbClr val="002060"/>
                </a:solidFill>
              </a:rPr>
              <a:t> que usaram a </a:t>
            </a:r>
            <a:r>
              <a:rPr lang="pt-BR" dirty="0" smtClean="0">
                <a:solidFill>
                  <a:srgbClr val="002060"/>
                </a:solidFill>
              </a:rPr>
              <a:t>referida ação ficou constado </a:t>
            </a:r>
            <a:r>
              <a:rPr lang="pt-BR" dirty="0">
                <a:solidFill>
                  <a:srgbClr val="002060"/>
                </a:solidFill>
              </a:rPr>
              <a:t>que 47 contribuintes retiraram </a:t>
            </a:r>
            <a:r>
              <a:rPr lang="pt-BR" dirty="0" smtClean="0">
                <a:solidFill>
                  <a:srgbClr val="002060"/>
                </a:solidFill>
              </a:rPr>
              <a:t>ou alteraram seus </a:t>
            </a:r>
            <a:r>
              <a:rPr lang="pt-BR" dirty="0">
                <a:solidFill>
                  <a:srgbClr val="002060"/>
                </a:solidFill>
              </a:rPr>
              <a:t>vínculos.</a:t>
            </a:r>
          </a:p>
          <a:p>
            <a:pPr algn="just">
              <a:spcBef>
                <a:spcPts val="600"/>
              </a:spcBef>
            </a:pPr>
            <a:r>
              <a:rPr lang="pt-BR" dirty="0" smtClean="0">
                <a:solidFill>
                  <a:srgbClr val="002060"/>
                </a:solidFill>
              </a:rPr>
              <a:t>- Somente desta ação, 7 contribuintes </a:t>
            </a:r>
            <a:r>
              <a:rPr lang="pt-BR" dirty="0">
                <a:solidFill>
                  <a:srgbClr val="002060"/>
                </a:solidFill>
              </a:rPr>
              <a:t>reincidem nas condutas </a:t>
            </a:r>
            <a:r>
              <a:rPr lang="pt-BR" dirty="0" smtClean="0">
                <a:solidFill>
                  <a:srgbClr val="002060"/>
                </a:solidFill>
              </a:rPr>
              <a:t>fraudulentas.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549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0"/>
            <a:ext cx="10078920" cy="9518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900" b="1" dirty="0">
                <a:solidFill>
                  <a:srgbClr val="000066"/>
                </a:solidFill>
                <a:latin typeface="Arial Black"/>
                <a:ea typeface="DejaVu Sans"/>
              </a:rPr>
              <a:t>Comparação mês a mês </a:t>
            </a:r>
            <a:r>
              <a:rPr lang="pt-BR" sz="2900" b="1" dirty="0" smtClean="0">
                <a:solidFill>
                  <a:srgbClr val="000066"/>
                </a:solidFill>
                <a:latin typeface="Arial Black"/>
                <a:ea typeface="DejaVu Sans"/>
              </a:rPr>
              <a:t>da compensação de 2016 com o mesmo período de 2015</a:t>
            </a:r>
            <a:endParaRPr dirty="0"/>
          </a:p>
        </p:txBody>
      </p:sp>
      <p:sp>
        <p:nvSpPr>
          <p:cNvPr id="107" name="Line 2"/>
          <p:cNvSpPr/>
          <p:nvPr/>
        </p:nvSpPr>
        <p:spPr>
          <a:xfrm>
            <a:off x="0" y="951840"/>
            <a:ext cx="10080360" cy="0"/>
          </a:xfrm>
          <a:prstGeom prst="line">
            <a:avLst/>
          </a:prstGeom>
          <a:ln w="57240">
            <a:solidFill>
              <a:srgbClr val="002060"/>
            </a:solidFill>
            <a:round/>
          </a:ln>
        </p:spPr>
      </p:sp>
      <p:pic>
        <p:nvPicPr>
          <p:cNvPr id="108" name="Image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983600" y="1305400"/>
            <a:ext cx="5437800" cy="2711880"/>
          </a:xfrm>
          <a:prstGeom prst="rect">
            <a:avLst/>
          </a:prstGeom>
        </p:spPr>
      </p:pic>
      <p:pic>
        <p:nvPicPr>
          <p:cNvPr id="109" name="Imagem 6"/>
          <p:cNvPicPr/>
          <p:nvPr/>
        </p:nvPicPr>
        <p:blipFill>
          <a:blip r:embed="rId4"/>
          <a:stretch>
            <a:fillRect/>
          </a:stretch>
        </p:blipFill>
        <p:spPr>
          <a:xfrm>
            <a:off x="521110" y="4174560"/>
            <a:ext cx="4338526" cy="2755080"/>
          </a:xfrm>
          <a:prstGeom prst="rect">
            <a:avLst/>
          </a:prstGeom>
        </p:spPr>
      </p:pic>
      <p:pic>
        <p:nvPicPr>
          <p:cNvPr id="110" name="Imagem 11"/>
          <p:cNvPicPr/>
          <p:nvPr/>
        </p:nvPicPr>
        <p:blipFill>
          <a:blip r:embed="rId5"/>
          <a:stretch>
            <a:fillRect/>
          </a:stretch>
        </p:blipFill>
        <p:spPr>
          <a:xfrm>
            <a:off x="5152102" y="4174560"/>
            <a:ext cx="4358737" cy="2755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10078920" cy="9518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900" b="1" dirty="0">
                <a:solidFill>
                  <a:srgbClr val="000066"/>
                </a:solidFill>
                <a:latin typeface="Arial Black"/>
                <a:ea typeface="DejaVu Sans"/>
              </a:rPr>
              <a:t>Operação Nacional </a:t>
            </a:r>
            <a:r>
              <a:rPr lang="pt-BR" sz="2900" b="1" dirty="0" smtClean="0">
                <a:solidFill>
                  <a:srgbClr val="000066"/>
                </a:solidFill>
                <a:latin typeface="Arial Black"/>
                <a:ea typeface="DejaVu Sans"/>
              </a:rPr>
              <a:t>de Auditoria </a:t>
            </a:r>
          </a:p>
          <a:p>
            <a:pPr algn="ctr">
              <a:lnSpc>
                <a:spcPct val="100000"/>
              </a:lnSpc>
            </a:pPr>
            <a:r>
              <a:rPr lang="pt-BR" sz="2900" b="1" dirty="0" smtClean="0">
                <a:solidFill>
                  <a:srgbClr val="000066"/>
                </a:solidFill>
                <a:latin typeface="Arial Black"/>
                <a:ea typeface="DejaVu Sans"/>
              </a:rPr>
              <a:t>de Compensações</a:t>
            </a:r>
            <a:endParaRPr dirty="0"/>
          </a:p>
        </p:txBody>
      </p:sp>
      <p:sp>
        <p:nvSpPr>
          <p:cNvPr id="119" name="Line 2"/>
          <p:cNvSpPr/>
          <p:nvPr/>
        </p:nvSpPr>
        <p:spPr>
          <a:xfrm>
            <a:off x="0" y="951840"/>
            <a:ext cx="10080360" cy="0"/>
          </a:xfrm>
          <a:prstGeom prst="line">
            <a:avLst/>
          </a:prstGeom>
          <a:ln w="57240">
            <a:solidFill>
              <a:srgbClr val="002060"/>
            </a:solidFill>
            <a:round/>
          </a:ln>
        </p:spPr>
      </p:sp>
      <p:sp>
        <p:nvSpPr>
          <p:cNvPr id="7" name="CustomShape 3"/>
          <p:cNvSpPr/>
          <p:nvPr/>
        </p:nvSpPr>
        <p:spPr>
          <a:xfrm>
            <a:off x="414720" y="1353574"/>
            <a:ext cx="9391974" cy="5545066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dirty="0">
                <a:solidFill>
                  <a:srgbClr val="002060"/>
                </a:solidFill>
                <a:ea typeface="DejaVu Sans"/>
              </a:rPr>
              <a:t>A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Receita Federal lança operação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nacional que tem por objeto realizar:</a:t>
            </a:r>
            <a:endParaRPr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</a:pPr>
            <a:endParaRPr sz="8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 Auditoria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de compensações fazendárias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informadas em Declarações de Compensação e que foram selecionadas em razão de elevado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grau de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risco.</a:t>
            </a:r>
          </a:p>
          <a:p>
            <a:pPr algn="just">
              <a:lnSpc>
                <a:spcPct val="100000"/>
              </a:lnSpc>
            </a:pPr>
            <a:endParaRPr sz="8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 Auditoria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de compensações previdenciárias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informadas em GFIP e que foram selecionadas em razão de </a:t>
            </a:r>
            <a:r>
              <a:rPr lang="pt-BR" sz="2000" dirty="0">
                <a:solidFill>
                  <a:srgbClr val="002060"/>
                </a:solidFill>
                <a:ea typeface="DejaVu Sans"/>
              </a:rPr>
              <a:t>elevado grau de </a:t>
            </a:r>
            <a:r>
              <a:rPr lang="pt-BR" sz="2000" dirty="0" smtClean="0">
                <a:solidFill>
                  <a:srgbClr val="002060"/>
                </a:solidFill>
                <a:ea typeface="DejaVu Sans"/>
              </a:rPr>
              <a:t>risco.</a:t>
            </a:r>
          </a:p>
          <a:p>
            <a:pPr algn="just">
              <a:lnSpc>
                <a:spcPct val="100000"/>
              </a:lnSpc>
              <a:buFont typeface="Arial"/>
              <a:buChar char="•"/>
            </a:pPr>
            <a:endParaRPr lang="pt-BR" sz="800" dirty="0" smtClean="0">
              <a:solidFill>
                <a:srgbClr val="002060"/>
              </a:solidFill>
              <a:ea typeface="DejaVu Sans"/>
            </a:endParaRP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dirty="0" smtClean="0">
                <a:solidFill>
                  <a:srgbClr val="002060"/>
                </a:solidFill>
              </a:rPr>
              <a:t> Considerando </a:t>
            </a:r>
            <a:r>
              <a:rPr lang="pt-BR" sz="2000" dirty="0">
                <a:solidFill>
                  <a:srgbClr val="002060"/>
                </a:solidFill>
              </a:rPr>
              <a:t>as duas medidas da operação nacional, foram selecionados 796 contribuintes, com valor total de débitos compensados de 32,8 bilhões. </a:t>
            </a:r>
            <a:endParaRPr lang="pt-BR" sz="2000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endParaRPr lang="pt-BR" sz="8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dirty="0" smtClean="0">
                <a:solidFill>
                  <a:srgbClr val="002060"/>
                </a:solidFill>
              </a:rPr>
              <a:t> A </a:t>
            </a:r>
            <a:r>
              <a:rPr lang="pt-BR" sz="2000" dirty="0">
                <a:solidFill>
                  <a:srgbClr val="002060"/>
                </a:solidFill>
              </a:rPr>
              <a:t>expectativa de </a:t>
            </a:r>
            <a:r>
              <a:rPr lang="pt-BR" sz="2000" dirty="0" smtClean="0">
                <a:solidFill>
                  <a:srgbClr val="002060"/>
                </a:solidFill>
              </a:rPr>
              <a:t>recuperação com </a:t>
            </a:r>
            <a:r>
              <a:rPr lang="pt-BR" sz="2000" dirty="0">
                <a:solidFill>
                  <a:srgbClr val="002060"/>
                </a:solidFill>
              </a:rPr>
              <a:t>as duas </a:t>
            </a:r>
            <a:r>
              <a:rPr lang="pt-BR" sz="2000" dirty="0" smtClean="0">
                <a:solidFill>
                  <a:srgbClr val="002060"/>
                </a:solidFill>
              </a:rPr>
              <a:t>medidas</a:t>
            </a:r>
            <a:r>
              <a:rPr lang="pt-BR" sz="2000" dirty="0">
                <a:solidFill>
                  <a:srgbClr val="002060"/>
                </a:solidFill>
              </a:rPr>
              <a:t>, com a não homologação das </a:t>
            </a:r>
            <a:r>
              <a:rPr lang="pt-BR" sz="2000" dirty="0" smtClean="0">
                <a:solidFill>
                  <a:srgbClr val="002060"/>
                </a:solidFill>
              </a:rPr>
              <a:t>compensações, </a:t>
            </a:r>
            <a:r>
              <a:rPr lang="pt-BR" sz="2000" dirty="0">
                <a:solidFill>
                  <a:srgbClr val="002060"/>
                </a:solidFill>
              </a:rPr>
              <a:t>é de 9,5 </a:t>
            </a:r>
            <a:r>
              <a:rPr lang="pt-BR" sz="2000" dirty="0" smtClean="0">
                <a:solidFill>
                  <a:srgbClr val="002060"/>
                </a:solidFill>
              </a:rPr>
              <a:t>bilhões.</a:t>
            </a: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endParaRPr lang="pt-BR" sz="8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dirty="0" smtClean="0">
                <a:solidFill>
                  <a:srgbClr val="002060"/>
                </a:solidFill>
              </a:rPr>
              <a:t> Além da não homologação da compensação e a cobrança dos débitos, será lançada multa de 50% sobre os valores dos débitos indevidamente compensados.</a:t>
            </a: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endParaRPr lang="pt-BR" sz="800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dirty="0" smtClean="0">
                <a:solidFill>
                  <a:srgbClr val="002060"/>
                </a:solidFill>
              </a:rPr>
              <a:t>Se for comprovada a fraude na apuração dos créditos, a multa aplicada é de 150% e também será encaminhada ao Ministério Público Federal da competente Representação Fiscal para Fins Penais.</a:t>
            </a:r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m 39"/>
          <p:cNvPicPr/>
          <p:nvPr/>
        </p:nvPicPr>
        <p:blipFill>
          <a:blip r:embed="rId2"/>
          <a:stretch>
            <a:fillRect/>
          </a:stretch>
        </p:blipFill>
        <p:spPr>
          <a:xfrm>
            <a:off x="985" y="0"/>
            <a:ext cx="10079640" cy="7559280"/>
          </a:xfrm>
          <a:prstGeom prst="rect">
            <a:avLst/>
          </a:prstGeom>
        </p:spPr>
      </p:pic>
      <p:sp>
        <p:nvSpPr>
          <p:cNvPr id="75" name="CustomShape 1"/>
          <p:cNvSpPr/>
          <p:nvPr/>
        </p:nvSpPr>
        <p:spPr>
          <a:xfrm>
            <a:off x="985263" y="2993456"/>
            <a:ext cx="7533095" cy="18288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 dirty="0" smtClean="0">
                <a:solidFill>
                  <a:srgbClr val="002060"/>
                </a:solidFill>
                <a:latin typeface="Arial"/>
                <a:ea typeface="DejaVu Sans"/>
              </a:rPr>
              <a:t>Fraudes </a:t>
            </a:r>
            <a:r>
              <a:rPr lang="pt-BR" sz="3200" b="1" dirty="0">
                <a:solidFill>
                  <a:srgbClr val="002060"/>
                </a:solidFill>
                <a:latin typeface="Arial"/>
                <a:ea typeface="DejaVu Sans"/>
              </a:rPr>
              <a:t>com Títulos da </a:t>
            </a:r>
            <a:endParaRPr lang="pt-BR" sz="3200" b="1" dirty="0" smtClean="0">
              <a:solidFill>
                <a:srgbClr val="00206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b="1" dirty="0" smtClean="0">
                <a:solidFill>
                  <a:srgbClr val="002060"/>
                </a:solidFill>
                <a:latin typeface="Arial"/>
                <a:ea typeface="DejaVu Sans"/>
              </a:rPr>
              <a:t>Dívida Pública</a:t>
            </a:r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36960" y="1283416"/>
            <a:ext cx="9206640" cy="58543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Alguns escritórios de advocacia, de consultoria tributária e de contadores têm procurado contribuintes para oferecer créditos para liquidação de débitos.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Muitos destes escritórios alegam que os créditos têm amparo em Títulos da Dívida Pública, inclusive com informação falsa de que já contam com o reconhecimento pela STN e pela Receita Federal.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Outros apresentam documentação falsa com despachos de reconhecimento da Receita Federal sobre supostos </a:t>
            </a:r>
            <a:r>
              <a:rPr lang="pt-BR" sz="2200" dirty="0" smtClean="0">
                <a:solidFill>
                  <a:srgbClr val="002060"/>
                </a:solidFill>
              </a:rPr>
              <a:t>créditos </a:t>
            </a:r>
            <a:r>
              <a:rPr lang="pt-BR" sz="2200" dirty="0">
                <a:solidFill>
                  <a:srgbClr val="002060"/>
                </a:solidFill>
              </a:rPr>
              <a:t>de decisões judiciais, créditos de </a:t>
            </a:r>
            <a:r>
              <a:rPr lang="pt-BR" sz="2200" dirty="0" smtClean="0">
                <a:solidFill>
                  <a:srgbClr val="002060"/>
                </a:solidFill>
              </a:rPr>
              <a:t>IPI e de outros tributos.</a:t>
            </a:r>
            <a:endParaRPr lang="pt-BR" sz="2200" dirty="0">
              <a:solidFill>
                <a:srgbClr val="002060"/>
              </a:solidFill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Alguns escritórios </a:t>
            </a:r>
            <a:r>
              <a:rPr lang="pt-BR" sz="2200" dirty="0">
                <a:solidFill>
                  <a:srgbClr val="002060"/>
                </a:solidFill>
                <a:ea typeface="DejaVu Sans"/>
              </a:rPr>
              <a:t>apenas vendem os créditos. Outros </a:t>
            </a: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oferecem “assessoria completa”: vendem os </a:t>
            </a:r>
            <a:r>
              <a:rPr lang="pt-BR" sz="2200" dirty="0">
                <a:solidFill>
                  <a:srgbClr val="002060"/>
                </a:solidFill>
                <a:ea typeface="DejaVu Sans"/>
              </a:rPr>
              <a:t>créditos, </a:t>
            </a: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retificam </a:t>
            </a:r>
            <a:r>
              <a:rPr lang="pt-BR" sz="2200" dirty="0">
                <a:solidFill>
                  <a:srgbClr val="002060"/>
                </a:solidFill>
                <a:ea typeface="DejaVu Sans"/>
              </a:rPr>
              <a:t>as declarações do contribuinte (DCTF/GFIP/PGDAS-D), retiram a certidão negativa e </a:t>
            </a: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recebem </a:t>
            </a:r>
            <a:r>
              <a:rPr lang="pt-BR" sz="2200" dirty="0">
                <a:solidFill>
                  <a:srgbClr val="002060"/>
                </a:solidFill>
                <a:ea typeface="DejaVu Sans"/>
              </a:rPr>
              <a:t>o pagamento no final da </a:t>
            </a: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operação, que aparentemente, ao menos na visão do contribuinte, surtiu o efeito de liquidação dos débitos.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t-BR" sz="2200" dirty="0" smtClean="0">
              <a:solidFill>
                <a:srgbClr val="002060"/>
              </a:solidFill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rgbClr val="002060"/>
                </a:solidFill>
                <a:ea typeface="DejaVu Sans"/>
              </a:rPr>
              <a:t> </a:t>
            </a:r>
            <a:endParaRPr sz="2200" dirty="0">
              <a:solidFill>
                <a:srgbClr val="002060"/>
              </a:solidFill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dirty="0" smtClean="0">
                <a:solidFill>
                  <a:srgbClr val="002060"/>
                </a:solidFill>
                <a:latin typeface="Arial"/>
                <a:ea typeface="DejaVu Sans"/>
              </a:rPr>
              <a:t>Fraude com utilização de créditos inexistentes</a:t>
            </a: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dirty="0" smtClean="0">
                <a:solidFill>
                  <a:srgbClr val="002060"/>
                </a:solidFill>
                <a:latin typeface="Arial"/>
                <a:ea typeface="DejaVu Sans"/>
              </a:rPr>
              <a:t>Combate às fraudes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727586" y="1076825"/>
            <a:ext cx="8839201" cy="5825416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A Receita Federal vem atuando preventivamente na orientação aos contribuintes sobre as ofertas de créditos inexistentes. Em 2012, promoveu em conjunto com PGFN, STN e Ministério Público Federal um seminário nacional e lançou a Cartilha “</a:t>
            </a:r>
            <a:r>
              <a:rPr lang="pt-BR" sz="1989" b="1" dirty="0" smtClean="0">
                <a:solidFill>
                  <a:srgbClr val="002060"/>
                </a:solidFill>
                <a:latin typeface="Arial"/>
                <a:ea typeface="DejaVu Sans"/>
              </a:rPr>
              <a:t>Prevenção à Fraude Tributária com Títulos Públicos Antigos</a:t>
            </a: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”.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Fez também, reiteradas vezes, publicações de notas no sítio do órgão na internet, alertando sobre os riscos dessas ofertas de facilidades e que a utilização destes créditos se caracteriza como fraude tributária.</a:t>
            </a:r>
            <a:endParaRPr lang="pt-BR" sz="1989" dirty="0">
              <a:solidFill>
                <a:srgbClr val="002060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Desde a constatação das fraudes, os contribuintes são notificados individualmente pelas Unidades da Receita Federal das suas jurisdições.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Com o crescimento da fraude, a Receita Federal mantou um grupo nacional de especialistas para identificar todos as suas modalidades, selecionar os contribuintes infratores e preparar uma operação nacional de cobrança dos débitos.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Foram selecionados aproximadamente 10 mil contribuintes, que respondem por débitos no montante de R</a:t>
            </a:r>
            <a:r>
              <a:rPr lang="pt-BR" sz="1989" dirty="0">
                <a:solidFill>
                  <a:srgbClr val="002060"/>
                </a:solidFill>
                <a:latin typeface="Arial"/>
                <a:ea typeface="DejaVu Sans"/>
              </a:rPr>
              <a:t>$ </a:t>
            </a: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4 bilhões.</a:t>
            </a:r>
          </a:p>
          <a:p>
            <a:pPr>
              <a:lnSpc>
                <a:spcPct val="100000"/>
              </a:lnSpc>
            </a:pP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dirty="0">
                <a:solidFill>
                  <a:srgbClr val="002060"/>
                </a:solidFill>
              </a:rPr>
              <a:t>Combate às fraudes</a:t>
            </a:r>
          </a:p>
        </p:txBody>
      </p:sp>
      <p:sp>
        <p:nvSpPr>
          <p:cNvPr id="156" name="CustomShape 2"/>
          <p:cNvSpPr/>
          <p:nvPr/>
        </p:nvSpPr>
        <p:spPr>
          <a:xfrm>
            <a:off x="336960" y="1008000"/>
            <a:ext cx="9382320" cy="6365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>
              <a:solidFill>
                <a:srgbClr val="002060"/>
              </a:solidFill>
            </a:endParaRPr>
          </a:p>
          <a:p>
            <a:pPr algn="just"/>
            <a:r>
              <a:rPr lang="pt-BR" sz="1989" dirty="0" smtClean="0">
                <a:solidFill>
                  <a:srgbClr val="002060"/>
                </a:solidFill>
              </a:rPr>
              <a:t>O </a:t>
            </a:r>
            <a:r>
              <a:rPr lang="pt-BR" sz="1989" dirty="0">
                <a:solidFill>
                  <a:srgbClr val="002060"/>
                </a:solidFill>
              </a:rPr>
              <a:t>contribuintes receberão uma notificação da Receita Federal dando prazo para regularizarem a situação, sob pena de lançamento de ofício, com multa </a:t>
            </a:r>
            <a:r>
              <a:rPr lang="pt-BR" sz="1989" dirty="0" smtClean="0">
                <a:solidFill>
                  <a:srgbClr val="002060"/>
                </a:solidFill>
              </a:rPr>
              <a:t>que  varia </a:t>
            </a:r>
            <a:r>
              <a:rPr lang="pt-BR" sz="1989" dirty="0">
                <a:solidFill>
                  <a:srgbClr val="002060"/>
                </a:solidFill>
              </a:rPr>
              <a:t>de 75% a 225% do débito </a:t>
            </a:r>
            <a:r>
              <a:rPr lang="pt-BR" sz="1989" dirty="0" smtClean="0">
                <a:solidFill>
                  <a:srgbClr val="002060"/>
                </a:solidFill>
              </a:rPr>
              <a:t>sonegado.</a:t>
            </a:r>
          </a:p>
          <a:p>
            <a:pPr algn="just">
              <a:lnSpc>
                <a:spcPct val="100000"/>
              </a:lnSpc>
            </a:pPr>
            <a:endParaRPr lang="pt-BR" sz="1989" dirty="0">
              <a:solidFill>
                <a:srgbClr val="002060"/>
              </a:solid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pt-BR" sz="1989" dirty="0" smtClean="0">
                <a:solidFill>
                  <a:srgbClr val="002060"/>
                </a:solidFill>
              </a:rPr>
              <a:t>Além </a:t>
            </a:r>
            <a:r>
              <a:rPr lang="pt-BR" sz="1989" dirty="0">
                <a:solidFill>
                  <a:srgbClr val="002060"/>
                </a:solidFill>
              </a:rPr>
              <a:t>do lançamento de ofício do débito e da </a:t>
            </a:r>
            <a:r>
              <a:rPr lang="pt-BR" sz="1989" dirty="0" smtClean="0">
                <a:solidFill>
                  <a:srgbClr val="002060"/>
                </a:solidFill>
              </a:rPr>
              <a:t>multa, serão e</a:t>
            </a: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nviadas </a:t>
            </a:r>
            <a:r>
              <a:rPr lang="pt-BR" sz="1989" dirty="0">
                <a:solidFill>
                  <a:srgbClr val="002060"/>
                </a:solidFill>
                <a:latin typeface="Arial"/>
                <a:ea typeface="DejaVu Sans"/>
              </a:rPr>
              <a:t>Representações Fiscais para Fins Penais ao Ministério Público por crime contra a ordem tributária e lesão aos cofres públicos contra os fraudadores e intermediários responsáveis pela disseminação da fraude. </a:t>
            </a:r>
            <a:endParaRPr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</a:pPr>
            <a:endParaRPr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pt-BR" sz="1989" dirty="0" smtClean="0">
                <a:solidFill>
                  <a:srgbClr val="002060"/>
                </a:solidFill>
                <a:latin typeface="Arial"/>
                <a:ea typeface="DejaVu Sans"/>
              </a:rPr>
              <a:t>No combate a estas fraudes, poderão também ser realizadas novas ações </a:t>
            </a:r>
            <a:r>
              <a:rPr lang="pt-BR" sz="1989" dirty="0">
                <a:solidFill>
                  <a:srgbClr val="002060"/>
                </a:solidFill>
                <a:latin typeface="Arial"/>
                <a:ea typeface="DejaVu Sans"/>
              </a:rPr>
              <a:t>de busca e apreensão em conjunto com o Ministério Público Federal e com a Polícia Federal, a exemplo da Operação Miragem II, onde 5 (cinco) mandados de busca e apreensão foram cumpridos nas cidades de Vitória/ES e Goiânia/GO em 19/04/2016 e da Operação Pirita, no qual 23 mandados de busca e apreensão foram cumpridos em Ribeirão Preto e mais nove cidades no interior paulista no dia 28/06/2016.</a:t>
            </a:r>
            <a:endParaRPr dirty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</a:pP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9600" y="210600"/>
            <a:ext cx="9801360" cy="516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1F497D"/>
                </a:solidFill>
                <a:latin typeface="Arial"/>
                <a:ea typeface="DejaVu Sans"/>
              </a:rPr>
              <a:t>Expansão da fraude</a:t>
            </a:r>
            <a:endParaRPr/>
          </a:p>
        </p:txBody>
      </p:sp>
      <p:pic>
        <p:nvPicPr>
          <p:cNvPr id="158" name="Imagem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3240" y="733680"/>
            <a:ext cx="8973720" cy="6170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m 39"/>
          <p:cNvPicPr/>
          <p:nvPr/>
        </p:nvPicPr>
        <p:blipFill>
          <a:blip r:embed="rId2"/>
          <a:stretch>
            <a:fillRect/>
          </a:stretch>
        </p:blipFill>
        <p:spPr>
          <a:xfrm>
            <a:off x="1080" y="0"/>
            <a:ext cx="10078920" cy="7558560"/>
          </a:xfrm>
          <a:prstGeom prst="rect">
            <a:avLst/>
          </a:prstGeom>
        </p:spPr>
      </p:pic>
      <p:sp>
        <p:nvSpPr>
          <p:cNvPr id="160" name="CustomShape 1"/>
          <p:cNvSpPr/>
          <p:nvPr/>
        </p:nvSpPr>
        <p:spPr>
          <a:xfrm>
            <a:off x="985320" y="2993400"/>
            <a:ext cx="7532280" cy="182808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 dirty="0">
                <a:solidFill>
                  <a:srgbClr val="002060"/>
                </a:solidFill>
                <a:latin typeface="Arial"/>
                <a:ea typeface="DejaVu Sans"/>
              </a:rPr>
              <a:t>Crédito Sub Judice</a:t>
            </a:r>
            <a:endParaRPr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1083</Words>
  <Application>Microsoft Office PowerPoint</Application>
  <PresentationFormat>Personalizar</PresentationFormat>
  <Paragraphs>80</Paragraphs>
  <Slides>14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Microsoft YaHei</vt:lpstr>
      <vt:lpstr>Arial</vt:lpstr>
      <vt:lpstr>Arial Black</vt:lpstr>
      <vt:lpstr>DejaVu Sans</vt:lpstr>
      <vt:lpstr>StarSymbol</vt:lpstr>
      <vt:lpstr>Tahoma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Paulo Ramos Fachada Martins da Silva</dc:creator>
  <cp:lastModifiedBy>Sonaly Carneiro Pinheiro Coutinho</cp:lastModifiedBy>
  <cp:revision>25</cp:revision>
  <dcterms:modified xsi:type="dcterms:W3CDTF">2016-10-03T20:27:39Z</dcterms:modified>
</cp:coreProperties>
</file>