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7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3DD6C-6D84-4B74-A29C-4C067B5C7886}" v="21" dt="2024-09-30T18:14:37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83A98-3E47-4D2C-A44B-C190450242F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AE00A-27D3-4BCE-85C8-979E75BEA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82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AE00A-27D3-4BCE-85C8-979E75BEAC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1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AE00A-27D3-4BCE-85C8-979E75BEAC2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6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AE00A-27D3-4BCE-85C8-979E75BEAC2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48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AE00A-27D3-4BCE-85C8-979E75BEAC2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0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AE00A-27D3-4BCE-85C8-979E75BEAC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3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AE00A-27D3-4BCE-85C8-979E75BEAC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03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96-1B3D-4AA7-99BB-E4C66165E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4FA6B7-B14A-6F3E-5875-E83264BD5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1E0843-5898-5C8E-5021-77377266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F268C6-B1A9-048C-76FF-5A02E268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4CE172-F74E-E1CC-7A86-DEB6CF5C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1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9E2A5-5D69-7299-1353-73CEF4F9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DF8816-085C-06D1-9602-F8283FBE8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685094-862F-4D8D-8E7D-AE779764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1F5D2-43D5-B463-8BC7-702604FC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1CC68-EE76-4AAC-E210-0E3E8DD2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06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22E5D5-1DE6-8DC7-6C4D-B0669FEFC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B3B858-CFC2-B69B-BD30-9FCB107AB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EBD61-D13D-6566-67C9-F46DC2E5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8A0209-EF2B-CCEC-0370-99F957C0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2D11B8-079E-0EE9-633D-1B8686AA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6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869B-7D1F-01E5-A10A-5D4E486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710A5-2311-70DF-7658-03127BCC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439BFF-8152-3101-B3BA-630AB830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7F1BC4-262F-03AE-6834-468643C0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C12DCE-1E14-593D-F769-7C473BD9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5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46838-D765-36EF-E3E3-B768D7A0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F5CF26-B051-C6AD-0A35-8F9BC007D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659683-2083-6EBF-681D-F4B79516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BB2A45-A03D-AE06-B768-AFD9E342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BB5551-35B8-F458-E0D5-A0147C50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6BBC9-0B99-37BF-A26C-9C495E6A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DC473F-6CB4-096B-3619-BCCDA475F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AA7F94-E62C-18EE-2DCE-1DA7182C8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4ABF83-23C2-36B6-EA31-785FD682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0B5218-4ED6-FB97-C1D7-B4C7AB6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B16501-F753-8283-3D9E-1E144255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57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D3876-5593-6163-36D4-4C7D5452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EF6D79-E47E-55CE-3355-46EF0C89F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2CC468-FEC8-12CA-E8D8-05BDCD71A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D5F130-3446-49D9-DF0A-5E107B957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C3E600-AD96-6F88-0B15-DB0261513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264C7F3-B371-AEE9-C9BD-9322002F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12C9E3-1C4D-E9AA-1AB0-1ED4EDE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6549FC-318E-DF4B-82EE-F0F327E2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1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4F68-5B48-F1EA-989C-97154AE6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9F7088-7B6E-B90D-BEFB-CBACDD82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A1E5481-4D65-2B1A-3E54-51B10282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885F75-5898-393C-A59E-8B082C67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21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AA5E1E-A9B0-17E7-69A1-1CA5BC4F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C9BDE8-E9EC-5429-6C94-A26D6975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047DA7-D26A-BE34-EB1B-5459754E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10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9C2A5-E3A8-8091-5E7E-F6973C01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1720DD-A54B-1461-0E1B-94024FC2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0DF2B3-2FD3-C292-EB88-C1C6F0DC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E1DF17-2BAA-0CCC-F264-74FBE7C0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98DE64-5338-5ED5-3846-348C13B4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F01866-4821-5BBE-D809-15DDD2B6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49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94ADA-26D8-0656-4200-A4714AE5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334CDF-1E74-C1CC-46AE-82094EBA0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4F391F-377C-ACB6-EDE6-F7588F73C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73A109-06CE-8693-8B40-914DA81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BD4DDA-B202-142D-A814-1EABE0F0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A3EE00-F6A5-A4D5-41F4-0CF704DE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0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22666E-F622-FE34-A25D-528AFDC9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D2CA36-1DE4-4683-1AA6-79DC33586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7DD9F6-1F45-FEBC-F9C8-4C5AC4BB3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2970F-ECB8-408D-8D50-5655C41B7A0E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72E44F-1679-D2C3-974B-5446420DC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56A795-446E-55D6-0D3C-31233BAC3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03A61-1D49-4AD0-9F2B-C9C67E9DA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9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1549E947-A0FB-3178-BE89-EF2BD7902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6" y="0"/>
            <a:ext cx="11492726" cy="509989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C078D87-BEC6-7F35-B2F4-BA01285D12B1}"/>
              </a:ext>
            </a:extLst>
          </p:cNvPr>
          <p:cNvSpPr txBox="1">
            <a:spLocks/>
          </p:cNvSpPr>
          <p:nvPr/>
        </p:nvSpPr>
        <p:spPr>
          <a:xfrm>
            <a:off x="-136116" y="4197804"/>
            <a:ext cx="1232811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Portaria RFB Nº 467, de 30 de setembro de 2024</a:t>
            </a:r>
          </a:p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Contribuintes com alta classificação em Programas de Estímulo à Conformidade</a:t>
            </a:r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6F289-05C6-FDB7-FFB8-93D8A1521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" y="5424557"/>
            <a:ext cx="1770434" cy="120194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m 9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A315627B-49FA-1108-F60D-BC04AE3C2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49" y="5614576"/>
            <a:ext cx="2859985" cy="965345"/>
          </a:xfrm>
          <a:prstGeom prst="rect">
            <a:avLst/>
          </a:prstGeom>
          <a:effectLst>
            <a:glow rad="50800">
              <a:schemeClr val="bg1">
                <a:alpha val="91000"/>
              </a:schemeClr>
            </a:glo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BE9BF09-3E56-A700-D4E9-1F77F2BD3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083" y="5682306"/>
            <a:ext cx="1863404" cy="897615"/>
          </a:xfrm>
          <a:prstGeom prst="rect">
            <a:avLst/>
          </a:prstGeom>
          <a:effectLst>
            <a:glow rad="50800">
              <a:schemeClr val="bg1">
                <a:alpha val="9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240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2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D574F2-41ED-7F83-389D-6CB2A1C5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/>
              <a:t>Efeitos do Termo de Consensualidade</a:t>
            </a: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813B3C-643A-FD8D-4493-827581399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>
              <a:buSzPct val="87000"/>
            </a:pPr>
            <a:r>
              <a:rPr lang="en-US" sz="2000" dirty="0"/>
              <a:t>O </a:t>
            </a:r>
            <a:r>
              <a:rPr lang="en-US" sz="2000" dirty="0" err="1"/>
              <a:t>termo</a:t>
            </a:r>
            <a:r>
              <a:rPr lang="en-US" sz="2000" dirty="0"/>
              <a:t> de </a:t>
            </a:r>
            <a:r>
              <a:rPr lang="en-US" sz="2000" dirty="0" err="1"/>
              <a:t>consensualidade</a:t>
            </a:r>
            <a:r>
              <a:rPr lang="en-US" sz="2000" dirty="0"/>
              <a:t> </a:t>
            </a:r>
            <a:r>
              <a:rPr lang="en-US" sz="2000" dirty="0" err="1"/>
              <a:t>traz</a:t>
            </a:r>
            <a:r>
              <a:rPr lang="en-US" sz="2000" dirty="0"/>
              <a:t> </a:t>
            </a:r>
            <a:r>
              <a:rPr lang="en-US" sz="2000" dirty="0" err="1"/>
              <a:t>compromisso</a:t>
            </a:r>
            <a:r>
              <a:rPr lang="en-US" sz="2000" dirty="0"/>
              <a:t> de </a:t>
            </a:r>
            <a:r>
              <a:rPr lang="en-US" sz="2000" dirty="0" err="1"/>
              <a:t>adoção</a:t>
            </a:r>
            <a:r>
              <a:rPr lang="en-US" sz="2000" dirty="0"/>
              <a:t> da </a:t>
            </a:r>
            <a:r>
              <a:rPr lang="en-US" sz="2000" dirty="0" err="1"/>
              <a:t>solução</a:t>
            </a:r>
            <a:r>
              <a:rPr lang="en-US" sz="2000" dirty="0"/>
              <a:t> </a:t>
            </a:r>
            <a:r>
              <a:rPr lang="en-US" sz="2000" dirty="0" err="1"/>
              <a:t>nele</a:t>
            </a:r>
            <a:r>
              <a:rPr lang="en-US" sz="2000" dirty="0"/>
              <a:t> </a:t>
            </a:r>
            <a:r>
              <a:rPr lang="en-US" sz="2000" dirty="0" err="1"/>
              <a:t>contida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interessado</a:t>
            </a:r>
            <a:r>
              <a:rPr lang="en-US" sz="2000" dirty="0"/>
              <a:t> e pela RFB.</a:t>
            </a:r>
          </a:p>
          <a:p>
            <a:pPr algn="just">
              <a:buSzPct val="87000"/>
            </a:pPr>
            <a:r>
              <a:rPr lang="en-US" sz="2000" dirty="0"/>
              <a:t>O </a:t>
            </a:r>
            <a:r>
              <a:rPr lang="en-US" sz="2000" dirty="0" err="1"/>
              <a:t>termo</a:t>
            </a:r>
            <a:r>
              <a:rPr lang="en-US" sz="2000" dirty="0"/>
              <a:t> de </a:t>
            </a:r>
            <a:r>
              <a:rPr lang="en-US" sz="2000" dirty="0" err="1"/>
              <a:t>consensualidade</a:t>
            </a:r>
            <a:r>
              <a:rPr lang="en-US" sz="2000" dirty="0"/>
              <a:t> </a:t>
            </a:r>
            <a:r>
              <a:rPr lang="en-US" sz="2000" dirty="0" err="1"/>
              <a:t>implica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renúncia</a:t>
            </a:r>
            <a:r>
              <a:rPr lang="en-US" sz="2000" dirty="0"/>
              <a:t> ao </a:t>
            </a:r>
            <a:r>
              <a:rPr lang="en-US" sz="2000" dirty="0" err="1"/>
              <a:t>contencioso</a:t>
            </a:r>
            <a:r>
              <a:rPr lang="en-US" sz="2000" dirty="0"/>
              <a:t> </a:t>
            </a:r>
            <a:r>
              <a:rPr lang="en-US" sz="2000" dirty="0" err="1"/>
              <a:t>administrativo</a:t>
            </a:r>
            <a:r>
              <a:rPr lang="en-US" sz="2000" dirty="0"/>
              <a:t> e judicial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</a:t>
            </a:r>
            <a:r>
              <a:rPr lang="en-US" sz="2000" dirty="0" err="1"/>
              <a:t>consensuada</a:t>
            </a:r>
            <a:r>
              <a:rPr lang="en-US" sz="2000" dirty="0"/>
              <a:t>.</a:t>
            </a:r>
          </a:p>
          <a:p>
            <a:pPr algn="just">
              <a:buSzPct val="87000"/>
            </a:pPr>
            <a:r>
              <a:rPr lang="en-US" sz="2000" dirty="0"/>
              <a:t>Em </a:t>
            </a:r>
            <a:r>
              <a:rPr lang="en-US" sz="2000" dirty="0" err="1"/>
              <a:t>caso</a:t>
            </a:r>
            <a:r>
              <a:rPr lang="en-US" sz="2000" dirty="0"/>
              <a:t> de </a:t>
            </a:r>
            <a:r>
              <a:rPr lang="en-US" sz="2000" dirty="0" err="1"/>
              <a:t>concordância</a:t>
            </a:r>
            <a:r>
              <a:rPr lang="en-US" sz="2000" dirty="0"/>
              <a:t>, é </a:t>
            </a:r>
            <a:r>
              <a:rPr lang="en-US" sz="2000" dirty="0" err="1"/>
              <a:t>editado</a:t>
            </a:r>
            <a:r>
              <a:rPr lang="en-US" sz="2000" dirty="0"/>
              <a:t> um </a:t>
            </a:r>
            <a:r>
              <a:rPr lang="en-US" sz="2000" dirty="0" err="1"/>
              <a:t>Ato</a:t>
            </a:r>
            <a:r>
              <a:rPr lang="en-US" sz="2000" dirty="0"/>
              <a:t> </a:t>
            </a:r>
            <a:r>
              <a:rPr lang="en-US" sz="2000" dirty="0" err="1"/>
              <a:t>Declaratório</a:t>
            </a:r>
            <a:r>
              <a:rPr lang="en-US" sz="2000" dirty="0"/>
              <a:t> </a:t>
            </a:r>
            <a:r>
              <a:rPr lang="en-US" sz="2000" dirty="0" err="1"/>
              <a:t>Executivo</a:t>
            </a:r>
            <a:r>
              <a:rPr lang="en-US" sz="2000" dirty="0"/>
              <a:t> com </a:t>
            </a:r>
            <a:r>
              <a:rPr lang="en-US" sz="2000" dirty="0" err="1"/>
              <a:t>efeito</a:t>
            </a:r>
            <a:r>
              <a:rPr lang="en-US" sz="2000" dirty="0"/>
              <a:t> </a:t>
            </a:r>
            <a:r>
              <a:rPr lang="en-US" sz="2000" dirty="0" err="1"/>
              <a:t>vinculante</a:t>
            </a:r>
            <a:r>
              <a:rPr lang="en-US" sz="2000" dirty="0"/>
              <a:t> entre as partes para o </a:t>
            </a:r>
            <a:r>
              <a:rPr lang="en-US" sz="2000" dirty="0" err="1"/>
              <a:t>caso</a:t>
            </a:r>
            <a:r>
              <a:rPr lang="en-US" sz="2000" dirty="0"/>
              <a:t> </a:t>
            </a:r>
            <a:r>
              <a:rPr lang="en-US" sz="2000" dirty="0" err="1"/>
              <a:t>consensuado</a:t>
            </a:r>
            <a:r>
              <a:rPr lang="en-US" sz="2000" dirty="0"/>
              <a:t>, e </a:t>
            </a:r>
            <a:r>
              <a:rPr lang="en-US" sz="2000" dirty="0" err="1"/>
              <a:t>suspensivo</a:t>
            </a:r>
            <a:r>
              <a:rPr lang="en-US" sz="2000" dirty="0"/>
              <a:t>,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prazo</a:t>
            </a:r>
            <a:r>
              <a:rPr lang="en-US" sz="2000" dirty="0"/>
              <a:t> de </a:t>
            </a:r>
            <a:r>
              <a:rPr lang="en-US" sz="2000" dirty="0" err="1"/>
              <a:t>trinta</a:t>
            </a:r>
            <a:r>
              <a:rPr lang="en-US" sz="2000" dirty="0"/>
              <a:t> </a:t>
            </a:r>
            <a:r>
              <a:rPr lang="en-US" sz="2000" dirty="0" err="1"/>
              <a:t>dias</a:t>
            </a:r>
            <a:r>
              <a:rPr lang="en-US" sz="2000" dirty="0"/>
              <a:t>.</a:t>
            </a:r>
          </a:p>
          <a:p>
            <a:pPr algn="just">
              <a:buSzPct val="87000"/>
            </a:pP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tributos</a:t>
            </a:r>
            <a:r>
              <a:rPr lang="en-US" sz="2000" dirty="0"/>
              <a:t> </a:t>
            </a:r>
            <a:r>
              <a:rPr lang="en-US" sz="2000" dirty="0" err="1"/>
              <a:t>poderão</a:t>
            </a:r>
            <a:r>
              <a:rPr lang="en-US" sz="2000" dirty="0"/>
              <a:t> ser </a:t>
            </a:r>
            <a:r>
              <a:rPr lang="en-US" sz="2000" dirty="0" err="1"/>
              <a:t>recolhidos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multa</a:t>
            </a:r>
            <a:r>
              <a:rPr lang="en-US" sz="2000" dirty="0"/>
              <a:t>, </a:t>
            </a:r>
            <a:r>
              <a:rPr lang="en-US" sz="2000" dirty="0" err="1"/>
              <a:t>caso</a:t>
            </a:r>
            <a:r>
              <a:rPr lang="en-US" sz="2000" dirty="0"/>
              <a:t> o </a:t>
            </a:r>
            <a:r>
              <a:rPr lang="en-US" sz="2000" dirty="0" err="1"/>
              <a:t>procedimento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tiver</a:t>
            </a:r>
            <a:r>
              <a:rPr lang="en-US" sz="2000" dirty="0"/>
              <a:t> </a:t>
            </a:r>
            <a:r>
              <a:rPr lang="en-US" sz="2000" dirty="0" err="1"/>
              <a:t>sido</a:t>
            </a:r>
            <a:r>
              <a:rPr lang="en-US" sz="2000" dirty="0"/>
              <a:t> </a:t>
            </a:r>
            <a:r>
              <a:rPr lang="en-US" sz="2000" dirty="0" err="1"/>
              <a:t>iniciado</a:t>
            </a:r>
            <a:r>
              <a:rPr lang="en-US" sz="2000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9358FD6-A31A-C5FB-1EFB-8E00FFC2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532" y="774285"/>
            <a:ext cx="3687390" cy="2581173"/>
          </a:xfrm>
          <a:prstGeom prst="rect">
            <a:avLst/>
          </a:prstGeom>
        </p:spPr>
      </p:pic>
      <p:pic>
        <p:nvPicPr>
          <p:cNvPr id="11" name="Espaço Reservado para Conteúdo 10" descr="Logotipo, nome da empresa&#10;&#10;Descrição gerada automaticamente">
            <a:extLst>
              <a:ext uri="{FF2B5EF4-FFF2-40B4-BE49-F238E27FC236}">
                <a16:creationId xmlns:a16="http://schemas.microsoft.com/office/drawing/2014/main" id="{1D892884-BFC0-DB7D-AB7D-06A4BE1D3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67" y="3889081"/>
            <a:ext cx="4389120" cy="19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216FC2-6EC1-5A61-F079-B4E5A62E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Prazos e Prioridades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0F3A5B-009F-3FE1-231F-2753E1647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SzPct val="87000"/>
            </a:pPr>
            <a:r>
              <a:rPr lang="en-US" sz="1900" dirty="0"/>
              <a:t>O </a:t>
            </a:r>
            <a:r>
              <a:rPr lang="en-US" sz="1900" dirty="0" err="1"/>
              <a:t>prazo</a:t>
            </a:r>
            <a:r>
              <a:rPr lang="en-US" sz="1900" dirty="0"/>
              <a:t> para a </a:t>
            </a:r>
            <a:r>
              <a:rPr lang="en-US" sz="1900" dirty="0" err="1"/>
              <a:t>conclusão</a:t>
            </a:r>
            <a:r>
              <a:rPr lang="en-US" sz="1900" dirty="0"/>
              <a:t> do </a:t>
            </a:r>
            <a:r>
              <a:rPr lang="en-US" sz="1900" dirty="0" err="1"/>
              <a:t>procedimento</a:t>
            </a:r>
            <a:r>
              <a:rPr lang="en-US" sz="1900" dirty="0"/>
              <a:t> consensual é de </a:t>
            </a:r>
            <a:r>
              <a:rPr lang="en-US" sz="1900" dirty="0" err="1"/>
              <a:t>noventa</a:t>
            </a:r>
            <a:r>
              <a:rPr lang="en-US" sz="1900" dirty="0"/>
              <a:t> </a:t>
            </a:r>
            <a:r>
              <a:rPr lang="en-US" sz="1900" dirty="0" err="1"/>
              <a:t>dias</a:t>
            </a:r>
            <a:r>
              <a:rPr lang="en-US" sz="1900" dirty="0"/>
              <a:t>, </a:t>
            </a:r>
            <a:r>
              <a:rPr lang="en-US" sz="1900" dirty="0" err="1"/>
              <a:t>prorrogável</a:t>
            </a:r>
            <a:r>
              <a:rPr lang="en-US" sz="1900" dirty="0"/>
              <a:t> </a:t>
            </a:r>
            <a:r>
              <a:rPr lang="en-US" sz="1900" dirty="0" err="1"/>
              <a:t>uma</a:t>
            </a:r>
            <a:r>
              <a:rPr lang="en-US" sz="1900" dirty="0"/>
              <a:t> </a:t>
            </a:r>
            <a:r>
              <a:rPr lang="en-US" sz="1900" dirty="0" err="1"/>
              <a:t>vez</a:t>
            </a:r>
            <a:r>
              <a:rPr lang="en-US" sz="1900" dirty="0"/>
              <a:t> </a:t>
            </a:r>
            <a:r>
              <a:rPr lang="en-US" sz="1900" dirty="0" err="1"/>
              <a:t>pelo</a:t>
            </a:r>
            <a:r>
              <a:rPr lang="en-US" sz="1900" dirty="0"/>
              <a:t> </a:t>
            </a:r>
            <a:r>
              <a:rPr lang="en-US" sz="1900" dirty="0" err="1"/>
              <a:t>mesmo</a:t>
            </a:r>
            <a:r>
              <a:rPr lang="en-US" sz="1900" dirty="0"/>
              <a:t> </a:t>
            </a:r>
            <a:r>
              <a:rPr lang="en-US" sz="1900" dirty="0" err="1"/>
              <a:t>período</a:t>
            </a:r>
            <a:r>
              <a:rPr lang="en-US" sz="1900" dirty="0"/>
              <a:t>.</a:t>
            </a:r>
          </a:p>
          <a:p>
            <a:pPr algn="just">
              <a:buSzPct val="87000"/>
            </a:pPr>
            <a:r>
              <a:rPr lang="en-US" sz="1900" dirty="0" err="1"/>
              <a:t>Não</a:t>
            </a:r>
            <a:r>
              <a:rPr lang="en-US" sz="1900" dirty="0"/>
              <a:t> é </a:t>
            </a:r>
            <a:r>
              <a:rPr lang="en-US" sz="1900" dirty="0" err="1"/>
              <a:t>possível</a:t>
            </a:r>
            <a:r>
              <a:rPr lang="en-US" sz="1900" dirty="0"/>
              <a:t> </a:t>
            </a:r>
            <a:r>
              <a:rPr lang="en-US" sz="1900" dirty="0" err="1"/>
              <a:t>prorrogar</a:t>
            </a:r>
            <a:r>
              <a:rPr lang="en-US" sz="1900" dirty="0"/>
              <a:t> o </a:t>
            </a:r>
            <a:r>
              <a:rPr lang="en-US" sz="1900" dirty="0" err="1"/>
              <a:t>procedimento</a:t>
            </a:r>
            <a:r>
              <a:rPr lang="en-US" sz="1900" dirty="0"/>
              <a:t> se o </a:t>
            </a:r>
            <a:r>
              <a:rPr lang="en-US" sz="1900" dirty="0" err="1"/>
              <a:t>prazo</a:t>
            </a:r>
            <a:r>
              <a:rPr lang="en-US" sz="1900" dirty="0"/>
              <a:t> </a:t>
            </a:r>
            <a:r>
              <a:rPr lang="en-US" sz="1900" dirty="0" err="1"/>
              <a:t>decadencial</a:t>
            </a:r>
            <a:r>
              <a:rPr lang="en-US" sz="1900" dirty="0"/>
              <a:t> para </a:t>
            </a:r>
            <a:r>
              <a:rPr lang="en-US" sz="1900" dirty="0" err="1"/>
              <a:t>lançamento</a:t>
            </a:r>
            <a:r>
              <a:rPr lang="en-US" sz="1900" dirty="0"/>
              <a:t> de </a:t>
            </a:r>
            <a:r>
              <a:rPr lang="en-US" sz="1900" dirty="0" err="1"/>
              <a:t>crédito</a:t>
            </a:r>
            <a:r>
              <a:rPr lang="en-US" sz="1900" dirty="0"/>
              <a:t> </a:t>
            </a:r>
            <a:r>
              <a:rPr lang="en-US" sz="1900" dirty="0" err="1"/>
              <a:t>tributário</a:t>
            </a:r>
            <a:r>
              <a:rPr lang="en-US" sz="1900" dirty="0"/>
              <a:t> for </a:t>
            </a:r>
            <a:r>
              <a:rPr lang="en-US" sz="1900" dirty="0" err="1"/>
              <a:t>igual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inferior a cento e </a:t>
            </a:r>
            <a:r>
              <a:rPr lang="en-US" sz="1900" dirty="0" err="1"/>
              <a:t>oitenta</a:t>
            </a:r>
            <a:r>
              <a:rPr lang="en-US" sz="1900" dirty="0"/>
              <a:t> </a:t>
            </a:r>
            <a:r>
              <a:rPr lang="en-US" sz="1900" dirty="0" err="1"/>
              <a:t>dias</a:t>
            </a:r>
            <a:r>
              <a:rPr lang="en-US" sz="1900" dirty="0"/>
              <a:t>.</a:t>
            </a:r>
          </a:p>
          <a:p>
            <a:pPr algn="just">
              <a:buSzPct val="87000"/>
            </a:pPr>
            <a:r>
              <a:rPr lang="en-US" sz="1900" dirty="0" err="1"/>
              <a:t>Os</a:t>
            </a:r>
            <a:r>
              <a:rPr lang="en-US" sz="1900" dirty="0"/>
              <a:t> </a:t>
            </a:r>
            <a:r>
              <a:rPr lang="en-US" sz="1900" dirty="0" err="1"/>
              <a:t>contribuintes</a:t>
            </a:r>
            <a:r>
              <a:rPr lang="en-US" sz="1900" dirty="0"/>
              <a:t> </a:t>
            </a:r>
            <a:r>
              <a:rPr lang="en-US" sz="1900" dirty="0" err="1"/>
              <a:t>integrantes</a:t>
            </a:r>
            <a:r>
              <a:rPr lang="en-US" sz="1900" dirty="0"/>
              <a:t> do </a:t>
            </a:r>
            <a:r>
              <a:rPr lang="en-US" sz="1900" dirty="0" err="1"/>
              <a:t>Confia</a:t>
            </a:r>
            <a:r>
              <a:rPr lang="en-US" sz="1900" dirty="0"/>
              <a:t> e do </a:t>
            </a:r>
            <a:r>
              <a:rPr lang="en-US" sz="1900" dirty="0" err="1"/>
              <a:t>Programa</a:t>
            </a:r>
            <a:r>
              <a:rPr lang="en-US" sz="1900" dirty="0"/>
              <a:t> OEA que </a:t>
            </a:r>
            <a:r>
              <a:rPr lang="en-US" sz="1900" dirty="0" err="1"/>
              <a:t>fazem</a:t>
            </a:r>
            <a:r>
              <a:rPr lang="en-US" sz="1900" dirty="0"/>
              <a:t> </a:t>
            </a:r>
            <a:r>
              <a:rPr lang="en-US" sz="1900" dirty="0" err="1"/>
              <a:t>parte</a:t>
            </a:r>
            <a:r>
              <a:rPr lang="en-US" sz="1900" dirty="0"/>
              <a:t> do </a:t>
            </a:r>
            <a:r>
              <a:rPr lang="en-US" sz="1900" dirty="0" err="1"/>
              <a:t>Receita</a:t>
            </a:r>
            <a:r>
              <a:rPr lang="en-US" sz="1900" dirty="0"/>
              <a:t> de </a:t>
            </a:r>
            <a:r>
              <a:rPr lang="en-US" sz="1900" dirty="0" err="1"/>
              <a:t>Consenso</a:t>
            </a:r>
            <a:r>
              <a:rPr lang="en-US" sz="1900" dirty="0"/>
              <a:t> </a:t>
            </a:r>
            <a:r>
              <a:rPr lang="en-US" sz="1900" dirty="0" err="1"/>
              <a:t>têm</a:t>
            </a:r>
            <a:r>
              <a:rPr lang="en-US" sz="1900" dirty="0"/>
              <a:t> </a:t>
            </a:r>
            <a:r>
              <a:rPr lang="en-US" sz="1900" dirty="0" err="1"/>
              <a:t>prioridade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análise</a:t>
            </a:r>
            <a:r>
              <a:rPr lang="en-US" sz="1900" dirty="0"/>
              <a:t>.</a:t>
            </a:r>
          </a:p>
        </p:txBody>
      </p:sp>
      <p:pic>
        <p:nvPicPr>
          <p:cNvPr id="5" name="Espaço Reservado para Conteúdo 4" descr="Inversão de calendário">
            <a:extLst>
              <a:ext uri="{FF2B5EF4-FFF2-40B4-BE49-F238E27FC236}">
                <a16:creationId xmlns:a16="http://schemas.microsoft.com/office/drawing/2014/main" id="{193BA390-0474-4738-9AEF-D6E7537652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07765" y="774285"/>
            <a:ext cx="3866924" cy="2581173"/>
          </a:xfrm>
          <a:prstGeom prst="rect">
            <a:avLst/>
          </a:prstGeom>
        </p:spPr>
      </p:pic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DF7D8CBB-623C-EF37-3CDF-E89982DE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67" y="3889081"/>
            <a:ext cx="4389120" cy="19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F1772D-A4C0-F299-BD87-47C7C4C7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pt-BR" sz="3700" b="1" dirty="0"/>
              <a:t>Solução consensual no procedimento fiscal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21D336-A954-064A-F72E-3E94F64E4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O procedimento apresenta potencial para prevenir e solucionar controvérsias, evitando litígios no contencioso administrativo e judicial.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48B527-F757-570D-F0DF-2F44010C5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302" y="774285"/>
            <a:ext cx="3809849" cy="2581173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9E9F6E85-068B-B047-E3E5-6B0D19546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67" y="3889081"/>
            <a:ext cx="4389120" cy="19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1549E947-A0FB-3178-BE89-EF2BD7902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6" y="0"/>
            <a:ext cx="11492726" cy="509989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C078D87-BEC6-7F35-B2F4-BA01285D12B1}"/>
              </a:ext>
            </a:extLst>
          </p:cNvPr>
          <p:cNvSpPr txBox="1">
            <a:spLocks/>
          </p:cNvSpPr>
          <p:nvPr/>
        </p:nvSpPr>
        <p:spPr>
          <a:xfrm>
            <a:off x="-136116" y="4197804"/>
            <a:ext cx="1232811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Portaria RFB Nº 467, de 30 de setembro de 2024</a:t>
            </a:r>
          </a:p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Contribuintes com alta classificação em Programas de Estímulo à Conformidade</a:t>
            </a:r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6F289-05C6-FDB7-FFB8-93D8A1521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" y="5424557"/>
            <a:ext cx="1770434" cy="120194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m 9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A315627B-49FA-1108-F60D-BC04AE3C2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49" y="5614576"/>
            <a:ext cx="2859985" cy="965345"/>
          </a:xfrm>
          <a:prstGeom prst="rect">
            <a:avLst/>
          </a:prstGeom>
          <a:effectLst>
            <a:glow rad="50800">
              <a:schemeClr val="bg1">
                <a:alpha val="91000"/>
              </a:schemeClr>
            </a:glo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BE9BF09-3E56-A700-D4E9-1F77F2BD3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083" y="5682306"/>
            <a:ext cx="1863404" cy="897615"/>
          </a:xfrm>
          <a:prstGeom prst="rect">
            <a:avLst/>
          </a:prstGeom>
          <a:effectLst>
            <a:glow rad="50800">
              <a:schemeClr val="bg1">
                <a:alpha val="9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35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0F959F-B2D1-C2BC-C452-B77CB837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 fontScale="90000"/>
          </a:bodyPr>
          <a:lstStyle/>
          <a:p>
            <a:r>
              <a:rPr lang="pt-BR" sz="2800" b="1" dirty="0"/>
              <a:t>Procedimento de Consensualidade Fiscal - Receita de Consenso</a:t>
            </a: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C240A0-ABDC-EB83-907A-745BA50D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algn="just"/>
            <a:r>
              <a:rPr lang="pt-BR" sz="1700"/>
              <a:t>O Procedimento de Consensualidade Fiscal busca evitar que conflitos tributários ou aduaneiros se tornem litigiosos.</a:t>
            </a:r>
          </a:p>
          <a:p>
            <a:pPr algn="just">
              <a:buSzPct val="87000"/>
            </a:pPr>
            <a:r>
              <a:rPr lang="en-US" sz="1700"/>
              <a:t>O objetivo é tornar a relação entre a RFB e os contribuintes mais dialógica.</a:t>
            </a:r>
          </a:p>
          <a:p>
            <a:pPr algn="just">
              <a:buSzPct val="87000"/>
            </a:pPr>
            <a:r>
              <a:rPr lang="en-US" sz="1700"/>
              <a:t>O Receita de Consenso propõe uma mudança de paradigma na relação entre a RFB e contribuintes.</a:t>
            </a:r>
          </a:p>
          <a:p>
            <a:pPr algn="just"/>
            <a:r>
              <a:rPr lang="pt-BR" sz="1700"/>
              <a:t>O Receita de Consenso é autônomo e independente do processo de trabalho da fiscalização de tributos internos e aduaneiros.</a:t>
            </a:r>
          </a:p>
          <a:p>
            <a:pPr algn="just"/>
            <a:r>
              <a:rPr lang="pt-BR" sz="1700"/>
              <a:t>Os princípios do Receita de Consenso são: imparcialidade, voluntariedade, boa-fé mútua, prevenção e solução consensual de controvérsias e cumprimento das soluções acordadas.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40F16737-06C1-351E-1A88-33404720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862841"/>
            <a:ext cx="4397433" cy="195685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42566BB-6444-F54A-7B44-38C35382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526" y="3707894"/>
            <a:ext cx="3745362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B4B27F-B95B-E0DF-7532-207B1A65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/>
              <a:t>Centro de Prevenção e Solução de Conflitos Tributários e Aduaneiros (Cecat)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CFB255-EA20-27AB-F2DD-94AE27484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SzPct val="87000"/>
            </a:pPr>
            <a:r>
              <a:rPr lang="en-US" sz="1900" dirty="0"/>
              <a:t>O Centro de </a:t>
            </a:r>
            <a:r>
              <a:rPr lang="en-US" sz="1900" dirty="0" err="1"/>
              <a:t>Prevenção</a:t>
            </a:r>
            <a:r>
              <a:rPr lang="en-US" sz="1900" dirty="0"/>
              <a:t> e </a:t>
            </a:r>
            <a:r>
              <a:rPr lang="en-US" sz="1900" dirty="0" err="1"/>
              <a:t>Solução</a:t>
            </a:r>
            <a:r>
              <a:rPr lang="en-US" sz="1900" dirty="0"/>
              <a:t> de </a:t>
            </a:r>
            <a:r>
              <a:rPr lang="en-US" sz="1900" dirty="0" err="1"/>
              <a:t>Conflitos</a:t>
            </a:r>
            <a:r>
              <a:rPr lang="en-US" sz="1900" dirty="0"/>
              <a:t> </a:t>
            </a:r>
            <a:r>
              <a:rPr lang="en-US" sz="1900" dirty="0" err="1"/>
              <a:t>Tributários</a:t>
            </a:r>
            <a:r>
              <a:rPr lang="en-US" sz="1900" dirty="0"/>
              <a:t> e </a:t>
            </a:r>
            <a:r>
              <a:rPr lang="en-US" sz="1900" dirty="0" err="1"/>
              <a:t>Aduaneiros</a:t>
            </a:r>
            <a:r>
              <a:rPr lang="en-US" sz="1900" dirty="0"/>
              <a:t>, </a:t>
            </a:r>
            <a:r>
              <a:rPr lang="en-US" sz="1900" dirty="0" err="1"/>
              <a:t>criado</a:t>
            </a:r>
            <a:r>
              <a:rPr lang="en-US" sz="1900" dirty="0"/>
              <a:t> pela RFB, é </a:t>
            </a:r>
            <a:r>
              <a:rPr lang="en-US" sz="1900" dirty="0" err="1"/>
              <a:t>responsável</a:t>
            </a:r>
            <a:r>
              <a:rPr lang="en-US" sz="1900" dirty="0"/>
              <a:t> pela </a:t>
            </a:r>
            <a:r>
              <a:rPr lang="en-US" sz="1900" dirty="0" err="1"/>
              <a:t>prevenção</a:t>
            </a:r>
            <a:r>
              <a:rPr lang="en-US" sz="1900" dirty="0"/>
              <a:t> e </a:t>
            </a:r>
            <a:r>
              <a:rPr lang="en-US" sz="1900" dirty="0" err="1"/>
              <a:t>solução</a:t>
            </a:r>
            <a:r>
              <a:rPr lang="en-US" sz="1900" dirty="0"/>
              <a:t> de </a:t>
            </a:r>
            <a:r>
              <a:rPr lang="en-US" sz="1900" dirty="0" err="1"/>
              <a:t>conflitos</a:t>
            </a:r>
            <a:r>
              <a:rPr lang="en-US" sz="1900" dirty="0"/>
              <a:t> </a:t>
            </a:r>
            <a:r>
              <a:rPr lang="en-US" sz="1900" dirty="0" err="1"/>
              <a:t>tributários</a:t>
            </a:r>
            <a:r>
              <a:rPr lang="en-US" sz="1900" dirty="0"/>
              <a:t> e </a:t>
            </a:r>
            <a:r>
              <a:rPr lang="en-US" sz="1900" dirty="0" err="1"/>
              <a:t>aduaneiros</a:t>
            </a:r>
            <a:r>
              <a:rPr lang="en-US" sz="1900" dirty="0"/>
              <a:t>.</a:t>
            </a:r>
          </a:p>
          <a:p>
            <a:pPr algn="just">
              <a:buSzPct val="87000"/>
            </a:pPr>
            <a:r>
              <a:rPr lang="en-US" sz="1900" dirty="0"/>
              <a:t>O </a:t>
            </a:r>
            <a:r>
              <a:rPr lang="en-US" sz="1900" dirty="0" err="1"/>
              <a:t>Cecat</a:t>
            </a:r>
            <a:r>
              <a:rPr lang="en-US" sz="1900" dirty="0"/>
              <a:t> atua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casos</a:t>
            </a:r>
            <a:r>
              <a:rPr lang="en-US" sz="1900" dirty="0"/>
              <a:t> que </a:t>
            </a:r>
            <a:r>
              <a:rPr lang="en-US" sz="1900" dirty="0" err="1"/>
              <a:t>não</a:t>
            </a:r>
            <a:r>
              <a:rPr lang="en-US" sz="1900" dirty="0"/>
              <a:t> </a:t>
            </a:r>
            <a:r>
              <a:rPr lang="en-US" sz="1900" dirty="0" err="1"/>
              <a:t>sejam</a:t>
            </a:r>
            <a:r>
              <a:rPr lang="en-US" sz="1900" dirty="0"/>
              <a:t> </a:t>
            </a:r>
            <a:r>
              <a:rPr lang="en-US" sz="1900" dirty="0" err="1"/>
              <a:t>objeto</a:t>
            </a:r>
            <a:r>
              <a:rPr lang="en-US" sz="1900" dirty="0"/>
              <a:t> de </a:t>
            </a:r>
            <a:r>
              <a:rPr lang="en-US" sz="1900" dirty="0" err="1"/>
              <a:t>processos</a:t>
            </a:r>
            <a:r>
              <a:rPr lang="en-US" sz="1900" dirty="0"/>
              <a:t> </a:t>
            </a:r>
            <a:r>
              <a:rPr lang="en-US" sz="1900" dirty="0" err="1"/>
              <a:t>administrativos</a:t>
            </a:r>
            <a:r>
              <a:rPr lang="en-US" sz="1900" dirty="0"/>
              <a:t> </a:t>
            </a:r>
            <a:r>
              <a:rPr lang="en-US" sz="1900" dirty="0" err="1"/>
              <a:t>fiscais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</a:t>
            </a:r>
            <a:r>
              <a:rPr lang="en-US" sz="1900" dirty="0" err="1"/>
              <a:t>judiciais</a:t>
            </a:r>
            <a:r>
              <a:rPr lang="en-US" sz="1900" dirty="0"/>
              <a:t>, </a:t>
            </a:r>
            <a:r>
              <a:rPr lang="en-US" sz="1900" dirty="0" err="1"/>
              <a:t>relativos</a:t>
            </a:r>
            <a:r>
              <a:rPr lang="en-US" sz="1900" dirty="0"/>
              <a:t> a </a:t>
            </a:r>
            <a:r>
              <a:rPr lang="en-US" sz="1900" dirty="0" err="1"/>
              <a:t>tributos</a:t>
            </a:r>
            <a:r>
              <a:rPr lang="en-US" sz="1900" dirty="0"/>
              <a:t> </a:t>
            </a:r>
            <a:r>
              <a:rPr lang="en-US" sz="1900" dirty="0" err="1"/>
              <a:t>administrados</a:t>
            </a:r>
            <a:r>
              <a:rPr lang="en-US" sz="1900" dirty="0"/>
              <a:t> </a:t>
            </a:r>
            <a:r>
              <a:rPr lang="en-US" sz="1900" dirty="0" err="1"/>
              <a:t>pelo</a:t>
            </a:r>
            <a:r>
              <a:rPr lang="en-US" sz="1900" dirty="0"/>
              <a:t> </a:t>
            </a:r>
            <a:r>
              <a:rPr lang="en-US" sz="1900" dirty="0" err="1"/>
              <a:t>órgão</a:t>
            </a:r>
            <a:r>
              <a:rPr lang="en-US" sz="1900" dirty="0"/>
              <a:t>.</a:t>
            </a:r>
          </a:p>
          <a:p>
            <a:pPr algn="just">
              <a:buSzPct val="87000"/>
            </a:pPr>
            <a:r>
              <a:rPr lang="en-US" sz="1900" dirty="0"/>
              <a:t>As </a:t>
            </a:r>
            <a:r>
              <a:rPr lang="en-US" sz="1900" dirty="0" err="1"/>
              <a:t>atividades</a:t>
            </a:r>
            <a:r>
              <a:rPr lang="en-US" sz="1900" dirty="0"/>
              <a:t> do </a:t>
            </a:r>
            <a:r>
              <a:rPr lang="en-US" sz="1900" dirty="0" err="1"/>
              <a:t>Cecat</a:t>
            </a:r>
            <a:r>
              <a:rPr lang="en-US" sz="1900" dirty="0"/>
              <a:t> </a:t>
            </a:r>
            <a:r>
              <a:rPr lang="en-US" sz="1900" dirty="0" err="1"/>
              <a:t>incluem</a:t>
            </a:r>
            <a:r>
              <a:rPr lang="en-US" sz="1900" dirty="0"/>
              <a:t> </a:t>
            </a:r>
            <a:r>
              <a:rPr lang="en-US" sz="1900" dirty="0" err="1"/>
              <a:t>recepcionar</a:t>
            </a:r>
            <a:r>
              <a:rPr lang="en-US" sz="1900" dirty="0"/>
              <a:t> as </a:t>
            </a:r>
            <a:r>
              <a:rPr lang="en-US" sz="1900" dirty="0" err="1"/>
              <a:t>demandas</a:t>
            </a:r>
            <a:r>
              <a:rPr lang="en-US" sz="1900" dirty="0"/>
              <a:t>, </a:t>
            </a:r>
            <a:r>
              <a:rPr lang="en-US" sz="1900" dirty="0" err="1"/>
              <a:t>examinar</a:t>
            </a:r>
            <a:r>
              <a:rPr lang="en-US" sz="1900" dirty="0"/>
              <a:t> a </a:t>
            </a:r>
            <a:r>
              <a:rPr lang="en-US" sz="1900" dirty="0" err="1"/>
              <a:t>admissibilidade</a:t>
            </a:r>
            <a:r>
              <a:rPr lang="en-US" sz="1900" dirty="0"/>
              <a:t> das </a:t>
            </a:r>
            <a:r>
              <a:rPr lang="en-US" sz="1900" dirty="0" err="1"/>
              <a:t>demandas</a:t>
            </a:r>
            <a:r>
              <a:rPr lang="en-US" sz="1900" dirty="0"/>
              <a:t> </a:t>
            </a:r>
            <a:r>
              <a:rPr lang="en-US" sz="1900" dirty="0" err="1"/>
              <a:t>recebidas</a:t>
            </a:r>
            <a:r>
              <a:rPr lang="en-US" sz="1900" dirty="0"/>
              <a:t> e </a:t>
            </a:r>
            <a:r>
              <a:rPr lang="en-US" sz="1900" dirty="0" err="1"/>
              <a:t>analisar</a:t>
            </a:r>
            <a:r>
              <a:rPr lang="en-US" sz="1900" dirty="0"/>
              <a:t> e </a:t>
            </a:r>
            <a:r>
              <a:rPr lang="en-US" sz="1900" dirty="0" err="1"/>
              <a:t>deliberar</a:t>
            </a:r>
            <a:r>
              <a:rPr lang="en-US" sz="1900" dirty="0"/>
              <a:t>,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ambiente</a:t>
            </a:r>
            <a:r>
              <a:rPr lang="en-US" sz="1900" dirty="0"/>
              <a:t> consensual e </a:t>
            </a:r>
            <a:r>
              <a:rPr lang="en-US" sz="1900" dirty="0" err="1"/>
              <a:t>dialógico</a:t>
            </a:r>
            <a:r>
              <a:rPr lang="en-US" sz="1900" dirty="0"/>
              <a:t>, as </a:t>
            </a:r>
            <a:r>
              <a:rPr lang="en-US" sz="1900" dirty="0" err="1"/>
              <a:t>matérias</a:t>
            </a:r>
            <a:r>
              <a:rPr lang="en-US" sz="1900" dirty="0"/>
              <a:t> </a:t>
            </a:r>
            <a:r>
              <a:rPr lang="en-US" sz="1900" dirty="0" err="1"/>
              <a:t>admitidas</a:t>
            </a:r>
            <a:r>
              <a:rPr lang="en-US" sz="1900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ço Reservado para Conteúdo 7" descr="Logotipo, nome da empresa&#10;&#10;Descrição gerada automaticamente">
            <a:extLst>
              <a:ext uri="{FF2B5EF4-FFF2-40B4-BE49-F238E27FC236}">
                <a16:creationId xmlns:a16="http://schemas.microsoft.com/office/drawing/2014/main" id="{5630010C-62CC-D189-B5A9-BF9668DA9D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862841"/>
            <a:ext cx="4397433" cy="195685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591BF3D-5293-5432-8F56-F2B1015AD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539" y="3707894"/>
            <a:ext cx="3759337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8172FB-5C34-CCCB-C2D6-F9F00F0C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t-BR" sz="3700" b="1" dirty="0"/>
              <a:t>Ingresso no Receita de Consenso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445696-777D-97BB-7C8A-48C8901C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algn="just"/>
            <a:r>
              <a:rPr lang="en-US" sz="1900" dirty="0"/>
              <a:t>O </a:t>
            </a:r>
            <a:r>
              <a:rPr lang="en-US" sz="1900" dirty="0" err="1"/>
              <a:t>ingresso</a:t>
            </a:r>
            <a:r>
              <a:rPr lang="en-US" sz="1900" dirty="0"/>
              <a:t> no </a:t>
            </a:r>
            <a:r>
              <a:rPr lang="en-US" sz="1900" dirty="0" err="1"/>
              <a:t>Receita</a:t>
            </a:r>
            <a:r>
              <a:rPr lang="en-US" sz="1900" dirty="0"/>
              <a:t> de </a:t>
            </a:r>
            <a:r>
              <a:rPr lang="en-US" sz="1900" dirty="0" err="1"/>
              <a:t>Consenso</a:t>
            </a:r>
            <a:r>
              <a:rPr lang="en-US" sz="1900" dirty="0"/>
              <a:t> é </a:t>
            </a:r>
            <a:r>
              <a:rPr lang="en-US" sz="1900" dirty="0" err="1"/>
              <a:t>permitido</a:t>
            </a:r>
            <a:r>
              <a:rPr lang="en-US" sz="1900" dirty="0"/>
              <a:t> para </a:t>
            </a:r>
            <a:r>
              <a:rPr lang="en-US" sz="1900" dirty="0" err="1"/>
              <a:t>contribuintes</a:t>
            </a:r>
            <a:r>
              <a:rPr lang="en-US" sz="1900" dirty="0"/>
              <a:t> com </a:t>
            </a:r>
            <a:r>
              <a:rPr lang="en-US" sz="1900" dirty="0" err="1"/>
              <a:t>alta</a:t>
            </a:r>
            <a:r>
              <a:rPr lang="en-US" sz="1900" dirty="0"/>
              <a:t> </a:t>
            </a:r>
            <a:r>
              <a:rPr lang="en-US" sz="1900" dirty="0" err="1"/>
              <a:t>classificação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Programas</a:t>
            </a:r>
            <a:r>
              <a:rPr lang="en-US" sz="1900" dirty="0"/>
              <a:t> de </a:t>
            </a:r>
            <a:r>
              <a:rPr lang="en-US" sz="1900" dirty="0" err="1"/>
              <a:t>Estímulo</a:t>
            </a:r>
            <a:r>
              <a:rPr lang="en-US" sz="1900" dirty="0"/>
              <a:t> à </a:t>
            </a:r>
            <a:r>
              <a:rPr lang="en-US" sz="1900" dirty="0" err="1"/>
              <a:t>Conformidade</a:t>
            </a:r>
            <a:r>
              <a:rPr lang="en-US" sz="1900" dirty="0"/>
              <a:t>.</a:t>
            </a:r>
          </a:p>
          <a:p>
            <a:pPr algn="just"/>
            <a:r>
              <a:rPr lang="pt-BR" sz="1900" dirty="0"/>
              <a:t>O Receita de Consenso pode ocorrer em:</a:t>
            </a:r>
          </a:p>
          <a:p>
            <a:pPr algn="just"/>
            <a:r>
              <a:rPr lang="pt-BR" sz="1900" dirty="0"/>
              <a:t>a) um procedimento fiscal, caso haja divergência, no procedimento fiscal, entre os entendimentos da fiscalização e do interessado</a:t>
            </a:r>
          </a:p>
          <a:p>
            <a:pPr algn="just"/>
            <a:r>
              <a:rPr lang="pt-BR" sz="1900" dirty="0"/>
              <a:t>b)  sem um procedimento fiscal, caso haja dúvidas quanto à consequência fiscais de um determinado negócio jurídico do interessado.</a:t>
            </a:r>
          </a:p>
          <a:p>
            <a:pPr algn="just"/>
            <a:endParaRPr lang="pt-BR" sz="19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74773A3-2E1E-8F57-F0B3-342D8C40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461991"/>
            <a:ext cx="4397433" cy="7585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6DA1BB78-993C-6B3A-079A-F6DD21328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3989258"/>
            <a:ext cx="4395569" cy="19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1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FAE3A0-F043-A462-D395-3DC9BF45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t-BR" sz="4000" b="1" dirty="0"/>
              <a:t>Vedações ao Ingresso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36D42F-D0EB-CDA4-5776-E84B12442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Demandas relacionadas a sonegação, fraude, conluio, crimes contra a ordem tributária, crimes de descaminho ou contrabando, ou infrações puníveis com pena de perdimento.</a:t>
            </a:r>
          </a:p>
          <a:p>
            <a:pPr algn="just"/>
            <a:r>
              <a:rPr lang="pt-BR" sz="2000" dirty="0"/>
              <a:t>Os fatos geradores cujo prazo de decadência para lançamento do crédito tributário seja inferior a trezentos e sessenta dias, contado da data do requerimento, não podem ser objeto de ingresso no Receita de Consenso.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BECD3C47-E834-F079-5C69-7438084E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862841"/>
            <a:ext cx="4397433" cy="195685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7120567-AA6D-CD5A-E729-75F37EAD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46" y="3707894"/>
            <a:ext cx="2527323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BCF2E-9055-8C56-FB93-32D3E40A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Requerimento do Receita de Consenso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7E9CA8-3F53-E5E4-FD65-A071E1C28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25" y="2278719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SzPct val="87000"/>
            </a:pPr>
            <a:r>
              <a:rPr lang="en-US" sz="2000" dirty="0"/>
              <a:t>As </a:t>
            </a:r>
            <a:r>
              <a:rPr lang="en-US" sz="2000" dirty="0" err="1"/>
              <a:t>matérias</a:t>
            </a:r>
            <a:r>
              <a:rPr lang="en-US" sz="2000" dirty="0"/>
              <a:t> </a:t>
            </a:r>
            <a:r>
              <a:rPr lang="en-US" sz="2000" dirty="0" err="1"/>
              <a:t>discutidas</a:t>
            </a:r>
            <a:r>
              <a:rPr lang="en-US" sz="2000" dirty="0"/>
              <a:t> no </a:t>
            </a:r>
            <a:r>
              <a:rPr lang="en-US" sz="2000" dirty="0" err="1"/>
              <a:t>Receita</a:t>
            </a:r>
            <a:r>
              <a:rPr lang="en-US" sz="2000" dirty="0"/>
              <a:t> de </a:t>
            </a:r>
            <a:r>
              <a:rPr lang="en-US" sz="2000" dirty="0" err="1"/>
              <a:t>Consenso</a:t>
            </a:r>
            <a:r>
              <a:rPr lang="en-US" sz="2000" dirty="0"/>
              <a:t> </a:t>
            </a:r>
            <a:r>
              <a:rPr lang="en-US" sz="2000" dirty="0" err="1"/>
              <a:t>devem</a:t>
            </a:r>
            <a:r>
              <a:rPr lang="en-US" sz="2000" dirty="0"/>
              <a:t> </a:t>
            </a:r>
            <a:r>
              <a:rPr lang="en-US" sz="2000" dirty="0" err="1"/>
              <a:t>constar</a:t>
            </a:r>
            <a:r>
              <a:rPr lang="en-US" sz="2000" dirty="0"/>
              <a:t> de </a:t>
            </a:r>
            <a:r>
              <a:rPr lang="en-US" sz="2000" dirty="0" err="1"/>
              <a:t>requerimento</a:t>
            </a:r>
            <a:r>
              <a:rPr lang="en-US" sz="2000" dirty="0"/>
              <a:t> </a:t>
            </a:r>
            <a:r>
              <a:rPr lang="en-US" sz="2000" dirty="0" err="1"/>
              <a:t>protocolizado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meio</a:t>
            </a:r>
            <a:r>
              <a:rPr lang="en-US" sz="2000" dirty="0"/>
              <a:t> do Portal de </a:t>
            </a:r>
            <a:r>
              <a:rPr lang="en-US" sz="2000" dirty="0" err="1"/>
              <a:t>Serviços</a:t>
            </a:r>
            <a:r>
              <a:rPr lang="en-US" sz="2000" dirty="0"/>
              <a:t> </a:t>
            </a:r>
            <a:r>
              <a:rPr lang="en-US" sz="2000" dirty="0" err="1"/>
              <a:t>Digitais</a:t>
            </a:r>
            <a:r>
              <a:rPr lang="en-US" sz="2000" dirty="0"/>
              <a:t> da </a:t>
            </a:r>
            <a:r>
              <a:rPr lang="en-US" sz="2000" dirty="0" err="1"/>
              <a:t>Receita</a:t>
            </a:r>
            <a:r>
              <a:rPr lang="en-US" sz="2000" dirty="0"/>
              <a:t> Federal, </a:t>
            </a:r>
            <a:r>
              <a:rPr lang="en-US" sz="2000" dirty="0" err="1"/>
              <a:t>utilizando</a:t>
            </a:r>
            <a:r>
              <a:rPr lang="en-US" sz="2000" dirty="0"/>
              <a:t> </a:t>
            </a:r>
            <a:r>
              <a:rPr lang="en-US" sz="2000" dirty="0" err="1"/>
              <a:t>identificação</a:t>
            </a:r>
            <a:r>
              <a:rPr lang="en-US" sz="2000" dirty="0"/>
              <a:t>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</a:t>
            </a:r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endParaRPr lang="en-US" sz="2000" dirty="0"/>
          </a:p>
          <a:p>
            <a:pPr algn="just">
              <a:buSzPct val="87000"/>
            </a:pPr>
            <a:r>
              <a:rPr lang="en-US" sz="2000" dirty="0"/>
              <a:t>O </a:t>
            </a:r>
            <a:r>
              <a:rPr lang="en-US" sz="2000" dirty="0" err="1"/>
              <a:t>requerimento</a:t>
            </a:r>
            <a:r>
              <a:rPr lang="en-US" sz="2000" dirty="0"/>
              <a:t> </a:t>
            </a:r>
            <a:r>
              <a:rPr lang="en-US" sz="2000" dirty="0" err="1"/>
              <a:t>deve</a:t>
            </a:r>
            <a:r>
              <a:rPr lang="en-US" sz="2000" dirty="0"/>
              <a:t> </a:t>
            </a:r>
            <a:r>
              <a:rPr lang="en-US" sz="2000" dirty="0" err="1"/>
              <a:t>indicar</a:t>
            </a:r>
            <a:r>
              <a:rPr lang="en-US" sz="2000" dirty="0"/>
              <a:t> </a:t>
            </a:r>
            <a:r>
              <a:rPr lang="en-US" sz="2000" dirty="0" err="1"/>
              <a:t>objetivamente</a:t>
            </a:r>
            <a:r>
              <a:rPr lang="en-US" sz="2000" dirty="0"/>
              <a:t> o </a:t>
            </a:r>
            <a:r>
              <a:rPr lang="en-US" sz="2000" dirty="0" err="1"/>
              <a:t>fato</a:t>
            </a:r>
            <a:r>
              <a:rPr lang="en-US" sz="2000" dirty="0"/>
              <a:t> </a:t>
            </a:r>
            <a:r>
              <a:rPr lang="en-US" sz="2000" dirty="0" err="1"/>
              <a:t>tributário</a:t>
            </a:r>
            <a:r>
              <a:rPr lang="en-US" sz="2000" dirty="0"/>
              <a:t> e </a:t>
            </a:r>
            <a:r>
              <a:rPr lang="en-US" sz="2000" dirty="0" err="1"/>
              <a:t>aduaneiro</a:t>
            </a:r>
            <a:r>
              <a:rPr lang="en-US" sz="2000" dirty="0"/>
              <a:t> </a:t>
            </a:r>
            <a:r>
              <a:rPr lang="en-US" sz="2000" dirty="0" err="1"/>
              <a:t>objeto</a:t>
            </a:r>
            <a:r>
              <a:rPr lang="en-US" sz="2000" dirty="0"/>
              <a:t> da </a:t>
            </a:r>
            <a:r>
              <a:rPr lang="en-US" sz="2000" dirty="0" err="1"/>
              <a:t>demanda</a:t>
            </a:r>
            <a:r>
              <a:rPr lang="en-US" sz="2000" dirty="0"/>
              <a:t> e a </a:t>
            </a:r>
            <a:r>
              <a:rPr lang="en-US" sz="2000" dirty="0" err="1"/>
              <a:t>solução</a:t>
            </a:r>
            <a:r>
              <a:rPr lang="en-US" sz="2000" dirty="0"/>
              <a:t> </a:t>
            </a:r>
            <a:r>
              <a:rPr lang="en-US" sz="2000" dirty="0" err="1"/>
              <a:t>aplicável</a:t>
            </a:r>
            <a:r>
              <a:rPr lang="en-US" sz="2000" dirty="0"/>
              <a:t> ao </a:t>
            </a:r>
            <a:r>
              <a:rPr lang="en-US" sz="2000" dirty="0" err="1"/>
              <a:t>caso</a:t>
            </a:r>
            <a:endParaRPr lang="en-US" sz="2000" dirty="0"/>
          </a:p>
          <a:p>
            <a:pPr algn="just">
              <a:buSzPct val="87000"/>
            </a:pPr>
            <a:r>
              <a:rPr lang="en-US" sz="2000" dirty="0"/>
              <a:t>Na </a:t>
            </a:r>
            <a:r>
              <a:rPr lang="en-US" sz="2000" dirty="0" err="1"/>
              <a:t>ausência</a:t>
            </a:r>
            <a:r>
              <a:rPr lang="en-US" sz="2000" dirty="0"/>
              <a:t> de </a:t>
            </a:r>
            <a:r>
              <a:rPr lang="en-US" sz="2000" dirty="0" err="1"/>
              <a:t>procedimento</a:t>
            </a:r>
            <a:r>
              <a:rPr lang="en-US" sz="2000" dirty="0"/>
              <a:t> fiscal, </a:t>
            </a:r>
            <a:r>
              <a:rPr lang="en-US" sz="2000" dirty="0" err="1"/>
              <a:t>deve</a:t>
            </a:r>
            <a:r>
              <a:rPr lang="en-US" sz="2000" dirty="0"/>
              <a:t> ser </a:t>
            </a:r>
            <a:r>
              <a:rPr lang="en-US" sz="2000" dirty="0" err="1"/>
              <a:t>incluído</a:t>
            </a:r>
            <a:r>
              <a:rPr lang="en-US" sz="2000" dirty="0"/>
              <a:t> ao </a:t>
            </a:r>
            <a:r>
              <a:rPr lang="en-US" sz="2000" dirty="0" err="1"/>
              <a:t>requerimento</a:t>
            </a:r>
            <a:r>
              <a:rPr lang="en-US" sz="2000" dirty="0"/>
              <a:t> um </a:t>
            </a:r>
            <a:r>
              <a:rPr lang="en-US" sz="2000" dirty="0" err="1"/>
              <a:t>quadro</a:t>
            </a:r>
            <a:r>
              <a:rPr lang="en-US" sz="2000" dirty="0"/>
              <a:t> </a:t>
            </a:r>
            <a:r>
              <a:rPr lang="en-US" sz="2000" dirty="0" err="1"/>
              <a:t>cronológico</a:t>
            </a:r>
            <a:r>
              <a:rPr lang="en-US" sz="2000" dirty="0"/>
              <a:t> dos </a:t>
            </a:r>
            <a:r>
              <a:rPr lang="en-US" sz="2000" dirty="0" err="1"/>
              <a:t>atos</a:t>
            </a:r>
            <a:r>
              <a:rPr lang="en-US" sz="2000" dirty="0"/>
              <a:t> </a:t>
            </a:r>
            <a:r>
              <a:rPr lang="en-US" sz="2000" dirty="0" err="1"/>
              <a:t>jurídicos</a:t>
            </a:r>
            <a:r>
              <a:rPr lang="en-US" sz="2000" dirty="0"/>
              <a:t> e </a:t>
            </a:r>
            <a:r>
              <a:rPr lang="en-US" sz="2000" dirty="0" err="1"/>
              <a:t>fluxograma</a:t>
            </a:r>
            <a:r>
              <a:rPr lang="en-US" sz="2000" dirty="0"/>
              <a:t> </a:t>
            </a:r>
            <a:r>
              <a:rPr lang="en-US" sz="2000" dirty="0" err="1"/>
              <a:t>comparativo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947E3ED-FE08-4205-4B28-9B39E9BFEACF}"/>
              </a:ext>
            </a:extLst>
          </p:cNvPr>
          <p:cNvGrpSpPr/>
          <p:nvPr/>
        </p:nvGrpSpPr>
        <p:grpSpPr>
          <a:xfrm>
            <a:off x="7000519" y="121726"/>
            <a:ext cx="3613362" cy="3230795"/>
            <a:chOff x="124102" y="450715"/>
            <a:chExt cx="6627571" cy="5860716"/>
          </a:xfrm>
        </p:grpSpPr>
        <p:pic>
          <p:nvPicPr>
            <p:cNvPr id="13" name="Picture 2" descr="Monitor, Tela, Computador, Internet">
              <a:extLst>
                <a:ext uri="{FF2B5EF4-FFF2-40B4-BE49-F238E27FC236}">
                  <a16:creationId xmlns:a16="http://schemas.microsoft.com/office/drawing/2014/main" id="{F77B3108-BDEC-3868-8DC6-106FCEE1E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2" y="450715"/>
              <a:ext cx="6627571" cy="586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02EF8CE-8C18-BF1F-6914-B7A7889F9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049" y="845391"/>
              <a:ext cx="1966255" cy="630884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D448212-9D25-733C-9478-682A7C77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6874" y="892882"/>
              <a:ext cx="3615635" cy="320073"/>
            </a:xfrm>
            <a:prstGeom prst="rect">
              <a:avLst/>
            </a:prstGeom>
          </p:spPr>
        </p:pic>
        <p:pic>
          <p:nvPicPr>
            <p:cNvPr id="16" name="Espaço Reservado para Conteúdo 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F5044F06-E866-5F55-3F2E-36F0E01C9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9" y="1729807"/>
              <a:ext cx="5592420" cy="2488626"/>
            </a:xfrm>
            <a:prstGeom prst="rect">
              <a:avLst/>
            </a:prstGeom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D07D2EA-6B9E-5686-82C0-4F6C3DA1AE42}"/>
              </a:ext>
            </a:extLst>
          </p:cNvPr>
          <p:cNvGrpSpPr/>
          <p:nvPr/>
        </p:nvGrpSpPr>
        <p:grpSpPr>
          <a:xfrm>
            <a:off x="7000519" y="3588242"/>
            <a:ext cx="3613362" cy="3222660"/>
            <a:chOff x="124102" y="450715"/>
            <a:chExt cx="6627571" cy="5860716"/>
          </a:xfrm>
        </p:grpSpPr>
        <p:pic>
          <p:nvPicPr>
            <p:cNvPr id="20" name="Picture 2" descr="Monitor, Tela, Computador, Internet">
              <a:extLst>
                <a:ext uri="{FF2B5EF4-FFF2-40B4-BE49-F238E27FC236}">
                  <a16:creationId xmlns:a16="http://schemas.microsoft.com/office/drawing/2014/main" id="{FEFADAD4-FF3A-9501-1D1E-2E9C4BC5A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2" y="450715"/>
              <a:ext cx="6627571" cy="586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B22F743-8E7F-0059-EF87-1B11A51D1FD7}"/>
                </a:ext>
              </a:extLst>
            </p:cNvPr>
            <p:cNvGrpSpPr/>
            <p:nvPr/>
          </p:nvGrpSpPr>
          <p:grpSpPr>
            <a:xfrm>
              <a:off x="533396" y="804511"/>
              <a:ext cx="5757011" cy="3396427"/>
              <a:chOff x="533396" y="804511"/>
              <a:chExt cx="5757011" cy="3396427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72B8908C-5269-5555-9A52-A0CD5CB6D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398" y="804511"/>
                <a:ext cx="1781175" cy="571500"/>
              </a:xfrm>
              <a:prstGeom prst="rect">
                <a:avLst/>
              </a:prstGeom>
            </p:spPr>
          </p:pic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D0B00BEE-E3AF-EB3D-C804-38458EC70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4586" y="892883"/>
                <a:ext cx="3317923" cy="293718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3EEF8773-2CFE-171A-EF6D-8D0FC82F72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396" y="1628769"/>
                <a:ext cx="5757011" cy="25721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863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81AC60-C528-A2B1-45CD-06FD4DA8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Exame de Admissibilidade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F2CB1D-CDC0-7CEA-A034-77762C72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SzPct val="87000"/>
            </a:pPr>
            <a:r>
              <a:rPr lang="en-US" sz="1600" dirty="0"/>
              <a:t>A </a:t>
            </a:r>
            <a:r>
              <a:rPr lang="en-US" sz="1600" dirty="0" err="1"/>
              <a:t>admissibilidade</a:t>
            </a:r>
            <a:r>
              <a:rPr lang="en-US" sz="1600" dirty="0"/>
              <a:t> de </a:t>
            </a:r>
            <a:r>
              <a:rPr lang="en-US" sz="1600" dirty="0" err="1"/>
              <a:t>casos</a:t>
            </a:r>
            <a:r>
              <a:rPr lang="en-US" sz="1600" dirty="0"/>
              <a:t> </a:t>
            </a:r>
            <a:r>
              <a:rPr lang="en-US" sz="1600" dirty="0" err="1"/>
              <a:t>será</a:t>
            </a:r>
            <a:r>
              <a:rPr lang="en-US" sz="1600" dirty="0"/>
              <a:t> </a:t>
            </a:r>
            <a:r>
              <a:rPr lang="en-US" sz="1600" dirty="0" err="1"/>
              <a:t>analisada</a:t>
            </a:r>
            <a:r>
              <a:rPr lang="en-US" sz="1600" dirty="0"/>
              <a:t> </a:t>
            </a:r>
            <a:r>
              <a:rPr lang="en-US" sz="1600" dirty="0" err="1"/>
              <a:t>pelo</a:t>
            </a:r>
            <a:r>
              <a:rPr lang="en-US" sz="1600" dirty="0"/>
              <a:t> </a:t>
            </a:r>
            <a:r>
              <a:rPr lang="en-US" sz="1600" dirty="0" err="1"/>
              <a:t>Cecat</a:t>
            </a:r>
            <a:r>
              <a:rPr lang="en-US" sz="1600" dirty="0"/>
              <a:t>, </a:t>
            </a:r>
            <a:r>
              <a:rPr lang="en-US" sz="1600" dirty="0" err="1"/>
              <a:t>isto</a:t>
            </a:r>
            <a:r>
              <a:rPr lang="en-US" sz="1600" dirty="0"/>
              <a:t> é,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equipe </a:t>
            </a:r>
            <a:r>
              <a:rPr lang="en-US" sz="1600" dirty="0" err="1"/>
              <a:t>distinta</a:t>
            </a:r>
            <a:r>
              <a:rPr lang="en-US" sz="1600" dirty="0"/>
              <a:t> </a:t>
            </a:r>
            <a:r>
              <a:rPr lang="en-US" sz="1600" dirty="0" err="1"/>
              <a:t>daquela</a:t>
            </a:r>
            <a:r>
              <a:rPr lang="en-US" sz="1600" dirty="0"/>
              <a:t> </a:t>
            </a:r>
            <a:r>
              <a:rPr lang="en-US" sz="1600" dirty="0" err="1"/>
              <a:t>responsável</a:t>
            </a:r>
            <a:r>
              <a:rPr lang="en-US" sz="1600" dirty="0"/>
              <a:t> pela </a:t>
            </a:r>
            <a:r>
              <a:rPr lang="en-US" sz="1600" dirty="0" err="1"/>
              <a:t>condução</a:t>
            </a:r>
            <a:r>
              <a:rPr lang="en-US" sz="1600" dirty="0"/>
              <a:t> do </a:t>
            </a:r>
            <a:r>
              <a:rPr lang="en-US" sz="1600" dirty="0" err="1"/>
              <a:t>procedimento</a:t>
            </a:r>
            <a:r>
              <a:rPr lang="en-US" sz="1600" dirty="0"/>
              <a:t> consensual</a:t>
            </a:r>
          </a:p>
          <a:p>
            <a:pPr algn="just">
              <a:buSzPct val="87000"/>
            </a:pPr>
            <a:r>
              <a:rPr lang="en-US" sz="1600" dirty="0"/>
              <a:t>O </a:t>
            </a:r>
            <a:r>
              <a:rPr lang="en-US" sz="1600" dirty="0" err="1"/>
              <a:t>exame</a:t>
            </a:r>
            <a:r>
              <a:rPr lang="en-US" sz="1600" dirty="0"/>
              <a:t> de </a:t>
            </a:r>
            <a:r>
              <a:rPr lang="en-US" sz="1600" dirty="0" err="1"/>
              <a:t>admissibilidade</a:t>
            </a:r>
            <a:r>
              <a:rPr lang="en-US" sz="1600" dirty="0"/>
              <a:t> é </a:t>
            </a:r>
            <a:r>
              <a:rPr lang="en-US" sz="1600" dirty="0" err="1"/>
              <a:t>baseado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quatro</a:t>
            </a:r>
            <a:r>
              <a:rPr lang="en-US" sz="1600" dirty="0"/>
              <a:t> </a:t>
            </a:r>
            <a:r>
              <a:rPr lang="en-US" sz="1600" dirty="0" err="1"/>
              <a:t>considerações</a:t>
            </a:r>
            <a:r>
              <a:rPr lang="en-US" sz="1600" dirty="0"/>
              <a:t>.</a:t>
            </a:r>
          </a:p>
          <a:p>
            <a:pPr algn="just">
              <a:buSzPct val="87000"/>
            </a:pPr>
            <a:r>
              <a:rPr lang="en-US" sz="1600" dirty="0"/>
              <a:t>I - a </a:t>
            </a:r>
            <a:r>
              <a:rPr lang="en-US" sz="1600" dirty="0" err="1"/>
              <a:t>matéria</a:t>
            </a:r>
            <a:r>
              <a:rPr lang="en-US" sz="1600" dirty="0"/>
              <a:t> </a:t>
            </a:r>
            <a:r>
              <a:rPr lang="en-US" sz="1600" dirty="0" err="1"/>
              <a:t>controvertida</a:t>
            </a:r>
            <a:r>
              <a:rPr lang="en-US" sz="1600" dirty="0"/>
              <a:t>;</a:t>
            </a:r>
          </a:p>
          <a:p>
            <a:pPr algn="just">
              <a:buSzPct val="87000"/>
            </a:pPr>
            <a:r>
              <a:rPr lang="en-US" sz="1600" dirty="0"/>
              <a:t>II - o </a:t>
            </a:r>
            <a:r>
              <a:rPr lang="en-US" sz="1600" dirty="0" err="1"/>
              <a:t>grau</a:t>
            </a:r>
            <a:r>
              <a:rPr lang="en-US" sz="1600" dirty="0"/>
              <a:t> de </a:t>
            </a:r>
            <a:r>
              <a:rPr lang="en-US" sz="1600" dirty="0" err="1"/>
              <a:t>incerteza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fatos</a:t>
            </a:r>
            <a:r>
              <a:rPr lang="en-US" sz="1600" dirty="0"/>
              <a:t> </a:t>
            </a:r>
            <a:r>
              <a:rPr lang="en-US" sz="1600" dirty="0" err="1"/>
              <a:t>tributários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aduaneiros</a:t>
            </a:r>
            <a:r>
              <a:rPr lang="en-US" sz="1600" dirty="0"/>
              <a:t>;</a:t>
            </a:r>
          </a:p>
          <a:p>
            <a:pPr algn="just">
              <a:buSzPct val="87000"/>
            </a:pPr>
            <a:r>
              <a:rPr lang="en-US" sz="1600" dirty="0"/>
              <a:t>III - a </a:t>
            </a:r>
            <a:r>
              <a:rPr lang="en-US" sz="1600" dirty="0" err="1"/>
              <a:t>existência</a:t>
            </a:r>
            <a:r>
              <a:rPr lang="en-US" sz="1600" dirty="0"/>
              <a:t> de </a:t>
            </a:r>
            <a:r>
              <a:rPr lang="en-US" sz="1600" dirty="0" err="1"/>
              <a:t>conduta</a:t>
            </a:r>
            <a:r>
              <a:rPr lang="en-US" sz="1600" dirty="0"/>
              <a:t> com </a:t>
            </a:r>
            <a:r>
              <a:rPr lang="en-US" sz="1600" dirty="0" err="1"/>
              <a:t>repercussão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lançamentos</a:t>
            </a:r>
            <a:r>
              <a:rPr lang="en-US" sz="1600" dirty="0"/>
              <a:t> </a:t>
            </a:r>
            <a:r>
              <a:rPr lang="en-US" sz="1600" dirty="0" err="1"/>
              <a:t>semelhantes</a:t>
            </a:r>
            <a:r>
              <a:rPr lang="en-US" sz="1600" dirty="0"/>
              <a:t> para </a:t>
            </a:r>
            <a:r>
              <a:rPr lang="en-US" sz="1600" dirty="0" err="1"/>
              <a:t>períodos</a:t>
            </a:r>
            <a:r>
              <a:rPr lang="en-US" sz="1600" dirty="0"/>
              <a:t> de </a:t>
            </a:r>
            <a:r>
              <a:rPr lang="en-US" sz="1600" dirty="0" err="1"/>
              <a:t>apuração</a:t>
            </a:r>
            <a:r>
              <a:rPr lang="en-US" sz="1600" dirty="0"/>
              <a:t> posteriores; e</a:t>
            </a:r>
          </a:p>
          <a:p>
            <a:pPr algn="just">
              <a:buSzPct val="87000"/>
            </a:pPr>
            <a:r>
              <a:rPr lang="en-US" sz="1600" dirty="0"/>
              <a:t>IV - a </a:t>
            </a:r>
            <a:r>
              <a:rPr lang="en-US" sz="1600" dirty="0" err="1"/>
              <a:t>existência</a:t>
            </a:r>
            <a:r>
              <a:rPr lang="en-US" sz="1600" dirty="0"/>
              <a:t> de </a:t>
            </a:r>
            <a:r>
              <a:rPr lang="en-US" sz="1600" dirty="0" err="1"/>
              <a:t>jurisprudência</a:t>
            </a:r>
            <a:r>
              <a:rPr lang="en-US" sz="1600" dirty="0"/>
              <a:t> </a:t>
            </a:r>
            <a:r>
              <a:rPr lang="en-US" sz="1600" dirty="0" err="1"/>
              <a:t>administrativa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judicial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situações</a:t>
            </a:r>
            <a:r>
              <a:rPr lang="en-US" sz="1600" dirty="0"/>
              <a:t> </a:t>
            </a:r>
            <a:r>
              <a:rPr lang="en-US" sz="1600" dirty="0" err="1"/>
              <a:t>idênticas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similares</a:t>
            </a:r>
            <a:r>
              <a:rPr lang="en-US" sz="1600" dirty="0"/>
              <a:t> </a:t>
            </a:r>
            <a:r>
              <a:rPr lang="en-US" sz="1600" dirty="0" err="1"/>
              <a:t>aos</a:t>
            </a:r>
            <a:r>
              <a:rPr lang="en-US" sz="1600" dirty="0"/>
              <a:t> </a:t>
            </a:r>
            <a:r>
              <a:rPr lang="en-US" sz="1600" dirty="0" err="1"/>
              <a:t>fatos</a:t>
            </a:r>
            <a:r>
              <a:rPr lang="en-US" sz="1600" dirty="0"/>
              <a:t> do </a:t>
            </a:r>
            <a:r>
              <a:rPr lang="en-US" sz="1600" dirty="0" err="1"/>
              <a:t>caso</a:t>
            </a:r>
            <a:r>
              <a:rPr lang="en-US" sz="1600" dirty="0"/>
              <a:t> </a:t>
            </a:r>
            <a:r>
              <a:rPr lang="en-US" sz="1600" dirty="0" err="1"/>
              <a:t>concreto</a:t>
            </a:r>
            <a:r>
              <a:rPr lang="en-US" sz="1600" dirty="0"/>
              <a:t>.</a:t>
            </a:r>
          </a:p>
          <a:p>
            <a:pPr algn="just">
              <a:buSzPct val="87000"/>
            </a:pPr>
            <a:r>
              <a:rPr lang="en-US" sz="1600" dirty="0" err="1"/>
              <a:t>Aprovação</a:t>
            </a:r>
            <a:r>
              <a:rPr lang="en-US" sz="1600" dirty="0"/>
              <a:t> do </a:t>
            </a:r>
            <a:r>
              <a:rPr lang="en-US" sz="1600" dirty="0" err="1"/>
              <a:t>ponto</a:t>
            </a:r>
            <a:r>
              <a:rPr lang="en-US" sz="1600" dirty="0"/>
              <a:t> focal do </a:t>
            </a:r>
            <a:r>
              <a:rPr lang="en-US" sz="1600" dirty="0" err="1"/>
              <a:t>Programa</a:t>
            </a:r>
            <a:r>
              <a:rPr lang="en-US" sz="1600" dirty="0"/>
              <a:t> de </a:t>
            </a:r>
            <a:r>
              <a:rPr lang="en-US" sz="1600" dirty="0" err="1"/>
              <a:t>Conformidade</a:t>
            </a:r>
            <a:r>
              <a:rPr lang="en-US" sz="1600" dirty="0"/>
              <a:t> (</a:t>
            </a:r>
            <a:r>
              <a:rPr lang="en-US" sz="1600" dirty="0" err="1"/>
              <a:t>Confia</a:t>
            </a:r>
            <a:r>
              <a:rPr lang="en-US" sz="1600" dirty="0"/>
              <a:t> e OEA)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BF97F3B-0F14-9EBD-063F-45C7F4D9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52" r="4" b="2462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ço Reservado para Conteúdo 7" descr="Logotipo, nome da empresa&#10;&#10;Descrição gerada automaticamente">
            <a:extLst>
              <a:ext uri="{FF2B5EF4-FFF2-40B4-BE49-F238E27FC236}">
                <a16:creationId xmlns:a16="http://schemas.microsoft.com/office/drawing/2014/main" id="{7FFE99C0-58C3-F5F9-7852-8C51DBC4A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02" y="3922397"/>
            <a:ext cx="4397433" cy="19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6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F2DC75-E7E0-2A9F-A0BB-1664AA5F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Proposta de consensualidade na RFB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F3D5C7-C223-BA09-698C-A9988E4E3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SzPct val="87000"/>
            </a:pPr>
            <a:r>
              <a:rPr lang="en-US" sz="2000" dirty="0"/>
              <a:t>A </a:t>
            </a:r>
            <a:r>
              <a:rPr lang="en-US" sz="2000" dirty="0" err="1"/>
              <a:t>proposta</a:t>
            </a:r>
            <a:r>
              <a:rPr lang="en-US" sz="2000" dirty="0"/>
              <a:t> de </a:t>
            </a:r>
            <a:r>
              <a:rPr lang="en-US" sz="2000" dirty="0" err="1"/>
              <a:t>consensualidade</a:t>
            </a:r>
            <a:r>
              <a:rPr lang="en-US" sz="2000" dirty="0"/>
              <a:t> é </a:t>
            </a:r>
            <a:r>
              <a:rPr lang="en-US" sz="2000" dirty="0" err="1"/>
              <a:t>feita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meio</a:t>
            </a:r>
            <a:r>
              <a:rPr lang="en-US" sz="2000" dirty="0"/>
              <a:t> de </a:t>
            </a:r>
            <a:r>
              <a:rPr lang="en-US" sz="2000" dirty="0" err="1"/>
              <a:t>audiências</a:t>
            </a:r>
            <a:r>
              <a:rPr lang="en-US" sz="2000" dirty="0"/>
              <a:t> </a:t>
            </a:r>
            <a:r>
              <a:rPr lang="en-US" sz="2000" dirty="0" err="1"/>
              <a:t>gravadas</a:t>
            </a:r>
            <a:endParaRPr lang="en-US" sz="2000" dirty="0"/>
          </a:p>
          <a:p>
            <a:pPr algn="just">
              <a:buSzPct val="87000"/>
            </a:pPr>
            <a:r>
              <a:rPr lang="en-US" sz="2000" dirty="0" err="1"/>
              <a:t>Participantes</a:t>
            </a:r>
            <a:r>
              <a:rPr lang="en-US" sz="2000" dirty="0"/>
              <a:t> </a:t>
            </a:r>
            <a:r>
              <a:rPr lang="en-US" sz="2000" dirty="0" err="1"/>
              <a:t>incluem</a:t>
            </a:r>
            <a:r>
              <a:rPr lang="en-US" sz="2000" dirty="0"/>
              <a:t> o </a:t>
            </a:r>
            <a:r>
              <a:rPr lang="en-US" sz="2000" dirty="0" err="1"/>
              <a:t>interessado</a:t>
            </a:r>
            <a:r>
              <a:rPr lang="en-US" sz="2000" dirty="0"/>
              <a:t> e </a:t>
            </a:r>
            <a:r>
              <a:rPr lang="en-US" sz="2000" dirty="0" err="1"/>
              <a:t>representantes</a:t>
            </a:r>
            <a:r>
              <a:rPr lang="en-US" sz="2000" dirty="0"/>
              <a:t> da RFB</a:t>
            </a:r>
          </a:p>
          <a:p>
            <a:pPr algn="just">
              <a:buSzPct val="87000"/>
            </a:pPr>
            <a:r>
              <a:rPr lang="en-US" sz="2000" dirty="0" err="1"/>
              <a:t>Audiência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ser virtual</a:t>
            </a:r>
          </a:p>
          <a:p>
            <a:pPr algn="just">
              <a:buSzPct val="87000"/>
            </a:pPr>
            <a:r>
              <a:rPr lang="en-US" sz="2000" dirty="0" err="1"/>
              <a:t>Comunicações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realizadas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meio</a:t>
            </a:r>
            <a:r>
              <a:rPr lang="en-US" sz="2000" dirty="0"/>
              <a:t> digital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as </a:t>
            </a:r>
            <a:r>
              <a:rPr lang="en-US" sz="2000" dirty="0" err="1"/>
              <a:t>audiências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D9061110-BE0B-B9DE-EB2B-2524A9CC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862841"/>
            <a:ext cx="4397433" cy="195685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icrofone retrô">
            <a:extLst>
              <a:ext uri="{FF2B5EF4-FFF2-40B4-BE49-F238E27FC236}">
                <a16:creationId xmlns:a16="http://schemas.microsoft.com/office/drawing/2014/main" id="{98E14C45-FAE1-4F8C-AF97-203C58FC6E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5543"/>
          <a:stretch/>
        </p:blipFill>
        <p:spPr>
          <a:xfrm>
            <a:off x="8391241" y="3707894"/>
            <a:ext cx="1779932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A89854-1D80-A82D-8FB5-D4DA1C72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t-BR" sz="3700" b="1" dirty="0"/>
              <a:t>Termo de consensualidade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0FD91-82FD-818F-8D8C-A2D56770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Em caso de possibilidade de consensualidade, o </a:t>
            </a:r>
            <a:r>
              <a:rPr lang="pt-BR" sz="2000" dirty="0" err="1"/>
              <a:t>Cecat</a:t>
            </a:r>
            <a:r>
              <a:rPr lang="pt-BR" sz="2000" dirty="0"/>
              <a:t> elaborará termo de consensualidade.</a:t>
            </a:r>
          </a:p>
          <a:p>
            <a:pPr algn="just"/>
            <a:r>
              <a:rPr lang="pt-BR" sz="2000" dirty="0"/>
              <a:t>O termo de consensualidade será enviado aos participantes do procedimento consensual para manifestação em 15 dias.</a:t>
            </a:r>
          </a:p>
          <a:p>
            <a:pPr algn="just"/>
            <a:r>
              <a:rPr lang="pt-BR" sz="2000" dirty="0"/>
              <a:t>Os participantes podem concordar com o termo, propor revisão de questões ou alegar fato superveniente.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CCB7E4-0C09-B777-180F-CFD75BDF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6" r="4" b="650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ço Reservado para Conteúdo 7" descr="Logotipo, nome da empresa&#10;&#10;Descrição gerada automaticamente">
            <a:extLst>
              <a:ext uri="{FF2B5EF4-FFF2-40B4-BE49-F238E27FC236}">
                <a16:creationId xmlns:a16="http://schemas.microsoft.com/office/drawing/2014/main" id="{D43CAD4C-F17D-B502-8F40-BDCD4E1A9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14" y="3988843"/>
            <a:ext cx="4397433" cy="19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837</Words>
  <Application>Microsoft Office PowerPoint</Application>
  <PresentationFormat>Widescreen</PresentationFormat>
  <Paragraphs>60</Paragraphs>
  <Slides>13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do Office</vt:lpstr>
      <vt:lpstr>Apresentação do PowerPoint</vt:lpstr>
      <vt:lpstr>Procedimento de Consensualidade Fiscal - Receita de Consenso</vt:lpstr>
      <vt:lpstr>Centro de Prevenção e Solução de Conflitos Tributários e Aduaneiros (Cecat)</vt:lpstr>
      <vt:lpstr>Ingresso no Receita de Consenso</vt:lpstr>
      <vt:lpstr>Vedações ao Ingresso</vt:lpstr>
      <vt:lpstr>Requerimento do Receita de Consenso</vt:lpstr>
      <vt:lpstr>Exame de Admissibilidade</vt:lpstr>
      <vt:lpstr>Proposta de consensualidade na RFB</vt:lpstr>
      <vt:lpstr>Termo de consensualidade</vt:lpstr>
      <vt:lpstr>Efeitos do Termo de Consensualidade</vt:lpstr>
      <vt:lpstr>Prazos e Prioridades</vt:lpstr>
      <vt:lpstr>Solução consensual no procedimento fiscal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Akira Fujita</dc:creator>
  <cp:lastModifiedBy>Andrea Duek Simantob</cp:lastModifiedBy>
  <cp:revision>6</cp:revision>
  <dcterms:created xsi:type="dcterms:W3CDTF">2024-09-30T15:51:36Z</dcterms:created>
  <dcterms:modified xsi:type="dcterms:W3CDTF">2024-10-01T13:08:18Z</dcterms:modified>
</cp:coreProperties>
</file>