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94" r:id="rId2"/>
    <p:sldId id="256" r:id="rId3"/>
    <p:sldId id="2797" r:id="rId4"/>
    <p:sldId id="2768" r:id="rId5"/>
    <p:sldId id="267" r:id="rId6"/>
    <p:sldId id="259" r:id="rId7"/>
    <p:sldId id="260" r:id="rId8"/>
    <p:sldId id="261" r:id="rId9"/>
    <p:sldId id="287" r:id="rId10"/>
    <p:sldId id="284" r:id="rId11"/>
    <p:sldId id="2798" r:id="rId12"/>
    <p:sldId id="291" r:id="rId13"/>
    <p:sldId id="292" r:id="rId14"/>
    <p:sldId id="293" r:id="rId15"/>
  </p:sldIdLst>
  <p:sldSz cx="9753600" cy="5851525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Quattrocento Sans" panose="020B0502050000020003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5" roundtripDataSignature="AMtx7mjvTF6oNkbFUZc9yWC3aYZcUdLT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9107" autoAdjust="0"/>
  </p:normalViewPr>
  <p:slideViewPr>
    <p:cSldViewPr snapToGrid="0">
      <p:cViewPr varScale="1">
        <p:scale>
          <a:sx n="78" d="100"/>
          <a:sy n="78" d="100"/>
        </p:scale>
        <p:origin x="24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6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65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57250" y="1143000"/>
            <a:ext cx="51435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2350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0835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7886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5" name="Google Shape;815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802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0EDD-ED96-466F-ABC0-94EBAE23D3C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996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0EDD-ED96-466F-ABC0-94EBAE23D3C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3481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9" name="Google Shape;19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1"/>
          <p:cNvSpPr txBox="1">
            <a:spLocks noGrp="1"/>
          </p:cNvSpPr>
          <p:nvPr>
            <p:ph type="title"/>
          </p:nvPr>
        </p:nvSpPr>
        <p:spPr>
          <a:xfrm>
            <a:off x="670560" y="311540"/>
            <a:ext cx="8412480" cy="113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1"/>
          <p:cNvSpPr txBox="1">
            <a:spLocks noGrp="1"/>
          </p:cNvSpPr>
          <p:nvPr>
            <p:ph type="body" idx="1"/>
          </p:nvPr>
        </p:nvSpPr>
        <p:spPr>
          <a:xfrm>
            <a:off x="670560" y="1557698"/>
            <a:ext cx="8412480" cy="371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1"/>
          <p:cNvSpPr txBox="1">
            <a:spLocks noGrp="1"/>
          </p:cNvSpPr>
          <p:nvPr>
            <p:ph type="dt" idx="10"/>
          </p:nvPr>
        </p:nvSpPr>
        <p:spPr>
          <a:xfrm>
            <a:off x="670560" y="5423497"/>
            <a:ext cx="2194560" cy="31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1"/>
          <p:cNvSpPr txBox="1">
            <a:spLocks noGrp="1"/>
          </p:cNvSpPr>
          <p:nvPr>
            <p:ph type="ftr" idx="11"/>
          </p:nvPr>
        </p:nvSpPr>
        <p:spPr>
          <a:xfrm>
            <a:off x="3230880" y="5423497"/>
            <a:ext cx="3291840" cy="31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1"/>
          <p:cNvSpPr txBox="1">
            <a:spLocks noGrp="1"/>
          </p:cNvSpPr>
          <p:nvPr>
            <p:ph type="sldNum" idx="12"/>
          </p:nvPr>
        </p:nvSpPr>
        <p:spPr>
          <a:xfrm>
            <a:off x="6888480" y="5423497"/>
            <a:ext cx="2194560" cy="31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4"/>
          <p:cNvSpPr txBox="1">
            <a:spLocks noGrp="1"/>
          </p:cNvSpPr>
          <p:nvPr>
            <p:ph type="title"/>
          </p:nvPr>
        </p:nvSpPr>
        <p:spPr>
          <a:xfrm>
            <a:off x="665480" y="1458819"/>
            <a:ext cx="8412480" cy="2434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4"/>
          <p:cNvSpPr txBox="1">
            <a:spLocks noGrp="1"/>
          </p:cNvSpPr>
          <p:nvPr>
            <p:ph type="body" idx="1"/>
          </p:nvPr>
        </p:nvSpPr>
        <p:spPr>
          <a:xfrm>
            <a:off x="665480" y="3915917"/>
            <a:ext cx="8412480" cy="1280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920"/>
              <a:buNone/>
              <a:defRPr sz="192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 sz="144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80"/>
              <a:buNone/>
              <a:defRPr sz="128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80"/>
              <a:buNone/>
              <a:defRPr sz="128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80"/>
              <a:buNone/>
              <a:defRPr sz="128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80"/>
              <a:buNone/>
              <a:defRPr sz="128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80"/>
              <a:buNone/>
              <a:defRPr sz="128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80"/>
              <a:buNone/>
              <a:defRPr sz="128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44"/>
          <p:cNvSpPr txBox="1">
            <a:spLocks noGrp="1"/>
          </p:cNvSpPr>
          <p:nvPr>
            <p:ph type="dt" idx="10"/>
          </p:nvPr>
        </p:nvSpPr>
        <p:spPr>
          <a:xfrm>
            <a:off x="670560" y="5423497"/>
            <a:ext cx="2194560" cy="31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4"/>
          <p:cNvSpPr txBox="1">
            <a:spLocks noGrp="1"/>
          </p:cNvSpPr>
          <p:nvPr>
            <p:ph type="ftr" idx="11"/>
          </p:nvPr>
        </p:nvSpPr>
        <p:spPr>
          <a:xfrm>
            <a:off x="3230880" y="5423497"/>
            <a:ext cx="3291840" cy="31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4"/>
          <p:cNvSpPr txBox="1">
            <a:spLocks noGrp="1"/>
          </p:cNvSpPr>
          <p:nvPr>
            <p:ph type="sldNum" idx="12"/>
          </p:nvPr>
        </p:nvSpPr>
        <p:spPr>
          <a:xfrm>
            <a:off x="6888480" y="5423497"/>
            <a:ext cx="2194560" cy="31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5"/>
          <p:cNvSpPr txBox="1">
            <a:spLocks noGrp="1"/>
          </p:cNvSpPr>
          <p:nvPr>
            <p:ph type="title"/>
          </p:nvPr>
        </p:nvSpPr>
        <p:spPr>
          <a:xfrm>
            <a:off x="670560" y="311540"/>
            <a:ext cx="8412480" cy="113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5"/>
          <p:cNvSpPr txBox="1">
            <a:spLocks noGrp="1"/>
          </p:cNvSpPr>
          <p:nvPr>
            <p:ph type="body" idx="1"/>
          </p:nvPr>
        </p:nvSpPr>
        <p:spPr>
          <a:xfrm>
            <a:off x="670560" y="1557698"/>
            <a:ext cx="4145280" cy="371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5"/>
          <p:cNvSpPr txBox="1">
            <a:spLocks noGrp="1"/>
          </p:cNvSpPr>
          <p:nvPr>
            <p:ph type="body" idx="2"/>
          </p:nvPr>
        </p:nvSpPr>
        <p:spPr>
          <a:xfrm>
            <a:off x="4937760" y="1557698"/>
            <a:ext cx="4145280" cy="371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5"/>
          <p:cNvSpPr txBox="1">
            <a:spLocks noGrp="1"/>
          </p:cNvSpPr>
          <p:nvPr>
            <p:ph type="dt" idx="10"/>
          </p:nvPr>
        </p:nvSpPr>
        <p:spPr>
          <a:xfrm>
            <a:off x="670560" y="5423497"/>
            <a:ext cx="2194560" cy="31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5"/>
          <p:cNvSpPr txBox="1">
            <a:spLocks noGrp="1"/>
          </p:cNvSpPr>
          <p:nvPr>
            <p:ph type="ftr" idx="11"/>
          </p:nvPr>
        </p:nvSpPr>
        <p:spPr>
          <a:xfrm>
            <a:off x="3230880" y="5423497"/>
            <a:ext cx="3291840" cy="31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5"/>
          <p:cNvSpPr txBox="1">
            <a:spLocks noGrp="1"/>
          </p:cNvSpPr>
          <p:nvPr>
            <p:ph type="sldNum" idx="12"/>
          </p:nvPr>
        </p:nvSpPr>
        <p:spPr>
          <a:xfrm>
            <a:off x="6888480" y="5423497"/>
            <a:ext cx="2194560" cy="31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6"/>
          <p:cNvSpPr txBox="1">
            <a:spLocks noGrp="1"/>
          </p:cNvSpPr>
          <p:nvPr>
            <p:ph type="title"/>
          </p:nvPr>
        </p:nvSpPr>
        <p:spPr>
          <a:xfrm>
            <a:off x="671830" y="311540"/>
            <a:ext cx="8412480" cy="113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6"/>
          <p:cNvSpPr txBox="1">
            <a:spLocks noGrp="1"/>
          </p:cNvSpPr>
          <p:nvPr>
            <p:ph type="body" idx="1"/>
          </p:nvPr>
        </p:nvSpPr>
        <p:spPr>
          <a:xfrm>
            <a:off x="671831" y="1434437"/>
            <a:ext cx="4126230" cy="702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44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 b="1"/>
            </a:lvl9pPr>
          </a:lstStyle>
          <a:p>
            <a:endParaRPr/>
          </a:p>
        </p:txBody>
      </p:sp>
      <p:sp>
        <p:nvSpPr>
          <p:cNvPr id="48" name="Google Shape;48;p46"/>
          <p:cNvSpPr txBox="1">
            <a:spLocks noGrp="1"/>
          </p:cNvSpPr>
          <p:nvPr>
            <p:ph type="body" idx="2"/>
          </p:nvPr>
        </p:nvSpPr>
        <p:spPr>
          <a:xfrm>
            <a:off x="671831" y="2137432"/>
            <a:ext cx="4126230" cy="314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6"/>
          <p:cNvSpPr txBox="1">
            <a:spLocks noGrp="1"/>
          </p:cNvSpPr>
          <p:nvPr>
            <p:ph type="body" idx="3"/>
          </p:nvPr>
        </p:nvSpPr>
        <p:spPr>
          <a:xfrm>
            <a:off x="4937760" y="1434437"/>
            <a:ext cx="4146550" cy="702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44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 b="1"/>
            </a:lvl9pPr>
          </a:lstStyle>
          <a:p>
            <a:endParaRPr/>
          </a:p>
        </p:txBody>
      </p:sp>
      <p:sp>
        <p:nvSpPr>
          <p:cNvPr id="50" name="Google Shape;50;p46"/>
          <p:cNvSpPr txBox="1">
            <a:spLocks noGrp="1"/>
          </p:cNvSpPr>
          <p:nvPr>
            <p:ph type="body" idx="4"/>
          </p:nvPr>
        </p:nvSpPr>
        <p:spPr>
          <a:xfrm>
            <a:off x="4937760" y="2137432"/>
            <a:ext cx="4146550" cy="314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46"/>
          <p:cNvSpPr txBox="1">
            <a:spLocks noGrp="1"/>
          </p:cNvSpPr>
          <p:nvPr>
            <p:ph type="dt" idx="10"/>
          </p:nvPr>
        </p:nvSpPr>
        <p:spPr>
          <a:xfrm>
            <a:off x="670560" y="5423497"/>
            <a:ext cx="2194560" cy="31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6"/>
          <p:cNvSpPr txBox="1">
            <a:spLocks noGrp="1"/>
          </p:cNvSpPr>
          <p:nvPr>
            <p:ph type="ftr" idx="11"/>
          </p:nvPr>
        </p:nvSpPr>
        <p:spPr>
          <a:xfrm>
            <a:off x="3230880" y="5423497"/>
            <a:ext cx="3291840" cy="31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6"/>
          <p:cNvSpPr txBox="1">
            <a:spLocks noGrp="1"/>
          </p:cNvSpPr>
          <p:nvPr>
            <p:ph type="sldNum" idx="12"/>
          </p:nvPr>
        </p:nvSpPr>
        <p:spPr>
          <a:xfrm>
            <a:off x="6888480" y="5423497"/>
            <a:ext cx="2194560" cy="31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8"/>
          <p:cNvSpPr txBox="1">
            <a:spLocks noGrp="1"/>
          </p:cNvSpPr>
          <p:nvPr>
            <p:ph type="title"/>
          </p:nvPr>
        </p:nvSpPr>
        <p:spPr>
          <a:xfrm>
            <a:off x="671831" y="390102"/>
            <a:ext cx="3145790" cy="136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Calibri"/>
              <a:buNone/>
              <a:defRPr sz="25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8"/>
          <p:cNvSpPr txBox="1">
            <a:spLocks noGrp="1"/>
          </p:cNvSpPr>
          <p:nvPr>
            <p:ph type="body" idx="1"/>
          </p:nvPr>
        </p:nvSpPr>
        <p:spPr>
          <a:xfrm>
            <a:off x="4146550" y="842512"/>
            <a:ext cx="4937760" cy="415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60"/>
              <a:buChar char="•"/>
              <a:defRPr sz="2560"/>
            </a:lvl1pPr>
            <a:lvl2pPr marL="914400" lvl="1" indent="-3708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  <a:defRPr sz="2240"/>
            </a:lvl2pPr>
            <a:lvl3pPr marL="1371600" lvl="2" indent="-35051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20"/>
              <a:buChar char="•"/>
              <a:defRPr sz="192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1" name="Google Shape;61;p48"/>
          <p:cNvSpPr txBox="1">
            <a:spLocks noGrp="1"/>
          </p:cNvSpPr>
          <p:nvPr>
            <p:ph type="body" idx="2"/>
          </p:nvPr>
        </p:nvSpPr>
        <p:spPr>
          <a:xfrm>
            <a:off x="671831" y="1755458"/>
            <a:ext cx="3145790" cy="325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12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96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2" name="Google Shape;62;p48"/>
          <p:cNvSpPr txBox="1">
            <a:spLocks noGrp="1"/>
          </p:cNvSpPr>
          <p:nvPr>
            <p:ph type="dt" idx="10"/>
          </p:nvPr>
        </p:nvSpPr>
        <p:spPr>
          <a:xfrm>
            <a:off x="670560" y="5423497"/>
            <a:ext cx="2194560" cy="31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8"/>
          <p:cNvSpPr txBox="1">
            <a:spLocks noGrp="1"/>
          </p:cNvSpPr>
          <p:nvPr>
            <p:ph type="ftr" idx="11"/>
          </p:nvPr>
        </p:nvSpPr>
        <p:spPr>
          <a:xfrm>
            <a:off x="3230880" y="5423497"/>
            <a:ext cx="3291840" cy="31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8"/>
          <p:cNvSpPr txBox="1">
            <a:spLocks noGrp="1"/>
          </p:cNvSpPr>
          <p:nvPr>
            <p:ph type="sldNum" idx="12"/>
          </p:nvPr>
        </p:nvSpPr>
        <p:spPr>
          <a:xfrm>
            <a:off x="6888480" y="5423497"/>
            <a:ext cx="2194560" cy="31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9"/>
          <p:cNvSpPr txBox="1">
            <a:spLocks noGrp="1"/>
          </p:cNvSpPr>
          <p:nvPr>
            <p:ph type="title"/>
          </p:nvPr>
        </p:nvSpPr>
        <p:spPr>
          <a:xfrm>
            <a:off x="671831" y="390102"/>
            <a:ext cx="3145790" cy="136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Calibri"/>
              <a:buNone/>
              <a:defRPr sz="25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9"/>
          <p:cNvSpPr>
            <a:spLocks noGrp="1"/>
          </p:cNvSpPr>
          <p:nvPr>
            <p:ph type="pic" idx="2"/>
          </p:nvPr>
        </p:nvSpPr>
        <p:spPr>
          <a:xfrm>
            <a:off x="4146550" y="842512"/>
            <a:ext cx="4937760" cy="415837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9"/>
          <p:cNvSpPr txBox="1">
            <a:spLocks noGrp="1"/>
          </p:cNvSpPr>
          <p:nvPr>
            <p:ph type="body" idx="1"/>
          </p:nvPr>
        </p:nvSpPr>
        <p:spPr>
          <a:xfrm>
            <a:off x="671831" y="1755458"/>
            <a:ext cx="3145790" cy="325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12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96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9" name="Google Shape;69;p49"/>
          <p:cNvSpPr txBox="1">
            <a:spLocks noGrp="1"/>
          </p:cNvSpPr>
          <p:nvPr>
            <p:ph type="dt" idx="10"/>
          </p:nvPr>
        </p:nvSpPr>
        <p:spPr>
          <a:xfrm>
            <a:off x="670560" y="5423497"/>
            <a:ext cx="2194560" cy="31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9"/>
          <p:cNvSpPr txBox="1">
            <a:spLocks noGrp="1"/>
          </p:cNvSpPr>
          <p:nvPr>
            <p:ph type="ftr" idx="11"/>
          </p:nvPr>
        </p:nvSpPr>
        <p:spPr>
          <a:xfrm>
            <a:off x="3230880" y="5423497"/>
            <a:ext cx="3291840" cy="31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9"/>
          <p:cNvSpPr txBox="1">
            <a:spLocks noGrp="1"/>
          </p:cNvSpPr>
          <p:nvPr>
            <p:ph type="sldNum" idx="12"/>
          </p:nvPr>
        </p:nvSpPr>
        <p:spPr>
          <a:xfrm>
            <a:off x="6888480" y="5423497"/>
            <a:ext cx="2194560" cy="31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0"/>
          <p:cNvSpPr txBox="1">
            <a:spLocks noGrp="1"/>
          </p:cNvSpPr>
          <p:nvPr>
            <p:ph type="title"/>
          </p:nvPr>
        </p:nvSpPr>
        <p:spPr>
          <a:xfrm>
            <a:off x="670560" y="311540"/>
            <a:ext cx="8412480" cy="113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0"/>
          <p:cNvSpPr txBox="1">
            <a:spLocks noGrp="1"/>
          </p:cNvSpPr>
          <p:nvPr>
            <p:ph type="body" idx="1"/>
          </p:nvPr>
        </p:nvSpPr>
        <p:spPr>
          <a:xfrm rot="5400000">
            <a:off x="3020431" y="-792172"/>
            <a:ext cx="3712739" cy="841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0"/>
          <p:cNvSpPr txBox="1">
            <a:spLocks noGrp="1"/>
          </p:cNvSpPr>
          <p:nvPr>
            <p:ph type="dt" idx="10"/>
          </p:nvPr>
        </p:nvSpPr>
        <p:spPr>
          <a:xfrm>
            <a:off x="670560" y="5423497"/>
            <a:ext cx="2194560" cy="31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0"/>
          <p:cNvSpPr txBox="1">
            <a:spLocks noGrp="1"/>
          </p:cNvSpPr>
          <p:nvPr>
            <p:ph type="ftr" idx="11"/>
          </p:nvPr>
        </p:nvSpPr>
        <p:spPr>
          <a:xfrm>
            <a:off x="3230880" y="5423497"/>
            <a:ext cx="3291840" cy="31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0"/>
          <p:cNvSpPr txBox="1">
            <a:spLocks noGrp="1"/>
          </p:cNvSpPr>
          <p:nvPr>
            <p:ph type="sldNum" idx="12"/>
          </p:nvPr>
        </p:nvSpPr>
        <p:spPr>
          <a:xfrm>
            <a:off x="6888480" y="5423497"/>
            <a:ext cx="2194560" cy="31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1"/>
          <p:cNvSpPr txBox="1">
            <a:spLocks noGrp="1"/>
          </p:cNvSpPr>
          <p:nvPr>
            <p:ph type="title"/>
          </p:nvPr>
        </p:nvSpPr>
        <p:spPr>
          <a:xfrm rot="5400000">
            <a:off x="5552031" y="1739429"/>
            <a:ext cx="4958897" cy="210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1"/>
          <p:cNvSpPr txBox="1">
            <a:spLocks noGrp="1"/>
          </p:cNvSpPr>
          <p:nvPr>
            <p:ph type="body" idx="1"/>
          </p:nvPr>
        </p:nvSpPr>
        <p:spPr>
          <a:xfrm rot="5400000">
            <a:off x="1284832" y="-302731"/>
            <a:ext cx="4958897" cy="618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1"/>
          <p:cNvSpPr txBox="1">
            <a:spLocks noGrp="1"/>
          </p:cNvSpPr>
          <p:nvPr>
            <p:ph type="dt" idx="10"/>
          </p:nvPr>
        </p:nvSpPr>
        <p:spPr>
          <a:xfrm>
            <a:off x="670560" y="5423497"/>
            <a:ext cx="2194560" cy="31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1"/>
          <p:cNvSpPr txBox="1">
            <a:spLocks noGrp="1"/>
          </p:cNvSpPr>
          <p:nvPr>
            <p:ph type="ftr" idx="11"/>
          </p:nvPr>
        </p:nvSpPr>
        <p:spPr>
          <a:xfrm>
            <a:off x="3230880" y="5423497"/>
            <a:ext cx="3291840" cy="31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1"/>
          <p:cNvSpPr txBox="1">
            <a:spLocks noGrp="1"/>
          </p:cNvSpPr>
          <p:nvPr>
            <p:ph type="sldNum" idx="12"/>
          </p:nvPr>
        </p:nvSpPr>
        <p:spPr>
          <a:xfrm>
            <a:off x="6888480" y="5423497"/>
            <a:ext cx="2194560" cy="31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">
  <p:cSld name="Layout Personalizado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2"/>
          <p:cNvSpPr txBox="1">
            <a:spLocks noGrp="1"/>
          </p:cNvSpPr>
          <p:nvPr>
            <p:ph type="title"/>
          </p:nvPr>
        </p:nvSpPr>
        <p:spPr>
          <a:xfrm>
            <a:off x="749488" y="553346"/>
            <a:ext cx="8141691" cy="804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Open Sans"/>
              <a:buNone/>
              <a:defRPr sz="2560" b="1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0"/>
          <p:cNvSpPr txBox="1">
            <a:spLocks noGrp="1"/>
          </p:cNvSpPr>
          <p:nvPr>
            <p:ph type="title"/>
          </p:nvPr>
        </p:nvSpPr>
        <p:spPr>
          <a:xfrm>
            <a:off x="670560" y="311540"/>
            <a:ext cx="8412480" cy="113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Calibri"/>
              <a:buNone/>
              <a:defRPr sz="3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0"/>
          <p:cNvSpPr txBox="1">
            <a:spLocks noGrp="1"/>
          </p:cNvSpPr>
          <p:nvPr>
            <p:ph type="body" idx="1"/>
          </p:nvPr>
        </p:nvSpPr>
        <p:spPr>
          <a:xfrm>
            <a:off x="670560" y="1557698"/>
            <a:ext cx="8412480" cy="371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08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  <a:defRPr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4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4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4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4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004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4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004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4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0"/>
          <p:cNvSpPr txBox="1">
            <a:spLocks noGrp="1"/>
          </p:cNvSpPr>
          <p:nvPr>
            <p:ph type="dt" idx="10"/>
          </p:nvPr>
        </p:nvSpPr>
        <p:spPr>
          <a:xfrm>
            <a:off x="670560" y="5423497"/>
            <a:ext cx="2194560" cy="31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0"/>
          <p:cNvSpPr txBox="1">
            <a:spLocks noGrp="1"/>
          </p:cNvSpPr>
          <p:nvPr>
            <p:ph type="ftr" idx="11"/>
          </p:nvPr>
        </p:nvSpPr>
        <p:spPr>
          <a:xfrm>
            <a:off x="3230880" y="5423497"/>
            <a:ext cx="3291840" cy="31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0"/>
          <p:cNvSpPr txBox="1">
            <a:spLocks noGrp="1"/>
          </p:cNvSpPr>
          <p:nvPr>
            <p:ph type="sldNum" idx="12"/>
          </p:nvPr>
        </p:nvSpPr>
        <p:spPr>
          <a:xfrm>
            <a:off x="6888480" y="5423497"/>
            <a:ext cx="2194560" cy="31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7" name="Google Shape;827;p39" descr="Gráfico, Gráfico de cascat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" y="0"/>
            <a:ext cx="9752542" cy="585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39" descr="Logotipo, nome da empres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93764" y="696912"/>
            <a:ext cx="6566072" cy="44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39" descr="Logotipo, nome da empres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6472" y="5174749"/>
            <a:ext cx="996873" cy="676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532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Google Shape;702;p29" descr="Gráfico, Gráfico de cascat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" y="-21515"/>
            <a:ext cx="9752542" cy="585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29" descr="Logotipo, nome da empres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6472" y="5174749"/>
            <a:ext cx="996873" cy="67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29"/>
          <p:cNvPicPr preferRelativeResize="0"/>
          <p:nvPr/>
        </p:nvPicPr>
        <p:blipFill rotWithShape="1">
          <a:blip r:embed="rId5">
            <a:alphaModFix/>
          </a:blip>
          <a:srcRect l="43976" r="42085" b="18469"/>
          <a:stretch/>
        </p:blipFill>
        <p:spPr>
          <a:xfrm rot="10800000">
            <a:off x="0" y="1649691"/>
            <a:ext cx="761184" cy="3147986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29"/>
          <p:cNvSpPr txBox="1"/>
          <p:nvPr/>
        </p:nvSpPr>
        <p:spPr>
          <a:xfrm>
            <a:off x="312046" y="237134"/>
            <a:ext cx="97527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2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Estructura</a:t>
            </a:r>
            <a:r>
              <a:rPr lang="pt-BR" sz="32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2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del</a:t>
            </a:r>
            <a:r>
              <a:rPr lang="pt-BR" sz="32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Borrador </a:t>
            </a:r>
            <a:r>
              <a:rPr lang="pt-BR" sz="32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del</a:t>
            </a:r>
            <a:r>
              <a:rPr lang="pt-BR" sz="32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PL (parte Confia)</a:t>
            </a:r>
            <a:endParaRPr sz="32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29"/>
          <p:cNvSpPr txBox="1"/>
          <p:nvPr/>
        </p:nvSpPr>
        <p:spPr>
          <a:xfrm>
            <a:off x="873037" y="922775"/>
            <a:ext cx="8152500" cy="42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CAPÍTULO II – El Confia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1E4E7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Sección I – El Programa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0" i="0" u="none" strike="noStrike" cap="none" dirty="0">
                <a:solidFill>
                  <a:srgbClr val="1E4E7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Art. 2 </a:t>
            </a:r>
            <a:r>
              <a:rPr lang="pt-BR" dirty="0" err="1">
                <a:solidFill>
                  <a:srgbClr val="1E4E7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Definición</a:t>
            </a:r>
            <a:r>
              <a:rPr lang="pt-BR" dirty="0">
                <a:solidFill>
                  <a:srgbClr val="1E4E7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y público </a:t>
            </a:r>
            <a:r>
              <a:rPr lang="pt-BR" dirty="0" err="1">
                <a:solidFill>
                  <a:srgbClr val="1E4E7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destinatario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ts val="1800"/>
            </a:pPr>
            <a:r>
              <a:rPr lang="es-ES" sz="2000" dirty="0">
                <a:solidFill>
                  <a:srgbClr val="1E4E7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Capítulo II - Los Principios</a:t>
            </a:r>
            <a:endParaRPr lang="es-ES" sz="2000" dirty="0">
              <a:solidFill>
                <a:srgbClr val="1E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lvl="1"/>
            <a:r>
              <a:rPr lang="es-ES" dirty="0">
                <a:solidFill>
                  <a:srgbClr val="1E4E7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Art. 3 Principios</a:t>
            </a:r>
            <a:endParaRPr lang="es-ES" dirty="0">
              <a:solidFill>
                <a:srgbClr val="1E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ts val="1100"/>
            </a:pPr>
            <a:r>
              <a:rPr lang="es-ES" sz="2000" dirty="0">
                <a:solidFill>
                  <a:srgbClr val="1E4E7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Capítulo III - Los Deberes</a:t>
            </a:r>
          </a:p>
          <a:p>
            <a:pPr marL="114300" lvl="1">
              <a:buSzPts val="1100"/>
            </a:pPr>
            <a:r>
              <a:rPr lang="es-ES" dirty="0">
                <a:solidFill>
                  <a:srgbClr val="1E4E7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Art. 4 Deberes comunes</a:t>
            </a:r>
          </a:p>
          <a:p>
            <a:pPr marL="114300" lvl="1">
              <a:buSzPts val="1100"/>
            </a:pPr>
            <a:r>
              <a:rPr lang="es-ES" dirty="0">
                <a:solidFill>
                  <a:srgbClr val="1E4E7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Art. 5 Deberes de la RFB</a:t>
            </a:r>
          </a:p>
          <a:p>
            <a:pPr marL="114300" lvl="1">
              <a:buSzPts val="1100"/>
            </a:pPr>
            <a:r>
              <a:rPr lang="es-ES" dirty="0">
                <a:solidFill>
                  <a:srgbClr val="1E4E7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Art. 6 - Deberes del contribuyente</a:t>
            </a:r>
          </a:p>
          <a:p>
            <a:pPr>
              <a:buSzPts val="1800"/>
            </a:pPr>
            <a:r>
              <a:rPr lang="es-ES" sz="2000" dirty="0">
                <a:solidFill>
                  <a:srgbClr val="1E4E7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Capítulo IV - Los Procesos de Trabajo Propios</a:t>
            </a:r>
            <a:endParaRPr lang="es-ES" sz="2000" dirty="0">
              <a:solidFill>
                <a:srgbClr val="1E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lvl="1">
              <a:buSzPts val="1100"/>
            </a:pPr>
            <a:r>
              <a:rPr lang="es-ES" dirty="0">
                <a:solidFill>
                  <a:srgbClr val="1E4E7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Art. 7 Divulgación y control</a:t>
            </a:r>
          </a:p>
          <a:p>
            <a:pPr marL="114300" lvl="1">
              <a:buSzPts val="1100"/>
            </a:pPr>
            <a:r>
              <a:rPr lang="es-ES" dirty="0">
                <a:solidFill>
                  <a:srgbClr val="1E4E7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Art. 8 Acuerdo: </a:t>
            </a:r>
            <a:r>
              <a:rPr lang="es-ES" dirty="0" err="1">
                <a:solidFill>
                  <a:srgbClr val="1E4E7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Autorregularización</a:t>
            </a:r>
            <a:r>
              <a:rPr lang="es-ES" dirty="0">
                <a:solidFill>
                  <a:srgbClr val="1E4E7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sin multa por demora</a:t>
            </a:r>
          </a:p>
          <a:p>
            <a:pPr marL="114300" lvl="1">
              <a:buSzPts val="1100"/>
            </a:pPr>
            <a:r>
              <a:rPr lang="es-ES" dirty="0">
                <a:solidFill>
                  <a:srgbClr val="1E4E7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Art. 9 Disconformidad: Lanzamiento de oficio - cambia el modelo actual de sanciones tributarias para Confia</a:t>
            </a:r>
          </a:p>
          <a:p>
            <a:pPr marL="114300" lvl="1">
              <a:buSzPts val="1100"/>
            </a:pPr>
            <a:r>
              <a:rPr lang="es-ES" dirty="0">
                <a:solidFill>
                  <a:srgbClr val="1E4E7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Art. 10 Incentivo para cerrar litigios a nivel administrativo</a:t>
            </a:r>
          </a:p>
          <a:p>
            <a:r>
              <a:rPr lang="es-ES" sz="2000" dirty="0">
                <a:solidFill>
                  <a:srgbClr val="1E4E7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Capítulo V - Los criterios de afiliación y exclusión</a:t>
            </a:r>
            <a:endParaRPr lang="es-ES" sz="2000" dirty="0">
              <a:solidFill>
                <a:srgbClr val="1E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lvl="1">
              <a:buSzPts val="1100"/>
            </a:pPr>
            <a:r>
              <a:rPr lang="es-ES" dirty="0">
                <a:solidFill>
                  <a:srgbClr val="1E4E7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Art. 11 Normas de afiliación</a:t>
            </a:r>
          </a:p>
          <a:p>
            <a:pPr marL="114300" lvl="1">
              <a:buSzPts val="1100"/>
            </a:pPr>
            <a:r>
              <a:rPr lang="es-ES" dirty="0">
                <a:solidFill>
                  <a:srgbClr val="1E4E7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Art. 12 Normas de exclusión</a:t>
            </a:r>
          </a:p>
        </p:txBody>
      </p:sp>
      <p:sp>
        <p:nvSpPr>
          <p:cNvPr id="708" name="Google Shape;708;p29"/>
          <p:cNvSpPr/>
          <p:nvPr/>
        </p:nvSpPr>
        <p:spPr>
          <a:xfrm>
            <a:off x="5731081" y="1080518"/>
            <a:ext cx="3884100" cy="177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2197" y="56052"/>
                </a:moveTo>
                <a:lnTo>
                  <a:pt x="-29780" y="50458"/>
                </a:lnTo>
              </a:path>
            </a:pathLst>
          </a:cu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Confia es un programa de conformidad de </a:t>
            </a:r>
            <a:r>
              <a:rPr lang="es-ES" sz="18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adhesión voluntaria </a:t>
            </a:r>
            <a:r>
              <a:rPr lang="es-ES" sz="18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diseñado para promover el </a:t>
            </a:r>
            <a:r>
              <a:rPr lang="es-ES" sz="1800" i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cumplimiento</a:t>
            </a:r>
            <a:r>
              <a:rPr lang="es-ES" sz="18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mediante la creación de </a:t>
            </a:r>
            <a:r>
              <a:rPr lang="es-ES" sz="18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relaciones de cooperación,</a:t>
            </a:r>
            <a:endParaRPr lang="es-ES" sz="1800" b="1" dirty="0"/>
          </a:p>
        </p:txBody>
      </p:sp>
      <p:sp>
        <p:nvSpPr>
          <p:cNvPr id="709" name="Google Shape;709;p29"/>
          <p:cNvSpPr/>
          <p:nvPr/>
        </p:nvSpPr>
        <p:spPr>
          <a:xfrm>
            <a:off x="5727043" y="3199183"/>
            <a:ext cx="3884100" cy="177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3542" y="58408"/>
                </a:moveTo>
                <a:lnTo>
                  <a:pt x="-30587" y="-85519"/>
                </a:lnTo>
              </a:path>
            </a:pathLst>
          </a:cu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Empresas con una estructura consolidada de </a:t>
            </a:r>
            <a:r>
              <a:rPr lang="es-ES" sz="18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gobierno corporativo y un sistema de gestión del cumplimiento fiscal.</a:t>
            </a:r>
          </a:p>
        </p:txBody>
      </p:sp>
      <p:cxnSp>
        <p:nvCxnSpPr>
          <p:cNvPr id="2" name="Google Shape;739;p32">
            <a:extLst>
              <a:ext uri="{FF2B5EF4-FFF2-40B4-BE49-F238E27FC236}">
                <a16:creationId xmlns:a16="http://schemas.microsoft.com/office/drawing/2014/main" id="{96C4BAEB-2D6D-0183-FC9C-030CB39D0652}"/>
              </a:ext>
            </a:extLst>
          </p:cNvPr>
          <p:cNvCxnSpPr>
            <a:cxnSpLocks/>
          </p:cNvCxnSpPr>
          <p:nvPr/>
        </p:nvCxnSpPr>
        <p:spPr>
          <a:xfrm>
            <a:off x="469816" y="779148"/>
            <a:ext cx="7503752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, Gráfico de cascata&#10;&#10;Descrição gerada automaticamente">
            <a:extLst>
              <a:ext uri="{FF2B5EF4-FFF2-40B4-BE49-F238E27FC236}">
                <a16:creationId xmlns:a16="http://schemas.microsoft.com/office/drawing/2014/main" id="{2FA5D8C3-8836-550D-B597-A6FD3FCC6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-21515"/>
            <a:ext cx="9752542" cy="5851525"/>
          </a:xfrm>
          <a:prstGeom prst="rect">
            <a:avLst/>
          </a:prstGeom>
        </p:spPr>
      </p:pic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ADDF7C7C-350A-B75C-C607-CB6150936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72" y="5174749"/>
            <a:ext cx="996873" cy="67677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741CEA5-3093-3F2C-BFC4-0D5430D2DA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6" r="42086" b="18470"/>
          <a:stretch/>
        </p:blipFill>
        <p:spPr>
          <a:xfrm rot="10800000">
            <a:off x="0" y="1649691"/>
            <a:ext cx="761184" cy="314798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D9A1752-8EB0-23C8-0D11-7E18BB6DE467}"/>
              </a:ext>
            </a:extLst>
          </p:cNvPr>
          <p:cNvSpPr txBox="1"/>
          <p:nvPr/>
        </p:nvSpPr>
        <p:spPr>
          <a:xfrm>
            <a:off x="389218" y="643112"/>
            <a:ext cx="616139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3200" b="1" dirty="0">
                <a:solidFill>
                  <a:srgbClr val="00B0F0"/>
                </a:solidFill>
                <a:cs typeface="Calibri"/>
              </a:rPr>
              <a:t>Piloto </a:t>
            </a:r>
            <a:r>
              <a:rPr lang="pt-BR" sz="3200" b="1" dirty="0" err="1">
                <a:solidFill>
                  <a:srgbClr val="00B0F0"/>
                </a:solidFill>
                <a:cs typeface="Calibri"/>
              </a:rPr>
              <a:t>del</a:t>
            </a:r>
            <a:r>
              <a:rPr lang="pt-BR" sz="3200" b="1" dirty="0">
                <a:solidFill>
                  <a:srgbClr val="00B0F0"/>
                </a:solidFill>
                <a:cs typeface="Calibri"/>
              </a:rPr>
              <a:t> Programa Confia</a:t>
            </a:r>
            <a:endParaRPr lang="pt-BR" sz="3200" b="1" dirty="0">
              <a:solidFill>
                <a:srgbClr val="00B0F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38D9589-F6BB-72C4-998D-93DED0271EC0}"/>
              </a:ext>
            </a:extLst>
          </p:cNvPr>
          <p:cNvSpPr txBox="1"/>
          <p:nvPr/>
        </p:nvSpPr>
        <p:spPr>
          <a:xfrm>
            <a:off x="944267" y="1736914"/>
            <a:ext cx="8152614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Evolución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de </a:t>
            </a: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la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Prueba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de </a:t>
            </a: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Procedimientos</a:t>
            </a:r>
            <a:endParaRPr lang="pt-BR" sz="2400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Ampliación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de </a:t>
            </a: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la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solicitud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para </a:t>
            </a: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contribuyentes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especiales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(aproximadamente 1.500)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Inclusión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de requisitos </a:t>
            </a: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cuantitativos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y </a:t>
            </a: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cualitativos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para </a:t>
            </a: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la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seleción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de candidatos al Programa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Criterios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de desempate para </a:t>
            </a: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adecuar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capacidad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operativa de </a:t>
            </a: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la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RFB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Prueba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del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proceso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de </a:t>
            </a: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adhesión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al Programa</a:t>
            </a:r>
          </a:p>
          <a:p>
            <a:endParaRPr lang="pt-BR" sz="2400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CFBAC11C-FC42-AE57-EAA3-0C3BFC6FD00D}"/>
              </a:ext>
            </a:extLst>
          </p:cNvPr>
          <p:cNvCxnSpPr>
            <a:cxnSpLocks/>
          </p:cNvCxnSpPr>
          <p:nvPr/>
        </p:nvCxnSpPr>
        <p:spPr>
          <a:xfrm>
            <a:off x="469816" y="1186925"/>
            <a:ext cx="520860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290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" name="Google Shape;798;p36" descr="Gráfico, Gráfico de cascat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" y="0"/>
            <a:ext cx="9752542" cy="585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36" descr="Logotipo, nome da empres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6472" y="5174749"/>
            <a:ext cx="996873" cy="67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36"/>
          <p:cNvPicPr preferRelativeResize="0"/>
          <p:nvPr/>
        </p:nvPicPr>
        <p:blipFill rotWithShape="1">
          <a:blip r:embed="rId5">
            <a:alphaModFix/>
          </a:blip>
          <a:srcRect l="43976" r="42085" b="18469"/>
          <a:stretch/>
        </p:blipFill>
        <p:spPr>
          <a:xfrm rot="-5400000">
            <a:off x="2689981" y="-1589475"/>
            <a:ext cx="1013653" cy="4192110"/>
          </a:xfrm>
          <a:prstGeom prst="rect">
            <a:avLst/>
          </a:prstGeom>
          <a:noFill/>
          <a:ln>
            <a:noFill/>
          </a:ln>
        </p:spPr>
      </p:pic>
      <p:sp>
        <p:nvSpPr>
          <p:cNvPr id="801" name="Google Shape;801;p36"/>
          <p:cNvSpPr txBox="1"/>
          <p:nvPr/>
        </p:nvSpPr>
        <p:spPr>
          <a:xfrm>
            <a:off x="891541" y="1996034"/>
            <a:ext cx="330750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pt-BR" sz="32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Quieres</a:t>
            </a:r>
            <a:r>
              <a:rPr lang="pt-BR" sz="32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2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conocer</a:t>
            </a:r>
            <a:r>
              <a:rPr lang="pt-BR" sz="32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2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las</a:t>
            </a:r>
            <a:r>
              <a:rPr lang="pt-BR" sz="32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últimas </a:t>
            </a:r>
            <a:r>
              <a:rPr lang="pt-BR" sz="32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novedades</a:t>
            </a:r>
            <a:r>
              <a:rPr lang="pt-BR" sz="32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de Confia?</a:t>
            </a:r>
            <a:endParaRPr dirty="0"/>
          </a:p>
        </p:txBody>
      </p:sp>
      <p:pic>
        <p:nvPicPr>
          <p:cNvPr id="802" name="Google Shape;802;p36" descr="Código QR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28767" y="1092537"/>
            <a:ext cx="3998281" cy="3824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2465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7" name="Google Shape;807;p37" descr="Gráfico, Gráfico de cascat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" y="0"/>
            <a:ext cx="9752542" cy="585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p37" descr="Logotipo, nome da empres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6472" y="5174749"/>
            <a:ext cx="996873" cy="67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37"/>
          <p:cNvPicPr preferRelativeResize="0"/>
          <p:nvPr/>
        </p:nvPicPr>
        <p:blipFill rotWithShape="1">
          <a:blip r:embed="rId5">
            <a:alphaModFix/>
          </a:blip>
          <a:srcRect l="43976" r="42085" b="18469"/>
          <a:stretch/>
        </p:blipFill>
        <p:spPr>
          <a:xfrm rot="-5400000">
            <a:off x="2689981" y="-1589475"/>
            <a:ext cx="1013653" cy="4192110"/>
          </a:xfrm>
          <a:prstGeom prst="rect">
            <a:avLst/>
          </a:prstGeom>
          <a:noFill/>
          <a:ln>
            <a:noFill/>
          </a:ln>
        </p:spPr>
      </p:pic>
      <p:sp>
        <p:nvSpPr>
          <p:cNvPr id="810" name="Google Shape;810;p37"/>
          <p:cNvSpPr txBox="1"/>
          <p:nvPr/>
        </p:nvSpPr>
        <p:spPr>
          <a:xfrm>
            <a:off x="-153972" y="1084077"/>
            <a:ext cx="348921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¿Preguntas?</a:t>
            </a:r>
            <a:endParaRPr sz="4000" b="1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1" name="Google Shape;811;p37" descr="Ícone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84044" y="778556"/>
            <a:ext cx="4706486" cy="3530046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37"/>
          <p:cNvSpPr txBox="1"/>
          <p:nvPr/>
        </p:nvSpPr>
        <p:spPr>
          <a:xfrm>
            <a:off x="2633590" y="4138127"/>
            <a:ext cx="5314676" cy="707886"/>
          </a:xfrm>
          <a:prstGeom prst="rect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confia@rfb.gov.br</a:t>
            </a:r>
            <a:endParaRPr sz="1800" b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313576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8" name="Google Shape;818;p38" descr="Gráfico, Gráfico de cascat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" y="0"/>
            <a:ext cx="9752542" cy="585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38" descr="Logotipo, nome da empres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6472" y="5174749"/>
            <a:ext cx="996873" cy="67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38"/>
          <p:cNvPicPr preferRelativeResize="0"/>
          <p:nvPr/>
        </p:nvPicPr>
        <p:blipFill rotWithShape="1">
          <a:blip r:embed="rId5">
            <a:alphaModFix/>
          </a:blip>
          <a:srcRect l="43976" r="42085" b="18469"/>
          <a:stretch/>
        </p:blipFill>
        <p:spPr>
          <a:xfrm rot="5400000">
            <a:off x="1735842" y="2960518"/>
            <a:ext cx="1013653" cy="4192110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38"/>
          <p:cNvSpPr txBox="1"/>
          <p:nvPr/>
        </p:nvSpPr>
        <p:spPr>
          <a:xfrm>
            <a:off x="390138" y="1298555"/>
            <a:ext cx="36117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Receita (RFB) y Empresas: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Juntos somos clave para construir de forma conjunta y cooperativa </a:t>
            </a:r>
            <a:r>
              <a:rPr lang="pt-BR" sz="28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pt-BR" sz="28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CONFIA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2" name="Google Shape;822;p38" descr="Uma imagem contendo edifício, pessoa, ao ar livre, homem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88471" y="882556"/>
            <a:ext cx="5274991" cy="3509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638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 descr="Gráfico, Gráfico de cascat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" y="0"/>
            <a:ext cx="9752542" cy="585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 descr="Logotipo, nome da empres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6472" y="5174749"/>
            <a:ext cx="996873" cy="67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 l="43976" r="42085" b="18469"/>
          <a:stretch/>
        </p:blipFill>
        <p:spPr>
          <a:xfrm rot="10800000">
            <a:off x="0" y="490194"/>
            <a:ext cx="1013653" cy="419211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2404621" y="1910099"/>
            <a:ext cx="494435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CONFIA</a:t>
            </a:r>
            <a:endParaRPr dirty="0"/>
          </a:p>
        </p:txBody>
      </p:sp>
      <p:cxnSp>
        <p:nvCxnSpPr>
          <p:cNvPr id="94" name="Google Shape;94;p1"/>
          <p:cNvCxnSpPr/>
          <p:nvPr/>
        </p:nvCxnSpPr>
        <p:spPr>
          <a:xfrm>
            <a:off x="2404621" y="2925762"/>
            <a:ext cx="4944358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5" name="Google Shape;95;p1"/>
          <p:cNvPicPr preferRelativeResize="0"/>
          <p:nvPr/>
        </p:nvPicPr>
        <p:blipFill rotWithShape="1">
          <a:blip r:embed="rId5">
            <a:alphaModFix/>
          </a:blip>
          <a:srcRect l="43976" r="42085" b="18469"/>
          <a:stretch/>
        </p:blipFill>
        <p:spPr>
          <a:xfrm>
            <a:off x="8739418" y="982639"/>
            <a:ext cx="1013653" cy="419211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2404093" y="2927769"/>
            <a:ext cx="57603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Programa de </a:t>
            </a:r>
            <a:r>
              <a:rPr lang="pt-BR" sz="28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Cumplimiento</a:t>
            </a:r>
            <a:r>
              <a:rPr lang="pt-BR" sz="28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Cooperativo Fiscal de </a:t>
            </a:r>
            <a:r>
              <a:rPr lang="pt-BR" sz="28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la</a:t>
            </a:r>
            <a:r>
              <a:rPr lang="pt-BR" sz="28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Receita Federal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de Brasil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, Gráfico de cascata&#10;&#10;Descrição gerada automaticamente">
            <a:extLst>
              <a:ext uri="{FF2B5EF4-FFF2-40B4-BE49-F238E27FC236}">
                <a16:creationId xmlns:a16="http://schemas.microsoft.com/office/drawing/2014/main" id="{2FA5D8C3-8836-550D-B597-A6FD3FCC6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-28772"/>
            <a:ext cx="9752542" cy="5851525"/>
          </a:xfrm>
          <a:prstGeom prst="rect">
            <a:avLst/>
          </a:prstGeom>
        </p:spPr>
      </p:pic>
      <p:pic>
        <p:nvPicPr>
          <p:cNvPr id="18" name="Imagem 17" descr="Uma imagem contendo pessoa, homem, mulher, segurando&#10;&#10;Descrição gerada automaticamente">
            <a:extLst>
              <a:ext uri="{FF2B5EF4-FFF2-40B4-BE49-F238E27FC236}">
                <a16:creationId xmlns:a16="http://schemas.microsoft.com/office/drawing/2014/main" id="{5737BD5E-A5D0-80D2-5426-7EB804A550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3" b="21759"/>
          <a:stretch/>
        </p:blipFill>
        <p:spPr>
          <a:xfrm>
            <a:off x="1196690" y="1214215"/>
            <a:ext cx="7940052" cy="3842302"/>
          </a:xfrm>
          <a:prstGeom prst="rect">
            <a:avLst/>
          </a:prstGeom>
        </p:spPr>
      </p:pic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ADDF7C7C-350A-B75C-C607-CB61509360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72" y="5125116"/>
            <a:ext cx="996873" cy="67677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741CEA5-3093-3F2C-BFC4-0D5430D2DAC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6" r="42086" b="18470"/>
          <a:stretch/>
        </p:blipFill>
        <p:spPr>
          <a:xfrm rot="10800000">
            <a:off x="0" y="1649691"/>
            <a:ext cx="761184" cy="314798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D9A1752-8EB0-23C8-0D11-7E18BB6DE467}"/>
              </a:ext>
            </a:extLst>
          </p:cNvPr>
          <p:cNvSpPr txBox="1"/>
          <p:nvPr/>
        </p:nvSpPr>
        <p:spPr>
          <a:xfrm>
            <a:off x="1154271" y="87122"/>
            <a:ext cx="78713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¿ </a:t>
            </a:r>
            <a:r>
              <a:rPr lang="pt-BR" sz="3200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Qué</a:t>
            </a:r>
            <a:r>
              <a:rPr lang="pt-BR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 </a:t>
            </a:r>
            <a:r>
              <a:rPr lang="pt-BR" sz="3200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pt-BR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3200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</a:t>
            </a:r>
            <a:r>
              <a:rPr lang="pt-BR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Cooperativo?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B810FF2-73CF-A496-A7C0-63EB562204F4}"/>
              </a:ext>
            </a:extLst>
          </p:cNvPr>
          <p:cNvSpPr txBox="1"/>
          <p:nvPr/>
        </p:nvSpPr>
        <p:spPr>
          <a:xfrm>
            <a:off x="1154271" y="795008"/>
            <a:ext cx="815261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 </a:t>
            </a:r>
            <a:r>
              <a:rPr lang="pt-BR" sz="24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pt-BR" sz="2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relación</a:t>
            </a:r>
            <a:r>
              <a:rPr lang="pt-BR" sz="2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entre </a:t>
            </a:r>
            <a:r>
              <a:rPr lang="pt-BR" sz="24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</a:t>
            </a:r>
            <a:r>
              <a:rPr lang="pt-BR" sz="2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empresas y </a:t>
            </a:r>
            <a:r>
              <a:rPr lang="pt-BR" sz="24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pt-BR" sz="2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Administración Tributaria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3B2AE4B-A0A4-4C0A-86A6-5196CBBDED0D}"/>
              </a:ext>
            </a:extLst>
          </p:cNvPr>
          <p:cNvSpPr txBox="1"/>
          <p:nvPr/>
        </p:nvSpPr>
        <p:spPr>
          <a:xfrm>
            <a:off x="1154271" y="1884856"/>
            <a:ext cx="8152614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</a:t>
            </a:r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diálogo y </a:t>
            </a:r>
            <a:r>
              <a:rPr lang="pt-BR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ventajas</a:t>
            </a:r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mutuas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Basado</a:t>
            </a:r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800100" lvl="1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Sobre </a:t>
            </a:r>
            <a:r>
              <a:rPr lang="pt-BR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principio de </a:t>
            </a:r>
            <a:r>
              <a:rPr lang="pt-BR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buena</a:t>
            </a:r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</a:t>
            </a:r>
            <a:endParaRPr lang="pt-BR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/>
              <a:cs typeface="Calibri" panose="020F0502020204030204" pitchFamily="34" charset="0"/>
            </a:endParaRPr>
          </a:p>
          <a:p>
            <a:pPr marL="800100" lvl="1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espíritu</a:t>
            </a:r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pt-BR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colaboración</a:t>
            </a:r>
            <a:endParaRPr lang="pt-BR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/>
              <a:cs typeface="Calibri" panose="020F0502020204030204" pitchFamily="34" charset="0"/>
            </a:endParaRPr>
          </a:p>
          <a:p>
            <a:pPr marL="800100" lvl="1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transparencia</a:t>
            </a:r>
            <a:endParaRPr lang="pt-BR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/>
              <a:cs typeface="Calibri" panose="020F0502020204030204" pitchFamily="34" charset="0"/>
            </a:endParaRPr>
          </a:p>
          <a:p>
            <a:pPr marL="800100" lvl="1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confianza</a:t>
            </a:r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justificada</a:t>
            </a:r>
            <a:endParaRPr lang="pt-BR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/>
              <a:cs typeface="Calibri" panose="020F0502020204030204" pitchFamily="34" charset="0"/>
            </a:endParaRPr>
          </a:p>
          <a:p>
            <a:pPr marL="800100" lvl="1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seguridad</a:t>
            </a:r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jurídica</a:t>
            </a:r>
            <a:endParaRPr lang="pt-BR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/>
              <a:cs typeface="Calibri" panose="020F0502020204030204" pitchFamily="34" charset="0"/>
            </a:endParaRP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6F4C9D01-A49B-48EF-B3DB-76F18346AD05}"/>
              </a:ext>
            </a:extLst>
          </p:cNvPr>
          <p:cNvCxnSpPr>
            <a:cxnSpLocks/>
          </p:cNvCxnSpPr>
          <p:nvPr/>
        </p:nvCxnSpPr>
        <p:spPr>
          <a:xfrm>
            <a:off x="1196690" y="749861"/>
            <a:ext cx="755049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427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, Gráfico de cascata&#10;&#10;Descrição gerada automaticamente">
            <a:extLst>
              <a:ext uri="{FF2B5EF4-FFF2-40B4-BE49-F238E27FC236}">
                <a16:creationId xmlns:a16="http://schemas.microsoft.com/office/drawing/2014/main" id="{2FA5D8C3-8836-550D-B597-A6FD3FCC6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" y="0"/>
            <a:ext cx="9752542" cy="5851525"/>
          </a:xfrm>
          <a:prstGeom prst="rect">
            <a:avLst/>
          </a:prstGeom>
        </p:spPr>
      </p:pic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ADDF7C7C-350A-B75C-C607-CB6150936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72" y="5174749"/>
            <a:ext cx="996873" cy="67677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741CEA5-3093-3F2C-BFC4-0D5430D2DA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6" r="42086" b="18470"/>
          <a:stretch/>
        </p:blipFill>
        <p:spPr>
          <a:xfrm rot="10800000">
            <a:off x="0" y="490194"/>
            <a:ext cx="1013653" cy="4192110"/>
          </a:xfrm>
          <a:prstGeom prst="rect">
            <a:avLst/>
          </a:prstGeom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C33734D9-D0DC-5061-9031-A946CE4084AD}"/>
              </a:ext>
            </a:extLst>
          </p:cNvPr>
          <p:cNvCxnSpPr>
            <a:cxnSpLocks/>
          </p:cNvCxnSpPr>
          <p:nvPr/>
        </p:nvCxnSpPr>
        <p:spPr>
          <a:xfrm>
            <a:off x="1616314" y="1014863"/>
            <a:ext cx="670531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Imagem 15" descr="Uma imagem contendo Texto&#10;&#10;Descrição gerada automaticamente">
            <a:extLst>
              <a:ext uri="{FF2B5EF4-FFF2-40B4-BE49-F238E27FC236}">
                <a16:creationId xmlns:a16="http://schemas.microsoft.com/office/drawing/2014/main" id="{7013BD31-FCBA-B4B6-27C3-0E9ED01A72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3548"/>
          <a:stretch/>
        </p:blipFill>
        <p:spPr>
          <a:xfrm>
            <a:off x="1653664" y="1155107"/>
            <a:ext cx="6904918" cy="156689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01B5934E-9842-5CD0-2F14-3D6C6D1A0122}"/>
              </a:ext>
            </a:extLst>
          </p:cNvPr>
          <p:cNvSpPr txBox="1"/>
          <p:nvPr/>
        </p:nvSpPr>
        <p:spPr>
          <a:xfrm>
            <a:off x="1655558" y="1234865"/>
            <a:ext cx="5878473" cy="11695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b="1" dirty="0"/>
              <a:t>Proporcionar seguridad jurídica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b="1" dirty="0"/>
              <a:t>Reducir los litigios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b="1" dirty="0"/>
              <a:t>Reducir los costos de cumplimiento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b="1" dirty="0"/>
              <a:t>Mejorar el ambiente de negocios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b="1" dirty="0"/>
              <a:t>Mejorar el cumplimiento de las obligaciones fiscales</a:t>
            </a:r>
          </a:p>
        </p:txBody>
      </p:sp>
      <p:pic>
        <p:nvPicPr>
          <p:cNvPr id="19" name="Imagem 18" descr="Uma imagem contendo Texto&#10;&#10;Descrição gerada automaticamente">
            <a:extLst>
              <a:ext uri="{FF2B5EF4-FFF2-40B4-BE49-F238E27FC236}">
                <a16:creationId xmlns:a16="http://schemas.microsoft.com/office/drawing/2014/main" id="{B66C4A87-2D75-13C2-EB2C-7CF91B313D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27" b="23548"/>
          <a:stretch/>
        </p:blipFill>
        <p:spPr>
          <a:xfrm>
            <a:off x="1484595" y="3789873"/>
            <a:ext cx="7021378" cy="1483942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B58EEB78-8103-0C8D-63F1-09DCF7C974B5}"/>
              </a:ext>
            </a:extLst>
          </p:cNvPr>
          <p:cNvSpPr txBox="1"/>
          <p:nvPr/>
        </p:nvSpPr>
        <p:spPr>
          <a:xfrm>
            <a:off x="1785257" y="3779706"/>
            <a:ext cx="6499461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cs typeface="Calibri"/>
              </a:rPr>
              <a:t>Voluntario</a:t>
            </a:r>
            <a:endParaRPr lang="pt-B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b="1" dirty="0" err="1"/>
              <a:t>Las</a:t>
            </a:r>
            <a:r>
              <a:rPr lang="pt-BR" sz="2400" b="1" dirty="0"/>
              <a:t> Relaciones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ea typeface="Calibri"/>
                <a:cs typeface="Calibri"/>
              </a:rPr>
              <a:t>Construcción conjunta y cooperativa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ea typeface="Calibri"/>
                <a:cs typeface="Calibri"/>
              </a:rPr>
              <a:t>Técnicas de economia </a:t>
            </a:r>
            <a:r>
              <a:rPr lang="pt-BR" b="1" dirty="0" err="1">
                <a:ea typeface="Calibri"/>
                <a:cs typeface="Calibri"/>
              </a:rPr>
              <a:t>del</a:t>
            </a:r>
            <a:r>
              <a:rPr lang="pt-BR" b="1" dirty="0">
                <a:ea typeface="Calibri"/>
                <a:cs typeface="Calibri"/>
              </a:rPr>
              <a:t> comportamento y de </a:t>
            </a:r>
            <a:r>
              <a:rPr lang="pt-BR" b="1" dirty="0" err="1">
                <a:ea typeface="Calibri"/>
                <a:cs typeface="Calibri"/>
              </a:rPr>
              <a:t>gestión</a:t>
            </a:r>
            <a:r>
              <a:rPr lang="pt-BR" b="1" dirty="0">
                <a:ea typeface="Calibri"/>
                <a:cs typeface="Calibri"/>
              </a:rPr>
              <a:t> de </a:t>
            </a:r>
            <a:r>
              <a:rPr lang="pt-BR" b="1" dirty="0" err="1">
                <a:ea typeface="Calibri"/>
                <a:cs typeface="Calibri"/>
              </a:rPr>
              <a:t>riesgos</a:t>
            </a:r>
            <a:endParaRPr lang="pt-BR" b="1" dirty="0"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 err="1">
                <a:ea typeface="Calibri"/>
                <a:cs typeface="Calibri"/>
              </a:rPr>
              <a:t>Análisis</a:t>
            </a:r>
            <a:r>
              <a:rPr lang="pt-BR" b="1" dirty="0">
                <a:ea typeface="Calibri"/>
                <a:cs typeface="Calibri"/>
              </a:rPr>
              <a:t> </a:t>
            </a:r>
            <a:r>
              <a:rPr lang="pt-BR" b="1" dirty="0" err="1">
                <a:ea typeface="Calibri"/>
                <a:cs typeface="Calibri"/>
              </a:rPr>
              <a:t>previo</a:t>
            </a:r>
            <a:r>
              <a:rPr lang="pt-BR" b="1" dirty="0">
                <a:ea typeface="Calibri"/>
                <a:cs typeface="Calibri"/>
              </a:rPr>
              <a:t>, continuo y sistémico</a:t>
            </a:r>
          </a:p>
        </p:txBody>
      </p:sp>
      <p:sp>
        <p:nvSpPr>
          <p:cNvPr id="2" name="Google Shape;137;p3">
            <a:extLst>
              <a:ext uri="{FF2B5EF4-FFF2-40B4-BE49-F238E27FC236}">
                <a16:creationId xmlns:a16="http://schemas.microsoft.com/office/drawing/2014/main" id="{C2B26391-91B0-8AD1-9C7A-B46C6C1B2A46}"/>
              </a:ext>
            </a:extLst>
          </p:cNvPr>
          <p:cNvSpPr txBox="1"/>
          <p:nvPr/>
        </p:nvSpPr>
        <p:spPr>
          <a:xfrm>
            <a:off x="709200" y="272550"/>
            <a:ext cx="9044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pt-BR" sz="32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Cuáles</a:t>
            </a:r>
            <a:r>
              <a:rPr lang="pt-BR" sz="32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2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son</a:t>
            </a:r>
            <a:r>
              <a:rPr lang="pt-BR" sz="32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2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pt-BR" sz="32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2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principales</a:t>
            </a:r>
            <a:r>
              <a:rPr lang="pt-BR" sz="32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objetivos </a:t>
            </a:r>
            <a:r>
              <a:rPr lang="pt-BR" sz="32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del</a:t>
            </a:r>
            <a:r>
              <a:rPr lang="pt-BR" sz="32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Confia?</a:t>
            </a:r>
            <a:endParaRPr dirty="0"/>
          </a:p>
        </p:txBody>
      </p:sp>
      <p:sp>
        <p:nvSpPr>
          <p:cNvPr id="7" name="Google Shape;138;p3">
            <a:extLst>
              <a:ext uri="{FF2B5EF4-FFF2-40B4-BE49-F238E27FC236}">
                <a16:creationId xmlns:a16="http://schemas.microsoft.com/office/drawing/2014/main" id="{27739305-62FE-B01A-7E0C-A3CD7F83EE0E}"/>
              </a:ext>
            </a:extLst>
          </p:cNvPr>
          <p:cNvSpPr txBox="1"/>
          <p:nvPr/>
        </p:nvSpPr>
        <p:spPr>
          <a:xfrm>
            <a:off x="1416671" y="2721997"/>
            <a:ext cx="71046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¿Cuáles son las diferencias entre el Programa </a:t>
            </a:r>
            <a:r>
              <a:rPr lang="es-ES" sz="32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Confia</a:t>
            </a:r>
            <a:r>
              <a:rPr lang="es-ES" sz="32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y autorregulación?</a:t>
            </a:r>
            <a:endParaRPr lang="es-ES" sz="3200" dirty="0"/>
          </a:p>
        </p:txBody>
      </p:sp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1B974CB2-C996-628D-71C9-773B97880BBD}"/>
              </a:ext>
            </a:extLst>
          </p:cNvPr>
          <p:cNvSpPr/>
          <p:nvPr/>
        </p:nvSpPr>
        <p:spPr>
          <a:xfrm>
            <a:off x="5129981" y="1140314"/>
            <a:ext cx="1969109" cy="946981"/>
          </a:xfrm>
          <a:prstGeom prst="wedgeEllipseCallout">
            <a:avLst>
              <a:gd name="adj1" fmla="val -33417"/>
              <a:gd name="adj2" fmla="val 84867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B0F0"/>
                </a:solidFill>
              </a:rPr>
              <a:t>¿Es </a:t>
            </a:r>
            <a:r>
              <a:rPr lang="pt-BR" b="1" dirty="0" err="1">
                <a:solidFill>
                  <a:srgbClr val="00B0F0"/>
                </a:solidFill>
              </a:rPr>
              <a:t>el</a:t>
            </a:r>
            <a:r>
              <a:rPr lang="pt-BR" b="1" dirty="0">
                <a:solidFill>
                  <a:srgbClr val="00B0F0"/>
                </a:solidFill>
              </a:rPr>
              <a:t> Confia </a:t>
            </a:r>
            <a:r>
              <a:rPr lang="pt-BR" b="1" dirty="0" err="1">
                <a:solidFill>
                  <a:srgbClr val="00B0F0"/>
                </a:solidFill>
              </a:rPr>
              <a:t>un</a:t>
            </a:r>
            <a:r>
              <a:rPr lang="pt-BR" b="1" dirty="0">
                <a:solidFill>
                  <a:srgbClr val="00B0F0"/>
                </a:solidFill>
              </a:rPr>
              <a:t>  beneficio fiscal?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E83C169-B739-66E7-A18C-E2A85FFEE6B0}"/>
              </a:ext>
            </a:extLst>
          </p:cNvPr>
          <p:cNvSpPr txBox="1"/>
          <p:nvPr/>
        </p:nvSpPr>
        <p:spPr>
          <a:xfrm>
            <a:off x="6308688" y="1750555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1" name="Balão de Fala: Oval 10">
            <a:extLst>
              <a:ext uri="{FF2B5EF4-FFF2-40B4-BE49-F238E27FC236}">
                <a16:creationId xmlns:a16="http://schemas.microsoft.com/office/drawing/2014/main" id="{C3518F07-2A2B-3FD5-10BA-DB508F51D621}"/>
              </a:ext>
            </a:extLst>
          </p:cNvPr>
          <p:cNvSpPr/>
          <p:nvPr/>
        </p:nvSpPr>
        <p:spPr>
          <a:xfrm>
            <a:off x="6878652" y="1094622"/>
            <a:ext cx="2491053" cy="912916"/>
          </a:xfrm>
          <a:prstGeom prst="wedgeEllipseCallout">
            <a:avLst>
              <a:gd name="adj1" fmla="val -34595"/>
              <a:gd name="adj2" fmla="val 95476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B0F0"/>
                </a:solidFill>
              </a:rPr>
              <a:t>¿ El Confia </a:t>
            </a:r>
            <a:r>
              <a:rPr lang="pt-BR" b="1" dirty="0" err="1">
                <a:solidFill>
                  <a:srgbClr val="00B0F0"/>
                </a:solidFill>
              </a:rPr>
              <a:t>tiene</a:t>
            </a:r>
            <a:r>
              <a:rPr lang="pt-BR" b="1" dirty="0">
                <a:solidFill>
                  <a:srgbClr val="00B0F0"/>
                </a:solidFill>
              </a:rPr>
              <a:t> como objetivo aumentar </a:t>
            </a:r>
            <a:r>
              <a:rPr lang="pt-BR" b="1" dirty="0" err="1">
                <a:solidFill>
                  <a:srgbClr val="00B0F0"/>
                </a:solidFill>
              </a:rPr>
              <a:t>los</a:t>
            </a:r>
            <a:r>
              <a:rPr lang="pt-BR" b="1" dirty="0">
                <a:solidFill>
                  <a:srgbClr val="00B0F0"/>
                </a:solidFill>
              </a:rPr>
              <a:t> </a:t>
            </a:r>
            <a:r>
              <a:rPr lang="pt-BR" b="1" dirty="0" err="1">
                <a:solidFill>
                  <a:srgbClr val="00B0F0"/>
                </a:solidFill>
              </a:rPr>
              <a:t>ingresos</a:t>
            </a:r>
            <a:r>
              <a:rPr lang="pt-BR" b="1" dirty="0">
                <a:solidFill>
                  <a:srgbClr val="00B0F0"/>
                </a:solidFill>
              </a:rPr>
              <a:t>?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675FC45-1E2E-99FC-1101-E46826F97C07}"/>
              </a:ext>
            </a:extLst>
          </p:cNvPr>
          <p:cNvSpPr txBox="1"/>
          <p:nvPr/>
        </p:nvSpPr>
        <p:spPr>
          <a:xfrm>
            <a:off x="8558582" y="1750555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68069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2"/>
          <p:cNvSpPr/>
          <p:nvPr/>
        </p:nvSpPr>
        <p:spPr>
          <a:xfrm>
            <a:off x="1219" y="0"/>
            <a:ext cx="9751161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12" descr="Gráfico, Gráfico de cascat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t="29"/>
          <a:stretch/>
        </p:blipFill>
        <p:spPr>
          <a:xfrm>
            <a:off x="529" y="0"/>
            <a:ext cx="9752542" cy="585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2" descr="Logotipo, nome da empres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6472" y="5174749"/>
            <a:ext cx="996873" cy="67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2" descr="Uma imagem contendo quarto, cassino, bola, mesa de bilhar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l="43976" r="42085" b="18469"/>
          <a:stretch/>
        </p:blipFill>
        <p:spPr>
          <a:xfrm rot="10800000">
            <a:off x="0" y="2217032"/>
            <a:ext cx="755723" cy="3113444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2"/>
          <p:cNvSpPr txBox="1"/>
          <p:nvPr/>
        </p:nvSpPr>
        <p:spPr>
          <a:xfrm>
            <a:off x="3703943" y="2353387"/>
            <a:ext cx="602277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2E75B5"/>
                </a:solidFill>
              </a:rPr>
              <a:t>El</a:t>
            </a:r>
            <a:r>
              <a:rPr lang="pt-BR" sz="180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800" b="1">
                <a:solidFill>
                  <a:srgbClr val="00B0F0"/>
                </a:solidFill>
              </a:rPr>
              <a:t>cambio</a:t>
            </a:r>
            <a:r>
              <a:rPr lang="pt-BR" sz="18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cultural</a:t>
            </a:r>
            <a:r>
              <a:rPr lang="pt-BR" sz="180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800">
                <a:solidFill>
                  <a:srgbClr val="2E75B5"/>
                </a:solidFill>
              </a:rPr>
              <a:t>es</a:t>
            </a:r>
            <a:r>
              <a:rPr lang="pt-BR" sz="18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 u</a:t>
            </a:r>
            <a:r>
              <a:rPr lang="pt-BR" sz="1800">
                <a:solidFill>
                  <a:srgbClr val="2E75B5"/>
                </a:solidFill>
              </a:rPr>
              <a:t>n</a:t>
            </a:r>
            <a:r>
              <a:rPr lang="pt-BR" sz="18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 factor de </a:t>
            </a:r>
            <a:r>
              <a:rPr lang="pt-BR" sz="1800">
                <a:solidFill>
                  <a:srgbClr val="2E75B5"/>
                </a:solidFill>
              </a:rPr>
              <a:t>éxito</a:t>
            </a:r>
            <a:r>
              <a:rPr lang="pt-BR" sz="18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pt-BR" sz="1800">
                <a:solidFill>
                  <a:srgbClr val="2E75B5"/>
                </a:solidFill>
              </a:rPr>
              <a:t>el</a:t>
            </a:r>
            <a:r>
              <a:rPr lang="pt-BR" sz="18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 Confia. </a:t>
            </a:r>
            <a:r>
              <a:rPr lang="pt-BR" sz="1800">
                <a:solidFill>
                  <a:srgbClr val="2E75B5"/>
                </a:solidFill>
              </a:rPr>
              <a:t>Pero para ello hay que seguir un camino basado en la</a:t>
            </a:r>
            <a:r>
              <a:rPr lang="pt-BR" sz="18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800" b="1">
                <a:solidFill>
                  <a:srgbClr val="00B0F0"/>
                </a:solidFill>
              </a:rPr>
              <a:t>capacitación</a:t>
            </a:r>
            <a:r>
              <a:rPr lang="pt-BR" sz="18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pt-BR" sz="1800">
                <a:solidFill>
                  <a:srgbClr val="2E75B5"/>
                </a:solidFill>
              </a:rPr>
              <a:t>y</a:t>
            </a:r>
            <a:r>
              <a:rPr lang="pt-BR" sz="18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800">
                <a:solidFill>
                  <a:srgbClr val="2E75B5"/>
                </a:solidFill>
              </a:rPr>
              <a:t>l</a:t>
            </a:r>
            <a:r>
              <a:rPr lang="pt-BR" sz="18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a </a:t>
            </a:r>
            <a:r>
              <a:rPr lang="pt-BR" sz="18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comunicación</a:t>
            </a:r>
            <a:r>
              <a:rPr lang="pt-BR" sz="180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2424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2"/>
          <p:cNvSpPr txBox="1"/>
          <p:nvPr/>
        </p:nvSpPr>
        <p:spPr>
          <a:xfrm>
            <a:off x="2595962" y="4650773"/>
            <a:ext cx="3729752" cy="738664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pt-BR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"Communicating Cooperative Compliance - Obtaining Trust from Society"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Jeffrey Owens</a:t>
            </a:r>
            <a:endParaRPr sz="1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2"/>
          <p:cNvSpPr txBox="1"/>
          <p:nvPr/>
        </p:nvSpPr>
        <p:spPr>
          <a:xfrm>
            <a:off x="1240835" y="3475079"/>
            <a:ext cx="17517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424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p12" descr="Ícone&#10;&#10;Descrição gerada automaticamente"/>
          <p:cNvPicPr preferRelativeResize="0"/>
          <p:nvPr/>
        </p:nvPicPr>
        <p:blipFill rotWithShape="1">
          <a:blip r:embed="rId6">
            <a:alphaModFix/>
          </a:blip>
          <a:srcRect l="25217" r="24130" b="385"/>
          <a:stretch/>
        </p:blipFill>
        <p:spPr>
          <a:xfrm>
            <a:off x="1004235" y="1363008"/>
            <a:ext cx="2866388" cy="317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12" descr="Ícone&#10;&#10;Descrição gerada automaticamente"/>
          <p:cNvPicPr preferRelativeResize="0"/>
          <p:nvPr/>
        </p:nvPicPr>
        <p:blipFill rotWithShape="1">
          <a:blip r:embed="rId7">
            <a:alphaModFix/>
          </a:blip>
          <a:srcRect l="26786" r="29018"/>
          <a:stretch/>
        </p:blipFill>
        <p:spPr>
          <a:xfrm rot="5400000">
            <a:off x="5989328" y="3422878"/>
            <a:ext cx="935495" cy="118031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38" name="Google Shape;338;p12"/>
          <p:cNvSpPr txBox="1"/>
          <p:nvPr/>
        </p:nvSpPr>
        <p:spPr>
          <a:xfrm>
            <a:off x="3916525" y="3542175"/>
            <a:ext cx="1884600" cy="4308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Comunicación</a:t>
            </a:r>
            <a:endParaRPr sz="2200" b="1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2"/>
          <p:cNvSpPr txBox="1"/>
          <p:nvPr/>
        </p:nvSpPr>
        <p:spPr>
          <a:xfrm>
            <a:off x="4006174" y="4055475"/>
            <a:ext cx="1794900" cy="4308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Capacitación</a:t>
            </a:r>
            <a:endParaRPr sz="2200" b="1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2"/>
          <p:cNvSpPr txBox="1"/>
          <p:nvPr/>
        </p:nvSpPr>
        <p:spPr>
          <a:xfrm>
            <a:off x="7228579" y="3766858"/>
            <a:ext cx="2260348" cy="430887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Cambio Cultural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D51B195-98F4-BAD2-8848-F9A8A336E0D8}"/>
              </a:ext>
            </a:extLst>
          </p:cNvPr>
          <p:cNvSpPr txBox="1"/>
          <p:nvPr/>
        </p:nvSpPr>
        <p:spPr>
          <a:xfrm>
            <a:off x="1004235" y="431249"/>
            <a:ext cx="722629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rgbClr val="00B0F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¿ </a:t>
            </a:r>
            <a:r>
              <a:rPr lang="pt-BR" sz="3200" b="1" dirty="0" err="1">
                <a:solidFill>
                  <a:srgbClr val="00B0F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Cuál</a:t>
            </a:r>
            <a:r>
              <a:rPr lang="pt-BR" sz="3200" b="1" dirty="0">
                <a:solidFill>
                  <a:srgbClr val="00B0F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es </a:t>
            </a:r>
            <a:r>
              <a:rPr lang="pt-BR" sz="3200" b="1" dirty="0" err="1">
                <a:solidFill>
                  <a:srgbClr val="00B0F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el</a:t>
            </a:r>
            <a:r>
              <a:rPr lang="pt-BR" sz="3200" b="1" dirty="0">
                <a:solidFill>
                  <a:srgbClr val="00B0F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BR" sz="3200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mayor</a:t>
            </a:r>
            <a:r>
              <a:rPr lang="pt-BR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3200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desafío</a:t>
            </a:r>
            <a:r>
              <a:rPr lang="pt-BR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Confia?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C4A7A23E-99D0-BD5A-5A28-0E8D4CF36DD4}"/>
              </a:ext>
            </a:extLst>
          </p:cNvPr>
          <p:cNvCxnSpPr>
            <a:cxnSpLocks/>
          </p:cNvCxnSpPr>
          <p:nvPr/>
        </p:nvCxnSpPr>
        <p:spPr>
          <a:xfrm>
            <a:off x="1104181" y="1014863"/>
            <a:ext cx="6228381" cy="116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4" descr="Gráfico, Gráfico de cascat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" y="0"/>
            <a:ext cx="9752542" cy="585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4" descr="Logotipo, nome da empres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6472" y="5174749"/>
            <a:ext cx="996873" cy="6767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4"/>
          <p:cNvSpPr/>
          <p:nvPr/>
        </p:nvSpPr>
        <p:spPr>
          <a:xfrm>
            <a:off x="897775" y="947419"/>
            <a:ext cx="8129847" cy="3112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Google Shape;154;p4"/>
          <p:cNvGrpSpPr/>
          <p:nvPr/>
        </p:nvGrpSpPr>
        <p:grpSpPr>
          <a:xfrm>
            <a:off x="733909" y="2773918"/>
            <a:ext cx="7991367" cy="726487"/>
            <a:chOff x="3905" y="1828757"/>
            <a:chExt cx="7991367" cy="726487"/>
          </a:xfrm>
        </p:grpSpPr>
        <p:sp>
          <p:nvSpPr>
            <p:cNvPr id="155" name="Google Shape;155;p4"/>
            <p:cNvSpPr/>
            <p:nvPr/>
          </p:nvSpPr>
          <p:spPr>
            <a:xfrm>
              <a:off x="3905" y="1828757"/>
              <a:ext cx="1210813" cy="726487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 txBox="1"/>
            <p:nvPr/>
          </p:nvSpPr>
          <p:spPr>
            <a:xfrm>
              <a:off x="25183" y="1850035"/>
              <a:ext cx="1168257" cy="6839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pt-BR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Alinear</a:t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1335800" y="2041860"/>
              <a:ext cx="256692" cy="30028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59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 txBox="1"/>
            <p:nvPr/>
          </p:nvSpPr>
          <p:spPr>
            <a:xfrm>
              <a:off x="1335800" y="2101916"/>
              <a:ext cx="179684" cy="1801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1699044" y="1828757"/>
              <a:ext cx="1210813" cy="726487"/>
            </a:xfrm>
            <a:prstGeom prst="roundRect">
              <a:avLst>
                <a:gd name="adj" fmla="val 10000"/>
              </a:avLst>
            </a:prstGeom>
            <a:solidFill>
              <a:srgbClr val="52CBC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 txBox="1"/>
            <p:nvPr/>
          </p:nvSpPr>
          <p:spPr>
            <a:xfrm>
              <a:off x="1720322" y="1850035"/>
              <a:ext cx="1168257" cy="6839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pt-BR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Diseñar</a:t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3030938" y="2041860"/>
              <a:ext cx="256692" cy="30028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50C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 txBox="1"/>
            <p:nvPr/>
          </p:nvSpPr>
          <p:spPr>
            <a:xfrm>
              <a:off x="3030938" y="2101916"/>
              <a:ext cx="179684" cy="1801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3394182" y="1828757"/>
              <a:ext cx="1210813" cy="726487"/>
            </a:xfrm>
            <a:prstGeom prst="roundRect">
              <a:avLst>
                <a:gd name="adj" fmla="val 10000"/>
              </a:avLst>
            </a:prstGeom>
            <a:solidFill>
              <a:srgbClr val="4CC3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 txBox="1"/>
            <p:nvPr/>
          </p:nvSpPr>
          <p:spPr>
            <a:xfrm>
              <a:off x="3415460" y="1850035"/>
              <a:ext cx="1168257" cy="6839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pt-BR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Probar</a:t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4726076" y="2041860"/>
              <a:ext cx="256692" cy="30028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8B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 txBox="1"/>
            <p:nvPr/>
          </p:nvSpPr>
          <p:spPr>
            <a:xfrm>
              <a:off x="4726076" y="2101916"/>
              <a:ext cx="179684" cy="1801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5089320" y="1828757"/>
              <a:ext cx="1210813" cy="726487"/>
            </a:xfrm>
            <a:prstGeom prst="roundRect">
              <a:avLst>
                <a:gd name="adj" fmla="val 10000"/>
              </a:avLst>
            </a:prstGeom>
            <a:solidFill>
              <a:srgbClr val="46BA4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 txBox="1"/>
            <p:nvPr/>
          </p:nvSpPr>
          <p:spPr>
            <a:xfrm>
              <a:off x="5110598" y="1850035"/>
              <a:ext cx="1168257" cy="6839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pt-BR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Implementar</a:t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6421215" y="2041860"/>
              <a:ext cx="256692" cy="30028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6FA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 txBox="1"/>
            <p:nvPr/>
          </p:nvSpPr>
          <p:spPr>
            <a:xfrm>
              <a:off x="6421215" y="2101916"/>
              <a:ext cx="179684" cy="1801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6784459" y="1828757"/>
              <a:ext cx="1210813" cy="726487"/>
            </a:xfrm>
            <a:prstGeom prst="roundRect">
              <a:avLst>
                <a:gd name="adj" fmla="val 10000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 txBox="1"/>
            <p:nvPr/>
          </p:nvSpPr>
          <p:spPr>
            <a:xfrm>
              <a:off x="6805737" y="1850035"/>
              <a:ext cx="1168257" cy="6839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pt-BR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Expandir</a:t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" name="Google Shape;173;p4"/>
          <p:cNvSpPr/>
          <p:nvPr/>
        </p:nvSpPr>
        <p:spPr>
          <a:xfrm>
            <a:off x="3409627" y="2286003"/>
            <a:ext cx="1627322" cy="498099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54CCC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4"/>
          <p:cNvSpPr/>
          <p:nvPr/>
        </p:nvSpPr>
        <p:spPr>
          <a:xfrm rot="10800000">
            <a:off x="3409627" y="3521187"/>
            <a:ext cx="1627322" cy="498099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4DC5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34791" y="1274925"/>
            <a:ext cx="752475" cy="10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4"/>
          <p:cNvSpPr txBox="1"/>
          <p:nvPr/>
        </p:nvSpPr>
        <p:spPr>
          <a:xfrm>
            <a:off x="2493878" y="4954199"/>
            <a:ext cx="14711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29195"/>
                </a:solidFill>
                <a:latin typeface="Calibri"/>
                <a:ea typeface="Calibri"/>
                <a:cs typeface="Calibri"/>
                <a:sym typeface="Calibri"/>
              </a:rPr>
              <a:t>Centro Confia</a:t>
            </a:r>
            <a:endParaRPr sz="1800">
              <a:solidFill>
                <a:srgbClr val="02919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4" descr="Grupo com preenchimento sólid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81893" y="41018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" descr="Minister Harris publishes new legislation aimed at reforming and  modernising governance of the Higher Education sector | News | Higher  Education Authorit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88268" y="4198260"/>
            <a:ext cx="1254574" cy="9397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0BD3269-BAE4-535A-045E-54DF8E8E70DB}"/>
              </a:ext>
            </a:extLst>
          </p:cNvPr>
          <p:cNvSpPr txBox="1"/>
          <p:nvPr/>
        </p:nvSpPr>
        <p:spPr>
          <a:xfrm>
            <a:off x="1004235" y="431249"/>
            <a:ext cx="722629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rgbClr val="00B0F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Etapas de </a:t>
            </a:r>
            <a:r>
              <a:rPr lang="pt-BR" sz="3200" b="1" dirty="0" err="1">
                <a:solidFill>
                  <a:srgbClr val="00B0F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Implementación</a:t>
            </a:r>
            <a:endParaRPr lang="pt-BR" sz="32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6332BE09-54F9-6244-E73A-FDF778916CAA}"/>
              </a:ext>
            </a:extLst>
          </p:cNvPr>
          <p:cNvCxnSpPr>
            <a:cxnSpLocks/>
          </p:cNvCxnSpPr>
          <p:nvPr/>
        </p:nvCxnSpPr>
        <p:spPr>
          <a:xfrm>
            <a:off x="1081033" y="1014863"/>
            <a:ext cx="453158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5" descr="Gráfico, Gráfico de cascat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9752542" cy="585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5" descr="Logotipo, nome da empres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6472" y="5174749"/>
            <a:ext cx="996873" cy="67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5"/>
          <p:cNvPicPr preferRelativeResize="0"/>
          <p:nvPr/>
        </p:nvPicPr>
        <p:blipFill rotWithShape="1">
          <a:blip r:embed="rId5">
            <a:alphaModFix/>
          </a:blip>
          <a:srcRect l="43976" r="42085" b="18469"/>
          <a:stretch/>
        </p:blipFill>
        <p:spPr>
          <a:xfrm rot="10800000">
            <a:off x="0" y="490194"/>
            <a:ext cx="1013653" cy="419211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5"/>
          <p:cNvSpPr txBox="1"/>
          <p:nvPr/>
        </p:nvSpPr>
        <p:spPr>
          <a:xfrm>
            <a:off x="938315" y="398267"/>
            <a:ext cx="78036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32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¿Cómo se construye el Programa </a:t>
            </a:r>
            <a:r>
              <a:rPr lang="es-ES_tradnl" sz="32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Confia</a:t>
            </a:r>
            <a:r>
              <a:rPr lang="es-ES_tradnl" sz="32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lang="es-ES_tradnl" dirty="0"/>
          </a:p>
        </p:txBody>
      </p:sp>
      <p:cxnSp>
        <p:nvCxnSpPr>
          <p:cNvPr id="187" name="Google Shape;187;p5"/>
          <p:cNvCxnSpPr/>
          <p:nvPr/>
        </p:nvCxnSpPr>
        <p:spPr>
          <a:xfrm rot="10800000" flipH="1">
            <a:off x="938315" y="982490"/>
            <a:ext cx="6663752" cy="1142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8" name="Google Shape;188;p5"/>
          <p:cNvSpPr txBox="1"/>
          <p:nvPr/>
        </p:nvSpPr>
        <p:spPr>
          <a:xfrm>
            <a:off x="1656671" y="4106241"/>
            <a:ext cx="49538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pt-B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Relacionamento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"/>
          <p:cNvSpPr txBox="1"/>
          <p:nvPr/>
        </p:nvSpPr>
        <p:spPr>
          <a:xfrm>
            <a:off x="1275050" y="3317625"/>
            <a:ext cx="3835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Comité de Gestión</a:t>
            </a:r>
            <a:endParaRPr sz="36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5"/>
          <p:cNvSpPr txBox="1"/>
          <p:nvPr/>
        </p:nvSpPr>
        <p:spPr>
          <a:xfrm>
            <a:off x="1719928" y="3915089"/>
            <a:ext cx="27432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Órgano</a:t>
            </a:r>
            <a:r>
              <a:rPr lang="pt-BR" sz="20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Deliberativo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pt-BR" sz="20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Liderazgo</a:t>
            </a:r>
            <a:r>
              <a:rPr lang="pt-BR" sz="20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pt-BR" sz="20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la</a:t>
            </a:r>
            <a:r>
              <a:rPr lang="pt-BR" sz="20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RFB)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"/>
          <p:cNvSpPr txBox="1"/>
          <p:nvPr/>
        </p:nvSpPr>
        <p:spPr>
          <a:xfrm>
            <a:off x="5290474" y="3258492"/>
            <a:ext cx="3835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Foro de Diálogo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 txBox="1"/>
          <p:nvPr/>
        </p:nvSpPr>
        <p:spPr>
          <a:xfrm>
            <a:off x="5945241" y="3890797"/>
            <a:ext cx="27432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Finalidad</a:t>
            </a:r>
            <a:r>
              <a:rPr lang="pt-BR" sz="20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Propositiva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 txBox="1"/>
          <p:nvPr/>
        </p:nvSpPr>
        <p:spPr>
          <a:xfrm>
            <a:off x="5461212" y="4195331"/>
            <a:ext cx="399530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(Construcción Conjunta y </a:t>
            </a:r>
            <a:endParaRPr sz="20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Interacción</a:t>
            </a:r>
            <a:r>
              <a:rPr lang="pt-BR" sz="20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0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con</a:t>
            </a:r>
            <a:r>
              <a:rPr lang="pt-BR" sz="20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0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pt-BR" sz="20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0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Contribuyentes</a:t>
            </a:r>
            <a:r>
              <a:rPr lang="pt-BR" sz="20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5" descr="Ícone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40321" y="1419861"/>
            <a:ext cx="1867837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5" descr="Ícone&#10;&#10;Descrição gerad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24015" y="1491300"/>
            <a:ext cx="2630219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6" descr="Gráfico, Gráfico de cascat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" y="22014"/>
            <a:ext cx="9752542" cy="5851525"/>
          </a:xfrm>
          <a:prstGeom prst="rect">
            <a:avLst/>
          </a:prstGeom>
          <a:noFill/>
          <a:ln w="9525" cap="flat" cmpd="sng">
            <a:solidFill>
              <a:srgbClr val="54CCCD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204" name="Google Shape;204;p6"/>
          <p:cNvGrpSpPr/>
          <p:nvPr/>
        </p:nvGrpSpPr>
        <p:grpSpPr>
          <a:xfrm>
            <a:off x="4628863" y="1729522"/>
            <a:ext cx="4099289" cy="3977047"/>
            <a:chOff x="1458420" y="-122076"/>
            <a:chExt cx="4099289" cy="3977047"/>
          </a:xfrm>
        </p:grpSpPr>
        <p:sp>
          <p:nvSpPr>
            <p:cNvPr id="205" name="Google Shape;205;p6"/>
            <p:cNvSpPr/>
            <p:nvPr/>
          </p:nvSpPr>
          <p:spPr>
            <a:xfrm>
              <a:off x="2434493" y="926258"/>
              <a:ext cx="2147143" cy="2147143"/>
            </a:xfrm>
            <a:prstGeom prst="ellipse">
              <a:avLst/>
            </a:prstGeom>
            <a:solidFill>
              <a:srgbClr val="599BD5">
                <a:alpha val="49803"/>
              </a:srgbClr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 txBox="1"/>
            <p:nvPr/>
          </p:nvSpPr>
          <p:spPr>
            <a:xfrm>
              <a:off x="2748935" y="1240700"/>
              <a:ext cx="1518259" cy="15182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400"/>
                <a:buFont typeface="Calibri"/>
                <a:buNone/>
              </a:pPr>
              <a:r>
                <a:rPr lang="pt-BR" sz="24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Foro de Diálogo</a:t>
              </a:r>
              <a:endParaRPr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2786856" y="-122076"/>
              <a:ext cx="1442418" cy="1450213"/>
            </a:xfrm>
            <a:prstGeom prst="ellipse">
              <a:avLst/>
            </a:prstGeom>
            <a:solidFill>
              <a:srgbClr val="53C1CE">
                <a:alpha val="49803"/>
              </a:srgbClr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 txBox="1"/>
            <p:nvPr/>
          </p:nvSpPr>
          <p:spPr>
            <a:xfrm>
              <a:off x="2998093" y="90303"/>
              <a:ext cx="1019944" cy="10254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800"/>
                <a:buFont typeface="Calibri"/>
                <a:buNone/>
              </a:pPr>
              <a:r>
                <a:rPr lang="pt-BR" sz="18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Industria</a:t>
              </a:r>
              <a:endParaRPr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4115291" y="843088"/>
              <a:ext cx="1442418" cy="1450213"/>
            </a:xfrm>
            <a:prstGeom prst="ellipse">
              <a:avLst/>
            </a:prstGeom>
            <a:solidFill>
              <a:srgbClr val="4EC7A5">
                <a:alpha val="49803"/>
              </a:srgbClr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 txBox="1"/>
            <p:nvPr/>
          </p:nvSpPr>
          <p:spPr>
            <a:xfrm>
              <a:off x="4326528" y="1055467"/>
              <a:ext cx="1019944" cy="10254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800"/>
                <a:buFont typeface="Calibri"/>
                <a:buNone/>
              </a:pPr>
              <a:r>
                <a:rPr lang="pt-BR" sz="18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Comercio</a:t>
              </a:r>
              <a:endParaRPr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3607874" y="2404758"/>
              <a:ext cx="1442418" cy="1450213"/>
            </a:xfrm>
            <a:prstGeom prst="ellipse">
              <a:avLst/>
            </a:prstGeom>
            <a:solidFill>
              <a:srgbClr val="49C073">
                <a:alpha val="49803"/>
              </a:srgbClr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 txBox="1"/>
            <p:nvPr/>
          </p:nvSpPr>
          <p:spPr>
            <a:xfrm>
              <a:off x="3819111" y="2617137"/>
              <a:ext cx="1019944" cy="10254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800"/>
                <a:buFont typeface="Calibri"/>
                <a:buNone/>
              </a:pPr>
              <a:r>
                <a:rPr lang="pt-BR" sz="18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Servicios</a:t>
              </a:r>
              <a:endParaRPr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965837" y="2404758"/>
              <a:ext cx="1442418" cy="1450213"/>
            </a:xfrm>
            <a:prstGeom prst="ellipse">
              <a:avLst/>
            </a:prstGeom>
            <a:solidFill>
              <a:srgbClr val="49B845">
                <a:alpha val="49803"/>
              </a:srgbClr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 txBox="1"/>
            <p:nvPr/>
          </p:nvSpPr>
          <p:spPr>
            <a:xfrm>
              <a:off x="2177074" y="2617137"/>
              <a:ext cx="1019944" cy="10254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800"/>
                <a:buFont typeface="Calibri"/>
                <a:buNone/>
              </a:pPr>
              <a:r>
                <a:rPr lang="pt-BR" sz="1800" dirty="0" err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Infraestructura</a:t>
              </a:r>
              <a:endParaRPr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1458420" y="843088"/>
              <a:ext cx="1442418" cy="1450213"/>
            </a:xfrm>
            <a:prstGeom prst="ellipse">
              <a:avLst/>
            </a:prstGeom>
            <a:solidFill>
              <a:srgbClr val="6FAB46">
                <a:alpha val="49803"/>
              </a:srgbClr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 txBox="1"/>
            <p:nvPr/>
          </p:nvSpPr>
          <p:spPr>
            <a:xfrm>
              <a:off x="1669657" y="1055467"/>
              <a:ext cx="1019944" cy="10254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800"/>
                <a:buFont typeface="Calibri"/>
                <a:buNone/>
              </a:pPr>
              <a:r>
                <a:rPr lang="pt-BR" sz="1800" dirty="0" err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Financiero</a:t>
              </a:r>
              <a:endParaRPr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7" name="Google Shape;217;p6" descr="ABRASCA | CKZ Diversidade e Inclusão nas Empresa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2861" y="2973236"/>
            <a:ext cx="1329373" cy="332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6" descr="GETAP - Grupo de Estudos Tributários Aplicado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8082" y="4179556"/>
            <a:ext cx="1741620" cy="458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6" descr="Febraban Logo – PNG e Vetor – Download de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46454" y="3635213"/>
            <a:ext cx="1584876" cy="32658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6"/>
          <p:cNvSpPr/>
          <p:nvPr/>
        </p:nvSpPr>
        <p:spPr>
          <a:xfrm>
            <a:off x="1076678" y="2502830"/>
            <a:ext cx="2622800" cy="2507810"/>
          </a:xfrm>
          <a:prstGeom prst="ellipse">
            <a:avLst/>
          </a:prstGeom>
          <a:noFill/>
          <a:ln w="12700" cap="flat" cmpd="sng">
            <a:solidFill>
              <a:srgbClr val="54CCC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/>
          <p:nvPr/>
        </p:nvSpPr>
        <p:spPr>
          <a:xfrm>
            <a:off x="1294860" y="1214326"/>
            <a:ext cx="1856642" cy="917244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pt-BR" sz="1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organizaciones</a:t>
            </a:r>
            <a:r>
              <a:rPr lang="pt-BR" sz="1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representativas de </a:t>
            </a:r>
            <a:r>
              <a:rPr lang="pt-BR" sz="1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las</a:t>
            </a:r>
            <a:r>
              <a:rPr lang="pt-BR" sz="1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empresas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7339570" y="1126271"/>
            <a:ext cx="1856642" cy="917244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41 grandes empresas</a:t>
            </a:r>
            <a:endParaRPr sz="18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3B74B8E-D4DA-49C1-CCA7-2D607BD30557}"/>
              </a:ext>
            </a:extLst>
          </p:cNvPr>
          <p:cNvSpPr txBox="1"/>
          <p:nvPr/>
        </p:nvSpPr>
        <p:spPr>
          <a:xfrm>
            <a:off x="1004235" y="431249"/>
            <a:ext cx="722629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rgbClr val="00B0F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Cooperativo desde </a:t>
            </a:r>
            <a:r>
              <a:rPr lang="pt-BR" sz="3200" b="1" dirty="0" err="1">
                <a:solidFill>
                  <a:srgbClr val="00B0F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el</a:t>
            </a:r>
            <a:r>
              <a:rPr lang="pt-BR" sz="3200" b="1" dirty="0">
                <a:solidFill>
                  <a:srgbClr val="00B0F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BR" sz="3200" b="1" dirty="0" err="1">
                <a:solidFill>
                  <a:srgbClr val="00B0F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diseño</a:t>
            </a:r>
            <a:endParaRPr lang="pt-BR" sz="32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27CDB3AD-CF9A-85F6-6AF3-D6146C9F5249}"/>
              </a:ext>
            </a:extLst>
          </p:cNvPr>
          <p:cNvCxnSpPr>
            <a:cxnSpLocks/>
          </p:cNvCxnSpPr>
          <p:nvPr/>
        </p:nvCxnSpPr>
        <p:spPr>
          <a:xfrm>
            <a:off x="1104181" y="1014863"/>
            <a:ext cx="490308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Google Shape;736;p32" descr="Gráfico, Gráfico de cascat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2771" y="-1"/>
            <a:ext cx="9752542" cy="585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32" descr="Logotipo, nome da empres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6472" y="5174749"/>
            <a:ext cx="996873" cy="676776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32"/>
          <p:cNvSpPr txBox="1"/>
          <p:nvPr/>
        </p:nvSpPr>
        <p:spPr>
          <a:xfrm>
            <a:off x="394754" y="229720"/>
            <a:ext cx="747540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Prueba</a:t>
            </a:r>
            <a:r>
              <a:rPr lang="pt-BR" sz="32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pt-BR" sz="32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Procedimientos</a:t>
            </a:r>
            <a:endParaRPr lang="pt-BR" sz="3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739" name="Google Shape;739;p32"/>
          <p:cNvCxnSpPr>
            <a:cxnSpLocks/>
          </p:cNvCxnSpPr>
          <p:nvPr/>
        </p:nvCxnSpPr>
        <p:spPr>
          <a:xfrm>
            <a:off x="469816" y="779148"/>
            <a:ext cx="4632536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40" name="Google Shape;740;p32"/>
          <p:cNvGrpSpPr/>
          <p:nvPr/>
        </p:nvGrpSpPr>
        <p:grpSpPr>
          <a:xfrm>
            <a:off x="1277148" y="1505718"/>
            <a:ext cx="6241360" cy="2311250"/>
            <a:chOff x="658840" y="0"/>
            <a:chExt cx="6241360" cy="2311250"/>
          </a:xfrm>
        </p:grpSpPr>
        <p:sp>
          <p:nvSpPr>
            <p:cNvPr id="741" name="Google Shape;741;p32"/>
            <p:cNvSpPr/>
            <p:nvPr/>
          </p:nvSpPr>
          <p:spPr>
            <a:xfrm>
              <a:off x="658840" y="1162"/>
              <a:ext cx="2310088" cy="2310088"/>
            </a:xfrm>
            <a:prstGeom prst="ellipse">
              <a:avLst/>
            </a:prstGeom>
            <a:solidFill>
              <a:srgbClr val="599BD5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2"/>
            <p:cNvSpPr txBox="1"/>
            <p:nvPr/>
          </p:nvSpPr>
          <p:spPr>
            <a:xfrm>
              <a:off x="997145" y="339467"/>
              <a:ext cx="1633478" cy="16334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125" tIns="21575" rIns="12712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700"/>
                <a:buFont typeface="Calibri"/>
                <a:buNone/>
              </a:pPr>
              <a:r>
                <a:rPr lang="pt-BR" sz="17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Punto focal de relaciones</a:t>
              </a:r>
              <a:endParaRPr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2694730" y="0"/>
              <a:ext cx="2310088" cy="2310088"/>
            </a:xfrm>
            <a:prstGeom prst="ellipse">
              <a:avLst/>
            </a:prstGeom>
            <a:solidFill>
              <a:srgbClr val="4CC38C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2"/>
            <p:cNvSpPr txBox="1"/>
            <p:nvPr/>
          </p:nvSpPr>
          <p:spPr>
            <a:xfrm>
              <a:off x="3033035" y="338305"/>
              <a:ext cx="1633478" cy="16334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125" tIns="21575" rIns="12712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700"/>
                <a:buFont typeface="Calibri"/>
                <a:buNone/>
              </a:pPr>
              <a:r>
                <a:rPr lang="pt-BR" sz="1700" b="1" dirty="0" err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Renovación</a:t>
              </a:r>
              <a:r>
                <a:rPr lang="pt-BR" sz="1700" b="1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cooperativa de </a:t>
              </a:r>
              <a:r>
                <a:rPr lang="pt-BR" sz="1700" b="1" dirty="0" err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la</a:t>
              </a:r>
              <a:r>
                <a:rPr lang="pt-BR" sz="1700" b="1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CND</a:t>
              </a:r>
              <a:endParaRPr dirty="0"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4590112" y="581"/>
              <a:ext cx="2310088" cy="2310088"/>
            </a:xfrm>
            <a:prstGeom prst="ellipse">
              <a:avLst/>
            </a:prstGeom>
            <a:solidFill>
              <a:srgbClr val="6FAB46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2"/>
            <p:cNvSpPr txBox="1"/>
            <p:nvPr/>
          </p:nvSpPr>
          <p:spPr>
            <a:xfrm>
              <a:off x="4928417" y="338886"/>
              <a:ext cx="1633478" cy="16334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125" tIns="21575" rIns="12712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700"/>
                <a:buFont typeface="Calibri"/>
                <a:buNone/>
              </a:pPr>
              <a:r>
                <a:rPr lang="pt-BR" sz="17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Análisis cooperativo de cuestiones fiscales</a:t>
              </a:r>
              <a:endParaRPr sz="17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7" name="Google Shape;747;p32"/>
          <p:cNvSpPr txBox="1"/>
          <p:nvPr/>
        </p:nvSpPr>
        <p:spPr>
          <a:xfrm>
            <a:off x="863957" y="3816970"/>
            <a:ext cx="8053820" cy="129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75" rIns="73150" bIns="36575" anchor="t" anchorCtr="0">
            <a:normAutofit fontScale="85000" lnSpcReduction="1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 dirty="0">
                <a:solidFill>
                  <a:srgbClr val="3C84C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PRUEBA DE PROCEDIMIENTOS - 9 empresas </a:t>
            </a:r>
            <a:r>
              <a:rPr lang="pt-BR" sz="1600" dirty="0" err="1">
                <a:solidFill>
                  <a:srgbClr val="3C84C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del</a:t>
            </a:r>
            <a:r>
              <a:rPr lang="pt-BR" sz="1600" dirty="0">
                <a:solidFill>
                  <a:srgbClr val="3C84C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Foro de Diálogo voluntarias</a:t>
            </a:r>
            <a:endParaRPr sz="1600" dirty="0">
              <a:solidFill>
                <a:srgbClr val="3C84C5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600" dirty="0" err="1">
                <a:solidFill>
                  <a:srgbClr val="3C84C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Principales</a:t>
            </a:r>
            <a:r>
              <a:rPr lang="pt-BR" sz="1600" dirty="0">
                <a:solidFill>
                  <a:srgbClr val="3C84C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BR" sz="1600" dirty="0" err="1">
                <a:solidFill>
                  <a:srgbClr val="3C84C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ventajas</a:t>
            </a:r>
            <a:r>
              <a:rPr lang="pt-BR" sz="1600" dirty="0">
                <a:solidFill>
                  <a:srgbClr val="3C84C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BR" sz="1600" dirty="0" err="1">
                <a:solidFill>
                  <a:srgbClr val="3C84C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percibidas</a:t>
            </a:r>
            <a:r>
              <a:rPr lang="pt-BR" sz="1600" dirty="0">
                <a:solidFill>
                  <a:srgbClr val="3C84C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 </a:t>
            </a:r>
            <a:r>
              <a:rPr lang="pt-BR" sz="1600" dirty="0" err="1">
                <a:solidFill>
                  <a:srgbClr val="3C84C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comunicación</a:t>
            </a:r>
            <a:r>
              <a:rPr lang="pt-BR" sz="1600" dirty="0">
                <a:solidFill>
                  <a:srgbClr val="3C84C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relaciones, </a:t>
            </a:r>
            <a:r>
              <a:rPr lang="pt-BR" sz="1600" dirty="0" err="1">
                <a:solidFill>
                  <a:srgbClr val="3C84C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regularización</a:t>
            </a:r>
            <a:r>
              <a:rPr lang="pt-BR" sz="1600" dirty="0">
                <a:solidFill>
                  <a:srgbClr val="3C84C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de inconsistências, </a:t>
            </a:r>
            <a:r>
              <a:rPr lang="pt-BR" sz="1600" dirty="0" err="1">
                <a:solidFill>
                  <a:srgbClr val="3C84C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mejora</a:t>
            </a:r>
            <a:r>
              <a:rPr lang="pt-BR" sz="1600" dirty="0">
                <a:solidFill>
                  <a:srgbClr val="3C84C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de </a:t>
            </a:r>
            <a:r>
              <a:rPr lang="pt-BR" sz="1600" dirty="0" err="1">
                <a:solidFill>
                  <a:srgbClr val="3C84C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la</a:t>
            </a:r>
            <a:r>
              <a:rPr lang="pt-BR" sz="1600" dirty="0">
                <a:solidFill>
                  <a:srgbClr val="3C84C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BR" sz="1600" dirty="0" err="1">
                <a:solidFill>
                  <a:srgbClr val="3C84C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gobernanza</a:t>
            </a:r>
            <a:r>
              <a:rPr lang="pt-BR" sz="1600" dirty="0">
                <a:solidFill>
                  <a:srgbClr val="3C84C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</a:t>
            </a:r>
            <a:r>
              <a:rPr lang="pt-BR" sz="1600" dirty="0" err="1">
                <a:solidFill>
                  <a:srgbClr val="3C84C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pacificación</a:t>
            </a:r>
            <a:r>
              <a:rPr lang="pt-BR" sz="1600" dirty="0">
                <a:solidFill>
                  <a:srgbClr val="3C84C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de entendimentos, </a:t>
            </a:r>
            <a:r>
              <a:rPr lang="pt-BR" sz="1600" dirty="0" err="1">
                <a:solidFill>
                  <a:srgbClr val="3C84C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mejora</a:t>
            </a:r>
            <a:r>
              <a:rPr lang="pt-BR" sz="1600" dirty="0">
                <a:solidFill>
                  <a:srgbClr val="3C84C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de processos, CND  y</a:t>
            </a:r>
            <a:endParaRPr sz="1600" dirty="0">
              <a:solidFill>
                <a:srgbClr val="3C84C5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i="1" dirty="0">
                <a:solidFill>
                  <a:srgbClr val="3C84C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"aclarar </a:t>
            </a:r>
            <a:r>
              <a:rPr lang="pt-BR" sz="1600" i="1" dirty="0" err="1">
                <a:solidFill>
                  <a:srgbClr val="3C84C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conflictos</a:t>
            </a:r>
            <a:r>
              <a:rPr lang="pt-BR" sz="1600" i="1" dirty="0">
                <a:solidFill>
                  <a:srgbClr val="3C84C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por </a:t>
            </a:r>
            <a:r>
              <a:rPr lang="pt-BR" sz="1600" i="1" dirty="0" err="1">
                <a:solidFill>
                  <a:srgbClr val="3C84C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cuestiones</a:t>
            </a:r>
            <a:r>
              <a:rPr lang="pt-BR" sz="1600" i="1" dirty="0">
                <a:solidFill>
                  <a:srgbClr val="3C84C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de </a:t>
            </a:r>
            <a:r>
              <a:rPr lang="pt-BR" sz="1600" i="1" dirty="0" err="1">
                <a:solidFill>
                  <a:srgbClr val="3C84C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hecho</a:t>
            </a:r>
            <a:r>
              <a:rPr lang="pt-BR" sz="1600" i="1" dirty="0">
                <a:solidFill>
                  <a:srgbClr val="3C84C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para acordar no estar de </a:t>
            </a:r>
            <a:r>
              <a:rPr lang="pt-BR" sz="1600" i="1" dirty="0" err="1">
                <a:solidFill>
                  <a:srgbClr val="3C84C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acuerdo</a:t>
            </a:r>
            <a:r>
              <a:rPr lang="pt-BR" sz="1600" i="1" dirty="0">
                <a:solidFill>
                  <a:srgbClr val="3C84C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BR" sz="1600" i="1" dirty="0" err="1">
                <a:solidFill>
                  <a:srgbClr val="3C84C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en</a:t>
            </a:r>
            <a:r>
              <a:rPr lang="pt-BR" sz="1600" i="1" dirty="0">
                <a:solidFill>
                  <a:srgbClr val="3C84C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BR" sz="1600" i="1" dirty="0" err="1">
                <a:solidFill>
                  <a:srgbClr val="3C84C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cuestiones</a:t>
            </a:r>
            <a:r>
              <a:rPr lang="pt-BR" sz="1600" i="1" dirty="0">
                <a:solidFill>
                  <a:srgbClr val="3C84C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jurídicas </a:t>
            </a:r>
            <a:r>
              <a:rPr lang="pt-BR" sz="1600" i="1" dirty="0" err="1">
                <a:solidFill>
                  <a:srgbClr val="3C84C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sin</a:t>
            </a:r>
            <a:r>
              <a:rPr lang="pt-BR" sz="1600" i="1" dirty="0">
                <a:solidFill>
                  <a:srgbClr val="3C84C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pena"</a:t>
            </a:r>
            <a:endParaRPr sz="3200" i="1" dirty="0">
              <a:solidFill>
                <a:srgbClr val="3C84C5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601</Words>
  <Application>Microsoft Office PowerPoint</Application>
  <PresentationFormat>Personalizar</PresentationFormat>
  <Paragraphs>106</Paragraphs>
  <Slides>14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Calibri</vt:lpstr>
      <vt:lpstr>Noto Sans Symbols</vt:lpstr>
      <vt:lpstr>Open Sans</vt:lpstr>
      <vt:lpstr>Wingdings</vt:lpstr>
      <vt:lpstr>Arial</vt:lpstr>
      <vt:lpstr>Quattrocento Sans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Felipe Zaiden Rezende</dc:creator>
  <cp:lastModifiedBy>Virginia Valladares Rodrigues</cp:lastModifiedBy>
  <cp:revision>12</cp:revision>
  <dcterms:created xsi:type="dcterms:W3CDTF">2022-07-06T17:53:24Z</dcterms:created>
  <dcterms:modified xsi:type="dcterms:W3CDTF">2024-01-31T13:24:23Z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0x01010000C3FEC7656B2B4FB53BF1E1BF7614E3</vt:lpwstr>
  </property>
  <property fmtid="{D5CDD505-2E9C-101B-9397-08002B2CF9AE}" pid="3" name="MediaServiceImageTags">
    <vt:lpwstr/>
  </property>
</Properties>
</file>