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4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</p:sldIdLst>
  <p:sldSz cx="11161713" cy="792162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3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&lt;cabeçalho&gt;</a:t>
            </a:r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pt-BR"/>
              <a:t>&lt;rodapé&gt;</a:t>
            </a:r>
            <a:endParaRPr/>
          </a:p>
        </p:txBody>
      </p:sp>
      <p:sp>
        <p:nvSpPr>
          <p:cNvPr id="1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4E4BB010-20EC-4388-96E6-9BAB53B9F658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099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4282200" y="10155600"/>
            <a:ext cx="3271320" cy="53172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756000" y="5145120"/>
            <a:ext cx="6045120" cy="42076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797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58000" y="1853640"/>
            <a:ext cx="10045080" cy="4594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58000" y="315720"/>
            <a:ext cx="10045080" cy="6131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58000" y="1853640"/>
            <a:ext cx="10045080" cy="4594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472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58000" y="1853640"/>
            <a:ext cx="10045080" cy="4594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58000" y="315720"/>
            <a:ext cx="10045080" cy="6131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472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558000" y="1853640"/>
            <a:ext cx="10045080" cy="4594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558000" y="315720"/>
            <a:ext cx="10045080" cy="6131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472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508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58000" y="315720"/>
            <a:ext cx="10045080" cy="6131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5800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704920" y="42530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704920" y="1853640"/>
            <a:ext cx="490176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58000" y="4253040"/>
            <a:ext cx="10044720" cy="219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825120"/>
            <a:ext cx="11157120" cy="171720"/>
          </a:xfrm>
          <a:prstGeom prst="rect">
            <a:avLst/>
          </a:prstGeom>
        </p:spPr>
      </p:pic>
      <p:sp>
        <p:nvSpPr>
          <p:cNvPr id="6" name="CustomShape 1"/>
          <p:cNvSpPr/>
          <p:nvPr/>
        </p:nvSpPr>
        <p:spPr>
          <a:xfrm>
            <a:off x="261720" y="82440"/>
            <a:ext cx="4878720" cy="655560"/>
          </a:xfrm>
          <a:prstGeom prst="rect">
            <a:avLst/>
          </a:prstGeom>
        </p:spPr>
        <p:txBody>
          <a:bodyPr lIns="106200" tIns="52920" rIns="106200" bIns="5292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EFD-Reinf</a:t>
            </a:r>
            <a:endParaRPr/>
          </a:p>
        </p:txBody>
      </p:sp>
      <p:pic>
        <p:nvPicPr>
          <p:cNvPr id="2" name="Imagem 9"/>
          <p:cNvPicPr/>
          <p:nvPr/>
        </p:nvPicPr>
        <p:blipFill>
          <a:blip r:embed="rId15"/>
          <a:stretch>
            <a:fillRect/>
          </a:stretch>
        </p:blipFill>
        <p:spPr>
          <a:xfrm>
            <a:off x="9853560" y="164880"/>
            <a:ext cx="972000" cy="62352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53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1158200" cy="7729200"/>
          </a:xfrm>
          <a:prstGeom prst="rect">
            <a:avLst/>
          </a:prstGeom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m 5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1158200" cy="1038960"/>
          </a:xfrm>
          <a:prstGeom prst="rect">
            <a:avLst/>
          </a:prstGeom>
        </p:spPr>
      </p:pic>
      <p:sp>
        <p:nvSpPr>
          <p:cNvPr id="107" name="CustomShape 1"/>
          <p:cNvSpPr/>
          <p:nvPr/>
        </p:nvSpPr>
        <p:spPr>
          <a:xfrm>
            <a:off x="1393560" y="199440"/>
            <a:ext cx="8850960" cy="580680"/>
          </a:xfrm>
          <a:prstGeom prst="rect">
            <a:avLst/>
          </a:prstGeom>
        </p:spPr>
        <p:txBody>
          <a:bodyPr lIns="72720" tIns="36360" rIns="72720" bIns="36360"/>
          <a:lstStyle/>
          <a:p>
            <a:pPr>
              <a:lnSpc>
                <a:spcPct val="100000"/>
              </a:lnSpc>
            </a:pPr>
            <a:r>
              <a:rPr lang="pt-BR" sz="2300" b="1">
                <a:solidFill>
                  <a:srgbClr val="A6A6A6"/>
                </a:solidFill>
                <a:latin typeface="Verdana"/>
                <a:ea typeface="Verdana"/>
              </a:rPr>
              <a:t>eSocial e EFD-Reinf - Integrações</a:t>
            </a:r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title"/>
          </p:nvPr>
        </p:nvSpPr>
        <p:spPr>
          <a:xfrm>
            <a:off x="558000" y="315720"/>
            <a:ext cx="10045080" cy="132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58000" y="1853640"/>
            <a:ext cx="10045080" cy="459396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630000"/>
            <a:ext cx="11157120" cy="4033080"/>
          </a:xfrm>
          <a:prstGeom prst="rect">
            <a:avLst/>
          </a:prstGeom>
        </p:spPr>
      </p:pic>
      <p:sp>
        <p:nvSpPr>
          <p:cNvPr id="148" name="CustomShape 1"/>
          <p:cNvSpPr/>
          <p:nvPr/>
        </p:nvSpPr>
        <p:spPr>
          <a:xfrm>
            <a:off x="441000" y="3240720"/>
            <a:ext cx="9587520" cy="4368600"/>
          </a:xfrm>
          <a:prstGeom prst="rect">
            <a:avLst/>
          </a:prstGeom>
        </p:spPr>
        <p:txBody>
          <a:bodyPr lIns="106200" tIns="52920" rIns="106200" bIns="52920"/>
          <a:lstStyle/>
          <a:p>
            <a:pPr algn="ctr">
              <a:lnSpc>
                <a:spcPct val="100000"/>
              </a:lnSpc>
            </a:pPr>
            <a:r>
              <a:rPr lang="pt-BR" sz="5200" b="1">
                <a:solidFill>
                  <a:srgbClr val="000080"/>
                </a:solidFill>
                <a:latin typeface="Verdana"/>
                <a:ea typeface="Verdana"/>
              </a:rPr>
              <a:t>EFD-REINF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Escrituração Fiscal Digital de 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Retenções e Informações Fiscais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149" name="Imagem 6"/>
          <p:cNvPicPr/>
          <p:nvPr/>
        </p:nvPicPr>
        <p:blipFill>
          <a:blip r:embed="rId3"/>
          <a:stretch>
            <a:fillRect/>
          </a:stretch>
        </p:blipFill>
        <p:spPr>
          <a:xfrm>
            <a:off x="9144720" y="245880"/>
            <a:ext cx="1771920" cy="1138320"/>
          </a:xfrm>
          <a:prstGeom prst="rect">
            <a:avLst/>
          </a:prstGeom>
        </p:spPr>
      </p:pic>
      <p:pic>
        <p:nvPicPr>
          <p:cNvPr id="150" name="Imagem 149"/>
          <p:cNvPicPr/>
          <p:nvPr/>
        </p:nvPicPr>
        <p:blipFill>
          <a:blip r:embed="rId4"/>
          <a:stretch>
            <a:fillRect/>
          </a:stretch>
        </p:blipFill>
        <p:spPr>
          <a:xfrm>
            <a:off x="1320840" y="1041480"/>
            <a:ext cx="8073000" cy="1595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de Tabelas</a:t>
            </a:r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900" b="1">
                <a:solidFill>
                  <a:srgbClr val="000080"/>
                </a:solidFill>
                <a:latin typeface="Verdana"/>
                <a:ea typeface="Verdana"/>
              </a:rPr>
              <a:t>Estabelecimentos:</a:t>
            </a: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Não há informações de cadastro de estabelecimentos na EFD-Reinf (diferente do eSocial);</a:t>
            </a: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Quando necessárias, as informações de estabelecimentos são prestadas diretamente nos eventos periódicos e validadas no cadastro do CNPJ.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80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de Tabelas</a:t>
            </a:r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180360" y="1872720"/>
            <a:ext cx="10724400" cy="58280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R-1070	Tabela de Processos Adm./Judiciais: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Informações dos processos que suspendem a exigência de contribuição previdenciária.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As informações da tabela de processos são utilizadas para suportar contestações tributárias: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Não retenção previdenciária: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Na contratação de prestadoras/Prestação de serviços;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Nos patrocínios a associações desportivas;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Sobre a Comercialização de produção rural;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Sobre a CPRB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14" name="CustomShape 2"/>
          <p:cNvSpPr/>
          <p:nvPr/>
        </p:nvSpPr>
        <p:spPr>
          <a:xfrm>
            <a:off x="252360" y="1752840"/>
            <a:ext cx="103662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r>
              <a:rPr lang="pt-BR" sz="2800" b="1">
                <a:solidFill>
                  <a:srgbClr val="000000"/>
                </a:solidFill>
                <a:latin typeface="Verdana"/>
                <a:ea typeface="Verdana"/>
              </a:rPr>
              <a:t>(atualmente na GFIP não consta tais informações)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Informações por prestador de serviços, relativas às contribuições previdenciárias retidas;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R-2020 -	Ret.Contrib.Previd. Prestador de Servs.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Infs. por tomador das contribs. previd. retidas;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16" name="CustomShape 2"/>
          <p:cNvSpPr/>
          <p:nvPr/>
        </p:nvSpPr>
        <p:spPr>
          <a:xfrm>
            <a:off x="252360" y="1752840"/>
            <a:ext cx="103662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Conceito do Evento: 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Evento que comporta as informações relativas aos serviços contratados, com as correspondentes informações sobre as retenções previdenciárias,  e realizados mediante cessão de mão de obra ou empreitada, nos termos do art. 31 da Lei nº 8.212, de 1991, inclusive quando a empresa prestadora se sujeitar ao regime da contribuição previdenciária sobre a receita bruta – CPRB, consoante preconiza o art. 7º, §6º da Lei nº 12.546, de 2011.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214200" y="1752840"/>
            <a:ext cx="103662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Quem está obrigado: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As pessoas jurídicas tomadoras de serviços executados mediante cessão de mão de obra ou empreitada, constantes na Tabela 06 do Anexo I do leiaute da EFD-Reinf, disponibilizado no sítio do SPED, inclusive em regime de trabalho temporário.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Pré-requisitos: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Envio do evento R-1000 - Informações do Contribuinte.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A empresa tomadora de serviços encaminhará um evento para cada prestador de serviço no período de apuração.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Todas as notas fiscais, do período de apuração, deverão ser informadas para cada prestador de serviço.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80"/>
                </a:solidFill>
                <a:latin typeface="Verdana"/>
                <a:ea typeface="Times New Roman"/>
              </a:rPr>
              <a:t>A empresa tomadora de serviços que possuir várias filiais poderá enviar descentralizadamente os eventos, facilitando o envio das informações.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24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A empresa tomadora de serviços deve informar se a prestadora de serviço é contribuinte da Contribuição Previdenciária sobre a Receita Bruta (CPRB) e o código da atividade econômica sujeita à substituição, para aplicação da alíquota de retenção correta.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Uma empresa tomadora de serviço de cessão de mão de obra ou empreitada deverá informar, conforme o caso, os seguintes valores, com base em uma hipotética nota fiscal de serviço tomado, conforme exemplo a seguir: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Nota Fiscal referente a serviço tomado de construção civil, cuja prestadora optou por se  sujeitar à Contribuição Previdenciária sobre a Receita Bruta - CPRB (desoneração da folha de pagamento)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série: 12345;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número: 1234567891;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data de emissão: 2018-01-01;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7509600" y="4009680"/>
            <a:ext cx="469800" cy="36036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2" name="CustomShape 2"/>
          <p:cNvSpPr/>
          <p:nvPr/>
        </p:nvSpPr>
        <p:spPr>
          <a:xfrm>
            <a:off x="3474360" y="1819800"/>
            <a:ext cx="3702240" cy="4020480"/>
          </a:xfrm>
          <a:prstGeom prst="rect">
            <a:avLst/>
          </a:prstGeom>
          <a:ln w="63360">
            <a:solidFill>
              <a:srgbClr val="003399"/>
            </a:solidFill>
            <a:miter/>
            <a:headEnd type="triangle" w="med" len="med"/>
          </a:ln>
        </p:spPr>
      </p:sp>
      <p:sp>
        <p:nvSpPr>
          <p:cNvPr id="153" name="CustomShape 3"/>
          <p:cNvSpPr/>
          <p:nvPr/>
        </p:nvSpPr>
        <p:spPr>
          <a:xfrm rot="20820000">
            <a:off x="7205040" y="5155200"/>
            <a:ext cx="444960" cy="54180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4" name="CustomShape 4"/>
          <p:cNvSpPr/>
          <p:nvPr/>
        </p:nvSpPr>
        <p:spPr>
          <a:xfrm rot="20760000">
            <a:off x="2793600" y="2567880"/>
            <a:ext cx="299520" cy="37296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5" name="CustomShape 5"/>
          <p:cNvSpPr/>
          <p:nvPr/>
        </p:nvSpPr>
        <p:spPr>
          <a:xfrm rot="19680000">
            <a:off x="5986080" y="5915880"/>
            <a:ext cx="342000" cy="53100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6" name="CustomShape 6"/>
          <p:cNvSpPr/>
          <p:nvPr/>
        </p:nvSpPr>
        <p:spPr>
          <a:xfrm>
            <a:off x="2629440" y="4183920"/>
            <a:ext cx="654120" cy="20232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7" name="CustomShape 7"/>
          <p:cNvSpPr/>
          <p:nvPr/>
        </p:nvSpPr>
        <p:spPr>
          <a:xfrm rot="19320000">
            <a:off x="2733480" y="3444120"/>
            <a:ext cx="293760" cy="53424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58" name="CustomShape 8"/>
          <p:cNvSpPr/>
          <p:nvPr/>
        </p:nvSpPr>
        <p:spPr>
          <a:xfrm>
            <a:off x="1241640" y="3144240"/>
            <a:ext cx="1243800" cy="6462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59" name="CustomShape 9"/>
          <p:cNvSpPr/>
          <p:nvPr/>
        </p:nvSpPr>
        <p:spPr>
          <a:xfrm>
            <a:off x="1240200" y="3193920"/>
            <a:ext cx="1063440" cy="58032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00"/>
                </a:solidFill>
                <a:latin typeface="Verdana"/>
              </a:rPr>
              <a:t>  </a:t>
            </a:r>
            <a:r>
              <a:rPr lang="pt-BR" sz="2400">
                <a:solidFill>
                  <a:srgbClr val="000066"/>
                </a:solidFill>
                <a:latin typeface="Arial Black"/>
              </a:rPr>
              <a:t>ECD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60" name="CustomShape 10"/>
          <p:cNvSpPr/>
          <p:nvPr/>
        </p:nvSpPr>
        <p:spPr>
          <a:xfrm>
            <a:off x="1259280" y="3987360"/>
            <a:ext cx="124380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61" name="CustomShape 11"/>
          <p:cNvSpPr/>
          <p:nvPr/>
        </p:nvSpPr>
        <p:spPr>
          <a:xfrm>
            <a:off x="1257480" y="4036320"/>
            <a:ext cx="1063440" cy="58212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00"/>
                </a:solidFill>
                <a:latin typeface="Verdana"/>
              </a:rPr>
              <a:t>  </a:t>
            </a:r>
            <a:r>
              <a:rPr lang="pt-BR" sz="2400">
                <a:solidFill>
                  <a:srgbClr val="000066"/>
                </a:solidFill>
                <a:latin typeface="Arial Black"/>
              </a:rPr>
              <a:t>EFD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62" name="CustomShape 12"/>
          <p:cNvSpPr/>
          <p:nvPr/>
        </p:nvSpPr>
        <p:spPr>
          <a:xfrm>
            <a:off x="1305720" y="1994400"/>
            <a:ext cx="124380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63" name="CustomShape 13"/>
          <p:cNvSpPr/>
          <p:nvPr/>
        </p:nvSpPr>
        <p:spPr>
          <a:xfrm>
            <a:off x="1303920" y="2041560"/>
            <a:ext cx="1060560" cy="5835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00"/>
                </a:solidFill>
                <a:latin typeface="Verdana"/>
              </a:rPr>
              <a:t>  </a:t>
            </a:r>
            <a:r>
              <a:rPr lang="pt-BR" sz="2400">
                <a:solidFill>
                  <a:srgbClr val="000066"/>
                </a:solidFill>
                <a:latin typeface="Arial Black"/>
              </a:rPr>
              <a:t>NF-e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64" name="CustomShape 14"/>
          <p:cNvSpPr/>
          <p:nvPr/>
        </p:nvSpPr>
        <p:spPr>
          <a:xfrm>
            <a:off x="2877480" y="6488640"/>
            <a:ext cx="2175480" cy="6462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65" name="CustomShape 15"/>
          <p:cNvSpPr/>
          <p:nvPr/>
        </p:nvSpPr>
        <p:spPr>
          <a:xfrm>
            <a:off x="3016800" y="6537240"/>
            <a:ext cx="1668240" cy="58212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80"/>
                </a:solidFill>
                <a:latin typeface="Arial Black"/>
                <a:ea typeface="Lucida Sans Unicode"/>
              </a:rPr>
              <a:t>   EFD-Financ.</a:t>
            </a:r>
            <a:endParaRPr/>
          </a:p>
        </p:txBody>
      </p:sp>
      <p:sp>
        <p:nvSpPr>
          <p:cNvPr id="166" name="CustomShape 16"/>
          <p:cNvSpPr/>
          <p:nvPr/>
        </p:nvSpPr>
        <p:spPr>
          <a:xfrm>
            <a:off x="1396440" y="5181480"/>
            <a:ext cx="124200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67" name="CustomShape 17"/>
          <p:cNvSpPr/>
          <p:nvPr/>
        </p:nvSpPr>
        <p:spPr>
          <a:xfrm>
            <a:off x="1393200" y="5228280"/>
            <a:ext cx="1060560" cy="5835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00"/>
                </a:solidFill>
                <a:latin typeface="Verdana"/>
              </a:rPr>
              <a:t> </a:t>
            </a:r>
            <a:r>
              <a:rPr lang="pt-BR" sz="2400">
                <a:solidFill>
                  <a:srgbClr val="000066"/>
                </a:solidFill>
                <a:latin typeface="Arial Black"/>
              </a:rPr>
              <a:t>CT-e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68" name="CustomShape 18"/>
          <p:cNvSpPr/>
          <p:nvPr/>
        </p:nvSpPr>
        <p:spPr>
          <a:xfrm>
            <a:off x="7817040" y="5507640"/>
            <a:ext cx="317124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69" name="CustomShape 19"/>
          <p:cNvSpPr/>
          <p:nvPr/>
        </p:nvSpPr>
        <p:spPr>
          <a:xfrm>
            <a:off x="7646760" y="5540040"/>
            <a:ext cx="3580920" cy="6159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000">
                <a:solidFill>
                  <a:srgbClr val="000066"/>
                </a:solidFill>
                <a:latin typeface="Arial Black"/>
              </a:rPr>
              <a:t>EFD – Contribuições</a:t>
            </a:r>
            <a:endParaRPr/>
          </a:p>
        </p:txBody>
      </p:sp>
      <p:sp>
        <p:nvSpPr>
          <p:cNvPr id="170" name="CustomShape 20"/>
          <p:cNvSpPr/>
          <p:nvPr/>
        </p:nvSpPr>
        <p:spPr>
          <a:xfrm>
            <a:off x="8084520" y="2727360"/>
            <a:ext cx="227376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71" name="CustomShape 21"/>
          <p:cNvSpPr/>
          <p:nvPr/>
        </p:nvSpPr>
        <p:spPr>
          <a:xfrm>
            <a:off x="8078040" y="2774880"/>
            <a:ext cx="1948320" cy="5835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66"/>
                </a:solidFill>
                <a:latin typeface="Arial Black"/>
              </a:rPr>
              <a:t>      eSocial</a:t>
            </a:r>
            <a:endParaRPr/>
          </a:p>
        </p:txBody>
      </p:sp>
      <p:sp>
        <p:nvSpPr>
          <p:cNvPr id="172" name="CustomShape 22"/>
          <p:cNvSpPr/>
          <p:nvPr/>
        </p:nvSpPr>
        <p:spPr>
          <a:xfrm>
            <a:off x="8314920" y="3921480"/>
            <a:ext cx="124380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73" name="CustomShape 23"/>
          <p:cNvSpPr/>
          <p:nvPr/>
        </p:nvSpPr>
        <p:spPr>
          <a:xfrm>
            <a:off x="8313120" y="3968640"/>
            <a:ext cx="1060560" cy="5835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00"/>
                </a:solidFill>
                <a:latin typeface="Verdana"/>
              </a:rPr>
              <a:t> </a:t>
            </a:r>
            <a:r>
              <a:rPr lang="pt-BR" sz="2400">
                <a:solidFill>
                  <a:srgbClr val="000066"/>
                </a:solidFill>
                <a:latin typeface="Arial Black"/>
              </a:rPr>
              <a:t>NFS-e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74" name="CustomShape 24"/>
          <p:cNvSpPr/>
          <p:nvPr/>
        </p:nvSpPr>
        <p:spPr>
          <a:xfrm>
            <a:off x="7463880" y="2873160"/>
            <a:ext cx="469800" cy="36036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75" name="CustomShape 25"/>
          <p:cNvSpPr/>
          <p:nvPr/>
        </p:nvSpPr>
        <p:spPr>
          <a:xfrm>
            <a:off x="5529960" y="6488640"/>
            <a:ext cx="1877400" cy="87552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76" name="CustomShape 26"/>
          <p:cNvSpPr/>
          <p:nvPr/>
        </p:nvSpPr>
        <p:spPr>
          <a:xfrm>
            <a:off x="5842440" y="6550560"/>
            <a:ext cx="1252440" cy="7869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66"/>
                </a:solidFill>
                <a:latin typeface="Arial Black"/>
              </a:rPr>
              <a:t>EFD-IRPJ</a:t>
            </a:r>
            <a:endParaRPr/>
          </a:p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66"/>
                </a:solidFill>
                <a:latin typeface="Arial Black"/>
              </a:rPr>
              <a:t>(ECF)</a:t>
            </a:r>
            <a:r>
              <a:rPr lang="pt-BR" sz="24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177" name="CustomShape 27"/>
          <p:cNvSpPr/>
          <p:nvPr/>
        </p:nvSpPr>
        <p:spPr>
          <a:xfrm>
            <a:off x="4346280" y="5848920"/>
            <a:ext cx="344160" cy="43344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78" name="CustomShape 28"/>
          <p:cNvSpPr/>
          <p:nvPr/>
        </p:nvSpPr>
        <p:spPr>
          <a:xfrm>
            <a:off x="2850480" y="5256720"/>
            <a:ext cx="654120" cy="20232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79" name="CustomShape 29"/>
          <p:cNvSpPr/>
          <p:nvPr/>
        </p:nvSpPr>
        <p:spPr>
          <a:xfrm>
            <a:off x="7463880" y="1695600"/>
            <a:ext cx="469800" cy="360360"/>
          </a:xfrm>
          <a:prstGeom prst="rect">
            <a:avLst/>
          </a:prstGeom>
          <a:solidFill>
            <a:srgbClr val="BC7B24"/>
          </a:solidFill>
        </p:spPr>
      </p:sp>
      <p:sp>
        <p:nvSpPr>
          <p:cNvPr id="180" name="CustomShape 30"/>
          <p:cNvSpPr/>
          <p:nvPr/>
        </p:nvSpPr>
        <p:spPr>
          <a:xfrm>
            <a:off x="8142840" y="1482480"/>
            <a:ext cx="2273760" cy="648000"/>
          </a:xfrm>
          <a:prstGeom prst="rect">
            <a:avLst/>
          </a:prstGeom>
          <a:solidFill>
            <a:srgbClr val="EAEAEA"/>
          </a:solidFill>
          <a:ln w="19080">
            <a:solidFill>
              <a:srgbClr val="B2B2B2"/>
            </a:solidFill>
            <a:miter/>
          </a:ln>
        </p:spPr>
      </p:sp>
      <p:sp>
        <p:nvSpPr>
          <p:cNvPr id="181" name="CustomShape 31"/>
          <p:cNvSpPr/>
          <p:nvPr/>
        </p:nvSpPr>
        <p:spPr>
          <a:xfrm>
            <a:off x="8012880" y="1514880"/>
            <a:ext cx="1948320" cy="583560"/>
          </a:xfrm>
          <a:prstGeom prst="rect">
            <a:avLst/>
          </a:prstGeom>
        </p:spPr>
        <p:txBody>
          <a:bodyPr wrap="none" lIns="88920" tIns="46440" rIns="88920" bIns="46440" anchor="ctr" anchorCtr="1"/>
          <a:lstStyle/>
          <a:p>
            <a:pPr algn="ctr">
              <a:lnSpc>
                <a:spcPct val="78000"/>
              </a:lnSpc>
            </a:pPr>
            <a:r>
              <a:rPr lang="pt-BR" sz="2400">
                <a:solidFill>
                  <a:srgbClr val="000066"/>
                </a:solidFill>
                <a:latin typeface="Arial Black"/>
              </a:rPr>
              <a:t>      Reinf</a:t>
            </a:r>
            <a:endParaRPr/>
          </a:p>
        </p:txBody>
      </p:sp>
      <p:pic>
        <p:nvPicPr>
          <p:cNvPr id="182" name="Imagem 40"/>
          <p:cNvPicPr/>
          <p:nvPr/>
        </p:nvPicPr>
        <p:blipFill>
          <a:blip r:embed="rId2"/>
          <a:stretch>
            <a:fillRect/>
          </a:stretch>
        </p:blipFill>
        <p:spPr>
          <a:xfrm>
            <a:off x="3290400" y="2135520"/>
            <a:ext cx="4961880" cy="3323520"/>
          </a:xfrm>
          <a:prstGeom prst="rect">
            <a:avLst/>
          </a:prstGeom>
        </p:spPr>
      </p:pic>
      <p:pic>
        <p:nvPicPr>
          <p:cNvPr id="183" name="Imagem 41"/>
          <p:cNvPicPr/>
          <p:nvPr/>
        </p:nvPicPr>
        <p:blipFill>
          <a:blip r:embed="rId3"/>
          <a:stretch>
            <a:fillRect/>
          </a:stretch>
        </p:blipFill>
        <p:spPr>
          <a:xfrm>
            <a:off x="3724560" y="2232360"/>
            <a:ext cx="3570480" cy="3378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30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Tipo de serviço: 03 (Construção Civil - conforme tabela 06 do anexo I dos leiautes da EFD-REINF)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32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Bruto da Nota Fiscal = R$1.000,00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Deduções previstas conforme legislação previdenciária: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de material utilizado = R$50,00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de alimentação fornecida = R$30,00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de transporte fornecido = R$40,00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Total das deduções = R$120,00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Base de cálculo da retenção da contribuição previdenciária = R$880,00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34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Base de cálculo da retenção da contribuição previdenciária = R$880,00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da retenção (3,5%) = R$30,80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R$880,00 x 3,5% = R$30,80	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da retenção destacada na nota fiscal relativo aos serviços subcontratados = R$10,00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da retenção principal que deixou de ser efetuada pelo contratante, decorrente de uma decisão judicial = R$20,00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Obs.: o número do processo da decisão judicial deve ser informada neste evento {infoProcRetPr} e no evento "Tabela de Processos Administrativos/Judiciais" (R-1070).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38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Dentro do valor bruto informado, há atividades exercidas que permitem a concessão de aposentadoria especial. Nesse caso, há adicional de 2% (aposentadoria especial aos 25 anos) ou 3% (aposentadoria especial aos 20 anos) ou 4% (aposentadoria especial aos 15 anos).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40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dos Serviços prestados por segurados em condições especiais, cuja atividade permita concessão de aposentadoria especial após 15 anos de exposição = R$150,00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dos Serviços prestados por segurados em condições especiais, cuja atividade permita concessão de aposentadoria especial após 20 anos de exposição = R$160,00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dos Serviços prestados por segurados em condições especiais, cuja atividade permita concessão de aposentadoria especial após 25 anos de exposição = R$170,00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44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Sendo assim o total dos valores dos serviços prestados por segurados cuja atividade permita concessão de aposentadoria especial será: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R$150,00 x 4% = R$6,00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R$160,00 x 3% = R$4,80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R$170,00 x 2% = R$3,40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do adicional de retenção sobre serviços prestados que ensejem concessão de aposentadoria especial = R$14,20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R$6,00 + R$4,80 + R$3,40 = R$14,20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46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Valor da retenção adicional que deixou de ser efetuada pelo contratante em decorrência de decisão judicial = R$10,00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Obs.: o número do processo da decisão judicial deve ser informada neste evento {infoProcRetAd} e no evento "Tabela de Processos Administrativos/Judiciais" (R-1070).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48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Somatório total das notas fiscais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No exemplo em tela as situações previstas no leiaute foram exemplificadas, considerando-se que a empresa tomadora apenas recebeu essa nota fiscal de serviço nesta competência declarada (01/2018). 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50880" y="3256560"/>
            <a:ext cx="9839520" cy="3807360"/>
          </a:xfrm>
          <a:prstGeom prst="rect">
            <a:avLst/>
          </a:prstGeom>
          <a:solidFill>
            <a:srgbClr val="FFFFFF"/>
          </a:solidFill>
          <a:ln w="12600">
            <a:solidFill>
              <a:srgbClr val="2864A0"/>
            </a:solidFill>
            <a:miter/>
          </a:ln>
        </p:spPr>
      </p:sp>
      <p:sp>
        <p:nvSpPr>
          <p:cNvPr id="185" name="CustomShape 2"/>
          <p:cNvSpPr/>
          <p:nvPr/>
        </p:nvSpPr>
        <p:spPr>
          <a:xfrm>
            <a:off x="4117680" y="4681440"/>
            <a:ext cx="2523960" cy="1273320"/>
          </a:xfrm>
          <a:prstGeom prst="roundRect">
            <a:avLst>
              <a:gd name="adj" fmla="val 3600"/>
            </a:avLst>
          </a:prstGeom>
          <a:gradFill>
            <a:gsLst>
              <a:gs pos="0">
                <a:srgbClr val="185898"/>
              </a:gs>
              <a:gs pos="100000">
                <a:srgbClr val="4F77AC"/>
              </a:gs>
            </a:gsLst>
            <a:lin ang="5400000"/>
          </a:gradFill>
          <a:ln w="6480">
            <a:solidFill>
              <a:srgbClr val="2864A0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800" b="1">
                <a:solidFill>
                  <a:srgbClr val="FFFFFF"/>
                </a:solidFill>
              </a:rPr>
              <a:t>DCTF</a:t>
            </a:r>
            <a:endParaRPr/>
          </a:p>
        </p:txBody>
      </p:sp>
      <p:sp>
        <p:nvSpPr>
          <p:cNvPr id="186" name="CustomShape 3"/>
          <p:cNvSpPr/>
          <p:nvPr/>
        </p:nvSpPr>
        <p:spPr>
          <a:xfrm>
            <a:off x="7779960" y="3393720"/>
            <a:ext cx="1997280" cy="1534320"/>
          </a:xfrm>
          <a:prstGeom prst="roundRect">
            <a:avLst>
              <a:gd name="adj" fmla="val 3600"/>
            </a:avLst>
          </a:prstGeom>
          <a:gradFill>
            <a:gsLst>
              <a:gs pos="0">
                <a:srgbClr val="4F4F4F"/>
              </a:gs>
              <a:gs pos="100000">
                <a:srgbClr val="6F6F6F"/>
              </a:gs>
            </a:gsLst>
            <a:lin ang="5400000"/>
          </a:gradFill>
          <a:ln w="6480">
            <a:solidFill>
              <a:srgbClr val="5A5A5A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000" b="1">
                <a:solidFill>
                  <a:srgbClr val="FFFFFF"/>
                </a:solidFill>
              </a:rPr>
              <a:t>EFD – REINF</a:t>
            </a:r>
            <a:endParaRPr/>
          </a:p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000" b="1" u="sng">
                <a:solidFill>
                  <a:srgbClr val="FFFFFF"/>
                </a:solidFill>
              </a:rPr>
              <a:t>Retenções e Informações</a:t>
            </a:r>
            <a:endParaRPr/>
          </a:p>
        </p:txBody>
      </p:sp>
      <p:sp>
        <p:nvSpPr>
          <p:cNvPr id="187" name="CustomShape 4"/>
          <p:cNvSpPr/>
          <p:nvPr/>
        </p:nvSpPr>
        <p:spPr>
          <a:xfrm flipH="1">
            <a:off x="6641640" y="4930920"/>
            <a:ext cx="2133000" cy="385920"/>
          </a:xfrm>
          <a:prstGeom prst="bentConnector3">
            <a:avLst>
              <a:gd name="adj1" fmla="val 50000"/>
            </a:avLst>
          </a:prstGeom>
          <a:ln w="19080">
            <a:solidFill>
              <a:srgbClr val="2864A0"/>
            </a:solidFill>
            <a:miter/>
            <a:tailEnd type="triangle" w="med" len="med"/>
          </a:ln>
        </p:spPr>
      </p:sp>
      <p:sp>
        <p:nvSpPr>
          <p:cNvPr id="188" name="CustomShape 5"/>
          <p:cNvSpPr/>
          <p:nvPr/>
        </p:nvSpPr>
        <p:spPr>
          <a:xfrm>
            <a:off x="1801800" y="4930920"/>
            <a:ext cx="2313360" cy="385920"/>
          </a:xfrm>
          <a:prstGeom prst="bentConnector3">
            <a:avLst>
              <a:gd name="adj1" fmla="val 50000"/>
            </a:avLst>
          </a:prstGeom>
          <a:ln w="19080">
            <a:solidFill>
              <a:srgbClr val="2864A0"/>
            </a:solidFill>
            <a:miter/>
            <a:tailEnd type="triangle" w="med" len="med"/>
          </a:ln>
        </p:spPr>
      </p:sp>
      <p:sp>
        <p:nvSpPr>
          <p:cNvPr id="189" name="CustomShape 6"/>
          <p:cNvSpPr/>
          <p:nvPr/>
        </p:nvSpPr>
        <p:spPr>
          <a:xfrm>
            <a:off x="802080" y="3393720"/>
            <a:ext cx="1996560" cy="1534320"/>
          </a:xfrm>
          <a:prstGeom prst="roundRect">
            <a:avLst>
              <a:gd name="adj" fmla="val 3600"/>
            </a:avLst>
          </a:prstGeom>
          <a:gradFill>
            <a:gsLst>
              <a:gs pos="0">
                <a:srgbClr val="007B78"/>
              </a:gs>
              <a:gs pos="100000">
                <a:srgbClr val="458F8C"/>
              </a:gs>
            </a:gsLst>
            <a:lin ang="5400000"/>
          </a:gradFill>
          <a:ln w="6480">
            <a:solidFill>
              <a:srgbClr val="037F7C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000" b="1">
                <a:solidFill>
                  <a:srgbClr val="FFFFFF"/>
                </a:solidFill>
              </a:rPr>
              <a:t>Relações de trabalho</a:t>
            </a:r>
            <a:endParaRPr/>
          </a:p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800" b="1" u="sng">
                <a:solidFill>
                  <a:srgbClr val="FFFFFF"/>
                </a:solidFill>
              </a:rPr>
              <a:t>eSocial</a:t>
            </a:r>
            <a:endParaRPr/>
          </a:p>
        </p:txBody>
      </p:sp>
      <p:sp>
        <p:nvSpPr>
          <p:cNvPr id="190" name="CustomShape 7"/>
          <p:cNvSpPr/>
          <p:nvPr/>
        </p:nvSpPr>
        <p:spPr>
          <a:xfrm>
            <a:off x="4729680" y="6332040"/>
            <a:ext cx="1299240" cy="515880"/>
          </a:xfrm>
          <a:prstGeom prst="roundRect">
            <a:avLst>
              <a:gd name="adj" fmla="val 3600"/>
            </a:avLst>
          </a:prstGeom>
          <a:gradFill>
            <a:gsLst>
              <a:gs pos="0">
                <a:srgbClr val="B64900"/>
              </a:gs>
              <a:gs pos="100000">
                <a:srgbClr val="C76C48"/>
              </a:gs>
            </a:gsLst>
            <a:lin ang="5400000"/>
          </a:gradFill>
          <a:ln w="6480">
            <a:solidFill>
              <a:srgbClr val="BC5610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000" b="1">
                <a:solidFill>
                  <a:srgbClr val="FFFFFF"/>
                </a:solidFill>
              </a:rPr>
              <a:t>DARF</a:t>
            </a:r>
            <a:endParaRPr/>
          </a:p>
        </p:txBody>
      </p:sp>
      <p:sp>
        <p:nvSpPr>
          <p:cNvPr id="191" name="CustomShape 8"/>
          <p:cNvSpPr/>
          <p:nvPr/>
        </p:nvSpPr>
        <p:spPr>
          <a:xfrm>
            <a:off x="7551720" y="5500800"/>
            <a:ext cx="2789280" cy="1519200"/>
          </a:xfrm>
          <a:prstGeom prst="roundRect">
            <a:avLst>
              <a:gd name="adj" fmla="val 3600"/>
            </a:avLst>
          </a:prstGeom>
          <a:gradFill>
            <a:gsLst>
              <a:gs pos="0">
                <a:srgbClr val="4A7702"/>
              </a:gs>
              <a:gs pos="100000">
                <a:srgbClr val="6A8C47"/>
              </a:gs>
            </a:gsLst>
            <a:lin ang="5400000"/>
          </a:gradFill>
          <a:ln w="6480">
            <a:solidFill>
              <a:srgbClr val="527C0E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Trebuchet MS"/>
              <a:buChar char="•"/>
            </a:pPr>
            <a:r>
              <a:rPr lang="pt-BR" sz="2000" b="1">
                <a:solidFill>
                  <a:srgbClr val="FFFFFF"/>
                </a:solidFill>
                <a:latin typeface="Trebuchet MS"/>
              </a:rPr>
              <a:t>Sistemas RFB (PER/DCOMP, Parcelamentos, etc)</a:t>
            </a:r>
            <a:endParaRPr/>
          </a:p>
        </p:txBody>
      </p:sp>
      <p:sp>
        <p:nvSpPr>
          <p:cNvPr id="192" name="CustomShape 9"/>
          <p:cNvSpPr/>
          <p:nvPr/>
        </p:nvSpPr>
        <p:spPr>
          <a:xfrm>
            <a:off x="3753360" y="1591560"/>
            <a:ext cx="3252600" cy="1513440"/>
          </a:xfrm>
          <a:prstGeom prst="ellipse">
            <a:avLst/>
          </a:prstGeom>
          <a:gradFill>
            <a:gsLst>
              <a:gs pos="0">
                <a:srgbClr val="185898"/>
              </a:gs>
              <a:gs pos="100000">
                <a:srgbClr val="4F77AC"/>
              </a:gs>
            </a:gsLst>
            <a:lin ang="5400000"/>
          </a:gradFill>
          <a:ln w="6480">
            <a:solidFill>
              <a:srgbClr val="2864A0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b="1" u="sng">
                <a:solidFill>
                  <a:srgbClr val="FFFFFF"/>
                </a:solidFill>
              </a:rPr>
              <a:t>Antes do eSocial</a:t>
            </a:r>
            <a:endParaRPr/>
          </a:p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400" b="1">
                <a:solidFill>
                  <a:srgbClr val="FFFFFF"/>
                </a:solidFill>
              </a:rPr>
              <a:t>GFIP </a:t>
            </a:r>
            <a:endParaRPr/>
          </a:p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400" b="1">
                <a:solidFill>
                  <a:srgbClr val="FFFFFF"/>
                </a:solidFill>
              </a:rPr>
              <a:t>DIRF</a:t>
            </a:r>
            <a:endParaRPr/>
          </a:p>
        </p:txBody>
      </p:sp>
      <p:sp>
        <p:nvSpPr>
          <p:cNvPr id="193" name="CustomShape 10"/>
          <p:cNvSpPr/>
          <p:nvPr/>
        </p:nvSpPr>
        <p:spPr>
          <a:xfrm flipH="1">
            <a:off x="2798640" y="2349720"/>
            <a:ext cx="949320" cy="1810080"/>
          </a:xfrm>
          <a:prstGeom prst="bentConnector3">
            <a:avLst>
              <a:gd name="adj1" fmla="val 50000"/>
            </a:avLst>
          </a:prstGeom>
          <a:ln w="19080">
            <a:solidFill>
              <a:srgbClr val="037F7C"/>
            </a:solidFill>
            <a:miter/>
            <a:tailEnd type="triangle" w="med" len="med"/>
          </a:ln>
        </p:spPr>
      </p:sp>
      <p:sp>
        <p:nvSpPr>
          <p:cNvPr id="194" name="CustomShape 11"/>
          <p:cNvSpPr/>
          <p:nvPr/>
        </p:nvSpPr>
        <p:spPr>
          <a:xfrm>
            <a:off x="7008840" y="2349720"/>
            <a:ext cx="768600" cy="1810080"/>
          </a:xfrm>
          <a:prstGeom prst="bentConnector3">
            <a:avLst>
              <a:gd name="adj1" fmla="val 50000"/>
            </a:avLst>
          </a:prstGeom>
          <a:ln w="19080">
            <a:solidFill>
              <a:srgbClr val="5A5A5A"/>
            </a:solidFill>
            <a:miter/>
            <a:tailEnd type="triangle" w="med" len="med"/>
          </a:ln>
        </p:spPr>
      </p:sp>
      <p:sp>
        <p:nvSpPr>
          <p:cNvPr id="195" name="CustomShape 12"/>
          <p:cNvSpPr/>
          <p:nvPr/>
        </p:nvSpPr>
        <p:spPr>
          <a:xfrm flipH="1">
            <a:off x="5374800" y="5957640"/>
            <a:ext cx="360" cy="371880"/>
          </a:xfrm>
          <a:prstGeom prst="straightConnector1">
            <a:avLst/>
          </a:prstGeom>
          <a:ln w="19080">
            <a:solidFill>
              <a:srgbClr val="BC5610"/>
            </a:solidFill>
            <a:miter/>
            <a:tailEnd type="triangle" w="med" len="med"/>
          </a:ln>
        </p:spPr>
      </p:sp>
      <p:sp>
        <p:nvSpPr>
          <p:cNvPr id="196" name="CustomShape 13"/>
          <p:cNvSpPr/>
          <p:nvPr/>
        </p:nvSpPr>
        <p:spPr>
          <a:xfrm>
            <a:off x="766800" y="983160"/>
            <a:ext cx="9624600" cy="10767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Font typeface="Calibri"/>
              <a:buChar char="•"/>
            </a:pPr>
            <a:r>
              <a:rPr lang="pt-BR" sz="3600" b="1">
                <a:solidFill>
                  <a:srgbClr val="293E07"/>
                </a:solidFill>
              </a:rPr>
              <a:t>RFB-Tributos</a:t>
            </a:r>
            <a:endParaRPr/>
          </a:p>
        </p:txBody>
      </p:sp>
      <p:sp>
        <p:nvSpPr>
          <p:cNvPr id="197" name="CustomShape 14"/>
          <p:cNvSpPr/>
          <p:nvPr/>
        </p:nvSpPr>
        <p:spPr>
          <a:xfrm>
            <a:off x="3272760" y="3243960"/>
            <a:ext cx="4033440" cy="52812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pt-BR" sz="2400">
                <a:solidFill>
                  <a:srgbClr val="3E5D0B"/>
                </a:solidFill>
              </a:rPr>
              <a:t>Implantação do eSocial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50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Dessa forma: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 Valor total bruto = R$ 1.000,00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-Valor total da base de cálculo da retenção da contribuição previdenciária = R$880,00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 Valor total da retenção (3,5%) = R$20,80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 Valor total do adicional de retenção sobre serviços prestados que ensejem concessão de aposentadoria especial = R$14,20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 – Retenção Contribuição Previdenciária - Tomador de Serviços.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EXEMPLO: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-Valor total da retenção principal que deixou de ser efetuada pelo contratante, decorrente de uma decisão judicial = R$20,00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800" b="1">
                <a:solidFill>
                  <a:srgbClr val="000000"/>
                </a:solidFill>
                <a:latin typeface="Verdana"/>
                <a:ea typeface="Times New Roman"/>
              </a:rPr>
              <a:t>-Valor da retenção adicional que deixou de ser efetuada pelo contratante em decorrência de decisão judicial = R$10,00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54" name="CustomShape 2"/>
          <p:cNvSpPr/>
          <p:nvPr/>
        </p:nvSpPr>
        <p:spPr>
          <a:xfrm>
            <a:off x="360000" y="1752840"/>
            <a:ext cx="10220400" cy="594756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b="1">
                <a:solidFill>
                  <a:srgbClr val="000080"/>
                </a:solidFill>
                <a:latin typeface="Verdana"/>
                <a:ea typeface="Verdana"/>
              </a:rPr>
              <a:t>R-2020 -	Retenção de Contribuição Previdenciária - Prestador de Serviços.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200" b="1">
                <a:solidFill>
                  <a:srgbClr val="000080"/>
                </a:solidFill>
                <a:latin typeface="Verdana"/>
                <a:ea typeface="Verdana"/>
              </a:rPr>
              <a:t>Informações por tomador das contribuições previdenciárias retidas.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180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209880" y="1755720"/>
            <a:ext cx="1055628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R-2030 -	Recursos Recebidos p/ Assoc. Desp. Que mantém equipe de futebol profissional: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Informação prestada pela associação desportiva;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Totalizada por empresa que repassou o recurso;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00"/>
                </a:solidFill>
                <a:latin typeface="Arial"/>
                <a:ea typeface="Verdana"/>
              </a:rPr>
              <a:t>Patrocínio;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00"/>
                </a:solidFill>
                <a:latin typeface="Arial"/>
                <a:ea typeface="Verdana"/>
              </a:rPr>
              <a:t>Licenciamento de marcas e símbolos;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00"/>
                </a:solidFill>
                <a:latin typeface="Arial"/>
                <a:ea typeface="Verdana"/>
              </a:rPr>
              <a:t>Publicidade;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00"/>
                </a:solidFill>
                <a:latin typeface="Arial"/>
                <a:ea typeface="Verdana"/>
              </a:rPr>
              <a:t>Propaganda;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00"/>
                </a:solidFill>
                <a:latin typeface="Arial"/>
                <a:ea typeface="Verdana"/>
              </a:rPr>
              <a:t>Transmissão de espetáculos;</a:t>
            </a:r>
            <a:endParaRPr/>
          </a:p>
          <a:p>
            <a:pPr lvl="1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Discriminando a base e a retenção sofrida.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58" name="CustomShape 2"/>
          <p:cNvSpPr/>
          <p:nvPr/>
        </p:nvSpPr>
        <p:spPr>
          <a:xfrm>
            <a:off x="568440" y="2199600"/>
            <a:ext cx="10480320" cy="557280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Arial"/>
                <a:ea typeface="Verdana"/>
              </a:rPr>
              <a:t>R-2040 -	Recursos Repassados p/Assoc. Desp.: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Arial"/>
                <a:ea typeface="Verdana"/>
              </a:rPr>
              <a:t>Informação prestada pelas empresas;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Arial"/>
                <a:ea typeface="Verdana"/>
              </a:rPr>
              <a:t>Totalizada por assoc. desp. que recebeu os recursos;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00"/>
                </a:solidFill>
                <a:latin typeface="Arial"/>
                <a:ea typeface="Verdana"/>
              </a:rPr>
              <a:t>Patrocínio;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00"/>
                </a:solidFill>
                <a:latin typeface="Arial"/>
                <a:ea typeface="Verdana"/>
              </a:rPr>
              <a:t>Licenciamento de marcas e símbolos;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00"/>
                </a:solidFill>
                <a:latin typeface="Arial"/>
                <a:ea typeface="Verdana"/>
              </a:rPr>
              <a:t>Publicidade;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00"/>
                </a:solidFill>
                <a:latin typeface="Arial"/>
                <a:ea typeface="Verdana"/>
              </a:rPr>
              <a:t>Propaganda;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00"/>
                </a:solidFill>
                <a:latin typeface="Arial"/>
                <a:ea typeface="Verdana"/>
              </a:rPr>
              <a:t>Transmissão de espetáculos;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Arial"/>
                <a:ea typeface="Verdana"/>
              </a:rPr>
              <a:t>Discriminando a base e a retenção sofrida.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252360" y="108036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252360" y="1872720"/>
            <a:ext cx="10829880" cy="571752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R-2050 -	Comercialização da Produção Por Produtor Rural PJ/Agroindústria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Informação prestadas por produtor rural PJ e agroindústria;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Discriminando a base de cálculo e a contribuição devida.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62" name="CustomShape 2"/>
          <p:cNvSpPr/>
          <p:nvPr/>
        </p:nvSpPr>
        <p:spPr>
          <a:xfrm>
            <a:off x="108360" y="2232720"/>
            <a:ext cx="10868400" cy="29476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3600" b="1">
                <a:solidFill>
                  <a:srgbClr val="000080"/>
                </a:solidFill>
                <a:latin typeface="Verdana"/>
                <a:ea typeface="Verdana"/>
              </a:rPr>
              <a:t>R-2060 -	Contribuição Previdenciária sobre a Receita Bruta – CPRB </a:t>
            </a: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(desoneração total, parcial, por produto, ...):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Informação hoje prestada na EFD-Contribuições.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R-2070	  Retenções na Fonte (IR, CSLL, Cofins, PIS/PASEP) – Pagamento diversos - DIRF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Informações que hoje são prestadas na DIRF, exceto as relacionados ao trabalho, que serão prestadas no eSocial.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OBS.: Este é o único evento da EFD-Reinf que pode ser prestado por pessoas físicas.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 - R-2070</a:t>
            </a:r>
            <a:endParaRPr/>
          </a:p>
        </p:txBody>
      </p:sp>
      <p:sp>
        <p:nvSpPr>
          <p:cNvPr id="266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r>
              <a:rPr lang="pt-BR" sz="3600" b="1">
                <a:solidFill>
                  <a:srgbClr val="000080"/>
                </a:solidFill>
                <a:latin typeface="Arial"/>
                <a:ea typeface="Verdana"/>
              </a:rPr>
              <a:t>Conceito do evento: evento que compreende as informações relativas às bases de cálculo e valores do Imposto Sobre a Renda Retido na Fonte (IRRF), da Contribuição Social sobre o Lucro Líquido (CSLL), da Contribuição para o Financiamento da Seguridade Social (Cofins) e da Contribuição para o PIS/Pasep, não decorrentes de relação do trabalho. </a:t>
            </a:r>
            <a:endParaRPr/>
          </a:p>
          <a:p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 - R-2070</a:t>
            </a:r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144000" y="2199600"/>
            <a:ext cx="1101492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r>
              <a:rPr lang="pt-BR" sz="3600" b="1">
                <a:solidFill>
                  <a:srgbClr val="000080"/>
                </a:solidFill>
                <a:latin typeface="Arial"/>
                <a:ea typeface="Verdana"/>
              </a:rPr>
              <a:t>Quem está obrigado:</a:t>
            </a:r>
            <a:endParaRPr/>
          </a:p>
          <a:p>
            <a:r>
              <a:rPr lang="pt-BR" sz="3600" b="1">
                <a:solidFill>
                  <a:srgbClr val="000080"/>
                </a:solidFill>
                <a:latin typeface="Arial"/>
                <a:ea typeface="Verdana"/>
              </a:rPr>
              <a:t>(...) Os órgãos públicos, as autarquias e fundações da administração pública federal, bem como as seguintes entidades da administração pública federal (…) devem prestar informações relativas à retenção do IRRF, da CSLL, da Cofins e do PIS/Pasep incidentes sobre os pagamentos efetuados a pessoas jurídicas pelo fornecimento de bens ou prestação de serviços.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Imagem 197"/>
          <p:cNvPicPr/>
          <p:nvPr/>
        </p:nvPicPr>
        <p:blipFill>
          <a:blip r:embed="rId2"/>
          <a:stretch>
            <a:fillRect/>
          </a:stretch>
        </p:blipFill>
        <p:spPr>
          <a:xfrm>
            <a:off x="279000" y="703800"/>
            <a:ext cx="10506600" cy="668556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Periódicos - R-2070</a:t>
            </a:r>
            <a:endParaRPr/>
          </a:p>
        </p:txBody>
      </p:sp>
      <p:sp>
        <p:nvSpPr>
          <p:cNvPr id="270" name="CustomShape 2"/>
          <p:cNvSpPr/>
          <p:nvPr/>
        </p:nvSpPr>
        <p:spPr>
          <a:xfrm>
            <a:off x="144000" y="2199600"/>
            <a:ext cx="1101492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r>
              <a:rPr lang="pt-BR" sz="3600" b="1">
                <a:solidFill>
                  <a:srgbClr val="000080"/>
                </a:solidFill>
                <a:latin typeface="Arial"/>
                <a:ea typeface="Verdana"/>
              </a:rPr>
              <a:t>Informações adicionais: </a:t>
            </a:r>
            <a:endParaRPr/>
          </a:p>
          <a:p>
            <a:r>
              <a:rPr lang="pt-BR" sz="3600" b="1">
                <a:solidFill>
                  <a:srgbClr val="000080"/>
                </a:solidFill>
                <a:latin typeface="Arial"/>
                <a:ea typeface="Verdana"/>
              </a:rPr>
              <a:t>1) As regras para as retenções de IRRF e Contribuição Social sobre o Lucro Líquido (CSLL), da Contribuição para o Financiamento da Seguridade Social (Cofins) e da Contribuição para o PIS/Pasep são as estabelecidas no Manual do Imposto sobre a Renda Retido na Fonte – Mafon. </a:t>
            </a:r>
            <a:endParaRPr/>
          </a:p>
          <a:p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Não Periódicos</a:t>
            </a:r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R-3010 -	Receita de Espetáculos Desportivos: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Informação prestada pela entidade promotora do evento desportivo;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Prazo: até dois após o evento desportivo;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3200" b="1">
                <a:solidFill>
                  <a:srgbClr val="000080"/>
                </a:solidFill>
                <a:latin typeface="Arial"/>
                <a:ea typeface="Verdana"/>
              </a:rPr>
              <a:t>DCTF específica.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de controle</a:t>
            </a:r>
            <a:endParaRPr/>
          </a:p>
        </p:txBody>
      </p:sp>
      <p:sp>
        <p:nvSpPr>
          <p:cNvPr id="274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R-2098 -	Reabertura dos Eventos Periódicos;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R-2099 -	Fechamento dos Eventos Periódicos;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R-4000 -	Exclusão de Eventos.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R-5001 - Informações das bases e dos tributos consolidados por contribuinte;</a:t>
            </a: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Pontos de atenção</a:t>
            </a:r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000" b="1">
                <a:solidFill>
                  <a:srgbClr val="000080"/>
                </a:solidFill>
                <a:latin typeface="Verdana"/>
                <a:ea typeface="Verdana"/>
              </a:rPr>
              <a:t>Conscientização da alta gestão da empresa/órgão;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000" b="1">
                <a:solidFill>
                  <a:srgbClr val="000080"/>
                </a:solidFill>
                <a:latin typeface="Verdana"/>
                <a:ea typeface="Verdana"/>
              </a:rPr>
              <a:t>As informações são originadas em diversos setores da empresa/órgão;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000" b="1">
                <a:solidFill>
                  <a:srgbClr val="000080"/>
                </a:solidFill>
                <a:latin typeface="Verdana"/>
                <a:ea typeface="Verdana"/>
              </a:rPr>
              <a:t>Necessidade de integração entre os diversos setores;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Imagem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57120" cy="7917120"/>
          </a:xfrm>
          <a:prstGeom prst="rect">
            <a:avLst/>
          </a:prstGeom>
        </p:spPr>
      </p:pic>
      <p:sp>
        <p:nvSpPr>
          <p:cNvPr id="278" name="CustomShape 1"/>
          <p:cNvSpPr/>
          <p:nvPr/>
        </p:nvSpPr>
        <p:spPr>
          <a:xfrm>
            <a:off x="4305960" y="3810960"/>
            <a:ext cx="2430360" cy="1209600"/>
          </a:xfrm>
          <a:prstGeom prst="rect">
            <a:avLst/>
          </a:prstGeom>
        </p:spPr>
        <p:txBody>
          <a:bodyPr lIns="88920" tIns="44280" rIns="88920" bIns="44280"/>
          <a:lstStyle/>
          <a:p>
            <a:pPr algn="ctr">
              <a:lnSpc>
                <a:spcPct val="100000"/>
              </a:lnSpc>
            </a:pPr>
            <a:r>
              <a:rPr lang="pt-BR" sz="7200" b="1">
                <a:solidFill>
                  <a:srgbClr val="FFFFFF"/>
                </a:solidFill>
                <a:latin typeface="Verdana"/>
                <a:ea typeface="Verdana"/>
              </a:rPr>
              <a:t>FIM</a:t>
            </a:r>
            <a:endParaRPr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 fill="freeze"/>
                                        <p:tgtEl>
                                          <p:spTgt spid="278">
                                            <p:txEl>
                                              <p:p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Prestação das informações</a:t>
            </a:r>
            <a:endParaRPr/>
          </a:p>
        </p:txBody>
      </p:sp>
      <p:sp>
        <p:nvSpPr>
          <p:cNvPr id="200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 Retirado do eSocial – matérias sob sigilo fiscal (art. 198 do CTN) e prazo até o dia 20 do mês subsequente.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Através de Eventos – mesma metodologia adotada no eSocial;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Conceito de Evento - Fato jurídico previsto na legislação previdenciária de custeio e do IRPF;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Geração dos eventos através dos sistemas de informática do contribuinte;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Não há programas intermediários (PGD).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R-1000	 - Informações do Contribuinte;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R-1070	 - Tabela de Processos Adm/Judiciais;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R-2010	 - Ret. Contrib. Previd. Servs. Tomados;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R-2020 -	Ret. Contrib. Previd Servs. Prestados;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R-2030	- Recursos Recebidos p/ Assoc. Desport.;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R-2040	- Recursos Repassados p/Assoc. Desport.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R-2050	- Comerc. Produção Prod. Rural PJ;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R-2060	- Contrib. Previd. s/Receita Bruta – CPRB;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R-2070	- Retenções na Fonte (IR, CSLL, Cofins, PIS/PASEP) – Pagamento diversos;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R-2098	- Reabertura dos Eventos Periódicos;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R-2099	- Fechamento dos Eventos Periódicos;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R-3010	- Receita de Espetáculos Desportivos;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R-5001 – Informações das bases e dos tributos consolidados por contribuinte;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R-9000	- Exclusão de Eventos.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790920" y="172872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4800" b="1">
                <a:solidFill>
                  <a:srgbClr val="000080"/>
                </a:solidFill>
                <a:latin typeface="Verdana"/>
                <a:ea typeface="Verdana"/>
              </a:rPr>
              <a:t>Classificação dos eventos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790920" y="3096720"/>
            <a:ext cx="10366200" cy="1972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400" b="1">
                <a:solidFill>
                  <a:srgbClr val="000080"/>
                </a:solidFill>
                <a:latin typeface="Verdana"/>
                <a:ea typeface="Verdana"/>
              </a:rPr>
              <a:t>Eventos de Tabelas;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400" b="1">
                <a:solidFill>
                  <a:srgbClr val="000080"/>
                </a:solidFill>
                <a:latin typeface="Verdana"/>
                <a:ea typeface="Verdana"/>
              </a:rPr>
              <a:t>Eventos periódicos;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4400" b="1">
                <a:solidFill>
                  <a:srgbClr val="000080"/>
                </a:solidFill>
                <a:latin typeface="Verdana"/>
                <a:ea typeface="Verdana"/>
              </a:rPr>
              <a:t>Eventos de controle.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96440" y="1279800"/>
            <a:ext cx="9514080" cy="63648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</a:pPr>
            <a:r>
              <a:rPr lang="pt-BR" sz="3800" b="1">
                <a:solidFill>
                  <a:srgbClr val="000080"/>
                </a:solidFill>
                <a:latin typeface="Verdana"/>
                <a:ea typeface="Verdana"/>
              </a:rPr>
              <a:t>Eventos de Tabelas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568440" y="2199600"/>
            <a:ext cx="10366200" cy="5185440"/>
          </a:xfrm>
          <a:prstGeom prst="rect">
            <a:avLst/>
          </a:prstGeom>
        </p:spPr>
        <p:txBody>
          <a:bodyPr lIns="88920" tIns="44280" rIns="88920" bIns="4428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pt-BR" sz="2800" b="1">
                <a:solidFill>
                  <a:srgbClr val="000080"/>
                </a:solidFill>
                <a:latin typeface="Verdana"/>
                <a:ea typeface="Verdana"/>
              </a:rPr>
              <a:t>R-1000	- Informações do Contribuinte: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Primeiro evento a ser enviado para o ambiente REINF (acesso das informações por entes extra-RFB será por convênio);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Conterá informações básicas cadastrais e de enquadramentos tributários (desoneração da folha, classificação tributária, ECD, etc.);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 b="1">
                <a:solidFill>
                  <a:srgbClr val="000080"/>
                </a:solidFill>
                <a:latin typeface="Verdana"/>
                <a:ea typeface="Verdana"/>
              </a:rPr>
              <a:t>O REINF usará também as informações cadastrais das bases da RFB (CNPJ, CPF e  CNO).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Microsoft Office PowerPoint</Application>
  <PresentationFormat>Personalizar</PresentationFormat>
  <Paragraphs>258</Paragraphs>
  <Slides>44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44</vt:i4>
      </vt:variant>
    </vt:vector>
  </HeadingPairs>
  <TitlesOfParts>
    <vt:vector size="58" baseType="lpstr">
      <vt:lpstr>Arial</vt:lpstr>
      <vt:lpstr>Arial Black</vt:lpstr>
      <vt:lpstr>Calibri</vt:lpstr>
      <vt:lpstr>DejaVu Sans</vt:lpstr>
      <vt:lpstr>Lucida Sans Unicode</vt:lpstr>
      <vt:lpstr>StarSymbol</vt:lpstr>
      <vt:lpstr>Times New Roman</vt:lpstr>
      <vt:lpstr>Trebuchet MS</vt:lpstr>
      <vt:lpstr>Verdana</vt:lpstr>
      <vt:lpstr>Wingdings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privacy</cp:lastModifiedBy>
  <cp:revision>1</cp:revision>
  <dcterms:modified xsi:type="dcterms:W3CDTF">2017-12-19T16:38:31Z</dcterms:modified>
</cp:coreProperties>
</file>