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notesSlides/notesSlide38.xml" ContentType="application/vnd.openxmlformats-officedocument.presentationml.notesSlide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notesSlides/notesSlide27.xml" ContentType="application/vnd.openxmlformats-officedocument.presentationml.notesSlide+xml"/>
  <Override PartName="/ppt/notesSlides/notesSlide45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8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Default Extension="jpeg" ContentType="image/jpeg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46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44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theme/theme3.xml" ContentType="application/vnd.openxmlformats-officedocument.theme+xml"/>
  <Override PartName="/ppt/notesSlides/notesSlide29.xml" ContentType="application/vnd.openxmlformats-officedocument.presentationml.notesSlide+xml"/>
  <Override PartName="/ppt/notesSlides/notesSlide47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notesSlides/notesSlide18.xml" ContentType="application/vnd.openxmlformats-officedocument.presentationml.notesSlide+xml"/>
  <Override PartName="/ppt/notesSlides/notesSlide36.xml" ContentType="application/vnd.openxmlformats-officedocument.presentationml.notes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notesSlides/notesSlide25.xml" ContentType="application/vnd.openxmlformats-officedocument.presentationml.notesSlide+xml"/>
  <Override PartName="/ppt/notesSlides/notesSlide4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6" r:id="rId1"/>
  </p:sldMasterIdLst>
  <p:notesMasterIdLst>
    <p:notesMasterId r:id="rId52"/>
  </p:notesMasterIdLst>
  <p:handoutMasterIdLst>
    <p:handoutMasterId r:id="rId53"/>
  </p:handoutMasterIdLst>
  <p:sldIdLst>
    <p:sldId id="1373" r:id="rId2"/>
    <p:sldId id="1524" r:id="rId3"/>
    <p:sldId id="1525" r:id="rId4"/>
    <p:sldId id="1503" r:id="rId5"/>
    <p:sldId id="1526" r:id="rId6"/>
    <p:sldId id="1561" r:id="rId7"/>
    <p:sldId id="1521" r:id="rId8"/>
    <p:sldId id="1562" r:id="rId9"/>
    <p:sldId id="1563" r:id="rId10"/>
    <p:sldId id="1528" r:id="rId11"/>
    <p:sldId id="1529" r:id="rId12"/>
    <p:sldId id="1532" r:id="rId13"/>
    <p:sldId id="1533" r:id="rId14"/>
    <p:sldId id="1534" r:id="rId15"/>
    <p:sldId id="1535" r:id="rId16"/>
    <p:sldId id="1536" r:id="rId17"/>
    <p:sldId id="1537" r:id="rId18"/>
    <p:sldId id="1538" r:id="rId19"/>
    <p:sldId id="1566" r:id="rId20"/>
    <p:sldId id="1540" r:id="rId21"/>
    <p:sldId id="1541" r:id="rId22"/>
    <p:sldId id="1564" r:id="rId23"/>
    <p:sldId id="1542" r:id="rId24"/>
    <p:sldId id="1543" r:id="rId25"/>
    <p:sldId id="1544" r:id="rId26"/>
    <p:sldId id="1545" r:id="rId27"/>
    <p:sldId id="1546" r:id="rId28"/>
    <p:sldId id="1547" r:id="rId29"/>
    <p:sldId id="1550" r:id="rId30"/>
    <p:sldId id="1551" r:id="rId31"/>
    <p:sldId id="1565" r:id="rId32"/>
    <p:sldId id="1552" r:id="rId33"/>
    <p:sldId id="1554" r:id="rId34"/>
    <p:sldId id="1553" r:id="rId35"/>
    <p:sldId id="1555" r:id="rId36"/>
    <p:sldId id="1556" r:id="rId37"/>
    <p:sldId id="1557" r:id="rId38"/>
    <p:sldId id="1558" r:id="rId39"/>
    <p:sldId id="1559" r:id="rId40"/>
    <p:sldId id="1560" r:id="rId41"/>
    <p:sldId id="1516" r:id="rId42"/>
    <p:sldId id="1470" r:id="rId43"/>
    <p:sldId id="1513" r:id="rId44"/>
    <p:sldId id="1471" r:id="rId45"/>
    <p:sldId id="1448" r:id="rId46"/>
    <p:sldId id="1449" r:id="rId47"/>
    <p:sldId id="1453" r:id="rId48"/>
    <p:sldId id="1477" r:id="rId49"/>
    <p:sldId id="1518" r:id="rId50"/>
    <p:sldId id="1508" r:id="rId51"/>
  </p:sldIdLst>
  <p:sldSz cx="11161713" cy="7921625"/>
  <p:notesSz cx="7099300" cy="10234613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545211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1090422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635633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2180844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726055" algn="l" defTabSz="1090422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3271266" algn="l" defTabSz="1090422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816477" algn="l" defTabSz="1090422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4361688" algn="l" defTabSz="1090422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000080"/>
    <a:srgbClr val="006C31"/>
    <a:srgbClr val="009900"/>
    <a:srgbClr val="009AD0"/>
    <a:srgbClr val="990000"/>
    <a:srgbClr val="630C05"/>
    <a:srgbClr val="C0504D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27F97BB-C833-4FB7-BDE5-3F7075034690}" styleName="Estilo com Tema 2 - Ênfase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2134" autoAdjust="0"/>
    <p:restoredTop sz="94622" autoAdjust="0"/>
  </p:normalViewPr>
  <p:slideViewPr>
    <p:cSldViewPr snapToGrid="0">
      <p:cViewPr varScale="1">
        <p:scale>
          <a:sx n="75" d="100"/>
          <a:sy n="75" d="100"/>
        </p:scale>
        <p:origin x="-1098" y="-84"/>
      </p:cViewPr>
      <p:guideLst>
        <p:guide orient="horz" pos="2495"/>
        <p:guide pos="351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732"/>
    </p:cViewPr>
  </p:sorterViewPr>
  <p:notesViewPr>
    <p:cSldViewPr snapToGrid="0">
      <p:cViewPr varScale="1">
        <p:scale>
          <a:sx n="51" d="100"/>
          <a:sy n="51" d="100"/>
        </p:scale>
        <p:origin x="2559" y="60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E09F60D7-A2D7-4486-AB4D-59A73374CACC}" type="datetimeFigureOut">
              <a:rPr lang="pt-BR" smtClean="0"/>
              <a:pPr/>
              <a:t>14/12/2017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8B717088-D91D-47E3-816A-0D220648FD4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3508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 eaLnBrk="0" hangingPunct="0">
              <a:defRPr sz="1300"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3508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 eaLnBrk="0" hangingPunct="0">
              <a:defRPr sz="1300">
                <a:cs typeface="+mn-cs"/>
              </a:defRPr>
            </a:lvl1pPr>
          </a:lstStyle>
          <a:p>
            <a:pPr>
              <a:defRPr/>
            </a:pPr>
            <a:fld id="{3B9147F5-A8EF-41EA-B41C-5DB33E096100}" type="datetimeFigureOut">
              <a:rPr lang="pt-BR"/>
              <a:pPr>
                <a:defRPr/>
              </a:pPr>
              <a:t>14/12/2017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16013" y="1279525"/>
            <a:ext cx="4867275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pPr lvl="0"/>
            <a:endParaRPr lang="pt-BR" noProof="0" smtClean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709930" y="4925407"/>
            <a:ext cx="5679440" cy="4029879"/>
          </a:xfrm>
          <a:prstGeom prst="rect">
            <a:avLst/>
          </a:prstGeom>
        </p:spPr>
        <p:txBody>
          <a:bodyPr vert="horz" lIns="99048" tIns="49524" rIns="99048" bIns="49524" rtlCol="0"/>
          <a:lstStyle/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721107"/>
            <a:ext cx="3076363" cy="513507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 eaLnBrk="0" hangingPunct="0">
              <a:defRPr sz="1300"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4021294" y="9721107"/>
            <a:ext cx="3076363" cy="513507"/>
          </a:xfrm>
          <a:prstGeom prst="rect">
            <a:avLst/>
          </a:prstGeom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300">
                <a:cs typeface="+mn-cs"/>
              </a:defRPr>
            </a:lvl1pPr>
          </a:lstStyle>
          <a:p>
            <a:pPr>
              <a:defRPr/>
            </a:pPr>
            <a:fld id="{061CAEFA-2FE7-4540-A364-1739F902910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545211" algn="l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1090422" algn="l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635633" algn="l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2180844" algn="l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2726055" algn="l" defTabSz="109042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3271266" algn="l" defTabSz="109042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3816477" algn="l" defTabSz="109042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4361688" algn="l" defTabSz="109042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84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B9F1B89D-6552-4C69-B5BE-1847AC1A8DDD}" type="slidenum">
              <a:rPr lang="pt-BR"/>
              <a:pPr/>
              <a:t>2</a:t>
            </a:fld>
            <a:endParaRPr lang="pt-BR"/>
          </a:p>
        </p:txBody>
      </p:sp>
      <p:sp>
        <p:nvSpPr>
          <p:cNvPr id="73729" name="Text Box 1"/>
          <p:cNvSpPr txBox="1">
            <a:spLocks noChangeArrowheads="1"/>
          </p:cNvSpPr>
          <p:nvPr/>
        </p:nvSpPr>
        <p:spPr bwMode="auto">
          <a:xfrm>
            <a:off x="4022725" y="9723438"/>
            <a:ext cx="3076575" cy="511175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73730" name="Rectangle 2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847725" y="768350"/>
            <a:ext cx="5403850" cy="38369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3731" name="Text Box 3"/>
          <p:cNvSpPr txBox="1">
            <a:spLocks noChangeArrowheads="1"/>
          </p:cNvSpPr>
          <p:nvPr/>
        </p:nvSpPr>
        <p:spPr bwMode="auto">
          <a:xfrm>
            <a:off x="820738" y="4659313"/>
            <a:ext cx="5514975" cy="4765675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3465A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84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B9F1B89D-6552-4C69-B5BE-1847AC1A8DDD}" type="slidenum">
              <a:rPr lang="pt-BR"/>
              <a:pPr/>
              <a:t>11</a:t>
            </a:fld>
            <a:endParaRPr lang="pt-BR"/>
          </a:p>
        </p:txBody>
      </p:sp>
      <p:sp>
        <p:nvSpPr>
          <p:cNvPr id="73729" name="Text Box 1"/>
          <p:cNvSpPr txBox="1">
            <a:spLocks noChangeArrowheads="1"/>
          </p:cNvSpPr>
          <p:nvPr/>
        </p:nvSpPr>
        <p:spPr bwMode="auto">
          <a:xfrm>
            <a:off x="4022725" y="9723438"/>
            <a:ext cx="3076575" cy="511175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73730" name="Rectangle 2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847725" y="768350"/>
            <a:ext cx="5403850" cy="38369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3731" name="Text Box 3"/>
          <p:cNvSpPr txBox="1">
            <a:spLocks noChangeArrowheads="1"/>
          </p:cNvSpPr>
          <p:nvPr/>
        </p:nvSpPr>
        <p:spPr bwMode="auto">
          <a:xfrm>
            <a:off x="820738" y="4659313"/>
            <a:ext cx="5514975" cy="4765675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3465A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84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B9F1B89D-6552-4C69-B5BE-1847AC1A8DDD}" type="slidenum">
              <a:rPr lang="pt-BR"/>
              <a:pPr/>
              <a:t>12</a:t>
            </a:fld>
            <a:endParaRPr lang="pt-BR"/>
          </a:p>
        </p:txBody>
      </p:sp>
      <p:sp>
        <p:nvSpPr>
          <p:cNvPr id="73729" name="Text Box 1"/>
          <p:cNvSpPr txBox="1">
            <a:spLocks noChangeArrowheads="1"/>
          </p:cNvSpPr>
          <p:nvPr/>
        </p:nvSpPr>
        <p:spPr bwMode="auto">
          <a:xfrm>
            <a:off x="4022725" y="9723438"/>
            <a:ext cx="3076575" cy="511175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73730" name="Rectangle 2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847725" y="768350"/>
            <a:ext cx="5403850" cy="38369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3731" name="Text Box 3"/>
          <p:cNvSpPr txBox="1">
            <a:spLocks noChangeArrowheads="1"/>
          </p:cNvSpPr>
          <p:nvPr/>
        </p:nvSpPr>
        <p:spPr bwMode="auto">
          <a:xfrm>
            <a:off x="820738" y="4659313"/>
            <a:ext cx="5514975" cy="4765675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3465A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84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B9F1B89D-6552-4C69-B5BE-1847AC1A8DDD}" type="slidenum">
              <a:rPr lang="pt-BR"/>
              <a:pPr/>
              <a:t>13</a:t>
            </a:fld>
            <a:endParaRPr lang="pt-BR"/>
          </a:p>
        </p:txBody>
      </p:sp>
      <p:sp>
        <p:nvSpPr>
          <p:cNvPr id="73729" name="Text Box 1"/>
          <p:cNvSpPr txBox="1">
            <a:spLocks noChangeArrowheads="1"/>
          </p:cNvSpPr>
          <p:nvPr/>
        </p:nvSpPr>
        <p:spPr bwMode="auto">
          <a:xfrm>
            <a:off x="4022725" y="9723438"/>
            <a:ext cx="3076575" cy="511175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73730" name="Rectangle 2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847725" y="768350"/>
            <a:ext cx="5403850" cy="38369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3731" name="Text Box 3"/>
          <p:cNvSpPr txBox="1">
            <a:spLocks noChangeArrowheads="1"/>
          </p:cNvSpPr>
          <p:nvPr/>
        </p:nvSpPr>
        <p:spPr bwMode="auto">
          <a:xfrm>
            <a:off x="820738" y="4659313"/>
            <a:ext cx="5514975" cy="4765675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3465A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84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B9F1B89D-6552-4C69-B5BE-1847AC1A8DDD}" type="slidenum">
              <a:rPr lang="pt-BR"/>
              <a:pPr/>
              <a:t>14</a:t>
            </a:fld>
            <a:endParaRPr lang="pt-BR"/>
          </a:p>
        </p:txBody>
      </p:sp>
      <p:sp>
        <p:nvSpPr>
          <p:cNvPr id="73729" name="Text Box 1"/>
          <p:cNvSpPr txBox="1">
            <a:spLocks noChangeArrowheads="1"/>
          </p:cNvSpPr>
          <p:nvPr/>
        </p:nvSpPr>
        <p:spPr bwMode="auto">
          <a:xfrm>
            <a:off x="4022725" y="9723438"/>
            <a:ext cx="3076575" cy="511175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73730" name="Rectangle 2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847725" y="768350"/>
            <a:ext cx="5403850" cy="38369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3731" name="Text Box 3"/>
          <p:cNvSpPr txBox="1">
            <a:spLocks noChangeArrowheads="1"/>
          </p:cNvSpPr>
          <p:nvPr/>
        </p:nvSpPr>
        <p:spPr bwMode="auto">
          <a:xfrm>
            <a:off x="820738" y="4659313"/>
            <a:ext cx="5514975" cy="4765675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3465A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84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B9F1B89D-6552-4C69-B5BE-1847AC1A8DDD}" type="slidenum">
              <a:rPr lang="pt-BR"/>
              <a:pPr/>
              <a:t>15</a:t>
            </a:fld>
            <a:endParaRPr lang="pt-BR"/>
          </a:p>
        </p:txBody>
      </p:sp>
      <p:sp>
        <p:nvSpPr>
          <p:cNvPr id="73729" name="Text Box 1"/>
          <p:cNvSpPr txBox="1">
            <a:spLocks noChangeArrowheads="1"/>
          </p:cNvSpPr>
          <p:nvPr/>
        </p:nvSpPr>
        <p:spPr bwMode="auto">
          <a:xfrm>
            <a:off x="4022725" y="9723438"/>
            <a:ext cx="3076575" cy="511175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73730" name="Rectangle 2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847725" y="768350"/>
            <a:ext cx="5403850" cy="38369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3731" name="Text Box 3"/>
          <p:cNvSpPr txBox="1">
            <a:spLocks noChangeArrowheads="1"/>
          </p:cNvSpPr>
          <p:nvPr/>
        </p:nvSpPr>
        <p:spPr bwMode="auto">
          <a:xfrm>
            <a:off x="820738" y="4659313"/>
            <a:ext cx="5514975" cy="4765675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3465A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84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B9F1B89D-6552-4C69-B5BE-1847AC1A8DDD}" type="slidenum">
              <a:rPr lang="pt-BR"/>
              <a:pPr/>
              <a:t>16</a:t>
            </a:fld>
            <a:endParaRPr lang="pt-BR"/>
          </a:p>
        </p:txBody>
      </p:sp>
      <p:sp>
        <p:nvSpPr>
          <p:cNvPr id="73729" name="Text Box 1"/>
          <p:cNvSpPr txBox="1">
            <a:spLocks noChangeArrowheads="1"/>
          </p:cNvSpPr>
          <p:nvPr/>
        </p:nvSpPr>
        <p:spPr bwMode="auto">
          <a:xfrm>
            <a:off x="4022725" y="9723438"/>
            <a:ext cx="3076575" cy="511175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73730" name="Rectangle 2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847725" y="768350"/>
            <a:ext cx="5403850" cy="38369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3731" name="Text Box 3"/>
          <p:cNvSpPr txBox="1">
            <a:spLocks noChangeArrowheads="1"/>
          </p:cNvSpPr>
          <p:nvPr/>
        </p:nvSpPr>
        <p:spPr bwMode="auto">
          <a:xfrm>
            <a:off x="820738" y="4659313"/>
            <a:ext cx="5514975" cy="4765675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3465A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84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B9F1B89D-6552-4C69-B5BE-1847AC1A8DDD}" type="slidenum">
              <a:rPr lang="pt-BR"/>
              <a:pPr/>
              <a:t>17</a:t>
            </a:fld>
            <a:endParaRPr lang="pt-BR"/>
          </a:p>
        </p:txBody>
      </p:sp>
      <p:sp>
        <p:nvSpPr>
          <p:cNvPr id="73729" name="Text Box 1"/>
          <p:cNvSpPr txBox="1">
            <a:spLocks noChangeArrowheads="1"/>
          </p:cNvSpPr>
          <p:nvPr/>
        </p:nvSpPr>
        <p:spPr bwMode="auto">
          <a:xfrm>
            <a:off x="4022725" y="9723438"/>
            <a:ext cx="3076575" cy="511175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73730" name="Rectangle 2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847725" y="768350"/>
            <a:ext cx="5403850" cy="38369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3731" name="Text Box 3"/>
          <p:cNvSpPr txBox="1">
            <a:spLocks noChangeArrowheads="1"/>
          </p:cNvSpPr>
          <p:nvPr/>
        </p:nvSpPr>
        <p:spPr bwMode="auto">
          <a:xfrm>
            <a:off x="820738" y="4659313"/>
            <a:ext cx="5514975" cy="4765675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3465A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84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B9F1B89D-6552-4C69-B5BE-1847AC1A8DDD}" type="slidenum">
              <a:rPr lang="pt-BR"/>
              <a:pPr/>
              <a:t>18</a:t>
            </a:fld>
            <a:endParaRPr lang="pt-BR"/>
          </a:p>
        </p:txBody>
      </p:sp>
      <p:sp>
        <p:nvSpPr>
          <p:cNvPr id="73729" name="Text Box 1"/>
          <p:cNvSpPr txBox="1">
            <a:spLocks noChangeArrowheads="1"/>
          </p:cNvSpPr>
          <p:nvPr/>
        </p:nvSpPr>
        <p:spPr bwMode="auto">
          <a:xfrm>
            <a:off x="4022725" y="9723438"/>
            <a:ext cx="3076575" cy="511175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73730" name="Rectangle 2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847725" y="768350"/>
            <a:ext cx="5403850" cy="38369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3731" name="Text Box 3"/>
          <p:cNvSpPr txBox="1">
            <a:spLocks noChangeArrowheads="1"/>
          </p:cNvSpPr>
          <p:nvPr/>
        </p:nvSpPr>
        <p:spPr bwMode="auto">
          <a:xfrm>
            <a:off x="820738" y="4659313"/>
            <a:ext cx="5514975" cy="4765675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3465A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84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B9F1B89D-6552-4C69-B5BE-1847AC1A8DDD}" type="slidenum">
              <a:rPr lang="pt-BR"/>
              <a:pPr/>
              <a:t>19</a:t>
            </a:fld>
            <a:endParaRPr lang="pt-BR"/>
          </a:p>
        </p:txBody>
      </p:sp>
      <p:sp>
        <p:nvSpPr>
          <p:cNvPr id="73729" name="Text Box 1"/>
          <p:cNvSpPr txBox="1">
            <a:spLocks noChangeArrowheads="1"/>
          </p:cNvSpPr>
          <p:nvPr/>
        </p:nvSpPr>
        <p:spPr bwMode="auto">
          <a:xfrm>
            <a:off x="4022725" y="9723438"/>
            <a:ext cx="3076575" cy="511175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73730" name="Rectangle 2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847725" y="768350"/>
            <a:ext cx="5403850" cy="38369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3731" name="Text Box 3"/>
          <p:cNvSpPr txBox="1">
            <a:spLocks noChangeArrowheads="1"/>
          </p:cNvSpPr>
          <p:nvPr/>
        </p:nvSpPr>
        <p:spPr bwMode="auto">
          <a:xfrm>
            <a:off x="820738" y="4659313"/>
            <a:ext cx="5514975" cy="4765675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3465A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84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B9F1B89D-6552-4C69-B5BE-1847AC1A8DDD}" type="slidenum">
              <a:rPr lang="pt-BR"/>
              <a:pPr/>
              <a:t>20</a:t>
            </a:fld>
            <a:endParaRPr lang="pt-BR"/>
          </a:p>
        </p:txBody>
      </p:sp>
      <p:sp>
        <p:nvSpPr>
          <p:cNvPr id="73729" name="Text Box 1"/>
          <p:cNvSpPr txBox="1">
            <a:spLocks noChangeArrowheads="1"/>
          </p:cNvSpPr>
          <p:nvPr/>
        </p:nvSpPr>
        <p:spPr bwMode="auto">
          <a:xfrm>
            <a:off x="4022725" y="9723438"/>
            <a:ext cx="3076575" cy="511175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73730" name="Rectangle 2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847725" y="768350"/>
            <a:ext cx="5403850" cy="38369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3731" name="Text Box 3"/>
          <p:cNvSpPr txBox="1">
            <a:spLocks noChangeArrowheads="1"/>
          </p:cNvSpPr>
          <p:nvPr/>
        </p:nvSpPr>
        <p:spPr bwMode="auto">
          <a:xfrm>
            <a:off x="820738" y="4659313"/>
            <a:ext cx="5514975" cy="4765675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3465A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84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B9F1B89D-6552-4C69-B5BE-1847AC1A8DDD}" type="slidenum">
              <a:rPr lang="pt-BR"/>
              <a:pPr/>
              <a:t>3</a:t>
            </a:fld>
            <a:endParaRPr lang="pt-BR"/>
          </a:p>
        </p:txBody>
      </p:sp>
      <p:sp>
        <p:nvSpPr>
          <p:cNvPr id="73729" name="Text Box 1"/>
          <p:cNvSpPr txBox="1">
            <a:spLocks noChangeArrowheads="1"/>
          </p:cNvSpPr>
          <p:nvPr/>
        </p:nvSpPr>
        <p:spPr bwMode="auto">
          <a:xfrm>
            <a:off x="4022725" y="9723438"/>
            <a:ext cx="3076575" cy="511175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73730" name="Rectangle 2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847725" y="768350"/>
            <a:ext cx="5403850" cy="38369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3731" name="Text Box 3"/>
          <p:cNvSpPr txBox="1">
            <a:spLocks noChangeArrowheads="1"/>
          </p:cNvSpPr>
          <p:nvPr/>
        </p:nvSpPr>
        <p:spPr bwMode="auto">
          <a:xfrm>
            <a:off x="820738" y="4659313"/>
            <a:ext cx="5514975" cy="4765675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3465A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84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B9F1B89D-6552-4C69-B5BE-1847AC1A8DDD}" type="slidenum">
              <a:rPr lang="pt-BR"/>
              <a:pPr/>
              <a:t>21</a:t>
            </a:fld>
            <a:endParaRPr lang="pt-BR"/>
          </a:p>
        </p:txBody>
      </p:sp>
      <p:sp>
        <p:nvSpPr>
          <p:cNvPr id="73729" name="Text Box 1"/>
          <p:cNvSpPr txBox="1">
            <a:spLocks noChangeArrowheads="1"/>
          </p:cNvSpPr>
          <p:nvPr/>
        </p:nvSpPr>
        <p:spPr bwMode="auto">
          <a:xfrm>
            <a:off x="4022725" y="9723438"/>
            <a:ext cx="3076575" cy="511175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73730" name="Rectangle 2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847725" y="768350"/>
            <a:ext cx="5403850" cy="38369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3731" name="Text Box 3"/>
          <p:cNvSpPr txBox="1">
            <a:spLocks noChangeArrowheads="1"/>
          </p:cNvSpPr>
          <p:nvPr/>
        </p:nvSpPr>
        <p:spPr bwMode="auto">
          <a:xfrm>
            <a:off x="820738" y="4659313"/>
            <a:ext cx="5514975" cy="4765675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3465A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84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B9F1B89D-6552-4C69-B5BE-1847AC1A8DDD}" type="slidenum">
              <a:rPr lang="pt-BR"/>
              <a:pPr/>
              <a:t>22</a:t>
            </a:fld>
            <a:endParaRPr lang="pt-BR"/>
          </a:p>
        </p:txBody>
      </p:sp>
      <p:sp>
        <p:nvSpPr>
          <p:cNvPr id="73729" name="Text Box 1"/>
          <p:cNvSpPr txBox="1">
            <a:spLocks noChangeArrowheads="1"/>
          </p:cNvSpPr>
          <p:nvPr/>
        </p:nvSpPr>
        <p:spPr bwMode="auto">
          <a:xfrm>
            <a:off x="4022725" y="9723438"/>
            <a:ext cx="3076575" cy="511175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73730" name="Rectangle 2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847725" y="768350"/>
            <a:ext cx="5403850" cy="38369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3731" name="Text Box 3"/>
          <p:cNvSpPr txBox="1">
            <a:spLocks noChangeArrowheads="1"/>
          </p:cNvSpPr>
          <p:nvPr/>
        </p:nvSpPr>
        <p:spPr bwMode="auto">
          <a:xfrm>
            <a:off x="820738" y="4659313"/>
            <a:ext cx="5514975" cy="4765675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3465A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84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B9F1B89D-6552-4C69-B5BE-1847AC1A8DDD}" type="slidenum">
              <a:rPr lang="pt-BR"/>
              <a:pPr/>
              <a:t>23</a:t>
            </a:fld>
            <a:endParaRPr lang="pt-BR"/>
          </a:p>
        </p:txBody>
      </p:sp>
      <p:sp>
        <p:nvSpPr>
          <p:cNvPr id="73729" name="Text Box 1"/>
          <p:cNvSpPr txBox="1">
            <a:spLocks noChangeArrowheads="1"/>
          </p:cNvSpPr>
          <p:nvPr/>
        </p:nvSpPr>
        <p:spPr bwMode="auto">
          <a:xfrm>
            <a:off x="4022725" y="9723438"/>
            <a:ext cx="3076575" cy="511175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73730" name="Rectangle 2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847725" y="768350"/>
            <a:ext cx="5403850" cy="38369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3731" name="Text Box 3"/>
          <p:cNvSpPr txBox="1">
            <a:spLocks noChangeArrowheads="1"/>
          </p:cNvSpPr>
          <p:nvPr/>
        </p:nvSpPr>
        <p:spPr bwMode="auto">
          <a:xfrm>
            <a:off x="820738" y="4659313"/>
            <a:ext cx="5514975" cy="4765675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3465A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84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B9F1B89D-6552-4C69-B5BE-1847AC1A8DDD}" type="slidenum">
              <a:rPr lang="pt-BR"/>
              <a:pPr/>
              <a:t>24</a:t>
            </a:fld>
            <a:endParaRPr lang="pt-BR"/>
          </a:p>
        </p:txBody>
      </p:sp>
      <p:sp>
        <p:nvSpPr>
          <p:cNvPr id="73729" name="Text Box 1"/>
          <p:cNvSpPr txBox="1">
            <a:spLocks noChangeArrowheads="1"/>
          </p:cNvSpPr>
          <p:nvPr/>
        </p:nvSpPr>
        <p:spPr bwMode="auto">
          <a:xfrm>
            <a:off x="4022725" y="9723438"/>
            <a:ext cx="3076575" cy="511175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73730" name="Rectangle 2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847725" y="768350"/>
            <a:ext cx="5403850" cy="38369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3731" name="Text Box 3"/>
          <p:cNvSpPr txBox="1">
            <a:spLocks noChangeArrowheads="1"/>
          </p:cNvSpPr>
          <p:nvPr/>
        </p:nvSpPr>
        <p:spPr bwMode="auto">
          <a:xfrm>
            <a:off x="820738" y="4659313"/>
            <a:ext cx="5514975" cy="4765675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3465A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84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B9F1B89D-6552-4C69-B5BE-1847AC1A8DDD}" type="slidenum">
              <a:rPr lang="pt-BR"/>
              <a:pPr/>
              <a:t>25</a:t>
            </a:fld>
            <a:endParaRPr lang="pt-BR"/>
          </a:p>
        </p:txBody>
      </p:sp>
      <p:sp>
        <p:nvSpPr>
          <p:cNvPr id="73729" name="Text Box 1"/>
          <p:cNvSpPr txBox="1">
            <a:spLocks noChangeArrowheads="1"/>
          </p:cNvSpPr>
          <p:nvPr/>
        </p:nvSpPr>
        <p:spPr bwMode="auto">
          <a:xfrm>
            <a:off x="4022725" y="9723438"/>
            <a:ext cx="3076575" cy="511175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73730" name="Rectangle 2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847725" y="768350"/>
            <a:ext cx="5403850" cy="38369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3731" name="Text Box 3"/>
          <p:cNvSpPr txBox="1">
            <a:spLocks noChangeArrowheads="1"/>
          </p:cNvSpPr>
          <p:nvPr/>
        </p:nvSpPr>
        <p:spPr bwMode="auto">
          <a:xfrm>
            <a:off x="820738" y="4659313"/>
            <a:ext cx="5514975" cy="4765675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3465A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84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B9F1B89D-6552-4C69-B5BE-1847AC1A8DDD}" type="slidenum">
              <a:rPr lang="pt-BR"/>
              <a:pPr/>
              <a:t>26</a:t>
            </a:fld>
            <a:endParaRPr lang="pt-BR"/>
          </a:p>
        </p:txBody>
      </p:sp>
      <p:sp>
        <p:nvSpPr>
          <p:cNvPr id="73729" name="Text Box 1"/>
          <p:cNvSpPr txBox="1">
            <a:spLocks noChangeArrowheads="1"/>
          </p:cNvSpPr>
          <p:nvPr/>
        </p:nvSpPr>
        <p:spPr bwMode="auto">
          <a:xfrm>
            <a:off x="4022725" y="9723438"/>
            <a:ext cx="3076575" cy="511175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73730" name="Rectangle 2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847725" y="768350"/>
            <a:ext cx="5403850" cy="38369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3731" name="Text Box 3"/>
          <p:cNvSpPr txBox="1">
            <a:spLocks noChangeArrowheads="1"/>
          </p:cNvSpPr>
          <p:nvPr/>
        </p:nvSpPr>
        <p:spPr bwMode="auto">
          <a:xfrm>
            <a:off x="820738" y="4659313"/>
            <a:ext cx="5514975" cy="4765675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3465A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84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B9F1B89D-6552-4C69-B5BE-1847AC1A8DDD}" type="slidenum">
              <a:rPr lang="pt-BR"/>
              <a:pPr/>
              <a:t>27</a:t>
            </a:fld>
            <a:endParaRPr lang="pt-BR"/>
          </a:p>
        </p:txBody>
      </p:sp>
      <p:sp>
        <p:nvSpPr>
          <p:cNvPr id="73729" name="Text Box 1"/>
          <p:cNvSpPr txBox="1">
            <a:spLocks noChangeArrowheads="1"/>
          </p:cNvSpPr>
          <p:nvPr/>
        </p:nvSpPr>
        <p:spPr bwMode="auto">
          <a:xfrm>
            <a:off x="4022725" y="9723438"/>
            <a:ext cx="3076575" cy="511175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73730" name="Rectangle 2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847725" y="768350"/>
            <a:ext cx="5403850" cy="38369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3731" name="Text Box 3"/>
          <p:cNvSpPr txBox="1">
            <a:spLocks noChangeArrowheads="1"/>
          </p:cNvSpPr>
          <p:nvPr/>
        </p:nvSpPr>
        <p:spPr bwMode="auto">
          <a:xfrm>
            <a:off x="820738" y="4659313"/>
            <a:ext cx="5514975" cy="4765675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3465A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84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B9F1B89D-6552-4C69-B5BE-1847AC1A8DDD}" type="slidenum">
              <a:rPr lang="pt-BR"/>
              <a:pPr/>
              <a:t>28</a:t>
            </a:fld>
            <a:endParaRPr lang="pt-BR"/>
          </a:p>
        </p:txBody>
      </p:sp>
      <p:sp>
        <p:nvSpPr>
          <p:cNvPr id="73729" name="Text Box 1"/>
          <p:cNvSpPr txBox="1">
            <a:spLocks noChangeArrowheads="1"/>
          </p:cNvSpPr>
          <p:nvPr/>
        </p:nvSpPr>
        <p:spPr bwMode="auto">
          <a:xfrm>
            <a:off x="4022725" y="9723438"/>
            <a:ext cx="3076575" cy="511175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73730" name="Rectangle 2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847725" y="768350"/>
            <a:ext cx="5403850" cy="38369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3731" name="Text Box 3"/>
          <p:cNvSpPr txBox="1">
            <a:spLocks noChangeArrowheads="1"/>
          </p:cNvSpPr>
          <p:nvPr/>
        </p:nvSpPr>
        <p:spPr bwMode="auto">
          <a:xfrm>
            <a:off x="820738" y="4659313"/>
            <a:ext cx="5514975" cy="4765675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3465A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fld id="{2D74FC44-E6EE-459A-9052-96557F8CDA19}" type="slidenum">
              <a:rPr lang="pt-BR" altLang="pt-BR"/>
              <a:pPr/>
              <a:t>29</a:t>
            </a:fld>
            <a:endParaRPr lang="pt-BR" altLang="pt-BR"/>
          </a:p>
        </p:txBody>
      </p:sp>
      <p:sp>
        <p:nvSpPr>
          <p:cNvPr id="13315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6013" y="1279525"/>
            <a:ext cx="4867275" cy="345440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1331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09930" y="4925407"/>
            <a:ext cx="5679440" cy="4029879"/>
          </a:xfrm>
          <a:noFill/>
        </p:spPr>
        <p:txBody>
          <a:bodyPr wrap="none" anchor="ctr"/>
          <a:lstStyle/>
          <a:p>
            <a:endParaRPr lang="pt-BR" altLang="pt-BR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84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B9F1B89D-6552-4C69-B5BE-1847AC1A8DDD}" type="slidenum">
              <a:rPr lang="pt-BR"/>
              <a:pPr/>
              <a:t>30</a:t>
            </a:fld>
            <a:endParaRPr lang="pt-BR"/>
          </a:p>
        </p:txBody>
      </p:sp>
      <p:sp>
        <p:nvSpPr>
          <p:cNvPr id="73729" name="Text Box 1"/>
          <p:cNvSpPr txBox="1">
            <a:spLocks noChangeArrowheads="1"/>
          </p:cNvSpPr>
          <p:nvPr/>
        </p:nvSpPr>
        <p:spPr bwMode="auto">
          <a:xfrm>
            <a:off x="4022725" y="9723438"/>
            <a:ext cx="3076575" cy="511175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73730" name="Rectangle 2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847725" y="768350"/>
            <a:ext cx="5403850" cy="38369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3731" name="Text Box 3"/>
          <p:cNvSpPr txBox="1">
            <a:spLocks noChangeArrowheads="1"/>
          </p:cNvSpPr>
          <p:nvPr/>
        </p:nvSpPr>
        <p:spPr bwMode="auto">
          <a:xfrm>
            <a:off x="820738" y="4659313"/>
            <a:ext cx="5514975" cy="4765675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3465A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84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B9F1B89D-6552-4C69-B5BE-1847AC1A8DDD}" type="slidenum">
              <a:rPr lang="pt-BR"/>
              <a:pPr/>
              <a:t>4</a:t>
            </a:fld>
            <a:endParaRPr lang="pt-BR"/>
          </a:p>
        </p:txBody>
      </p:sp>
      <p:sp>
        <p:nvSpPr>
          <p:cNvPr id="73729" name="Text Box 1"/>
          <p:cNvSpPr txBox="1">
            <a:spLocks noChangeArrowheads="1"/>
          </p:cNvSpPr>
          <p:nvPr/>
        </p:nvSpPr>
        <p:spPr bwMode="auto">
          <a:xfrm>
            <a:off x="4022725" y="9723438"/>
            <a:ext cx="3076575" cy="511175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73730" name="Rectangle 2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847725" y="768350"/>
            <a:ext cx="5403850" cy="38369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3731" name="Text Box 3"/>
          <p:cNvSpPr txBox="1">
            <a:spLocks noChangeArrowheads="1"/>
          </p:cNvSpPr>
          <p:nvPr/>
        </p:nvSpPr>
        <p:spPr bwMode="auto">
          <a:xfrm>
            <a:off x="820738" y="4659313"/>
            <a:ext cx="5514975" cy="4765675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3465A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84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B9F1B89D-6552-4C69-B5BE-1847AC1A8DDD}" type="slidenum">
              <a:rPr lang="pt-BR"/>
              <a:pPr/>
              <a:t>31</a:t>
            </a:fld>
            <a:endParaRPr lang="pt-BR"/>
          </a:p>
        </p:txBody>
      </p:sp>
      <p:sp>
        <p:nvSpPr>
          <p:cNvPr id="73729" name="Text Box 1"/>
          <p:cNvSpPr txBox="1">
            <a:spLocks noChangeArrowheads="1"/>
          </p:cNvSpPr>
          <p:nvPr/>
        </p:nvSpPr>
        <p:spPr bwMode="auto">
          <a:xfrm>
            <a:off x="4022725" y="9723438"/>
            <a:ext cx="3076575" cy="511175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73730" name="Rectangle 2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847725" y="768350"/>
            <a:ext cx="5403850" cy="38369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3731" name="Text Box 3"/>
          <p:cNvSpPr txBox="1">
            <a:spLocks noChangeArrowheads="1"/>
          </p:cNvSpPr>
          <p:nvPr/>
        </p:nvSpPr>
        <p:spPr bwMode="auto">
          <a:xfrm>
            <a:off x="820738" y="4659313"/>
            <a:ext cx="5514975" cy="4765675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3465A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84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B9F1B89D-6552-4C69-B5BE-1847AC1A8DDD}" type="slidenum">
              <a:rPr lang="pt-BR"/>
              <a:pPr/>
              <a:t>32</a:t>
            </a:fld>
            <a:endParaRPr lang="pt-BR"/>
          </a:p>
        </p:txBody>
      </p:sp>
      <p:sp>
        <p:nvSpPr>
          <p:cNvPr id="73729" name="Text Box 1"/>
          <p:cNvSpPr txBox="1">
            <a:spLocks noChangeArrowheads="1"/>
          </p:cNvSpPr>
          <p:nvPr/>
        </p:nvSpPr>
        <p:spPr bwMode="auto">
          <a:xfrm>
            <a:off x="4022725" y="9723438"/>
            <a:ext cx="3076575" cy="511175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73730" name="Rectangle 2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847725" y="768350"/>
            <a:ext cx="5403850" cy="38369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3731" name="Text Box 3"/>
          <p:cNvSpPr txBox="1">
            <a:spLocks noChangeArrowheads="1"/>
          </p:cNvSpPr>
          <p:nvPr/>
        </p:nvSpPr>
        <p:spPr bwMode="auto">
          <a:xfrm>
            <a:off x="820738" y="4659313"/>
            <a:ext cx="5514975" cy="4765675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3465A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84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B9F1B89D-6552-4C69-B5BE-1847AC1A8DDD}" type="slidenum">
              <a:rPr lang="pt-BR"/>
              <a:pPr/>
              <a:t>33</a:t>
            </a:fld>
            <a:endParaRPr lang="pt-BR"/>
          </a:p>
        </p:txBody>
      </p:sp>
      <p:sp>
        <p:nvSpPr>
          <p:cNvPr id="73729" name="Text Box 1"/>
          <p:cNvSpPr txBox="1">
            <a:spLocks noChangeArrowheads="1"/>
          </p:cNvSpPr>
          <p:nvPr/>
        </p:nvSpPr>
        <p:spPr bwMode="auto">
          <a:xfrm>
            <a:off x="4022725" y="9723438"/>
            <a:ext cx="3076575" cy="511175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73730" name="Rectangle 2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847725" y="768350"/>
            <a:ext cx="5403850" cy="38369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3731" name="Text Box 3"/>
          <p:cNvSpPr txBox="1">
            <a:spLocks noChangeArrowheads="1"/>
          </p:cNvSpPr>
          <p:nvPr/>
        </p:nvSpPr>
        <p:spPr bwMode="auto">
          <a:xfrm>
            <a:off x="820738" y="4659313"/>
            <a:ext cx="5514975" cy="4765675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3465A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84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B9F1B89D-6552-4C69-B5BE-1847AC1A8DDD}" type="slidenum">
              <a:rPr lang="pt-BR"/>
              <a:pPr/>
              <a:t>34</a:t>
            </a:fld>
            <a:endParaRPr lang="pt-BR"/>
          </a:p>
        </p:txBody>
      </p:sp>
      <p:sp>
        <p:nvSpPr>
          <p:cNvPr id="73729" name="Text Box 1"/>
          <p:cNvSpPr txBox="1">
            <a:spLocks noChangeArrowheads="1"/>
          </p:cNvSpPr>
          <p:nvPr/>
        </p:nvSpPr>
        <p:spPr bwMode="auto">
          <a:xfrm>
            <a:off x="4022725" y="9723438"/>
            <a:ext cx="3076575" cy="511175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73730" name="Rectangle 2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847725" y="768350"/>
            <a:ext cx="5403850" cy="38369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3731" name="Text Box 3"/>
          <p:cNvSpPr txBox="1">
            <a:spLocks noChangeArrowheads="1"/>
          </p:cNvSpPr>
          <p:nvPr/>
        </p:nvSpPr>
        <p:spPr bwMode="auto">
          <a:xfrm>
            <a:off x="820738" y="4659313"/>
            <a:ext cx="5514975" cy="4765675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3465A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84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B9F1B89D-6552-4C69-B5BE-1847AC1A8DDD}" type="slidenum">
              <a:rPr lang="pt-BR"/>
              <a:pPr/>
              <a:t>35</a:t>
            </a:fld>
            <a:endParaRPr lang="pt-BR"/>
          </a:p>
        </p:txBody>
      </p:sp>
      <p:sp>
        <p:nvSpPr>
          <p:cNvPr id="73729" name="Text Box 1"/>
          <p:cNvSpPr txBox="1">
            <a:spLocks noChangeArrowheads="1"/>
          </p:cNvSpPr>
          <p:nvPr/>
        </p:nvSpPr>
        <p:spPr bwMode="auto">
          <a:xfrm>
            <a:off x="4022725" y="9723438"/>
            <a:ext cx="3076575" cy="511175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73730" name="Rectangle 2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847725" y="768350"/>
            <a:ext cx="5403850" cy="38369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3731" name="Text Box 3"/>
          <p:cNvSpPr txBox="1">
            <a:spLocks noChangeArrowheads="1"/>
          </p:cNvSpPr>
          <p:nvPr/>
        </p:nvSpPr>
        <p:spPr bwMode="auto">
          <a:xfrm>
            <a:off x="820738" y="4659313"/>
            <a:ext cx="5514975" cy="4765675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3465A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84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B9F1B89D-6552-4C69-B5BE-1847AC1A8DDD}" type="slidenum">
              <a:rPr lang="pt-BR"/>
              <a:pPr/>
              <a:t>36</a:t>
            </a:fld>
            <a:endParaRPr lang="pt-BR"/>
          </a:p>
        </p:txBody>
      </p:sp>
      <p:sp>
        <p:nvSpPr>
          <p:cNvPr id="73729" name="Text Box 1"/>
          <p:cNvSpPr txBox="1">
            <a:spLocks noChangeArrowheads="1"/>
          </p:cNvSpPr>
          <p:nvPr/>
        </p:nvSpPr>
        <p:spPr bwMode="auto">
          <a:xfrm>
            <a:off x="4022725" y="9723438"/>
            <a:ext cx="3076575" cy="511175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73730" name="Rectangle 2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847725" y="768350"/>
            <a:ext cx="5403850" cy="38369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3731" name="Text Box 3"/>
          <p:cNvSpPr txBox="1">
            <a:spLocks noChangeArrowheads="1"/>
          </p:cNvSpPr>
          <p:nvPr/>
        </p:nvSpPr>
        <p:spPr bwMode="auto">
          <a:xfrm>
            <a:off x="820738" y="4659313"/>
            <a:ext cx="5514975" cy="4765675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3465A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84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B9F1B89D-6552-4C69-B5BE-1847AC1A8DDD}" type="slidenum">
              <a:rPr lang="pt-BR"/>
              <a:pPr/>
              <a:t>37</a:t>
            </a:fld>
            <a:endParaRPr lang="pt-BR"/>
          </a:p>
        </p:txBody>
      </p:sp>
      <p:sp>
        <p:nvSpPr>
          <p:cNvPr id="73729" name="Text Box 1"/>
          <p:cNvSpPr txBox="1">
            <a:spLocks noChangeArrowheads="1"/>
          </p:cNvSpPr>
          <p:nvPr/>
        </p:nvSpPr>
        <p:spPr bwMode="auto">
          <a:xfrm>
            <a:off x="4022725" y="9723438"/>
            <a:ext cx="3076575" cy="511175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73730" name="Rectangle 2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847725" y="768350"/>
            <a:ext cx="5403850" cy="38369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3731" name="Text Box 3"/>
          <p:cNvSpPr txBox="1">
            <a:spLocks noChangeArrowheads="1"/>
          </p:cNvSpPr>
          <p:nvPr/>
        </p:nvSpPr>
        <p:spPr bwMode="auto">
          <a:xfrm>
            <a:off x="820738" y="4659313"/>
            <a:ext cx="5514975" cy="4765675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3465A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84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B9F1B89D-6552-4C69-B5BE-1847AC1A8DDD}" type="slidenum">
              <a:rPr lang="pt-BR"/>
              <a:pPr/>
              <a:t>38</a:t>
            </a:fld>
            <a:endParaRPr lang="pt-BR"/>
          </a:p>
        </p:txBody>
      </p:sp>
      <p:sp>
        <p:nvSpPr>
          <p:cNvPr id="73729" name="Text Box 1"/>
          <p:cNvSpPr txBox="1">
            <a:spLocks noChangeArrowheads="1"/>
          </p:cNvSpPr>
          <p:nvPr/>
        </p:nvSpPr>
        <p:spPr bwMode="auto">
          <a:xfrm>
            <a:off x="4022725" y="9723438"/>
            <a:ext cx="3076575" cy="511175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73730" name="Rectangle 2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847725" y="768350"/>
            <a:ext cx="5403850" cy="38369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3731" name="Text Box 3"/>
          <p:cNvSpPr txBox="1">
            <a:spLocks noChangeArrowheads="1"/>
          </p:cNvSpPr>
          <p:nvPr/>
        </p:nvSpPr>
        <p:spPr bwMode="auto">
          <a:xfrm>
            <a:off x="820738" y="4659313"/>
            <a:ext cx="5514975" cy="4765675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3465A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84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B9F1B89D-6552-4C69-B5BE-1847AC1A8DDD}" type="slidenum">
              <a:rPr lang="pt-BR"/>
              <a:pPr/>
              <a:t>39</a:t>
            </a:fld>
            <a:endParaRPr lang="pt-BR"/>
          </a:p>
        </p:txBody>
      </p:sp>
      <p:sp>
        <p:nvSpPr>
          <p:cNvPr id="73729" name="Text Box 1"/>
          <p:cNvSpPr txBox="1">
            <a:spLocks noChangeArrowheads="1"/>
          </p:cNvSpPr>
          <p:nvPr/>
        </p:nvSpPr>
        <p:spPr bwMode="auto">
          <a:xfrm>
            <a:off x="4022725" y="9723438"/>
            <a:ext cx="3076575" cy="511175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73730" name="Rectangle 2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847725" y="768350"/>
            <a:ext cx="5403850" cy="38369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3731" name="Text Box 3"/>
          <p:cNvSpPr txBox="1">
            <a:spLocks noChangeArrowheads="1"/>
          </p:cNvSpPr>
          <p:nvPr/>
        </p:nvSpPr>
        <p:spPr bwMode="auto">
          <a:xfrm>
            <a:off x="820738" y="4659313"/>
            <a:ext cx="5514975" cy="4765675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3465A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84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B9F1B89D-6552-4C69-B5BE-1847AC1A8DDD}" type="slidenum">
              <a:rPr lang="pt-BR"/>
              <a:pPr/>
              <a:t>40</a:t>
            </a:fld>
            <a:endParaRPr lang="pt-BR"/>
          </a:p>
        </p:txBody>
      </p:sp>
      <p:sp>
        <p:nvSpPr>
          <p:cNvPr id="73729" name="Text Box 1"/>
          <p:cNvSpPr txBox="1">
            <a:spLocks noChangeArrowheads="1"/>
          </p:cNvSpPr>
          <p:nvPr/>
        </p:nvSpPr>
        <p:spPr bwMode="auto">
          <a:xfrm>
            <a:off x="4022725" y="9723438"/>
            <a:ext cx="3076575" cy="511175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73730" name="Rectangle 2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847725" y="768350"/>
            <a:ext cx="5403850" cy="38369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3731" name="Text Box 3"/>
          <p:cNvSpPr txBox="1">
            <a:spLocks noChangeArrowheads="1"/>
          </p:cNvSpPr>
          <p:nvPr/>
        </p:nvSpPr>
        <p:spPr bwMode="auto">
          <a:xfrm>
            <a:off x="820738" y="4659313"/>
            <a:ext cx="5514975" cy="4765675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3465A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84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B9F1B89D-6552-4C69-B5BE-1847AC1A8DDD}" type="slidenum">
              <a:rPr lang="pt-BR"/>
              <a:pPr/>
              <a:t>5</a:t>
            </a:fld>
            <a:endParaRPr lang="pt-BR"/>
          </a:p>
        </p:txBody>
      </p:sp>
      <p:sp>
        <p:nvSpPr>
          <p:cNvPr id="73729" name="Text Box 1"/>
          <p:cNvSpPr txBox="1">
            <a:spLocks noChangeArrowheads="1"/>
          </p:cNvSpPr>
          <p:nvPr/>
        </p:nvSpPr>
        <p:spPr bwMode="auto">
          <a:xfrm>
            <a:off x="4022725" y="9723438"/>
            <a:ext cx="3076575" cy="511175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73730" name="Rectangle 2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847725" y="768350"/>
            <a:ext cx="5403850" cy="38369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3731" name="Text Box 3"/>
          <p:cNvSpPr txBox="1">
            <a:spLocks noChangeArrowheads="1"/>
          </p:cNvSpPr>
          <p:nvPr/>
        </p:nvSpPr>
        <p:spPr bwMode="auto">
          <a:xfrm>
            <a:off x="820738" y="4659313"/>
            <a:ext cx="5514975" cy="4765675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3465A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84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89FF723C-229F-45EC-988B-29C4239819BA}" type="slidenum">
              <a:rPr lang="pt-BR"/>
              <a:pPr/>
              <a:t>41</a:t>
            </a:fld>
            <a:endParaRPr lang="pt-BR"/>
          </a:p>
        </p:txBody>
      </p:sp>
      <p:sp>
        <p:nvSpPr>
          <p:cNvPr id="79873" name="Text Box 1"/>
          <p:cNvSpPr txBox="1">
            <a:spLocks noChangeArrowheads="1"/>
          </p:cNvSpPr>
          <p:nvPr/>
        </p:nvSpPr>
        <p:spPr bwMode="auto">
          <a:xfrm>
            <a:off x="4022725" y="9723438"/>
            <a:ext cx="3073400" cy="5080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7560" tIns="50760" rIns="97560" bIns="50760" anchor="b"/>
          <a:lstStyle/>
          <a:p>
            <a:pPr algn="r">
              <a:spcBef>
                <a:spcPct val="0"/>
              </a:spcBef>
              <a:spcAft>
                <a:spcPct val="0"/>
              </a:spcAft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E2491D85-2E90-420A-BB99-127A25FE7AF4}" type="slidenum">
              <a:rPr lang="pt-BR" sz="1300" b="0" u="sng">
                <a:solidFill>
                  <a:srgbClr val="000000"/>
                </a:solidFill>
                <a:latin typeface="Times New Roman" pitchFamily="16" charset="0"/>
                <a:ea typeface="Lucida Sans Unicode" pitchFamily="32" charset="0"/>
                <a:cs typeface="Lucida Sans Unicode" pitchFamily="32" charset="0"/>
              </a:rPr>
              <a:pPr algn="r">
                <a:spcBef>
                  <a:spcPct val="0"/>
                </a:spcBef>
                <a:spcAft>
                  <a:spcPct val="0"/>
                </a:spcAft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41</a:t>
            </a:fld>
            <a:endParaRPr lang="pt-BR" sz="1300" b="0" u="sng">
              <a:solidFill>
                <a:srgbClr val="000000"/>
              </a:solidFill>
              <a:latin typeface="Times New Roman" pitchFamily="16" charset="0"/>
              <a:ea typeface="Lucida Sans Unicode" pitchFamily="32" charset="0"/>
              <a:cs typeface="Lucida Sans Unicode" pitchFamily="32" charset="0"/>
            </a:endParaRPr>
          </a:p>
        </p:txBody>
      </p:sp>
      <p:sp>
        <p:nvSpPr>
          <p:cNvPr id="79874" name="Text Box 2"/>
          <p:cNvSpPr txBox="1">
            <a:spLocks noChangeArrowheads="1"/>
          </p:cNvSpPr>
          <p:nvPr/>
        </p:nvSpPr>
        <p:spPr bwMode="auto">
          <a:xfrm>
            <a:off x="4022725" y="9723438"/>
            <a:ext cx="3076575" cy="511175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79875" name="Rectangle 3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847725" y="768350"/>
            <a:ext cx="5403850" cy="38369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9876" name="Text Box 4"/>
          <p:cNvSpPr txBox="1">
            <a:spLocks noChangeArrowheads="1"/>
          </p:cNvSpPr>
          <p:nvPr/>
        </p:nvSpPr>
        <p:spPr bwMode="auto">
          <a:xfrm>
            <a:off x="946150" y="4860925"/>
            <a:ext cx="5133975" cy="4538663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3465A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84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B9F1B89D-6552-4C69-B5BE-1847AC1A8DDD}" type="slidenum">
              <a:rPr lang="pt-BR"/>
              <a:pPr/>
              <a:t>42</a:t>
            </a:fld>
            <a:endParaRPr lang="pt-BR"/>
          </a:p>
        </p:txBody>
      </p:sp>
      <p:sp>
        <p:nvSpPr>
          <p:cNvPr id="73729" name="Text Box 1"/>
          <p:cNvSpPr txBox="1">
            <a:spLocks noChangeArrowheads="1"/>
          </p:cNvSpPr>
          <p:nvPr/>
        </p:nvSpPr>
        <p:spPr bwMode="auto">
          <a:xfrm>
            <a:off x="4022725" y="9723438"/>
            <a:ext cx="3076575" cy="511175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73730" name="Rectangle 2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847725" y="768350"/>
            <a:ext cx="5403850" cy="38369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3731" name="Text Box 3"/>
          <p:cNvSpPr txBox="1">
            <a:spLocks noChangeArrowheads="1"/>
          </p:cNvSpPr>
          <p:nvPr/>
        </p:nvSpPr>
        <p:spPr bwMode="auto">
          <a:xfrm>
            <a:off x="820738" y="4659313"/>
            <a:ext cx="5514975" cy="4765675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3465A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84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B9F1B89D-6552-4C69-B5BE-1847AC1A8DDD}" type="slidenum">
              <a:rPr lang="pt-BR"/>
              <a:pPr/>
              <a:t>43</a:t>
            </a:fld>
            <a:endParaRPr lang="pt-BR"/>
          </a:p>
        </p:txBody>
      </p:sp>
      <p:sp>
        <p:nvSpPr>
          <p:cNvPr id="73729" name="Text Box 1"/>
          <p:cNvSpPr txBox="1">
            <a:spLocks noChangeArrowheads="1"/>
          </p:cNvSpPr>
          <p:nvPr/>
        </p:nvSpPr>
        <p:spPr bwMode="auto">
          <a:xfrm>
            <a:off x="4022725" y="9723438"/>
            <a:ext cx="3076575" cy="511175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73730" name="Rectangle 2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847725" y="768350"/>
            <a:ext cx="5403850" cy="38369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3731" name="Text Box 3"/>
          <p:cNvSpPr txBox="1">
            <a:spLocks noChangeArrowheads="1"/>
          </p:cNvSpPr>
          <p:nvPr/>
        </p:nvSpPr>
        <p:spPr bwMode="auto">
          <a:xfrm>
            <a:off x="820738" y="4659313"/>
            <a:ext cx="5514975" cy="4765675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3465A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84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B9F1B89D-6552-4C69-B5BE-1847AC1A8DDD}" type="slidenum">
              <a:rPr lang="pt-BR"/>
              <a:pPr/>
              <a:t>44</a:t>
            </a:fld>
            <a:endParaRPr lang="pt-BR"/>
          </a:p>
        </p:txBody>
      </p:sp>
      <p:sp>
        <p:nvSpPr>
          <p:cNvPr id="73729" name="Text Box 1"/>
          <p:cNvSpPr txBox="1">
            <a:spLocks noChangeArrowheads="1"/>
          </p:cNvSpPr>
          <p:nvPr/>
        </p:nvSpPr>
        <p:spPr bwMode="auto">
          <a:xfrm>
            <a:off x="4022725" y="9723438"/>
            <a:ext cx="3076575" cy="511175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73730" name="Rectangle 2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847725" y="768350"/>
            <a:ext cx="5403850" cy="38369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3731" name="Text Box 3"/>
          <p:cNvSpPr txBox="1">
            <a:spLocks noChangeArrowheads="1"/>
          </p:cNvSpPr>
          <p:nvPr/>
        </p:nvSpPr>
        <p:spPr bwMode="auto">
          <a:xfrm>
            <a:off x="820738" y="4659313"/>
            <a:ext cx="5514975" cy="4765675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3465A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84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B9F1B89D-6552-4C69-B5BE-1847AC1A8DDD}" type="slidenum">
              <a:rPr lang="pt-BR"/>
              <a:pPr/>
              <a:t>45</a:t>
            </a:fld>
            <a:endParaRPr lang="pt-BR"/>
          </a:p>
        </p:txBody>
      </p:sp>
      <p:sp>
        <p:nvSpPr>
          <p:cNvPr id="73729" name="Text Box 1"/>
          <p:cNvSpPr txBox="1">
            <a:spLocks noChangeArrowheads="1"/>
          </p:cNvSpPr>
          <p:nvPr/>
        </p:nvSpPr>
        <p:spPr bwMode="auto">
          <a:xfrm>
            <a:off x="4022725" y="9723438"/>
            <a:ext cx="3076575" cy="511175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73730" name="Rectangle 2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847725" y="768350"/>
            <a:ext cx="5403850" cy="38369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3731" name="Text Box 3"/>
          <p:cNvSpPr txBox="1">
            <a:spLocks noChangeArrowheads="1"/>
          </p:cNvSpPr>
          <p:nvPr/>
        </p:nvSpPr>
        <p:spPr bwMode="auto">
          <a:xfrm>
            <a:off x="820738" y="4659313"/>
            <a:ext cx="5514975" cy="4765675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3465A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84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B9F1B89D-6552-4C69-B5BE-1847AC1A8DDD}" type="slidenum">
              <a:rPr lang="pt-BR"/>
              <a:pPr/>
              <a:t>46</a:t>
            </a:fld>
            <a:endParaRPr lang="pt-BR"/>
          </a:p>
        </p:txBody>
      </p:sp>
      <p:sp>
        <p:nvSpPr>
          <p:cNvPr id="73729" name="Text Box 1"/>
          <p:cNvSpPr txBox="1">
            <a:spLocks noChangeArrowheads="1"/>
          </p:cNvSpPr>
          <p:nvPr/>
        </p:nvSpPr>
        <p:spPr bwMode="auto">
          <a:xfrm>
            <a:off x="4022725" y="9723438"/>
            <a:ext cx="3076575" cy="511175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73730" name="Rectangle 2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847725" y="768350"/>
            <a:ext cx="5403850" cy="38369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3731" name="Text Box 3"/>
          <p:cNvSpPr txBox="1">
            <a:spLocks noChangeArrowheads="1"/>
          </p:cNvSpPr>
          <p:nvPr/>
        </p:nvSpPr>
        <p:spPr bwMode="auto">
          <a:xfrm>
            <a:off x="820738" y="4659313"/>
            <a:ext cx="5514975" cy="4765675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3465A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84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B9F1B89D-6552-4C69-B5BE-1847AC1A8DDD}" type="slidenum">
              <a:rPr lang="pt-BR"/>
              <a:pPr/>
              <a:t>47</a:t>
            </a:fld>
            <a:endParaRPr lang="pt-BR"/>
          </a:p>
        </p:txBody>
      </p:sp>
      <p:sp>
        <p:nvSpPr>
          <p:cNvPr id="73729" name="Text Box 1"/>
          <p:cNvSpPr txBox="1">
            <a:spLocks noChangeArrowheads="1"/>
          </p:cNvSpPr>
          <p:nvPr/>
        </p:nvSpPr>
        <p:spPr bwMode="auto">
          <a:xfrm>
            <a:off x="4022725" y="9723438"/>
            <a:ext cx="3076575" cy="511175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73730" name="Rectangle 2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847725" y="768350"/>
            <a:ext cx="5403850" cy="38369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3731" name="Text Box 3"/>
          <p:cNvSpPr txBox="1">
            <a:spLocks noChangeArrowheads="1"/>
          </p:cNvSpPr>
          <p:nvPr/>
        </p:nvSpPr>
        <p:spPr bwMode="auto">
          <a:xfrm>
            <a:off x="820738" y="4659313"/>
            <a:ext cx="5514975" cy="4765675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3465A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84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B9F1B89D-6552-4C69-B5BE-1847AC1A8DDD}" type="slidenum">
              <a:rPr lang="pt-BR"/>
              <a:pPr/>
              <a:t>48</a:t>
            </a:fld>
            <a:endParaRPr lang="pt-BR"/>
          </a:p>
        </p:txBody>
      </p:sp>
      <p:sp>
        <p:nvSpPr>
          <p:cNvPr id="73729" name="Text Box 1"/>
          <p:cNvSpPr txBox="1">
            <a:spLocks noChangeArrowheads="1"/>
          </p:cNvSpPr>
          <p:nvPr/>
        </p:nvSpPr>
        <p:spPr bwMode="auto">
          <a:xfrm>
            <a:off x="4022725" y="9723438"/>
            <a:ext cx="3076575" cy="511175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73730" name="Rectangle 2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847725" y="768350"/>
            <a:ext cx="5403850" cy="38369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3731" name="Text Box 3"/>
          <p:cNvSpPr txBox="1">
            <a:spLocks noChangeArrowheads="1"/>
          </p:cNvSpPr>
          <p:nvPr/>
        </p:nvSpPr>
        <p:spPr bwMode="auto">
          <a:xfrm>
            <a:off x="820738" y="4659313"/>
            <a:ext cx="5514975" cy="4765675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3465A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84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89FF723C-229F-45EC-988B-29C4239819BA}" type="slidenum">
              <a:rPr lang="pt-BR"/>
              <a:pPr/>
              <a:t>49</a:t>
            </a:fld>
            <a:endParaRPr lang="pt-BR"/>
          </a:p>
        </p:txBody>
      </p:sp>
      <p:sp>
        <p:nvSpPr>
          <p:cNvPr id="79873" name="Text Box 1"/>
          <p:cNvSpPr txBox="1">
            <a:spLocks noChangeArrowheads="1"/>
          </p:cNvSpPr>
          <p:nvPr/>
        </p:nvSpPr>
        <p:spPr bwMode="auto">
          <a:xfrm>
            <a:off x="4022725" y="9723438"/>
            <a:ext cx="3073400" cy="5080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7560" tIns="50760" rIns="97560" bIns="50760" anchor="b"/>
          <a:lstStyle/>
          <a:p>
            <a:pPr algn="r">
              <a:spcBef>
                <a:spcPct val="0"/>
              </a:spcBef>
              <a:spcAft>
                <a:spcPct val="0"/>
              </a:spcAft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E2491D85-2E90-420A-BB99-127A25FE7AF4}" type="slidenum">
              <a:rPr lang="pt-BR" sz="1300" b="0" u="sng">
                <a:solidFill>
                  <a:srgbClr val="000000"/>
                </a:solidFill>
                <a:latin typeface="Times New Roman" pitchFamily="16" charset="0"/>
                <a:ea typeface="Lucida Sans Unicode" pitchFamily="32" charset="0"/>
                <a:cs typeface="Lucida Sans Unicode" pitchFamily="32" charset="0"/>
              </a:rPr>
              <a:pPr algn="r">
                <a:spcBef>
                  <a:spcPct val="0"/>
                </a:spcBef>
                <a:spcAft>
                  <a:spcPct val="0"/>
                </a:spcAft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49</a:t>
            </a:fld>
            <a:endParaRPr lang="pt-BR" sz="1300" b="0" u="sng">
              <a:solidFill>
                <a:srgbClr val="000000"/>
              </a:solidFill>
              <a:latin typeface="Times New Roman" pitchFamily="16" charset="0"/>
              <a:ea typeface="Lucida Sans Unicode" pitchFamily="32" charset="0"/>
              <a:cs typeface="Lucida Sans Unicode" pitchFamily="32" charset="0"/>
            </a:endParaRPr>
          </a:p>
        </p:txBody>
      </p:sp>
      <p:sp>
        <p:nvSpPr>
          <p:cNvPr id="79874" name="Text Box 2"/>
          <p:cNvSpPr txBox="1">
            <a:spLocks noChangeArrowheads="1"/>
          </p:cNvSpPr>
          <p:nvPr/>
        </p:nvSpPr>
        <p:spPr bwMode="auto">
          <a:xfrm>
            <a:off x="4022725" y="9723438"/>
            <a:ext cx="3076575" cy="511175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79875" name="Rectangle 3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847725" y="768350"/>
            <a:ext cx="5403850" cy="38369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9876" name="Text Box 4"/>
          <p:cNvSpPr txBox="1">
            <a:spLocks noChangeArrowheads="1"/>
          </p:cNvSpPr>
          <p:nvPr/>
        </p:nvSpPr>
        <p:spPr bwMode="auto">
          <a:xfrm>
            <a:off x="946150" y="4860925"/>
            <a:ext cx="5133975" cy="4538663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3465A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84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B9F1B89D-6552-4C69-B5BE-1847AC1A8DDD}" type="slidenum">
              <a:rPr lang="pt-BR"/>
              <a:pPr/>
              <a:t>6</a:t>
            </a:fld>
            <a:endParaRPr lang="pt-BR"/>
          </a:p>
        </p:txBody>
      </p:sp>
      <p:sp>
        <p:nvSpPr>
          <p:cNvPr id="73729" name="Text Box 1"/>
          <p:cNvSpPr txBox="1">
            <a:spLocks noChangeArrowheads="1"/>
          </p:cNvSpPr>
          <p:nvPr/>
        </p:nvSpPr>
        <p:spPr bwMode="auto">
          <a:xfrm>
            <a:off x="4022725" y="9723438"/>
            <a:ext cx="3076575" cy="511175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73730" name="Rectangle 2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847725" y="768350"/>
            <a:ext cx="5403850" cy="38369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3731" name="Text Box 3"/>
          <p:cNvSpPr txBox="1">
            <a:spLocks noChangeArrowheads="1"/>
          </p:cNvSpPr>
          <p:nvPr/>
        </p:nvSpPr>
        <p:spPr bwMode="auto">
          <a:xfrm>
            <a:off x="820738" y="4659313"/>
            <a:ext cx="5514975" cy="4765675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3465A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84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B9F1B89D-6552-4C69-B5BE-1847AC1A8DDD}" type="slidenum">
              <a:rPr lang="pt-BR"/>
              <a:pPr/>
              <a:t>7</a:t>
            </a:fld>
            <a:endParaRPr lang="pt-BR"/>
          </a:p>
        </p:txBody>
      </p:sp>
      <p:sp>
        <p:nvSpPr>
          <p:cNvPr id="73729" name="Text Box 1"/>
          <p:cNvSpPr txBox="1">
            <a:spLocks noChangeArrowheads="1"/>
          </p:cNvSpPr>
          <p:nvPr/>
        </p:nvSpPr>
        <p:spPr bwMode="auto">
          <a:xfrm>
            <a:off x="4022725" y="9723438"/>
            <a:ext cx="3076575" cy="511175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73730" name="Rectangle 2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847725" y="768350"/>
            <a:ext cx="5403850" cy="38369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3731" name="Text Box 3"/>
          <p:cNvSpPr txBox="1">
            <a:spLocks noChangeArrowheads="1"/>
          </p:cNvSpPr>
          <p:nvPr/>
        </p:nvSpPr>
        <p:spPr bwMode="auto">
          <a:xfrm>
            <a:off x="820738" y="4659313"/>
            <a:ext cx="5514975" cy="4765675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3465A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84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B9F1B89D-6552-4C69-B5BE-1847AC1A8DDD}" type="slidenum">
              <a:rPr lang="pt-BR"/>
              <a:pPr/>
              <a:t>8</a:t>
            </a:fld>
            <a:endParaRPr lang="pt-BR"/>
          </a:p>
        </p:txBody>
      </p:sp>
      <p:sp>
        <p:nvSpPr>
          <p:cNvPr id="73729" name="Text Box 1"/>
          <p:cNvSpPr txBox="1">
            <a:spLocks noChangeArrowheads="1"/>
          </p:cNvSpPr>
          <p:nvPr/>
        </p:nvSpPr>
        <p:spPr bwMode="auto">
          <a:xfrm>
            <a:off x="4022725" y="9723438"/>
            <a:ext cx="3076575" cy="511175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73730" name="Rectangle 2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847725" y="768350"/>
            <a:ext cx="5403850" cy="38369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3731" name="Text Box 3"/>
          <p:cNvSpPr txBox="1">
            <a:spLocks noChangeArrowheads="1"/>
          </p:cNvSpPr>
          <p:nvPr/>
        </p:nvSpPr>
        <p:spPr bwMode="auto">
          <a:xfrm>
            <a:off x="820738" y="4659313"/>
            <a:ext cx="5514975" cy="4765675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3465A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84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B9F1B89D-6552-4C69-B5BE-1847AC1A8DDD}" type="slidenum">
              <a:rPr lang="pt-BR"/>
              <a:pPr/>
              <a:t>9</a:t>
            </a:fld>
            <a:endParaRPr lang="pt-BR"/>
          </a:p>
        </p:txBody>
      </p:sp>
      <p:sp>
        <p:nvSpPr>
          <p:cNvPr id="73729" name="Text Box 1"/>
          <p:cNvSpPr txBox="1">
            <a:spLocks noChangeArrowheads="1"/>
          </p:cNvSpPr>
          <p:nvPr/>
        </p:nvSpPr>
        <p:spPr bwMode="auto">
          <a:xfrm>
            <a:off x="4022725" y="9723438"/>
            <a:ext cx="3076575" cy="511175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73730" name="Rectangle 2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847725" y="768350"/>
            <a:ext cx="5403850" cy="38369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3731" name="Text Box 3"/>
          <p:cNvSpPr txBox="1">
            <a:spLocks noChangeArrowheads="1"/>
          </p:cNvSpPr>
          <p:nvPr/>
        </p:nvSpPr>
        <p:spPr bwMode="auto">
          <a:xfrm>
            <a:off x="820738" y="4659313"/>
            <a:ext cx="5514975" cy="4765675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3465A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84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B9F1B89D-6552-4C69-B5BE-1847AC1A8DDD}" type="slidenum">
              <a:rPr lang="pt-BR"/>
              <a:pPr/>
              <a:t>10</a:t>
            </a:fld>
            <a:endParaRPr lang="pt-BR"/>
          </a:p>
        </p:txBody>
      </p:sp>
      <p:sp>
        <p:nvSpPr>
          <p:cNvPr id="73729" name="Text Box 1"/>
          <p:cNvSpPr txBox="1">
            <a:spLocks noChangeArrowheads="1"/>
          </p:cNvSpPr>
          <p:nvPr/>
        </p:nvSpPr>
        <p:spPr bwMode="auto">
          <a:xfrm>
            <a:off x="4022725" y="9723438"/>
            <a:ext cx="3076575" cy="511175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  <p:sp>
        <p:nvSpPr>
          <p:cNvPr id="73730" name="Rectangle 2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847725" y="768350"/>
            <a:ext cx="5403850" cy="38369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3731" name="Text Box 3"/>
          <p:cNvSpPr txBox="1">
            <a:spLocks noChangeArrowheads="1"/>
          </p:cNvSpPr>
          <p:nvPr/>
        </p:nvSpPr>
        <p:spPr bwMode="auto">
          <a:xfrm>
            <a:off x="820738" y="4659313"/>
            <a:ext cx="5514975" cy="4765675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3465A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pt-B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m 5" descr="Faixa.jp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4987"/>
            <a:ext cx="11161713" cy="976650"/>
          </a:xfrm>
          <a:prstGeom prst="rect">
            <a:avLst/>
          </a:prstGeom>
        </p:spPr>
      </p:pic>
      <p:pic>
        <p:nvPicPr>
          <p:cNvPr id="7" name="Imagem 6" descr="esocial_peq.png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357591" y="243130"/>
            <a:ext cx="1934347" cy="475660"/>
          </a:xfrm>
          <a:prstGeom prst="rect">
            <a:avLst/>
          </a:prstGeom>
        </p:spPr>
      </p:pic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791" r:id="rId1"/>
  </p:sldLayoutIdLst>
  <p:transition>
    <p:fade/>
  </p:transition>
  <p:txStyles>
    <p:titleStyle>
      <a:lvl1pPr algn="l" defTabSz="817817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9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817817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900">
          <a:solidFill>
            <a:schemeClr val="tx1"/>
          </a:solidFill>
          <a:latin typeface="Calibri Light" panose="020F0302020204030204" pitchFamily="34" charset="0"/>
        </a:defRPr>
      </a:lvl2pPr>
      <a:lvl3pPr algn="l" defTabSz="817817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900">
          <a:solidFill>
            <a:schemeClr val="tx1"/>
          </a:solidFill>
          <a:latin typeface="Calibri Light" panose="020F0302020204030204" pitchFamily="34" charset="0"/>
        </a:defRPr>
      </a:lvl3pPr>
      <a:lvl4pPr algn="l" defTabSz="817817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900">
          <a:solidFill>
            <a:schemeClr val="tx1"/>
          </a:solidFill>
          <a:latin typeface="Calibri Light" panose="020F0302020204030204" pitchFamily="34" charset="0"/>
        </a:defRPr>
      </a:lvl4pPr>
      <a:lvl5pPr algn="l" defTabSz="817817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900">
          <a:solidFill>
            <a:schemeClr val="tx1"/>
          </a:solidFill>
          <a:latin typeface="Calibri Light" panose="020F0302020204030204" pitchFamily="34" charset="0"/>
        </a:defRPr>
      </a:lvl5pPr>
      <a:lvl6pPr marL="545211" algn="l" defTabSz="817817" rtl="0" fontAlgn="base">
        <a:lnSpc>
          <a:spcPct val="90000"/>
        </a:lnSpc>
        <a:spcBef>
          <a:spcPct val="0"/>
        </a:spcBef>
        <a:spcAft>
          <a:spcPct val="0"/>
        </a:spcAft>
        <a:defRPr sz="3900">
          <a:solidFill>
            <a:schemeClr val="tx1"/>
          </a:solidFill>
          <a:latin typeface="Calibri Light" panose="020F0302020204030204" pitchFamily="34" charset="0"/>
        </a:defRPr>
      </a:lvl6pPr>
      <a:lvl7pPr marL="1090422" algn="l" defTabSz="817817" rtl="0" fontAlgn="base">
        <a:lnSpc>
          <a:spcPct val="90000"/>
        </a:lnSpc>
        <a:spcBef>
          <a:spcPct val="0"/>
        </a:spcBef>
        <a:spcAft>
          <a:spcPct val="0"/>
        </a:spcAft>
        <a:defRPr sz="3900">
          <a:solidFill>
            <a:schemeClr val="tx1"/>
          </a:solidFill>
          <a:latin typeface="Calibri Light" panose="020F0302020204030204" pitchFamily="34" charset="0"/>
        </a:defRPr>
      </a:lvl7pPr>
      <a:lvl8pPr marL="1635633" algn="l" defTabSz="817817" rtl="0" fontAlgn="base">
        <a:lnSpc>
          <a:spcPct val="90000"/>
        </a:lnSpc>
        <a:spcBef>
          <a:spcPct val="0"/>
        </a:spcBef>
        <a:spcAft>
          <a:spcPct val="0"/>
        </a:spcAft>
        <a:defRPr sz="3900">
          <a:solidFill>
            <a:schemeClr val="tx1"/>
          </a:solidFill>
          <a:latin typeface="Calibri Light" panose="020F0302020204030204" pitchFamily="34" charset="0"/>
        </a:defRPr>
      </a:lvl8pPr>
      <a:lvl9pPr marL="2180844" algn="l" defTabSz="817817" rtl="0" fontAlgn="base">
        <a:lnSpc>
          <a:spcPct val="90000"/>
        </a:lnSpc>
        <a:spcBef>
          <a:spcPct val="0"/>
        </a:spcBef>
        <a:spcAft>
          <a:spcPct val="0"/>
        </a:spcAft>
        <a:defRPr sz="39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04454" indent="-204454" algn="l" defTabSz="817817" rtl="0" eaLnBrk="0" fontAlgn="base" hangingPunct="0">
        <a:lnSpc>
          <a:spcPct val="90000"/>
        </a:lnSpc>
        <a:spcBef>
          <a:spcPts val="894"/>
        </a:spcBef>
        <a:spcAft>
          <a:spcPct val="0"/>
        </a:spcAft>
        <a:buFont typeface="Arial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613362" indent="-204454" algn="l" defTabSz="817817" rtl="0" eaLnBrk="0" fontAlgn="base" hangingPunct="0">
        <a:lnSpc>
          <a:spcPct val="90000"/>
        </a:lnSpc>
        <a:spcBef>
          <a:spcPts val="447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1022271" indent="-204454" algn="l" defTabSz="817817" rtl="0" eaLnBrk="0" fontAlgn="base" hangingPunct="0">
        <a:lnSpc>
          <a:spcPct val="90000"/>
        </a:lnSpc>
        <a:spcBef>
          <a:spcPts val="447"/>
        </a:spcBef>
        <a:spcAft>
          <a:spcPct val="0"/>
        </a:spcAft>
        <a:buFont typeface="Arial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431179" indent="-204454" algn="l" defTabSz="817817" rtl="0" eaLnBrk="0" fontAlgn="base" hangingPunct="0">
        <a:lnSpc>
          <a:spcPct val="90000"/>
        </a:lnSpc>
        <a:spcBef>
          <a:spcPts val="447"/>
        </a:spcBef>
        <a:spcAft>
          <a:spcPct val="0"/>
        </a:spcAft>
        <a:buFont typeface="Arial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840087" indent="-204454" algn="l" defTabSz="817817" rtl="0" eaLnBrk="0" fontAlgn="base" hangingPunct="0">
        <a:lnSpc>
          <a:spcPct val="90000"/>
        </a:lnSpc>
        <a:spcBef>
          <a:spcPts val="447"/>
        </a:spcBef>
        <a:spcAft>
          <a:spcPct val="0"/>
        </a:spcAft>
        <a:buFont typeface="Arial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248995" indent="-204454" algn="l" defTabSz="817817" rtl="0" eaLnBrk="1" latinLnBrk="0" hangingPunct="1">
        <a:lnSpc>
          <a:spcPct val="90000"/>
        </a:lnSpc>
        <a:spcBef>
          <a:spcPts val="447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657904" indent="-204454" algn="l" defTabSz="817817" rtl="0" eaLnBrk="1" latinLnBrk="0" hangingPunct="1">
        <a:lnSpc>
          <a:spcPct val="90000"/>
        </a:lnSpc>
        <a:spcBef>
          <a:spcPts val="447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066812" indent="-204454" algn="l" defTabSz="817817" rtl="0" eaLnBrk="1" latinLnBrk="0" hangingPunct="1">
        <a:lnSpc>
          <a:spcPct val="90000"/>
        </a:lnSpc>
        <a:spcBef>
          <a:spcPts val="447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475720" indent="-204454" algn="l" defTabSz="817817" rtl="0" eaLnBrk="1" latinLnBrk="0" hangingPunct="1">
        <a:lnSpc>
          <a:spcPct val="90000"/>
        </a:lnSpc>
        <a:spcBef>
          <a:spcPts val="447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817817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408908" algn="l" defTabSz="817817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17817" algn="l" defTabSz="817817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26725" algn="l" defTabSz="817817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635633" algn="l" defTabSz="817817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44541" algn="l" defTabSz="817817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453450" algn="l" defTabSz="817817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862358" algn="l" defTabSz="817817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271266" algn="l" defTabSz="817817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3.jpeg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image" Target="../media/image5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1026" descr="C:\Design\SPED\layout_capa2.jpg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0" y="8918"/>
            <a:ext cx="11161713" cy="39605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1" name="Rectangle 1027"/>
          <p:cNvSpPr>
            <a:spLocks noChangeArrowheads="1"/>
          </p:cNvSpPr>
          <p:nvPr/>
        </p:nvSpPr>
        <p:spPr bwMode="auto">
          <a:xfrm>
            <a:off x="2044700" y="4620948"/>
            <a:ext cx="8521700" cy="18004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algn="r" defTabSz="1089963"/>
            <a:r>
              <a:rPr lang="pt-BR" sz="3600" b="1" dirty="0" smtClean="0">
                <a:solidFill>
                  <a:srgbClr val="000080"/>
                </a:solidFill>
                <a:latin typeface="Palatino Linotype" pitchFamily="18" charset="0"/>
              </a:rPr>
              <a:t>eSocial – Eventos Periódicos</a:t>
            </a:r>
          </a:p>
          <a:p>
            <a:pPr algn="r" defTabSz="1089963"/>
            <a:endParaRPr lang="pt-BR" sz="2900" b="1" dirty="0" smtClean="0">
              <a:solidFill>
                <a:srgbClr val="000080"/>
              </a:solidFill>
              <a:latin typeface="Palatino Linotype" pitchFamily="18" charset="0"/>
            </a:endParaRPr>
          </a:p>
          <a:p>
            <a:pPr algn="r" defTabSz="1089963"/>
            <a:r>
              <a:rPr lang="pt-BR" sz="2600" b="1" dirty="0" smtClean="0">
                <a:solidFill>
                  <a:srgbClr val="000080"/>
                </a:solidFill>
                <a:latin typeface="Palatino Linotype" pitchFamily="18" charset="0"/>
              </a:rPr>
              <a:t>Samuel </a:t>
            </a:r>
            <a:r>
              <a:rPr lang="pt-BR" sz="2600" b="1" dirty="0" err="1" smtClean="0">
                <a:solidFill>
                  <a:srgbClr val="000080"/>
                </a:solidFill>
                <a:latin typeface="Palatino Linotype" pitchFamily="18" charset="0"/>
              </a:rPr>
              <a:t>Kruger</a:t>
            </a:r>
            <a:endParaRPr lang="pt-BR" sz="2600" b="1" dirty="0" smtClean="0">
              <a:solidFill>
                <a:srgbClr val="000080"/>
              </a:solidFill>
              <a:latin typeface="Palatino Linotype" pitchFamily="18" charset="0"/>
            </a:endParaRPr>
          </a:p>
          <a:p>
            <a:pPr algn="r" defTabSz="1089963"/>
            <a:r>
              <a:rPr lang="pt-BR" sz="2600" b="1" dirty="0" smtClean="0">
                <a:solidFill>
                  <a:srgbClr val="000080"/>
                </a:solidFill>
                <a:latin typeface="Palatino Linotype" pitchFamily="18" charset="0"/>
              </a:rPr>
              <a:t>Auditor-Fiscal da Receita Federal do Brasil</a:t>
            </a:r>
            <a:endParaRPr lang="pt-BR" sz="2600" b="1" dirty="0">
              <a:solidFill>
                <a:srgbClr val="000080"/>
              </a:solidFill>
              <a:latin typeface="Palatino Linotype" pitchFamily="18" charset="0"/>
            </a:endParaRPr>
          </a:p>
        </p:txBody>
      </p:sp>
      <p:sp>
        <p:nvSpPr>
          <p:cNvPr id="2052" name="Rectangle 1028"/>
          <p:cNvSpPr>
            <a:spLocks noChangeArrowheads="1"/>
          </p:cNvSpPr>
          <p:nvPr/>
        </p:nvSpPr>
        <p:spPr bwMode="auto">
          <a:xfrm>
            <a:off x="3530600" y="6545569"/>
            <a:ext cx="702960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algn="r" defTabSz="1089963"/>
            <a:r>
              <a:rPr lang="pt-BR" sz="2400" b="1" dirty="0" smtClean="0">
                <a:solidFill>
                  <a:srgbClr val="666666"/>
                </a:solidFill>
                <a:latin typeface="Palatino Linotype" pitchFamily="18" charset="0"/>
              </a:rPr>
              <a:t>Manaus, 14 </a:t>
            </a:r>
            <a:r>
              <a:rPr lang="pt-BR" sz="2400" b="1" dirty="0">
                <a:solidFill>
                  <a:srgbClr val="666666"/>
                </a:solidFill>
                <a:latin typeface="Palatino Linotype" pitchFamily="18" charset="0"/>
              </a:rPr>
              <a:t>de </a:t>
            </a:r>
            <a:r>
              <a:rPr lang="pt-BR" sz="2400" b="1" dirty="0" smtClean="0">
                <a:solidFill>
                  <a:srgbClr val="666666"/>
                </a:solidFill>
                <a:latin typeface="Palatino Linotype" pitchFamily="18" charset="0"/>
              </a:rPr>
              <a:t>dezembro  </a:t>
            </a:r>
            <a:r>
              <a:rPr lang="pt-BR" sz="2400" b="1" dirty="0">
                <a:solidFill>
                  <a:srgbClr val="666666"/>
                </a:solidFill>
                <a:latin typeface="Palatino Linotype" pitchFamily="18" charset="0"/>
              </a:rPr>
              <a:t>de </a:t>
            </a:r>
            <a:r>
              <a:rPr lang="pt-BR" sz="2400" b="1" dirty="0" smtClean="0">
                <a:solidFill>
                  <a:srgbClr val="666666"/>
                </a:solidFill>
                <a:latin typeface="Palatino Linotype" pitchFamily="18" charset="0"/>
              </a:rPr>
              <a:t>2017</a:t>
            </a:r>
            <a:endParaRPr lang="pt-BR" sz="2400" b="1" dirty="0">
              <a:solidFill>
                <a:srgbClr val="666666"/>
              </a:solidFill>
              <a:latin typeface="Palatino Linotyp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576262" y="2303463"/>
            <a:ext cx="10421937" cy="47450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5000" rIns="90000" bIns="45000"/>
          <a:lstStyle/>
          <a:p>
            <a:pPr marL="69850" indent="-69850">
              <a:spcBef>
                <a:spcPts val="313"/>
              </a:spcBef>
              <a:spcAft>
                <a:spcPts val="888"/>
              </a:spcAft>
              <a:tabLst>
                <a:tab pos="69850" algn="l"/>
                <a:tab pos="517525" algn="l"/>
                <a:tab pos="966788" algn="l"/>
                <a:tab pos="1416050" algn="l"/>
                <a:tab pos="1865313" algn="l"/>
                <a:tab pos="2314575" algn="l"/>
                <a:tab pos="2763838" algn="l"/>
                <a:tab pos="3213100" algn="l"/>
                <a:tab pos="3662363" algn="l"/>
                <a:tab pos="4111625" algn="l"/>
                <a:tab pos="4560888" algn="l"/>
                <a:tab pos="5010150" algn="l"/>
                <a:tab pos="5459413" algn="l"/>
                <a:tab pos="5908675" algn="l"/>
                <a:tab pos="6357938" algn="l"/>
                <a:tab pos="6807200" algn="l"/>
                <a:tab pos="7256463" algn="l"/>
                <a:tab pos="7705725" algn="l"/>
                <a:tab pos="8154988" algn="l"/>
                <a:tab pos="8604250" algn="l"/>
                <a:tab pos="9053513" algn="l"/>
              </a:tabLst>
            </a:pPr>
            <a:r>
              <a:rPr lang="pt-BR" sz="2900" dirty="0" smtClean="0">
                <a:solidFill>
                  <a:srgbClr val="000080"/>
                </a:solidFill>
                <a:latin typeface="Palatino Linotype" pitchFamily="18" charset="0"/>
                <a:ea typeface="Lucida Sans Unicode" charset="0"/>
                <a:cs typeface="Lucida Sans Unicode" charset="0"/>
              </a:rPr>
              <a:t>Remuneração do trabalhador S-1200 (</a:t>
            </a:r>
            <a:r>
              <a:rPr lang="pt-BR" sz="2900" dirty="0" err="1" smtClean="0">
                <a:solidFill>
                  <a:srgbClr val="000080"/>
                </a:solidFill>
                <a:latin typeface="Palatino Linotype" pitchFamily="18" charset="0"/>
                <a:ea typeface="Lucida Sans Unicode" charset="0"/>
                <a:cs typeface="Lucida Sans Unicode" charset="0"/>
              </a:rPr>
              <a:t>RGPS</a:t>
            </a:r>
            <a:r>
              <a:rPr lang="pt-BR" sz="2900" dirty="0" smtClean="0">
                <a:solidFill>
                  <a:srgbClr val="000080"/>
                </a:solidFill>
                <a:latin typeface="Palatino Linotype" pitchFamily="18" charset="0"/>
                <a:ea typeface="Lucida Sans Unicode" charset="0"/>
                <a:cs typeface="Lucida Sans Unicode" charset="0"/>
              </a:rPr>
              <a:t>), S-1202 (</a:t>
            </a:r>
            <a:r>
              <a:rPr lang="pt-BR" sz="2900" dirty="0" err="1" smtClean="0">
                <a:solidFill>
                  <a:srgbClr val="000080"/>
                </a:solidFill>
                <a:latin typeface="Palatino Linotype" pitchFamily="18" charset="0"/>
                <a:ea typeface="Lucida Sans Unicode" charset="0"/>
                <a:cs typeface="Lucida Sans Unicode" charset="0"/>
              </a:rPr>
              <a:t>RPPS</a:t>
            </a:r>
            <a:r>
              <a:rPr lang="pt-BR" sz="2900" dirty="0" smtClean="0">
                <a:solidFill>
                  <a:srgbClr val="000080"/>
                </a:solidFill>
                <a:latin typeface="Palatino Linotype" pitchFamily="18" charset="0"/>
                <a:ea typeface="Lucida Sans Unicode" charset="0"/>
                <a:cs typeface="Lucida Sans Unicode" charset="0"/>
              </a:rPr>
              <a:t>) e S-2299 (Desligamento):</a:t>
            </a:r>
          </a:p>
          <a:p>
            <a:pPr marL="69850" indent="-69850">
              <a:spcBef>
                <a:spcPts val="313"/>
              </a:spcBef>
              <a:spcAft>
                <a:spcPts val="888"/>
              </a:spcAft>
              <a:buFont typeface="Wingdings" charset="2"/>
              <a:buChar char=""/>
              <a:tabLst>
                <a:tab pos="69850" algn="l"/>
                <a:tab pos="517525" algn="l"/>
                <a:tab pos="966788" algn="l"/>
                <a:tab pos="1416050" algn="l"/>
                <a:tab pos="1865313" algn="l"/>
                <a:tab pos="2314575" algn="l"/>
                <a:tab pos="2763838" algn="l"/>
                <a:tab pos="3213100" algn="l"/>
                <a:tab pos="3662363" algn="l"/>
                <a:tab pos="4111625" algn="l"/>
                <a:tab pos="4560888" algn="l"/>
                <a:tab pos="5010150" algn="l"/>
                <a:tab pos="5459413" algn="l"/>
                <a:tab pos="5908675" algn="l"/>
                <a:tab pos="6357938" algn="l"/>
                <a:tab pos="6807200" algn="l"/>
                <a:tab pos="7256463" algn="l"/>
                <a:tab pos="7705725" algn="l"/>
                <a:tab pos="8154988" algn="l"/>
                <a:tab pos="8604250" algn="l"/>
                <a:tab pos="9053513" algn="l"/>
              </a:tabLst>
            </a:pPr>
            <a:r>
              <a:rPr lang="pt-BR" sz="2900" dirty="0" smtClean="0">
                <a:solidFill>
                  <a:srgbClr val="000080"/>
                </a:solidFill>
                <a:latin typeface="Palatino Linotype" pitchFamily="18" charset="0"/>
                <a:ea typeface="Lucida Sans Unicode" charset="0"/>
                <a:cs typeface="Lucida Sans Unicode" charset="0"/>
              </a:rPr>
              <a:t> Devem estar consistentes com o </a:t>
            </a:r>
            <a:r>
              <a:rPr lang="pt-BR" sz="2900" dirty="0" err="1" smtClean="0">
                <a:solidFill>
                  <a:srgbClr val="000080"/>
                </a:solidFill>
                <a:latin typeface="Palatino Linotype" pitchFamily="18" charset="0"/>
                <a:ea typeface="Lucida Sans Unicode" charset="0"/>
                <a:cs typeface="Lucida Sans Unicode" charset="0"/>
              </a:rPr>
              <a:t>RET</a:t>
            </a:r>
            <a:r>
              <a:rPr lang="pt-BR" sz="2900" dirty="0" smtClean="0">
                <a:solidFill>
                  <a:srgbClr val="000080"/>
                </a:solidFill>
                <a:latin typeface="Palatino Linotype" pitchFamily="18" charset="0"/>
                <a:ea typeface="Lucida Sans Unicode" charset="0"/>
                <a:cs typeface="Lucida Sans Unicode" charset="0"/>
              </a:rPr>
              <a:t>:</a:t>
            </a:r>
          </a:p>
          <a:p>
            <a:pPr marL="615061" lvl="1" indent="-69850">
              <a:spcBef>
                <a:spcPts val="313"/>
              </a:spcBef>
              <a:spcAft>
                <a:spcPts val="888"/>
              </a:spcAft>
              <a:buFont typeface="Wingdings" charset="2"/>
              <a:buChar char=""/>
              <a:tabLst>
                <a:tab pos="69850" algn="l"/>
                <a:tab pos="517525" algn="l"/>
                <a:tab pos="966788" algn="l"/>
                <a:tab pos="1416050" algn="l"/>
                <a:tab pos="1865313" algn="l"/>
                <a:tab pos="2314575" algn="l"/>
                <a:tab pos="2763838" algn="l"/>
                <a:tab pos="3213100" algn="l"/>
                <a:tab pos="3662363" algn="l"/>
                <a:tab pos="4111625" algn="l"/>
                <a:tab pos="4560888" algn="l"/>
                <a:tab pos="5010150" algn="l"/>
                <a:tab pos="5459413" algn="l"/>
                <a:tab pos="5908675" algn="l"/>
                <a:tab pos="6357938" algn="l"/>
                <a:tab pos="6807200" algn="l"/>
                <a:tab pos="7256463" algn="l"/>
                <a:tab pos="7705725" algn="l"/>
                <a:tab pos="8154988" algn="l"/>
                <a:tab pos="8604250" algn="l"/>
                <a:tab pos="9053513" algn="l"/>
              </a:tabLst>
            </a:pPr>
            <a:r>
              <a:rPr lang="pt-BR" sz="2900" dirty="0" smtClean="0">
                <a:solidFill>
                  <a:srgbClr val="000080"/>
                </a:solidFill>
                <a:latin typeface="Palatino Linotype" pitchFamily="18" charset="0"/>
                <a:ea typeface="Lucida Sans Unicode" charset="0"/>
                <a:cs typeface="Lucida Sans Unicode" charset="0"/>
              </a:rPr>
              <a:t> Deve haver eventos de remuneração para cada trabalhador registrado no </a:t>
            </a:r>
            <a:r>
              <a:rPr lang="pt-BR" sz="2900" dirty="0" err="1" smtClean="0">
                <a:solidFill>
                  <a:srgbClr val="000080"/>
                </a:solidFill>
                <a:latin typeface="Palatino Linotype" pitchFamily="18" charset="0"/>
                <a:ea typeface="Lucida Sans Unicode" charset="0"/>
                <a:cs typeface="Lucida Sans Unicode" charset="0"/>
              </a:rPr>
              <a:t>RET</a:t>
            </a:r>
            <a:r>
              <a:rPr lang="pt-BR" sz="2900" dirty="0" smtClean="0">
                <a:solidFill>
                  <a:srgbClr val="000080"/>
                </a:solidFill>
                <a:latin typeface="Palatino Linotype" pitchFamily="18" charset="0"/>
                <a:ea typeface="Lucida Sans Unicode" charset="0"/>
                <a:cs typeface="Lucida Sans Unicode" charset="0"/>
              </a:rPr>
              <a:t>;</a:t>
            </a:r>
          </a:p>
          <a:p>
            <a:pPr marL="615061" lvl="1" indent="-69850">
              <a:spcBef>
                <a:spcPts val="313"/>
              </a:spcBef>
              <a:spcAft>
                <a:spcPts val="888"/>
              </a:spcAft>
              <a:buFont typeface="Wingdings" charset="2"/>
              <a:buChar char=""/>
              <a:tabLst>
                <a:tab pos="69850" algn="l"/>
                <a:tab pos="517525" algn="l"/>
                <a:tab pos="966788" algn="l"/>
                <a:tab pos="1416050" algn="l"/>
                <a:tab pos="1865313" algn="l"/>
                <a:tab pos="2314575" algn="l"/>
                <a:tab pos="2763838" algn="l"/>
                <a:tab pos="3213100" algn="l"/>
                <a:tab pos="3662363" algn="l"/>
                <a:tab pos="4111625" algn="l"/>
                <a:tab pos="4560888" algn="l"/>
                <a:tab pos="5010150" algn="l"/>
                <a:tab pos="5459413" algn="l"/>
                <a:tab pos="5908675" algn="l"/>
                <a:tab pos="6357938" algn="l"/>
                <a:tab pos="6807200" algn="l"/>
                <a:tab pos="7256463" algn="l"/>
                <a:tab pos="7705725" algn="l"/>
                <a:tab pos="8154988" algn="l"/>
                <a:tab pos="8604250" algn="l"/>
                <a:tab pos="9053513" algn="l"/>
              </a:tabLst>
            </a:pPr>
            <a:r>
              <a:rPr lang="pt-BR" sz="2900" dirty="0" smtClean="0">
                <a:solidFill>
                  <a:srgbClr val="000080"/>
                </a:solidFill>
                <a:latin typeface="Palatino Linotype" pitchFamily="18" charset="0"/>
                <a:ea typeface="Lucida Sans Unicode" charset="0"/>
                <a:cs typeface="Lucida Sans Unicode" charset="0"/>
              </a:rPr>
              <a:t> Havendo trabalhador registrado sem a respectiva remuneração, não é possível fazer o fechamento do </a:t>
            </a:r>
            <a:r>
              <a:rPr lang="pt-BR" sz="2900" dirty="0" smtClean="0">
                <a:solidFill>
                  <a:srgbClr val="000080"/>
                </a:solidFill>
                <a:latin typeface="Palatino Linotype" pitchFamily="18" charset="0"/>
                <a:ea typeface="Lucida Sans Unicode" charset="0"/>
                <a:cs typeface="Lucida Sans Unicode" charset="0"/>
              </a:rPr>
              <a:t>mês.</a:t>
            </a:r>
            <a:endParaRPr lang="pt-BR" sz="2900" dirty="0" smtClean="0">
              <a:solidFill>
                <a:srgbClr val="000080"/>
              </a:solidFill>
              <a:latin typeface="Palatino Linotype" pitchFamily="18" charset="0"/>
              <a:ea typeface="Lucida Sans Unicode" charset="0"/>
              <a:cs typeface="Lucida Sans Unicode" charset="0"/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503238" y="1295400"/>
            <a:ext cx="6048375" cy="6477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5000" rIns="90000" bIns="45000"/>
          <a:lstStyle/>
          <a:p>
            <a:pPr algn="l">
              <a:spcBef>
                <a:spcPts val="313"/>
              </a:spcBef>
              <a:spcAft>
                <a:spcPts val="888"/>
              </a:spcAft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t-BR" sz="3800" b="1" dirty="0" smtClean="0">
                <a:solidFill>
                  <a:srgbClr val="000080"/>
                </a:solidFill>
                <a:latin typeface="Palatino Linotype" pitchFamily="18" charset="0"/>
                <a:ea typeface="Lucida Sans Unicode" charset="0"/>
                <a:cs typeface="Lucida Sans Unicode" charset="0"/>
              </a:rPr>
              <a:t>Eventos de Remuneração</a:t>
            </a:r>
            <a:endParaRPr lang="pt-BR" sz="3800" b="1" dirty="0">
              <a:solidFill>
                <a:srgbClr val="000080"/>
              </a:solidFill>
              <a:latin typeface="Palatino Linotype" pitchFamily="18" charset="0"/>
              <a:ea typeface="Lucida Sans Unicode" charset="0"/>
              <a:cs typeface="Lucida Sans Unicode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576262" y="2303463"/>
            <a:ext cx="10421937" cy="47450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5000" rIns="90000" bIns="45000"/>
          <a:lstStyle/>
          <a:p>
            <a:pPr marL="69850" indent="-69850">
              <a:spcBef>
                <a:spcPts val="313"/>
              </a:spcBef>
              <a:spcAft>
                <a:spcPts val="888"/>
              </a:spcAft>
              <a:tabLst>
                <a:tab pos="69850" algn="l"/>
                <a:tab pos="517525" algn="l"/>
                <a:tab pos="966788" algn="l"/>
                <a:tab pos="1416050" algn="l"/>
                <a:tab pos="1865313" algn="l"/>
                <a:tab pos="2314575" algn="l"/>
                <a:tab pos="2763838" algn="l"/>
                <a:tab pos="3213100" algn="l"/>
                <a:tab pos="3662363" algn="l"/>
                <a:tab pos="4111625" algn="l"/>
                <a:tab pos="4560888" algn="l"/>
                <a:tab pos="5010150" algn="l"/>
                <a:tab pos="5459413" algn="l"/>
                <a:tab pos="5908675" algn="l"/>
                <a:tab pos="6357938" algn="l"/>
                <a:tab pos="6807200" algn="l"/>
                <a:tab pos="7256463" algn="l"/>
                <a:tab pos="7705725" algn="l"/>
                <a:tab pos="8154988" algn="l"/>
                <a:tab pos="8604250" algn="l"/>
                <a:tab pos="9053513" algn="l"/>
              </a:tabLst>
            </a:pPr>
            <a:r>
              <a:rPr lang="pt-BR" sz="2900" dirty="0" smtClean="0">
                <a:solidFill>
                  <a:srgbClr val="000080"/>
                </a:solidFill>
                <a:latin typeface="Palatino Linotype" pitchFamily="18" charset="0"/>
                <a:ea typeface="Lucida Sans Unicode" charset="0"/>
                <a:cs typeface="Lucida Sans Unicode" charset="0"/>
              </a:rPr>
              <a:t>Remuneração para trabalhador não registrado no </a:t>
            </a:r>
            <a:r>
              <a:rPr lang="pt-BR" sz="2900" dirty="0" err="1" smtClean="0">
                <a:solidFill>
                  <a:srgbClr val="000080"/>
                </a:solidFill>
                <a:latin typeface="Palatino Linotype" pitchFamily="18" charset="0"/>
                <a:ea typeface="Lucida Sans Unicode" charset="0"/>
                <a:cs typeface="Lucida Sans Unicode" charset="0"/>
              </a:rPr>
              <a:t>RET</a:t>
            </a:r>
            <a:r>
              <a:rPr lang="pt-BR" sz="2900" dirty="0" smtClean="0">
                <a:solidFill>
                  <a:srgbClr val="000080"/>
                </a:solidFill>
                <a:latin typeface="Palatino Linotype" pitchFamily="18" charset="0"/>
                <a:ea typeface="Lucida Sans Unicode" charset="0"/>
                <a:cs typeface="Lucida Sans Unicode" charset="0"/>
              </a:rPr>
              <a:t>:</a:t>
            </a:r>
          </a:p>
          <a:p>
            <a:pPr marL="615061" lvl="1" indent="-69850">
              <a:spcBef>
                <a:spcPts val="313"/>
              </a:spcBef>
              <a:spcAft>
                <a:spcPts val="888"/>
              </a:spcAft>
              <a:buFont typeface="Wingdings" charset="2"/>
              <a:buChar char=""/>
              <a:tabLst>
                <a:tab pos="69850" algn="l"/>
                <a:tab pos="517525" algn="l"/>
                <a:tab pos="966788" algn="l"/>
                <a:tab pos="1416050" algn="l"/>
                <a:tab pos="1865313" algn="l"/>
                <a:tab pos="2314575" algn="l"/>
                <a:tab pos="2763838" algn="l"/>
                <a:tab pos="3213100" algn="l"/>
                <a:tab pos="3662363" algn="l"/>
                <a:tab pos="4111625" algn="l"/>
                <a:tab pos="4560888" algn="l"/>
                <a:tab pos="5010150" algn="l"/>
                <a:tab pos="5459413" algn="l"/>
                <a:tab pos="5908675" algn="l"/>
                <a:tab pos="6357938" algn="l"/>
                <a:tab pos="6807200" algn="l"/>
                <a:tab pos="7256463" algn="l"/>
                <a:tab pos="7705725" algn="l"/>
                <a:tab pos="8154988" algn="l"/>
                <a:tab pos="8604250" algn="l"/>
                <a:tab pos="9053513" algn="l"/>
              </a:tabLst>
            </a:pPr>
            <a:r>
              <a:rPr lang="pt-BR" sz="2900" dirty="0" smtClean="0">
                <a:solidFill>
                  <a:srgbClr val="000080"/>
                </a:solidFill>
                <a:latin typeface="Palatino Linotype" pitchFamily="18" charset="0"/>
                <a:ea typeface="Lucida Sans Unicode" charset="0"/>
                <a:cs typeface="Lucida Sans Unicode" charset="0"/>
              </a:rPr>
              <a:t> Apenas nos casos permitidos (serviços eventuais sem vínculo);</a:t>
            </a:r>
          </a:p>
          <a:p>
            <a:pPr marL="615061" lvl="1" indent="-69850">
              <a:spcBef>
                <a:spcPts val="313"/>
              </a:spcBef>
              <a:spcAft>
                <a:spcPts val="888"/>
              </a:spcAft>
              <a:buFont typeface="Wingdings" charset="2"/>
              <a:buChar char=""/>
              <a:tabLst>
                <a:tab pos="69850" algn="l"/>
                <a:tab pos="517525" algn="l"/>
                <a:tab pos="966788" algn="l"/>
                <a:tab pos="1416050" algn="l"/>
                <a:tab pos="1865313" algn="l"/>
                <a:tab pos="2314575" algn="l"/>
                <a:tab pos="2763838" algn="l"/>
                <a:tab pos="3213100" algn="l"/>
                <a:tab pos="3662363" algn="l"/>
                <a:tab pos="4111625" algn="l"/>
                <a:tab pos="4560888" algn="l"/>
                <a:tab pos="5010150" algn="l"/>
                <a:tab pos="5459413" algn="l"/>
                <a:tab pos="5908675" algn="l"/>
                <a:tab pos="6357938" algn="l"/>
                <a:tab pos="6807200" algn="l"/>
                <a:tab pos="7256463" algn="l"/>
                <a:tab pos="7705725" algn="l"/>
                <a:tab pos="8154988" algn="l"/>
                <a:tab pos="8604250" algn="l"/>
                <a:tab pos="9053513" algn="l"/>
              </a:tabLst>
            </a:pPr>
            <a:r>
              <a:rPr lang="pt-BR" sz="2900" dirty="0" smtClean="0">
                <a:solidFill>
                  <a:srgbClr val="000080"/>
                </a:solidFill>
                <a:latin typeface="Palatino Linotype" pitchFamily="18" charset="0"/>
                <a:ea typeface="Lucida Sans Unicode" charset="0"/>
                <a:cs typeface="Lucida Sans Unicode" charset="0"/>
              </a:rPr>
              <a:t> Deve ser informada através do evento próprio de remuneração (S-1200);</a:t>
            </a:r>
          </a:p>
          <a:p>
            <a:pPr marL="615061" lvl="1" indent="-69850">
              <a:spcBef>
                <a:spcPts val="313"/>
              </a:spcBef>
              <a:spcAft>
                <a:spcPts val="888"/>
              </a:spcAft>
              <a:buFont typeface="Wingdings" charset="2"/>
              <a:buChar char=""/>
              <a:tabLst>
                <a:tab pos="69850" algn="l"/>
                <a:tab pos="517525" algn="l"/>
                <a:tab pos="966788" algn="l"/>
                <a:tab pos="1416050" algn="l"/>
                <a:tab pos="1865313" algn="l"/>
                <a:tab pos="2314575" algn="l"/>
                <a:tab pos="2763838" algn="l"/>
                <a:tab pos="3213100" algn="l"/>
                <a:tab pos="3662363" algn="l"/>
                <a:tab pos="4111625" algn="l"/>
                <a:tab pos="4560888" algn="l"/>
                <a:tab pos="5010150" algn="l"/>
                <a:tab pos="5459413" algn="l"/>
                <a:tab pos="5908675" algn="l"/>
                <a:tab pos="6357938" algn="l"/>
                <a:tab pos="6807200" algn="l"/>
                <a:tab pos="7256463" algn="l"/>
                <a:tab pos="7705725" algn="l"/>
                <a:tab pos="8154988" algn="l"/>
                <a:tab pos="8604250" algn="l"/>
                <a:tab pos="9053513" algn="l"/>
              </a:tabLst>
            </a:pPr>
            <a:r>
              <a:rPr lang="pt-BR" sz="2900" dirty="0" smtClean="0">
                <a:solidFill>
                  <a:srgbClr val="000080"/>
                </a:solidFill>
                <a:latin typeface="Palatino Linotype" pitchFamily="18" charset="0"/>
                <a:ea typeface="Lucida Sans Unicode" charset="0"/>
                <a:cs typeface="Lucida Sans Unicode" charset="0"/>
              </a:rPr>
              <a:t> Complementar com informações adicionais que identifiquem o trabalhador perante a Previdência Social (</a:t>
            </a:r>
            <a:r>
              <a:rPr lang="pt-BR" sz="2900" dirty="0" err="1" smtClean="0">
                <a:solidFill>
                  <a:srgbClr val="000080"/>
                </a:solidFill>
                <a:latin typeface="Palatino Linotype" pitchFamily="18" charset="0"/>
                <a:ea typeface="Lucida Sans Unicode" charset="0"/>
                <a:cs typeface="Lucida Sans Unicode" charset="0"/>
              </a:rPr>
              <a:t>RGPS</a:t>
            </a:r>
            <a:r>
              <a:rPr lang="pt-BR" sz="2900" dirty="0" smtClean="0">
                <a:solidFill>
                  <a:srgbClr val="000080"/>
                </a:solidFill>
                <a:latin typeface="Palatino Linotype" pitchFamily="18" charset="0"/>
                <a:ea typeface="Lucida Sans Unicode" charset="0"/>
                <a:cs typeface="Lucida Sans Unicode" charset="0"/>
              </a:rPr>
              <a:t>).</a:t>
            </a: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503238" y="1295400"/>
            <a:ext cx="6048375" cy="6477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5000" rIns="90000" bIns="45000"/>
          <a:lstStyle/>
          <a:p>
            <a:pPr>
              <a:spcBef>
                <a:spcPts val="313"/>
              </a:spcBef>
              <a:spcAft>
                <a:spcPts val="888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t-BR" sz="3800" b="1" dirty="0" smtClean="0">
                <a:solidFill>
                  <a:srgbClr val="000080"/>
                </a:solidFill>
                <a:latin typeface="Palatino Linotype" pitchFamily="18" charset="0"/>
                <a:ea typeface="Lucida Sans Unicode" charset="0"/>
                <a:cs typeface="Lucida Sans Unicode" charset="0"/>
              </a:rPr>
              <a:t>Eventos de Remuneração</a:t>
            </a:r>
            <a:endParaRPr lang="pt-BR" sz="3800" b="1" dirty="0">
              <a:solidFill>
                <a:srgbClr val="000080"/>
              </a:solidFill>
              <a:latin typeface="Palatino Linotype" pitchFamily="18" charset="0"/>
              <a:ea typeface="Lucida Sans Unicode" charset="0"/>
              <a:cs typeface="Lucida Sans Unicode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576262" y="2303463"/>
            <a:ext cx="10421937" cy="47450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5000" rIns="90000" bIns="45000"/>
          <a:lstStyle/>
          <a:p>
            <a:pPr marL="69850" indent="-69850">
              <a:spcBef>
                <a:spcPts val="313"/>
              </a:spcBef>
              <a:spcAft>
                <a:spcPts val="888"/>
              </a:spcAft>
              <a:tabLst>
                <a:tab pos="69850" algn="l"/>
                <a:tab pos="517525" algn="l"/>
                <a:tab pos="966788" algn="l"/>
                <a:tab pos="1416050" algn="l"/>
                <a:tab pos="1865313" algn="l"/>
                <a:tab pos="2314575" algn="l"/>
                <a:tab pos="2763838" algn="l"/>
                <a:tab pos="3213100" algn="l"/>
                <a:tab pos="3662363" algn="l"/>
                <a:tab pos="4111625" algn="l"/>
                <a:tab pos="4560888" algn="l"/>
                <a:tab pos="5010150" algn="l"/>
                <a:tab pos="5459413" algn="l"/>
                <a:tab pos="5908675" algn="l"/>
                <a:tab pos="6357938" algn="l"/>
                <a:tab pos="6807200" algn="l"/>
                <a:tab pos="7256463" algn="l"/>
                <a:tab pos="7705725" algn="l"/>
                <a:tab pos="8154988" algn="l"/>
                <a:tab pos="8604250" algn="l"/>
                <a:tab pos="9053513" algn="l"/>
              </a:tabLst>
            </a:pPr>
            <a:r>
              <a:rPr lang="pt-BR" sz="2900" dirty="0" smtClean="0">
                <a:solidFill>
                  <a:srgbClr val="000080"/>
                </a:solidFill>
                <a:latin typeface="Palatino Linotype" pitchFamily="18" charset="0"/>
                <a:ea typeface="Lucida Sans Unicode" charset="0"/>
                <a:cs typeface="Lucida Sans Unicode" charset="0"/>
              </a:rPr>
              <a:t>Informações de múltiplos vínculos (</a:t>
            </a:r>
            <a:r>
              <a:rPr lang="pt-BR" sz="2900" dirty="0" err="1" smtClean="0">
                <a:solidFill>
                  <a:srgbClr val="000080"/>
                </a:solidFill>
                <a:latin typeface="Palatino Linotype" pitchFamily="18" charset="0"/>
                <a:ea typeface="Lucida Sans Unicode" charset="0"/>
                <a:cs typeface="Lucida Sans Unicode" charset="0"/>
              </a:rPr>
              <a:t>RGPS</a:t>
            </a:r>
            <a:r>
              <a:rPr lang="pt-BR" sz="2900" dirty="0" smtClean="0">
                <a:solidFill>
                  <a:srgbClr val="000080"/>
                </a:solidFill>
                <a:latin typeface="Palatino Linotype" pitchFamily="18" charset="0"/>
                <a:ea typeface="Lucida Sans Unicode" charset="0"/>
                <a:cs typeface="Lucida Sans Unicode" charset="0"/>
              </a:rPr>
              <a:t>):</a:t>
            </a:r>
          </a:p>
          <a:p>
            <a:pPr marL="615061" lvl="1" indent="-69850">
              <a:spcBef>
                <a:spcPts val="313"/>
              </a:spcBef>
              <a:spcAft>
                <a:spcPts val="888"/>
              </a:spcAft>
              <a:buFont typeface="Wingdings" charset="2"/>
              <a:buChar char=""/>
              <a:tabLst>
                <a:tab pos="69850" algn="l"/>
                <a:tab pos="517525" algn="l"/>
                <a:tab pos="966788" algn="l"/>
                <a:tab pos="1416050" algn="l"/>
                <a:tab pos="1865313" algn="l"/>
                <a:tab pos="2314575" algn="l"/>
                <a:tab pos="2763838" algn="l"/>
                <a:tab pos="3213100" algn="l"/>
                <a:tab pos="3662363" algn="l"/>
                <a:tab pos="4111625" algn="l"/>
                <a:tab pos="4560888" algn="l"/>
                <a:tab pos="5010150" algn="l"/>
                <a:tab pos="5459413" algn="l"/>
                <a:tab pos="5908675" algn="l"/>
                <a:tab pos="6357938" algn="l"/>
                <a:tab pos="6807200" algn="l"/>
                <a:tab pos="7256463" algn="l"/>
                <a:tab pos="7705725" algn="l"/>
                <a:tab pos="8154988" algn="l"/>
                <a:tab pos="8604250" algn="l"/>
                <a:tab pos="9053513" algn="l"/>
              </a:tabLst>
            </a:pPr>
            <a:r>
              <a:rPr lang="pt-BR" sz="2900" dirty="0" smtClean="0">
                <a:solidFill>
                  <a:srgbClr val="000080"/>
                </a:solidFill>
                <a:latin typeface="Palatino Linotype" pitchFamily="18" charset="0"/>
                <a:ea typeface="Lucida Sans Unicode" charset="0"/>
                <a:cs typeface="Lucida Sans Unicode" charset="0"/>
              </a:rPr>
              <a:t> Devem ser </a:t>
            </a:r>
            <a:r>
              <a:rPr lang="pt-BR" sz="2900" dirty="0" smtClean="0">
                <a:solidFill>
                  <a:srgbClr val="000080"/>
                </a:solidFill>
                <a:latin typeface="Palatino Linotype" pitchFamily="18" charset="0"/>
                <a:ea typeface="Lucida Sans Unicode" charset="0"/>
                <a:cs typeface="Lucida Sans Unicode" charset="0"/>
              </a:rPr>
              <a:t>presta</a:t>
            </a:r>
            <a:r>
              <a:rPr lang="pt-BR" sz="2900" dirty="0" smtClean="0">
                <a:solidFill>
                  <a:srgbClr val="000080"/>
                </a:solidFill>
                <a:latin typeface="Palatino Linotype" pitchFamily="18" charset="0"/>
                <a:ea typeface="Lucida Sans Unicode" charset="0"/>
                <a:cs typeface="Lucida Sans Unicode" charset="0"/>
              </a:rPr>
              <a:t>das </a:t>
            </a:r>
            <a:r>
              <a:rPr lang="pt-BR" sz="2900" dirty="0" smtClean="0">
                <a:solidFill>
                  <a:srgbClr val="000080"/>
                </a:solidFill>
                <a:latin typeface="Palatino Linotype" pitchFamily="18" charset="0"/>
                <a:ea typeface="Lucida Sans Unicode" charset="0"/>
                <a:cs typeface="Lucida Sans Unicode" charset="0"/>
              </a:rPr>
              <a:t>através do S-1200 – Remuneração </a:t>
            </a:r>
            <a:r>
              <a:rPr lang="pt-BR" sz="2900" dirty="0" err="1" smtClean="0">
                <a:solidFill>
                  <a:srgbClr val="000080"/>
                </a:solidFill>
                <a:latin typeface="Palatino Linotype" pitchFamily="18" charset="0"/>
                <a:ea typeface="Lucida Sans Unicode" charset="0"/>
                <a:cs typeface="Lucida Sans Unicode" charset="0"/>
              </a:rPr>
              <a:t>RGPS</a:t>
            </a:r>
            <a:r>
              <a:rPr lang="pt-BR" sz="2900" dirty="0" smtClean="0">
                <a:solidFill>
                  <a:srgbClr val="000080"/>
                </a:solidFill>
                <a:latin typeface="Palatino Linotype" pitchFamily="18" charset="0"/>
                <a:ea typeface="Lucida Sans Unicode" charset="0"/>
                <a:cs typeface="Lucida Sans Unicode" charset="0"/>
              </a:rPr>
              <a:t>;</a:t>
            </a:r>
            <a:endParaRPr lang="pt-BR" sz="2900" dirty="0" smtClean="0">
              <a:solidFill>
                <a:srgbClr val="000080"/>
              </a:solidFill>
              <a:latin typeface="Palatino Linotype" pitchFamily="18" charset="0"/>
              <a:ea typeface="Lucida Sans Unicode" charset="0"/>
              <a:cs typeface="Lucida Sans Unicode" charset="0"/>
            </a:endParaRPr>
          </a:p>
          <a:p>
            <a:pPr marL="615061" lvl="1" indent="-69850">
              <a:spcBef>
                <a:spcPts val="313"/>
              </a:spcBef>
              <a:spcAft>
                <a:spcPts val="888"/>
              </a:spcAft>
              <a:buFont typeface="Wingdings" charset="2"/>
              <a:buChar char=""/>
              <a:tabLst>
                <a:tab pos="69850" algn="l"/>
                <a:tab pos="517525" algn="l"/>
                <a:tab pos="966788" algn="l"/>
                <a:tab pos="1416050" algn="l"/>
                <a:tab pos="1865313" algn="l"/>
                <a:tab pos="2314575" algn="l"/>
                <a:tab pos="2763838" algn="l"/>
                <a:tab pos="3213100" algn="l"/>
                <a:tab pos="3662363" algn="l"/>
                <a:tab pos="4111625" algn="l"/>
                <a:tab pos="4560888" algn="l"/>
                <a:tab pos="5010150" algn="l"/>
                <a:tab pos="5459413" algn="l"/>
                <a:tab pos="5908675" algn="l"/>
                <a:tab pos="6357938" algn="l"/>
                <a:tab pos="6807200" algn="l"/>
                <a:tab pos="7256463" algn="l"/>
                <a:tab pos="7705725" algn="l"/>
                <a:tab pos="8154988" algn="l"/>
                <a:tab pos="8604250" algn="l"/>
                <a:tab pos="9053513" algn="l"/>
              </a:tabLst>
            </a:pPr>
            <a:r>
              <a:rPr lang="pt-BR" sz="2900" dirty="0" smtClean="0">
                <a:solidFill>
                  <a:srgbClr val="000080"/>
                </a:solidFill>
                <a:latin typeface="Palatino Linotype" pitchFamily="18" charset="0"/>
                <a:ea typeface="Lucida Sans Unicode" charset="0"/>
                <a:cs typeface="Lucida Sans Unicode" charset="0"/>
              </a:rPr>
              <a:t> Objetiva adequar o valor do desconto de acordo com a tabela progressiva e respeitar o limite máximo do salário de contribuição.</a:t>
            </a: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503238" y="1295400"/>
            <a:ext cx="6048375" cy="6477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5000" rIns="90000" bIns="45000"/>
          <a:lstStyle/>
          <a:p>
            <a:pPr>
              <a:spcBef>
                <a:spcPts val="313"/>
              </a:spcBef>
              <a:spcAft>
                <a:spcPts val="888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t-BR" sz="3800" b="1" dirty="0" smtClean="0">
                <a:solidFill>
                  <a:srgbClr val="000080"/>
                </a:solidFill>
                <a:latin typeface="Palatino Linotype" pitchFamily="18" charset="0"/>
                <a:ea typeface="Lucida Sans Unicode" charset="0"/>
                <a:cs typeface="Lucida Sans Unicode" charset="0"/>
              </a:rPr>
              <a:t>Eventos de Remuneração</a:t>
            </a:r>
          </a:p>
          <a:p>
            <a:pPr algn="l">
              <a:spcBef>
                <a:spcPts val="313"/>
              </a:spcBef>
              <a:spcAft>
                <a:spcPts val="888"/>
              </a:spcAft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pt-BR" sz="3800" b="1" dirty="0">
              <a:solidFill>
                <a:srgbClr val="000080"/>
              </a:solidFill>
              <a:latin typeface="Palatino Linotype" pitchFamily="18" charset="0"/>
              <a:ea typeface="Lucida Sans Unicode" charset="0"/>
              <a:cs typeface="Lucida Sans Unicode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576262" y="2303463"/>
            <a:ext cx="10421937" cy="47450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5000" rIns="90000" bIns="45000"/>
          <a:lstStyle/>
          <a:p>
            <a:pPr marL="69850" indent="-69850">
              <a:spcBef>
                <a:spcPts val="313"/>
              </a:spcBef>
              <a:spcAft>
                <a:spcPts val="888"/>
              </a:spcAft>
              <a:tabLst>
                <a:tab pos="69850" algn="l"/>
                <a:tab pos="517525" algn="l"/>
                <a:tab pos="966788" algn="l"/>
                <a:tab pos="1416050" algn="l"/>
                <a:tab pos="1865313" algn="l"/>
                <a:tab pos="2314575" algn="l"/>
                <a:tab pos="2763838" algn="l"/>
                <a:tab pos="3213100" algn="l"/>
                <a:tab pos="3662363" algn="l"/>
                <a:tab pos="4111625" algn="l"/>
                <a:tab pos="4560888" algn="l"/>
                <a:tab pos="5010150" algn="l"/>
                <a:tab pos="5459413" algn="l"/>
                <a:tab pos="5908675" algn="l"/>
                <a:tab pos="6357938" algn="l"/>
                <a:tab pos="6807200" algn="l"/>
                <a:tab pos="7256463" algn="l"/>
                <a:tab pos="7705725" algn="l"/>
                <a:tab pos="8154988" algn="l"/>
                <a:tab pos="8604250" algn="l"/>
                <a:tab pos="9053513" algn="l"/>
              </a:tabLst>
            </a:pPr>
            <a:r>
              <a:rPr lang="pt-BR" sz="2900" dirty="0" smtClean="0">
                <a:solidFill>
                  <a:srgbClr val="000080"/>
                </a:solidFill>
                <a:latin typeface="Palatino Linotype" pitchFamily="18" charset="0"/>
                <a:ea typeface="Lucida Sans Unicode" charset="0"/>
                <a:cs typeface="Lucida Sans Unicode" charset="0"/>
              </a:rPr>
              <a:t>Processos judiciais do trabalhador para não retenção ou retenção diferenciada de </a:t>
            </a:r>
            <a:r>
              <a:rPr lang="pt-BR" sz="2900" dirty="0" err="1" smtClean="0">
                <a:solidFill>
                  <a:srgbClr val="000080"/>
                </a:solidFill>
                <a:latin typeface="Palatino Linotype" pitchFamily="18" charset="0"/>
                <a:ea typeface="Lucida Sans Unicode" charset="0"/>
                <a:cs typeface="Lucida Sans Unicode" charset="0"/>
              </a:rPr>
              <a:t>CP</a:t>
            </a:r>
            <a:r>
              <a:rPr lang="pt-BR" sz="2900" dirty="0" smtClean="0">
                <a:solidFill>
                  <a:srgbClr val="000080"/>
                </a:solidFill>
                <a:latin typeface="Palatino Linotype" pitchFamily="18" charset="0"/>
                <a:ea typeface="Lucida Sans Unicode" charset="0"/>
                <a:cs typeface="Lucida Sans Unicode" charset="0"/>
              </a:rPr>
              <a:t> ou IRRF:</a:t>
            </a:r>
          </a:p>
          <a:p>
            <a:pPr marL="615061" lvl="1" indent="-69850">
              <a:spcBef>
                <a:spcPts val="313"/>
              </a:spcBef>
              <a:spcAft>
                <a:spcPts val="888"/>
              </a:spcAft>
              <a:buFont typeface="Wingdings" charset="2"/>
              <a:buChar char=""/>
              <a:tabLst>
                <a:tab pos="69850" algn="l"/>
                <a:tab pos="517525" algn="l"/>
                <a:tab pos="966788" algn="l"/>
                <a:tab pos="1416050" algn="l"/>
                <a:tab pos="1865313" algn="l"/>
                <a:tab pos="2314575" algn="l"/>
                <a:tab pos="2763838" algn="l"/>
                <a:tab pos="3213100" algn="l"/>
                <a:tab pos="3662363" algn="l"/>
                <a:tab pos="4111625" algn="l"/>
                <a:tab pos="4560888" algn="l"/>
                <a:tab pos="5010150" algn="l"/>
                <a:tab pos="5459413" algn="l"/>
                <a:tab pos="5908675" algn="l"/>
                <a:tab pos="6357938" algn="l"/>
                <a:tab pos="6807200" algn="l"/>
                <a:tab pos="7256463" algn="l"/>
                <a:tab pos="7705725" algn="l"/>
                <a:tab pos="8154988" algn="l"/>
                <a:tab pos="8604250" algn="l"/>
                <a:tab pos="9053513" algn="l"/>
              </a:tabLst>
            </a:pPr>
            <a:r>
              <a:rPr lang="pt-BR" sz="2900" dirty="0" smtClean="0">
                <a:solidFill>
                  <a:srgbClr val="000080"/>
                </a:solidFill>
                <a:latin typeface="Palatino Linotype" pitchFamily="18" charset="0"/>
                <a:ea typeface="Lucida Sans Unicode" charset="0"/>
                <a:cs typeface="Lucida Sans Unicode" charset="0"/>
              </a:rPr>
              <a:t> Em regra, a </a:t>
            </a:r>
            <a:r>
              <a:rPr lang="pt-BR" sz="2900" dirty="0" err="1" smtClean="0">
                <a:solidFill>
                  <a:srgbClr val="000080"/>
                </a:solidFill>
                <a:latin typeface="Palatino Linotype" pitchFamily="18" charset="0"/>
                <a:ea typeface="Lucida Sans Unicode" charset="0"/>
                <a:cs typeface="Lucida Sans Unicode" charset="0"/>
              </a:rPr>
              <a:t>CP</a:t>
            </a:r>
            <a:r>
              <a:rPr lang="pt-BR" sz="2900" dirty="0" smtClean="0">
                <a:solidFill>
                  <a:srgbClr val="000080"/>
                </a:solidFill>
                <a:latin typeface="Palatino Linotype" pitchFamily="18" charset="0"/>
                <a:ea typeface="Lucida Sans Unicode" charset="0"/>
                <a:cs typeface="Lucida Sans Unicode" charset="0"/>
              </a:rPr>
              <a:t> (</a:t>
            </a:r>
            <a:r>
              <a:rPr lang="pt-BR" sz="2900" dirty="0" err="1" smtClean="0">
                <a:solidFill>
                  <a:srgbClr val="000080"/>
                </a:solidFill>
                <a:latin typeface="Palatino Linotype" pitchFamily="18" charset="0"/>
                <a:ea typeface="Lucida Sans Unicode" charset="0"/>
                <a:cs typeface="Lucida Sans Unicode" charset="0"/>
              </a:rPr>
              <a:t>RGPS</a:t>
            </a:r>
            <a:r>
              <a:rPr lang="pt-BR" sz="2900" dirty="0" smtClean="0">
                <a:solidFill>
                  <a:srgbClr val="000080"/>
                </a:solidFill>
                <a:latin typeface="Palatino Linotype" pitchFamily="18" charset="0"/>
                <a:ea typeface="Lucida Sans Unicode" charset="0"/>
                <a:cs typeface="Lucida Sans Unicode" charset="0"/>
              </a:rPr>
              <a:t>) do empregado ou servidor é cobrada do empregador pelo valor calculado pelo eSocial;</a:t>
            </a:r>
          </a:p>
          <a:p>
            <a:pPr marL="615061" lvl="1" indent="-69850">
              <a:spcBef>
                <a:spcPts val="313"/>
              </a:spcBef>
              <a:spcAft>
                <a:spcPts val="888"/>
              </a:spcAft>
              <a:buFont typeface="Wingdings" charset="2"/>
              <a:buChar char=""/>
              <a:tabLst>
                <a:tab pos="69850" algn="l"/>
                <a:tab pos="517525" algn="l"/>
                <a:tab pos="966788" algn="l"/>
                <a:tab pos="1416050" algn="l"/>
                <a:tab pos="1865313" algn="l"/>
                <a:tab pos="2314575" algn="l"/>
                <a:tab pos="2763838" algn="l"/>
                <a:tab pos="3213100" algn="l"/>
                <a:tab pos="3662363" algn="l"/>
                <a:tab pos="4111625" algn="l"/>
                <a:tab pos="4560888" algn="l"/>
                <a:tab pos="5010150" algn="l"/>
                <a:tab pos="5459413" algn="l"/>
                <a:tab pos="5908675" algn="l"/>
                <a:tab pos="6357938" algn="l"/>
                <a:tab pos="6807200" algn="l"/>
                <a:tab pos="7256463" algn="l"/>
                <a:tab pos="7705725" algn="l"/>
                <a:tab pos="8154988" algn="l"/>
                <a:tab pos="8604250" algn="l"/>
                <a:tab pos="9053513" algn="l"/>
              </a:tabLst>
            </a:pPr>
            <a:r>
              <a:rPr lang="pt-BR" sz="2900" dirty="0" smtClean="0">
                <a:solidFill>
                  <a:srgbClr val="000080"/>
                </a:solidFill>
                <a:latin typeface="Palatino Linotype" pitchFamily="18" charset="0"/>
                <a:ea typeface="Lucida Sans Unicode" charset="0"/>
                <a:cs typeface="Lucida Sans Unicode" charset="0"/>
              </a:rPr>
              <a:t> Havendo informações de processos, não há cálculo ou conferência da </a:t>
            </a:r>
            <a:r>
              <a:rPr lang="pt-BR" sz="2900" dirty="0" err="1" smtClean="0">
                <a:solidFill>
                  <a:srgbClr val="000080"/>
                </a:solidFill>
                <a:latin typeface="Palatino Linotype" pitchFamily="18" charset="0"/>
                <a:ea typeface="Lucida Sans Unicode" charset="0"/>
                <a:cs typeface="Lucida Sans Unicode" charset="0"/>
              </a:rPr>
              <a:t>CP</a:t>
            </a:r>
            <a:r>
              <a:rPr lang="pt-BR" sz="2900" dirty="0" smtClean="0">
                <a:solidFill>
                  <a:srgbClr val="000080"/>
                </a:solidFill>
                <a:latin typeface="Palatino Linotype" pitchFamily="18" charset="0"/>
                <a:ea typeface="Lucida Sans Unicode" charset="0"/>
                <a:cs typeface="Lucida Sans Unicode" charset="0"/>
              </a:rPr>
              <a:t> descontada. Considera-se o valor efetivamente descontado.</a:t>
            </a: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503238" y="1295400"/>
            <a:ext cx="6048375" cy="6477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5000" rIns="90000" bIns="45000"/>
          <a:lstStyle/>
          <a:p>
            <a:pPr>
              <a:spcBef>
                <a:spcPts val="313"/>
              </a:spcBef>
              <a:spcAft>
                <a:spcPts val="888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t-BR" sz="3800" b="1" dirty="0" smtClean="0">
                <a:solidFill>
                  <a:srgbClr val="000080"/>
                </a:solidFill>
                <a:latin typeface="Palatino Linotype" pitchFamily="18" charset="0"/>
                <a:ea typeface="Lucida Sans Unicode" charset="0"/>
                <a:cs typeface="Lucida Sans Unicode" charset="0"/>
              </a:rPr>
              <a:t>Eventos de Remuneração</a:t>
            </a:r>
          </a:p>
          <a:p>
            <a:pPr algn="l">
              <a:spcBef>
                <a:spcPts val="313"/>
              </a:spcBef>
              <a:spcAft>
                <a:spcPts val="888"/>
              </a:spcAft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pt-BR" sz="3800" b="1" dirty="0">
              <a:solidFill>
                <a:srgbClr val="000080"/>
              </a:solidFill>
              <a:latin typeface="Palatino Linotype" pitchFamily="18" charset="0"/>
              <a:ea typeface="Lucida Sans Unicode" charset="0"/>
              <a:cs typeface="Lucida Sans Unicode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576262" y="2303463"/>
            <a:ext cx="10421937" cy="47450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5000" rIns="90000" bIns="45000"/>
          <a:lstStyle/>
          <a:p>
            <a:pPr marL="69850" indent="-69850">
              <a:spcBef>
                <a:spcPts val="313"/>
              </a:spcBef>
              <a:spcAft>
                <a:spcPts val="888"/>
              </a:spcAft>
              <a:tabLst>
                <a:tab pos="69850" algn="l"/>
                <a:tab pos="517525" algn="l"/>
                <a:tab pos="966788" algn="l"/>
                <a:tab pos="1416050" algn="l"/>
                <a:tab pos="1865313" algn="l"/>
                <a:tab pos="2314575" algn="l"/>
                <a:tab pos="2763838" algn="l"/>
                <a:tab pos="3213100" algn="l"/>
                <a:tab pos="3662363" algn="l"/>
                <a:tab pos="4111625" algn="l"/>
                <a:tab pos="4560888" algn="l"/>
                <a:tab pos="5010150" algn="l"/>
                <a:tab pos="5459413" algn="l"/>
                <a:tab pos="5908675" algn="l"/>
                <a:tab pos="6357938" algn="l"/>
                <a:tab pos="6807200" algn="l"/>
                <a:tab pos="7256463" algn="l"/>
                <a:tab pos="7705725" algn="l"/>
                <a:tab pos="8154988" algn="l"/>
                <a:tab pos="8604250" algn="l"/>
                <a:tab pos="9053513" algn="l"/>
              </a:tabLst>
            </a:pPr>
            <a:r>
              <a:rPr lang="pt-BR" sz="2900" dirty="0" smtClean="0">
                <a:solidFill>
                  <a:srgbClr val="000080"/>
                </a:solidFill>
                <a:latin typeface="Palatino Linotype" pitchFamily="18" charset="0"/>
                <a:ea typeface="Lucida Sans Unicode" charset="0"/>
                <a:cs typeface="Lucida Sans Unicode" charset="0"/>
              </a:rPr>
              <a:t>Deve-se criar nos eventos remuneratórios, um demonstrativo de valores devidos para cada pagamento previsto:</a:t>
            </a:r>
          </a:p>
          <a:p>
            <a:pPr marL="615061" lvl="1" indent="-69850">
              <a:spcBef>
                <a:spcPts val="313"/>
              </a:spcBef>
              <a:spcAft>
                <a:spcPts val="888"/>
              </a:spcAft>
              <a:buFont typeface="Wingdings" charset="2"/>
              <a:buChar char=""/>
              <a:tabLst>
                <a:tab pos="69850" algn="l"/>
                <a:tab pos="517525" algn="l"/>
                <a:tab pos="966788" algn="l"/>
                <a:tab pos="1416050" algn="l"/>
                <a:tab pos="1865313" algn="l"/>
                <a:tab pos="2314575" algn="l"/>
                <a:tab pos="2763838" algn="l"/>
                <a:tab pos="3213100" algn="l"/>
                <a:tab pos="3662363" algn="l"/>
                <a:tab pos="4111625" algn="l"/>
                <a:tab pos="4560888" algn="l"/>
                <a:tab pos="5010150" algn="l"/>
                <a:tab pos="5459413" algn="l"/>
                <a:tab pos="5908675" algn="l"/>
                <a:tab pos="6357938" algn="l"/>
                <a:tab pos="6807200" algn="l"/>
                <a:tab pos="7256463" algn="l"/>
                <a:tab pos="7705725" algn="l"/>
                <a:tab pos="8154988" algn="l"/>
                <a:tab pos="8604250" algn="l"/>
                <a:tab pos="9053513" algn="l"/>
              </a:tabLst>
            </a:pPr>
            <a:r>
              <a:rPr lang="pt-BR" sz="2900" dirty="0" smtClean="0">
                <a:solidFill>
                  <a:srgbClr val="000080"/>
                </a:solidFill>
                <a:latin typeface="Palatino Linotype" pitchFamily="18" charset="0"/>
                <a:ea typeface="Lucida Sans Unicode" charset="0"/>
                <a:cs typeface="Lucida Sans Unicode" charset="0"/>
              </a:rPr>
              <a:t> Em cada demonstrativo detalham-se as verbas a serem </a:t>
            </a:r>
            <a:r>
              <a:rPr lang="pt-BR" sz="2900" dirty="0" smtClean="0">
                <a:solidFill>
                  <a:srgbClr val="000080"/>
                </a:solidFill>
                <a:latin typeface="Palatino Linotype" pitchFamily="18" charset="0"/>
                <a:ea typeface="Lucida Sans Unicode" charset="0"/>
                <a:cs typeface="Lucida Sans Unicode" charset="0"/>
              </a:rPr>
              <a:t>pagas.</a:t>
            </a:r>
            <a:endParaRPr lang="pt-BR" sz="2900" dirty="0" smtClean="0">
              <a:solidFill>
                <a:srgbClr val="000080"/>
              </a:solidFill>
              <a:latin typeface="Palatino Linotype" pitchFamily="18" charset="0"/>
              <a:ea typeface="Lucida Sans Unicode" charset="0"/>
              <a:cs typeface="Lucida Sans Unicode" charset="0"/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503238" y="1295400"/>
            <a:ext cx="6048375" cy="6477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5000" rIns="90000" bIns="45000"/>
          <a:lstStyle/>
          <a:p>
            <a:pPr>
              <a:spcBef>
                <a:spcPts val="313"/>
              </a:spcBef>
              <a:spcAft>
                <a:spcPts val="888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t-BR" sz="3800" b="1" dirty="0" smtClean="0">
                <a:solidFill>
                  <a:srgbClr val="000080"/>
                </a:solidFill>
                <a:latin typeface="Palatino Linotype" pitchFamily="18" charset="0"/>
                <a:ea typeface="Lucida Sans Unicode" charset="0"/>
                <a:cs typeface="Lucida Sans Unicode" charset="0"/>
              </a:rPr>
              <a:t>Eventos de Remuneração</a:t>
            </a:r>
          </a:p>
          <a:p>
            <a:pPr algn="l">
              <a:spcBef>
                <a:spcPts val="313"/>
              </a:spcBef>
              <a:spcAft>
                <a:spcPts val="888"/>
              </a:spcAft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pt-BR" sz="3800" b="1" dirty="0">
              <a:solidFill>
                <a:srgbClr val="000080"/>
              </a:solidFill>
              <a:latin typeface="Palatino Linotype" pitchFamily="18" charset="0"/>
              <a:ea typeface="Lucida Sans Unicode" charset="0"/>
              <a:cs typeface="Lucida Sans Unicode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576262" y="2303463"/>
            <a:ext cx="10421937" cy="47450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5000" rIns="90000" bIns="45000"/>
          <a:lstStyle/>
          <a:p>
            <a:pPr marL="69850" indent="-69850">
              <a:spcBef>
                <a:spcPts val="313"/>
              </a:spcBef>
              <a:spcAft>
                <a:spcPts val="888"/>
              </a:spcAft>
              <a:tabLst>
                <a:tab pos="69850" algn="l"/>
                <a:tab pos="517525" algn="l"/>
                <a:tab pos="966788" algn="l"/>
                <a:tab pos="1416050" algn="l"/>
                <a:tab pos="1865313" algn="l"/>
                <a:tab pos="2314575" algn="l"/>
                <a:tab pos="2763838" algn="l"/>
                <a:tab pos="3213100" algn="l"/>
                <a:tab pos="3662363" algn="l"/>
                <a:tab pos="4111625" algn="l"/>
                <a:tab pos="4560888" algn="l"/>
                <a:tab pos="5010150" algn="l"/>
                <a:tab pos="5459413" algn="l"/>
                <a:tab pos="5908675" algn="l"/>
                <a:tab pos="6357938" algn="l"/>
                <a:tab pos="6807200" algn="l"/>
                <a:tab pos="7256463" algn="l"/>
                <a:tab pos="7705725" algn="l"/>
                <a:tab pos="8154988" algn="l"/>
                <a:tab pos="8604250" algn="l"/>
                <a:tab pos="9053513" algn="l"/>
              </a:tabLst>
            </a:pPr>
            <a:r>
              <a:rPr lang="pt-BR" sz="2900" dirty="0" smtClean="0">
                <a:solidFill>
                  <a:srgbClr val="000080"/>
                </a:solidFill>
                <a:latin typeface="Palatino Linotype" pitchFamily="18" charset="0"/>
                <a:ea typeface="Lucida Sans Unicode" charset="0"/>
                <a:cs typeface="Lucida Sans Unicode" charset="0"/>
              </a:rPr>
              <a:t>Em cada demonstrativo, </a:t>
            </a:r>
            <a:r>
              <a:rPr lang="pt-BR" sz="2900" dirty="0" smtClean="0">
                <a:solidFill>
                  <a:srgbClr val="000080"/>
                </a:solidFill>
                <a:latin typeface="Palatino Linotype" pitchFamily="18" charset="0"/>
                <a:ea typeface="Lucida Sans Unicode" charset="0"/>
                <a:cs typeface="Lucida Sans Unicode" charset="0"/>
              </a:rPr>
              <a:t>podem ser informados:</a:t>
            </a:r>
            <a:endParaRPr lang="pt-BR" sz="2900" dirty="0" smtClean="0">
              <a:solidFill>
                <a:srgbClr val="000080"/>
              </a:solidFill>
              <a:latin typeface="Palatino Linotype" pitchFamily="18" charset="0"/>
              <a:ea typeface="Lucida Sans Unicode" charset="0"/>
              <a:cs typeface="Lucida Sans Unicode" charset="0"/>
            </a:endParaRPr>
          </a:p>
          <a:p>
            <a:pPr marL="615061" lvl="1" indent="-69850">
              <a:spcBef>
                <a:spcPts val="313"/>
              </a:spcBef>
              <a:spcAft>
                <a:spcPts val="888"/>
              </a:spcAft>
              <a:buFont typeface="Wingdings" charset="2"/>
              <a:buChar char=""/>
              <a:tabLst>
                <a:tab pos="69850" algn="l"/>
                <a:tab pos="517525" algn="l"/>
                <a:tab pos="966788" algn="l"/>
                <a:tab pos="1416050" algn="l"/>
                <a:tab pos="1865313" algn="l"/>
                <a:tab pos="2314575" algn="l"/>
                <a:tab pos="2763838" algn="l"/>
                <a:tab pos="3213100" algn="l"/>
                <a:tab pos="3662363" algn="l"/>
                <a:tab pos="4111625" algn="l"/>
                <a:tab pos="4560888" algn="l"/>
                <a:tab pos="5010150" algn="l"/>
                <a:tab pos="5459413" algn="l"/>
                <a:tab pos="5908675" algn="l"/>
                <a:tab pos="6357938" algn="l"/>
                <a:tab pos="6807200" algn="l"/>
                <a:tab pos="7256463" algn="l"/>
                <a:tab pos="7705725" algn="l"/>
                <a:tab pos="8154988" algn="l"/>
                <a:tab pos="8604250" algn="l"/>
                <a:tab pos="9053513" algn="l"/>
              </a:tabLst>
            </a:pPr>
            <a:r>
              <a:rPr lang="pt-BR" sz="2900" dirty="0" smtClean="0">
                <a:solidFill>
                  <a:srgbClr val="000080"/>
                </a:solidFill>
                <a:latin typeface="Palatino Linotype" pitchFamily="18" charset="0"/>
                <a:ea typeface="Lucida Sans Unicode" charset="0"/>
                <a:cs typeface="Lucida Sans Unicode" charset="0"/>
              </a:rPr>
              <a:t> Remuneração do período de apuração </a:t>
            </a:r>
            <a:r>
              <a:rPr lang="pt-BR" sz="2900" dirty="0" smtClean="0">
                <a:solidFill>
                  <a:srgbClr val="000080"/>
                </a:solidFill>
                <a:latin typeface="Palatino Linotype" pitchFamily="18" charset="0"/>
                <a:ea typeface="Lucida Sans Unicode" charset="0"/>
                <a:cs typeface="Lucida Sans Unicode" charset="0"/>
              </a:rPr>
              <a:t>–</a:t>
            </a:r>
            <a:r>
              <a:rPr lang="pt-BR" sz="2900" dirty="0" smtClean="0">
                <a:solidFill>
                  <a:srgbClr val="000080"/>
                </a:solidFill>
                <a:latin typeface="Palatino Linotype" pitchFamily="18" charset="0"/>
                <a:ea typeface="Lucida Sans Unicode" charset="0"/>
                <a:cs typeface="Lucida Sans Unicode" charset="0"/>
              </a:rPr>
              <a:t> Salários </a:t>
            </a:r>
            <a:r>
              <a:rPr lang="pt-BR" sz="2900" dirty="0" smtClean="0">
                <a:solidFill>
                  <a:srgbClr val="000080"/>
                </a:solidFill>
                <a:latin typeface="Palatino Linotype" pitchFamily="18" charset="0"/>
                <a:ea typeface="Lucida Sans Unicode" charset="0"/>
                <a:cs typeface="Lucida Sans Unicode" charset="0"/>
              </a:rPr>
              <a:t>do mês;</a:t>
            </a:r>
          </a:p>
          <a:p>
            <a:pPr marL="615061" lvl="1" indent="-69850">
              <a:spcBef>
                <a:spcPts val="313"/>
              </a:spcBef>
              <a:spcAft>
                <a:spcPts val="888"/>
              </a:spcAft>
              <a:buFont typeface="Wingdings" charset="2"/>
              <a:buChar char=""/>
              <a:tabLst>
                <a:tab pos="69850" algn="l"/>
                <a:tab pos="517525" algn="l"/>
                <a:tab pos="966788" algn="l"/>
                <a:tab pos="1416050" algn="l"/>
                <a:tab pos="1865313" algn="l"/>
                <a:tab pos="2314575" algn="l"/>
                <a:tab pos="2763838" algn="l"/>
                <a:tab pos="3213100" algn="l"/>
                <a:tab pos="3662363" algn="l"/>
                <a:tab pos="4111625" algn="l"/>
                <a:tab pos="4560888" algn="l"/>
                <a:tab pos="5010150" algn="l"/>
                <a:tab pos="5459413" algn="l"/>
                <a:tab pos="5908675" algn="l"/>
                <a:tab pos="6357938" algn="l"/>
                <a:tab pos="6807200" algn="l"/>
                <a:tab pos="7256463" algn="l"/>
                <a:tab pos="7705725" algn="l"/>
                <a:tab pos="8154988" algn="l"/>
                <a:tab pos="8604250" algn="l"/>
                <a:tab pos="9053513" algn="l"/>
              </a:tabLst>
            </a:pPr>
            <a:r>
              <a:rPr lang="pt-BR" sz="2900" dirty="0" smtClean="0">
                <a:solidFill>
                  <a:srgbClr val="000080"/>
                </a:solidFill>
                <a:latin typeface="Palatino Linotype" pitchFamily="18" charset="0"/>
                <a:ea typeface="Lucida Sans Unicode" charset="0"/>
                <a:cs typeface="Lucida Sans Unicode" charset="0"/>
              </a:rPr>
              <a:t> Remuneração </a:t>
            </a:r>
            <a:r>
              <a:rPr lang="pt-BR" sz="2900" dirty="0" smtClean="0">
                <a:solidFill>
                  <a:srgbClr val="000080"/>
                </a:solidFill>
                <a:latin typeface="Palatino Linotype" pitchFamily="18" charset="0"/>
                <a:ea typeface="Lucida Sans Unicode" charset="0"/>
                <a:cs typeface="Lucida Sans Unicode" charset="0"/>
              </a:rPr>
              <a:t>de períodos </a:t>
            </a:r>
            <a:r>
              <a:rPr lang="pt-BR" sz="2900" dirty="0" smtClean="0">
                <a:solidFill>
                  <a:srgbClr val="000080"/>
                </a:solidFill>
                <a:latin typeface="Palatino Linotype" pitchFamily="18" charset="0"/>
                <a:ea typeface="Lucida Sans Unicode" charset="0"/>
                <a:cs typeface="Lucida Sans Unicode" charset="0"/>
              </a:rPr>
              <a:t>anteriores.</a:t>
            </a:r>
            <a:endParaRPr lang="pt-BR" sz="2900" dirty="0" smtClean="0">
              <a:solidFill>
                <a:srgbClr val="000080"/>
              </a:solidFill>
              <a:latin typeface="Palatino Linotype" pitchFamily="18" charset="0"/>
              <a:ea typeface="Lucida Sans Unicode" charset="0"/>
              <a:cs typeface="Lucida Sans Unicode" charset="0"/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503238" y="1295400"/>
            <a:ext cx="6048375" cy="6477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5000" rIns="90000" bIns="45000"/>
          <a:lstStyle/>
          <a:p>
            <a:pPr>
              <a:spcBef>
                <a:spcPts val="313"/>
              </a:spcBef>
              <a:spcAft>
                <a:spcPts val="888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t-BR" sz="3800" b="1" dirty="0" smtClean="0">
                <a:solidFill>
                  <a:srgbClr val="000080"/>
                </a:solidFill>
                <a:latin typeface="Palatino Linotype" pitchFamily="18" charset="0"/>
                <a:ea typeface="Lucida Sans Unicode" charset="0"/>
                <a:cs typeface="Lucida Sans Unicode" charset="0"/>
              </a:rPr>
              <a:t>Eventos de Remuneração</a:t>
            </a:r>
          </a:p>
          <a:p>
            <a:pPr algn="l">
              <a:spcBef>
                <a:spcPts val="313"/>
              </a:spcBef>
              <a:spcAft>
                <a:spcPts val="888"/>
              </a:spcAft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pt-BR" sz="3800" b="1" dirty="0">
              <a:solidFill>
                <a:srgbClr val="000080"/>
              </a:solidFill>
              <a:latin typeface="Palatino Linotype" pitchFamily="18" charset="0"/>
              <a:ea typeface="Lucida Sans Unicode" charset="0"/>
              <a:cs typeface="Lucida Sans Unicode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576262" y="2303463"/>
            <a:ext cx="10421937" cy="47450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5000" rIns="90000" bIns="45000"/>
          <a:lstStyle/>
          <a:p>
            <a:pPr marL="69850" indent="-69850">
              <a:spcBef>
                <a:spcPts val="313"/>
              </a:spcBef>
              <a:spcAft>
                <a:spcPts val="888"/>
              </a:spcAft>
              <a:tabLst>
                <a:tab pos="69850" algn="l"/>
                <a:tab pos="517525" algn="l"/>
                <a:tab pos="966788" algn="l"/>
                <a:tab pos="1416050" algn="l"/>
                <a:tab pos="1865313" algn="l"/>
                <a:tab pos="2314575" algn="l"/>
                <a:tab pos="2763838" algn="l"/>
                <a:tab pos="3213100" algn="l"/>
                <a:tab pos="3662363" algn="l"/>
                <a:tab pos="4111625" algn="l"/>
                <a:tab pos="4560888" algn="l"/>
                <a:tab pos="5010150" algn="l"/>
                <a:tab pos="5459413" algn="l"/>
                <a:tab pos="5908675" algn="l"/>
                <a:tab pos="6357938" algn="l"/>
                <a:tab pos="6807200" algn="l"/>
                <a:tab pos="7256463" algn="l"/>
                <a:tab pos="7705725" algn="l"/>
                <a:tab pos="8154988" algn="l"/>
                <a:tab pos="8604250" algn="l"/>
                <a:tab pos="9053513" algn="l"/>
              </a:tabLst>
            </a:pPr>
            <a:r>
              <a:rPr lang="pt-BR" sz="2900" dirty="0" smtClean="0">
                <a:solidFill>
                  <a:srgbClr val="000080"/>
                </a:solidFill>
                <a:latin typeface="Palatino Linotype" pitchFamily="18" charset="0"/>
                <a:ea typeface="Lucida Sans Unicode" charset="0"/>
                <a:cs typeface="Lucida Sans Unicode" charset="0"/>
              </a:rPr>
              <a:t>Remuneração de períodos anteriores:</a:t>
            </a:r>
          </a:p>
          <a:p>
            <a:pPr marL="615061" lvl="1" indent="-69850">
              <a:spcBef>
                <a:spcPts val="313"/>
              </a:spcBef>
              <a:spcAft>
                <a:spcPts val="888"/>
              </a:spcAft>
              <a:tabLst>
                <a:tab pos="69850" algn="l"/>
                <a:tab pos="517525" algn="l"/>
                <a:tab pos="966788" algn="l"/>
                <a:tab pos="1416050" algn="l"/>
                <a:tab pos="1865313" algn="l"/>
                <a:tab pos="2314575" algn="l"/>
                <a:tab pos="2763838" algn="l"/>
                <a:tab pos="3213100" algn="l"/>
                <a:tab pos="3662363" algn="l"/>
                <a:tab pos="4111625" algn="l"/>
                <a:tab pos="4560888" algn="l"/>
                <a:tab pos="5010150" algn="l"/>
                <a:tab pos="5459413" algn="l"/>
                <a:tab pos="5908675" algn="l"/>
                <a:tab pos="6357938" algn="l"/>
                <a:tab pos="6807200" algn="l"/>
                <a:tab pos="7256463" algn="l"/>
                <a:tab pos="7705725" algn="l"/>
                <a:tab pos="8154988" algn="l"/>
                <a:tab pos="8604250" algn="l"/>
                <a:tab pos="9053513" algn="l"/>
              </a:tabLst>
            </a:pPr>
            <a:r>
              <a:rPr lang="pt-BR" sz="2900" dirty="0" smtClean="0">
                <a:solidFill>
                  <a:srgbClr val="000080"/>
                </a:solidFill>
                <a:latin typeface="Palatino Linotype" pitchFamily="18" charset="0"/>
                <a:ea typeface="Lucida Sans Unicode" charset="0"/>
                <a:cs typeface="Lucida Sans Unicode" charset="0"/>
              </a:rPr>
              <a:t>a) Diferenças salariais provenientes de acordos coletivos, convenção coletiva e dissídio;</a:t>
            </a:r>
          </a:p>
          <a:p>
            <a:pPr marL="615061" lvl="1" indent="-69850">
              <a:spcBef>
                <a:spcPts val="313"/>
              </a:spcBef>
              <a:spcAft>
                <a:spcPts val="888"/>
              </a:spcAft>
              <a:tabLst>
                <a:tab pos="69850" algn="l"/>
                <a:tab pos="517525" algn="l"/>
                <a:tab pos="966788" algn="l"/>
                <a:tab pos="1416050" algn="l"/>
                <a:tab pos="1865313" algn="l"/>
                <a:tab pos="2314575" algn="l"/>
                <a:tab pos="2763838" algn="l"/>
                <a:tab pos="3213100" algn="l"/>
                <a:tab pos="3662363" algn="l"/>
                <a:tab pos="4111625" algn="l"/>
                <a:tab pos="4560888" algn="l"/>
                <a:tab pos="5010150" algn="l"/>
                <a:tab pos="5459413" algn="l"/>
                <a:tab pos="5908675" algn="l"/>
                <a:tab pos="6357938" algn="l"/>
                <a:tab pos="6807200" algn="l"/>
                <a:tab pos="7256463" algn="l"/>
                <a:tab pos="7705725" algn="l"/>
                <a:tab pos="8154988" algn="l"/>
                <a:tab pos="8604250" algn="l"/>
                <a:tab pos="9053513" algn="l"/>
              </a:tabLst>
            </a:pPr>
            <a:r>
              <a:rPr lang="pt-BR" sz="2900" dirty="0" smtClean="0">
                <a:solidFill>
                  <a:srgbClr val="000080"/>
                </a:solidFill>
                <a:latin typeface="Palatino Linotype" pitchFamily="18" charset="0"/>
                <a:ea typeface="Lucida Sans Unicode" charset="0"/>
                <a:cs typeface="Lucida Sans Unicode" charset="0"/>
              </a:rPr>
              <a:t>b) Diferenças de </a:t>
            </a:r>
            <a:r>
              <a:rPr lang="pt-BR" sz="2900" dirty="0" smtClean="0">
                <a:solidFill>
                  <a:srgbClr val="000080"/>
                </a:solidFill>
                <a:latin typeface="Palatino Linotype" pitchFamily="18" charset="0"/>
                <a:ea typeface="Lucida Sans Unicode" charset="0"/>
                <a:cs typeface="Lucida Sans Unicode" charset="0"/>
              </a:rPr>
              <a:t>vencimentos </a:t>
            </a:r>
            <a:r>
              <a:rPr lang="pt-BR" sz="2900" dirty="0" smtClean="0">
                <a:solidFill>
                  <a:srgbClr val="000080"/>
                </a:solidFill>
                <a:latin typeface="Palatino Linotype" pitchFamily="18" charset="0"/>
                <a:ea typeface="Lucida Sans Unicode" charset="0"/>
                <a:cs typeface="Lucida Sans Unicode" charset="0"/>
              </a:rPr>
              <a:t>provenientes de disposições legais (órgãos públicos);</a:t>
            </a:r>
          </a:p>
          <a:p>
            <a:pPr marL="615061" lvl="1" indent="-69850">
              <a:spcBef>
                <a:spcPts val="313"/>
              </a:spcBef>
              <a:spcAft>
                <a:spcPts val="888"/>
              </a:spcAft>
              <a:tabLst>
                <a:tab pos="69850" algn="l"/>
                <a:tab pos="517525" algn="l"/>
                <a:tab pos="966788" algn="l"/>
                <a:tab pos="1416050" algn="l"/>
                <a:tab pos="1865313" algn="l"/>
                <a:tab pos="2314575" algn="l"/>
                <a:tab pos="2763838" algn="l"/>
                <a:tab pos="3213100" algn="l"/>
                <a:tab pos="3662363" algn="l"/>
                <a:tab pos="4111625" algn="l"/>
                <a:tab pos="4560888" algn="l"/>
                <a:tab pos="5010150" algn="l"/>
                <a:tab pos="5459413" algn="l"/>
                <a:tab pos="5908675" algn="l"/>
                <a:tab pos="6357938" algn="l"/>
                <a:tab pos="6807200" algn="l"/>
                <a:tab pos="7256463" algn="l"/>
                <a:tab pos="7705725" algn="l"/>
                <a:tab pos="8154988" algn="l"/>
                <a:tab pos="8604250" algn="l"/>
                <a:tab pos="9053513" algn="l"/>
              </a:tabLst>
            </a:pPr>
            <a:r>
              <a:rPr lang="pt-BR" sz="2900" dirty="0" smtClean="0">
                <a:solidFill>
                  <a:srgbClr val="000080"/>
                </a:solidFill>
                <a:latin typeface="Palatino Linotype" pitchFamily="18" charset="0"/>
                <a:ea typeface="Lucida Sans Unicode" charset="0"/>
                <a:cs typeface="Lucida Sans Unicode" charset="0"/>
              </a:rPr>
              <a:t>c) Bases de cálculo p/efeitos de apuração de FGTS resultantes de conversão de licença saúde em acidente de trabalho;</a:t>
            </a:r>
          </a:p>
          <a:p>
            <a:pPr marL="615061" lvl="1" indent="-69850">
              <a:spcBef>
                <a:spcPts val="313"/>
              </a:spcBef>
              <a:spcAft>
                <a:spcPts val="888"/>
              </a:spcAft>
              <a:tabLst>
                <a:tab pos="69850" algn="l"/>
                <a:tab pos="517525" algn="l"/>
                <a:tab pos="966788" algn="l"/>
                <a:tab pos="1416050" algn="l"/>
                <a:tab pos="1865313" algn="l"/>
                <a:tab pos="2314575" algn="l"/>
                <a:tab pos="2763838" algn="l"/>
                <a:tab pos="3213100" algn="l"/>
                <a:tab pos="3662363" algn="l"/>
                <a:tab pos="4111625" algn="l"/>
                <a:tab pos="4560888" algn="l"/>
                <a:tab pos="5010150" algn="l"/>
                <a:tab pos="5459413" algn="l"/>
                <a:tab pos="5908675" algn="l"/>
                <a:tab pos="6357938" algn="l"/>
                <a:tab pos="6807200" algn="l"/>
                <a:tab pos="7256463" algn="l"/>
                <a:tab pos="7705725" algn="l"/>
                <a:tab pos="8154988" algn="l"/>
                <a:tab pos="8604250" algn="l"/>
                <a:tab pos="9053513" algn="l"/>
              </a:tabLst>
            </a:pPr>
            <a:r>
              <a:rPr lang="pt-BR" sz="2900" dirty="0" smtClean="0">
                <a:solidFill>
                  <a:srgbClr val="000080"/>
                </a:solidFill>
                <a:latin typeface="Palatino Linotype" pitchFamily="18" charset="0"/>
                <a:ea typeface="Lucida Sans Unicode" charset="0"/>
                <a:cs typeface="Lucida Sans Unicode" charset="0"/>
              </a:rPr>
              <a:t>d) Verbas devidas após o desligamento.</a:t>
            </a:r>
          </a:p>
          <a:p>
            <a:pPr marL="615061" lvl="1" indent="-69850">
              <a:spcBef>
                <a:spcPts val="313"/>
              </a:spcBef>
              <a:spcAft>
                <a:spcPts val="888"/>
              </a:spcAft>
              <a:tabLst>
                <a:tab pos="69850" algn="l"/>
                <a:tab pos="517525" algn="l"/>
                <a:tab pos="966788" algn="l"/>
                <a:tab pos="1416050" algn="l"/>
                <a:tab pos="1865313" algn="l"/>
                <a:tab pos="2314575" algn="l"/>
                <a:tab pos="2763838" algn="l"/>
                <a:tab pos="3213100" algn="l"/>
                <a:tab pos="3662363" algn="l"/>
                <a:tab pos="4111625" algn="l"/>
                <a:tab pos="4560888" algn="l"/>
                <a:tab pos="5010150" algn="l"/>
                <a:tab pos="5459413" algn="l"/>
                <a:tab pos="5908675" algn="l"/>
                <a:tab pos="6357938" algn="l"/>
                <a:tab pos="6807200" algn="l"/>
                <a:tab pos="7256463" algn="l"/>
                <a:tab pos="7705725" algn="l"/>
                <a:tab pos="8154988" algn="l"/>
                <a:tab pos="8604250" algn="l"/>
                <a:tab pos="9053513" algn="l"/>
              </a:tabLst>
            </a:pPr>
            <a:r>
              <a:rPr lang="pt-BR" sz="2900" dirty="0" smtClean="0">
                <a:solidFill>
                  <a:srgbClr val="000080"/>
                </a:solidFill>
                <a:latin typeface="Palatino Linotype" pitchFamily="18" charset="0"/>
                <a:ea typeface="Lucida Sans Unicode" charset="0"/>
                <a:cs typeface="Lucida Sans Unicode" charset="0"/>
              </a:rPr>
              <a:t>Pode constituir </a:t>
            </a:r>
            <a:r>
              <a:rPr lang="pt-BR" sz="2900" dirty="0" err="1" smtClean="0">
                <a:solidFill>
                  <a:srgbClr val="000080"/>
                </a:solidFill>
                <a:latin typeface="Palatino Linotype" pitchFamily="18" charset="0"/>
                <a:ea typeface="Lucida Sans Unicode" charset="0"/>
                <a:cs typeface="Lucida Sans Unicode" charset="0"/>
              </a:rPr>
              <a:t>RRA</a:t>
            </a:r>
            <a:r>
              <a:rPr lang="pt-BR" sz="2900" dirty="0" smtClean="0">
                <a:solidFill>
                  <a:srgbClr val="000080"/>
                </a:solidFill>
                <a:latin typeface="Palatino Linotype" pitchFamily="18" charset="0"/>
                <a:ea typeface="Lucida Sans Unicode" charset="0"/>
                <a:cs typeface="Lucida Sans Unicode" charset="0"/>
              </a:rPr>
              <a:t> (para efeitos de IR).</a:t>
            </a: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503238" y="1295400"/>
            <a:ext cx="6048375" cy="6477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5000" rIns="90000" bIns="45000"/>
          <a:lstStyle/>
          <a:p>
            <a:pPr>
              <a:spcBef>
                <a:spcPts val="313"/>
              </a:spcBef>
              <a:spcAft>
                <a:spcPts val="888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t-BR" sz="3800" b="1" dirty="0" smtClean="0">
                <a:solidFill>
                  <a:srgbClr val="000080"/>
                </a:solidFill>
                <a:latin typeface="Palatino Linotype" pitchFamily="18" charset="0"/>
                <a:ea typeface="Lucida Sans Unicode" charset="0"/>
                <a:cs typeface="Lucida Sans Unicode" charset="0"/>
              </a:rPr>
              <a:t>Eventos de Remuneração</a:t>
            </a:r>
          </a:p>
          <a:p>
            <a:pPr algn="l">
              <a:spcBef>
                <a:spcPts val="313"/>
              </a:spcBef>
              <a:spcAft>
                <a:spcPts val="888"/>
              </a:spcAft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pt-BR" sz="3800" b="1" dirty="0">
              <a:solidFill>
                <a:srgbClr val="000080"/>
              </a:solidFill>
              <a:latin typeface="Palatino Linotype" pitchFamily="18" charset="0"/>
              <a:ea typeface="Lucida Sans Unicode" charset="0"/>
              <a:cs typeface="Lucida Sans Unicode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576262" y="2303463"/>
            <a:ext cx="10421937" cy="47450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5000" rIns="90000" bIns="45000"/>
          <a:lstStyle/>
          <a:p>
            <a:pPr marL="615061" lvl="1" indent="-69850">
              <a:spcBef>
                <a:spcPts val="313"/>
              </a:spcBef>
              <a:spcAft>
                <a:spcPts val="888"/>
              </a:spcAft>
              <a:buFont typeface="Wingdings" charset="2"/>
              <a:buChar char=""/>
              <a:tabLst>
                <a:tab pos="69850" algn="l"/>
                <a:tab pos="517525" algn="l"/>
                <a:tab pos="966788" algn="l"/>
                <a:tab pos="1416050" algn="l"/>
                <a:tab pos="1865313" algn="l"/>
                <a:tab pos="2314575" algn="l"/>
                <a:tab pos="2763838" algn="l"/>
                <a:tab pos="3213100" algn="l"/>
                <a:tab pos="3662363" algn="l"/>
                <a:tab pos="4111625" algn="l"/>
                <a:tab pos="4560888" algn="l"/>
                <a:tab pos="5010150" algn="l"/>
                <a:tab pos="5459413" algn="l"/>
                <a:tab pos="5908675" algn="l"/>
                <a:tab pos="6357938" algn="l"/>
                <a:tab pos="6807200" algn="l"/>
                <a:tab pos="7256463" algn="l"/>
                <a:tab pos="7705725" algn="l"/>
                <a:tab pos="8154988" algn="l"/>
                <a:tab pos="8604250" algn="l"/>
                <a:tab pos="9053513" algn="l"/>
              </a:tabLst>
            </a:pPr>
            <a:r>
              <a:rPr lang="pt-BR" sz="2900" dirty="0" smtClean="0">
                <a:solidFill>
                  <a:srgbClr val="000080"/>
                </a:solidFill>
                <a:latin typeface="Palatino Linotype" pitchFamily="18" charset="0"/>
                <a:ea typeface="Lucida Sans Unicode" charset="0"/>
                <a:cs typeface="Lucida Sans Unicode" charset="0"/>
              </a:rPr>
              <a:t> A remuneração é composta de verbas da folha salarial – salários, subsídios, horas extras, descontos diversos (exceto IRRF e pensão alimentícia), etc.;</a:t>
            </a:r>
          </a:p>
          <a:p>
            <a:pPr marL="615061" lvl="1" indent="-69850">
              <a:spcBef>
                <a:spcPts val="313"/>
              </a:spcBef>
              <a:spcAft>
                <a:spcPts val="888"/>
              </a:spcAft>
              <a:buFont typeface="Wingdings" charset="2"/>
              <a:buChar char=""/>
              <a:tabLst>
                <a:tab pos="69850" algn="l"/>
                <a:tab pos="517525" algn="l"/>
                <a:tab pos="966788" algn="l"/>
                <a:tab pos="1416050" algn="l"/>
                <a:tab pos="1865313" algn="l"/>
                <a:tab pos="2314575" algn="l"/>
                <a:tab pos="2763838" algn="l"/>
                <a:tab pos="3213100" algn="l"/>
                <a:tab pos="3662363" algn="l"/>
                <a:tab pos="4111625" algn="l"/>
                <a:tab pos="4560888" algn="l"/>
                <a:tab pos="5010150" algn="l"/>
                <a:tab pos="5459413" algn="l"/>
                <a:tab pos="5908675" algn="l"/>
                <a:tab pos="6357938" algn="l"/>
                <a:tab pos="6807200" algn="l"/>
                <a:tab pos="7256463" algn="l"/>
                <a:tab pos="7705725" algn="l"/>
                <a:tab pos="8154988" algn="l"/>
                <a:tab pos="8604250" algn="l"/>
                <a:tab pos="9053513" algn="l"/>
              </a:tabLst>
            </a:pPr>
            <a:r>
              <a:rPr lang="pt-BR" sz="2900" dirty="0" smtClean="0">
                <a:solidFill>
                  <a:srgbClr val="000080"/>
                </a:solidFill>
                <a:latin typeface="Palatino Linotype" pitchFamily="18" charset="0"/>
                <a:ea typeface="Lucida Sans Unicode" charset="0"/>
                <a:cs typeface="Lucida Sans Unicode" charset="0"/>
              </a:rPr>
              <a:t> A informação prestada nos eventos remuneratórios, em conjunto com a tabela de rubricas será base para apuração da </a:t>
            </a:r>
            <a:r>
              <a:rPr lang="pt-BR" sz="2900" dirty="0" err="1" smtClean="0">
                <a:solidFill>
                  <a:srgbClr val="000080"/>
                </a:solidFill>
                <a:latin typeface="Palatino Linotype" pitchFamily="18" charset="0"/>
                <a:ea typeface="Lucida Sans Unicode" charset="0"/>
                <a:cs typeface="Lucida Sans Unicode" charset="0"/>
              </a:rPr>
              <a:t>CP</a:t>
            </a:r>
            <a:r>
              <a:rPr lang="pt-BR" sz="2900" dirty="0" smtClean="0">
                <a:solidFill>
                  <a:srgbClr val="000080"/>
                </a:solidFill>
                <a:latin typeface="Palatino Linotype" pitchFamily="18" charset="0"/>
                <a:ea typeface="Lucida Sans Unicode" charset="0"/>
                <a:cs typeface="Lucida Sans Unicode" charset="0"/>
              </a:rPr>
              <a:t>;</a:t>
            </a:r>
          </a:p>
          <a:p>
            <a:pPr marL="615061" lvl="1" indent="-69850">
              <a:spcBef>
                <a:spcPts val="313"/>
              </a:spcBef>
              <a:spcAft>
                <a:spcPts val="888"/>
              </a:spcAft>
              <a:buFont typeface="Wingdings" charset="2"/>
              <a:buChar char=""/>
              <a:tabLst>
                <a:tab pos="69850" algn="l"/>
                <a:tab pos="517525" algn="l"/>
                <a:tab pos="966788" algn="l"/>
                <a:tab pos="1416050" algn="l"/>
                <a:tab pos="1865313" algn="l"/>
                <a:tab pos="2314575" algn="l"/>
                <a:tab pos="2763838" algn="l"/>
                <a:tab pos="3213100" algn="l"/>
                <a:tab pos="3662363" algn="l"/>
                <a:tab pos="4111625" algn="l"/>
                <a:tab pos="4560888" algn="l"/>
                <a:tab pos="5010150" algn="l"/>
                <a:tab pos="5459413" algn="l"/>
                <a:tab pos="5908675" algn="l"/>
                <a:tab pos="6357938" algn="l"/>
                <a:tab pos="6807200" algn="l"/>
                <a:tab pos="7256463" algn="l"/>
                <a:tab pos="7705725" algn="l"/>
                <a:tab pos="8154988" algn="l"/>
                <a:tab pos="8604250" algn="l"/>
                <a:tab pos="9053513" algn="l"/>
              </a:tabLst>
            </a:pPr>
            <a:r>
              <a:rPr lang="pt-BR" sz="2900" dirty="0" smtClean="0">
                <a:solidFill>
                  <a:srgbClr val="000080"/>
                </a:solidFill>
                <a:latin typeface="Palatino Linotype" pitchFamily="18" charset="0"/>
                <a:ea typeface="Lucida Sans Unicode" charset="0"/>
                <a:cs typeface="Lucida Sans Unicode" charset="0"/>
              </a:rPr>
              <a:t> Deve-se informar também se a remuneração devida ao trabalhador refere-se a trabalho executado em ambientes nocivos (</a:t>
            </a:r>
            <a:r>
              <a:rPr lang="pt-BR" sz="2900" dirty="0" err="1" smtClean="0">
                <a:solidFill>
                  <a:srgbClr val="000080"/>
                </a:solidFill>
                <a:latin typeface="Palatino Linotype" pitchFamily="18" charset="0"/>
                <a:ea typeface="Lucida Sans Unicode" charset="0"/>
                <a:cs typeface="Lucida Sans Unicode" charset="0"/>
              </a:rPr>
              <a:t>RGPS</a:t>
            </a:r>
            <a:r>
              <a:rPr lang="pt-BR" sz="2900" dirty="0" smtClean="0">
                <a:solidFill>
                  <a:srgbClr val="000080"/>
                </a:solidFill>
                <a:latin typeface="Palatino Linotype" pitchFamily="18" charset="0"/>
                <a:ea typeface="Lucida Sans Unicode" charset="0"/>
                <a:cs typeface="Lucida Sans Unicode" charset="0"/>
              </a:rPr>
              <a:t>).</a:t>
            </a: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503238" y="1295400"/>
            <a:ext cx="6048375" cy="6477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5000" rIns="90000" bIns="45000"/>
          <a:lstStyle/>
          <a:p>
            <a:pPr>
              <a:spcBef>
                <a:spcPts val="313"/>
              </a:spcBef>
              <a:spcAft>
                <a:spcPts val="888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t-BR" sz="3800" b="1" dirty="0" smtClean="0">
                <a:solidFill>
                  <a:srgbClr val="000080"/>
                </a:solidFill>
                <a:latin typeface="Palatino Linotype" pitchFamily="18" charset="0"/>
                <a:ea typeface="Lucida Sans Unicode" charset="0"/>
                <a:cs typeface="Lucida Sans Unicode" charset="0"/>
              </a:rPr>
              <a:t>Eventos de Remuneração</a:t>
            </a:r>
          </a:p>
          <a:p>
            <a:pPr algn="l">
              <a:spcBef>
                <a:spcPts val="313"/>
              </a:spcBef>
              <a:spcAft>
                <a:spcPts val="888"/>
              </a:spcAft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pt-BR" sz="3800" b="1" dirty="0">
              <a:solidFill>
                <a:srgbClr val="000080"/>
              </a:solidFill>
              <a:latin typeface="Palatino Linotype" pitchFamily="18" charset="0"/>
              <a:ea typeface="Lucida Sans Unicode" charset="0"/>
              <a:cs typeface="Lucida Sans Unicode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278780" y="6855468"/>
            <a:ext cx="10560205" cy="641147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88908" tIns="44454" rIns="88908" bIns="44454"/>
          <a:lstStyle/>
          <a:p>
            <a:pPr algn="ctr">
              <a:spcBef>
                <a:spcPts val="309"/>
              </a:spcBef>
              <a:spcAft>
                <a:spcPts val="878"/>
              </a:spcAft>
              <a:tabLst>
                <a:tab pos="0" algn="l"/>
                <a:tab pos="442243" algn="l"/>
                <a:tab pos="886055" algn="l"/>
                <a:tab pos="1329866" algn="l"/>
                <a:tab pos="1773679" algn="l"/>
                <a:tab pos="2217490" algn="l"/>
                <a:tab pos="2661302" algn="l"/>
                <a:tab pos="3105113" algn="l"/>
                <a:tab pos="3548925" algn="l"/>
                <a:tab pos="3992736" algn="l"/>
                <a:tab pos="4436548" algn="l"/>
                <a:tab pos="4880360" algn="l"/>
                <a:tab pos="5324171" algn="l"/>
                <a:tab pos="5767983" algn="l"/>
                <a:tab pos="6211795" algn="l"/>
                <a:tab pos="6655606" algn="l"/>
                <a:tab pos="7099418" algn="l"/>
                <a:tab pos="7543229" algn="l"/>
                <a:tab pos="7987041" algn="l"/>
                <a:tab pos="8430852" algn="l"/>
                <a:tab pos="8874664" algn="l"/>
                <a:tab pos="8876232" algn="l"/>
                <a:tab pos="9320045" algn="l"/>
              </a:tabLst>
            </a:pPr>
            <a:r>
              <a:rPr lang="pt-BR" sz="3200" b="1" dirty="0" smtClean="0">
                <a:solidFill>
                  <a:srgbClr val="000080"/>
                </a:solidFill>
                <a:latin typeface="Palatino Linotype" pitchFamily="18" charset="0"/>
                <a:ea typeface="Verdana" pitchFamily="34" charset="0"/>
                <a:cs typeface="Verdana" pitchFamily="34" charset="0"/>
              </a:rPr>
              <a:t>Posso fechar a folha antes do final do mês?</a:t>
            </a:r>
          </a:p>
        </p:txBody>
      </p:sp>
      <p:pic>
        <p:nvPicPr>
          <p:cNvPr id="7" name="Imagem 6" descr="descabelada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31323" y="1201474"/>
            <a:ext cx="6060532" cy="5527206"/>
          </a:xfrm>
          <a:prstGeom prst="rect">
            <a:avLst/>
          </a:prstGeom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576262" y="2303463"/>
            <a:ext cx="10421937" cy="47450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5000" rIns="90000" bIns="45000"/>
          <a:lstStyle/>
          <a:p>
            <a:pPr marL="69850" indent="-69850">
              <a:spcBef>
                <a:spcPts val="313"/>
              </a:spcBef>
              <a:spcAft>
                <a:spcPts val="888"/>
              </a:spcAft>
              <a:tabLst>
                <a:tab pos="69850" algn="l"/>
                <a:tab pos="517525" algn="l"/>
                <a:tab pos="966788" algn="l"/>
                <a:tab pos="1416050" algn="l"/>
                <a:tab pos="1865313" algn="l"/>
                <a:tab pos="2314575" algn="l"/>
                <a:tab pos="2763838" algn="l"/>
                <a:tab pos="3213100" algn="l"/>
                <a:tab pos="3662363" algn="l"/>
                <a:tab pos="4111625" algn="l"/>
                <a:tab pos="4560888" algn="l"/>
                <a:tab pos="5010150" algn="l"/>
                <a:tab pos="5459413" algn="l"/>
                <a:tab pos="5908675" algn="l"/>
                <a:tab pos="6357938" algn="l"/>
                <a:tab pos="6807200" algn="l"/>
                <a:tab pos="7256463" algn="l"/>
                <a:tab pos="7705725" algn="l"/>
                <a:tab pos="8154988" algn="l"/>
                <a:tab pos="8604250" algn="l"/>
                <a:tab pos="9053513" algn="l"/>
              </a:tabLst>
            </a:pPr>
            <a:r>
              <a:rPr lang="pt-BR" sz="2900" dirty="0" smtClean="0">
                <a:solidFill>
                  <a:srgbClr val="000080"/>
                </a:solidFill>
                <a:latin typeface="Palatino Linotype" pitchFamily="18" charset="0"/>
                <a:ea typeface="Lucida Sans Unicode" charset="0"/>
                <a:cs typeface="Lucida Sans Unicode" charset="0"/>
              </a:rPr>
              <a:t>Objetivos</a:t>
            </a:r>
            <a:r>
              <a:rPr lang="pt-BR" sz="2900" dirty="0" smtClean="0">
                <a:solidFill>
                  <a:srgbClr val="000080"/>
                </a:solidFill>
                <a:latin typeface="Palatino Linotype" pitchFamily="18" charset="0"/>
                <a:ea typeface="Lucida Sans Unicode" charset="0"/>
                <a:cs typeface="Lucida Sans Unicode" charset="0"/>
              </a:rPr>
              <a:t>:</a:t>
            </a:r>
          </a:p>
          <a:p>
            <a:pPr marL="615061" lvl="1" indent="-69850">
              <a:spcBef>
                <a:spcPts val="313"/>
              </a:spcBef>
              <a:spcAft>
                <a:spcPts val="888"/>
              </a:spcAft>
              <a:buFont typeface="Wingdings" charset="2"/>
              <a:buChar char=""/>
              <a:tabLst>
                <a:tab pos="69850" algn="l"/>
                <a:tab pos="517525" algn="l"/>
                <a:tab pos="966788" algn="l"/>
                <a:tab pos="1416050" algn="l"/>
                <a:tab pos="1865313" algn="l"/>
                <a:tab pos="2314575" algn="l"/>
                <a:tab pos="2763838" algn="l"/>
                <a:tab pos="3213100" algn="l"/>
                <a:tab pos="3662363" algn="l"/>
                <a:tab pos="4111625" algn="l"/>
                <a:tab pos="4560888" algn="l"/>
                <a:tab pos="5010150" algn="l"/>
                <a:tab pos="5459413" algn="l"/>
                <a:tab pos="5908675" algn="l"/>
                <a:tab pos="6357938" algn="l"/>
                <a:tab pos="6807200" algn="l"/>
                <a:tab pos="7256463" algn="l"/>
                <a:tab pos="7705725" algn="l"/>
                <a:tab pos="8154988" algn="l"/>
                <a:tab pos="8604250" algn="l"/>
                <a:tab pos="9053513" algn="l"/>
              </a:tabLst>
            </a:pPr>
            <a:r>
              <a:rPr lang="pt-BR" sz="2900" dirty="0" smtClean="0">
                <a:solidFill>
                  <a:srgbClr val="000080"/>
                </a:solidFill>
                <a:latin typeface="Palatino Linotype" pitchFamily="18" charset="0"/>
                <a:ea typeface="Lucida Sans Unicode" charset="0"/>
                <a:cs typeface="Lucida Sans Unicode" charset="0"/>
              </a:rPr>
              <a:t>Permitir a informação de pagamento dos valores devidos ao trabalhador, conf. demonstrativos de valores devidos nos eventos remuneratórios;</a:t>
            </a:r>
          </a:p>
          <a:p>
            <a:pPr marL="615061" lvl="1" indent="-69850">
              <a:spcBef>
                <a:spcPts val="313"/>
              </a:spcBef>
              <a:spcAft>
                <a:spcPts val="888"/>
              </a:spcAft>
              <a:buFont typeface="Wingdings" charset="2"/>
              <a:buChar char=""/>
              <a:tabLst>
                <a:tab pos="69850" algn="l"/>
                <a:tab pos="517525" algn="l"/>
                <a:tab pos="966788" algn="l"/>
                <a:tab pos="1416050" algn="l"/>
                <a:tab pos="1865313" algn="l"/>
                <a:tab pos="2314575" algn="l"/>
                <a:tab pos="2763838" algn="l"/>
                <a:tab pos="3213100" algn="l"/>
                <a:tab pos="3662363" algn="l"/>
                <a:tab pos="4111625" algn="l"/>
                <a:tab pos="4560888" algn="l"/>
                <a:tab pos="5010150" algn="l"/>
                <a:tab pos="5459413" algn="l"/>
                <a:tab pos="5908675" algn="l"/>
                <a:tab pos="6357938" algn="l"/>
                <a:tab pos="6807200" algn="l"/>
                <a:tab pos="7256463" algn="l"/>
                <a:tab pos="7705725" algn="l"/>
                <a:tab pos="8154988" algn="l"/>
                <a:tab pos="8604250" algn="l"/>
                <a:tab pos="9053513" algn="l"/>
              </a:tabLst>
            </a:pPr>
            <a:r>
              <a:rPr lang="pt-BR" sz="2900" dirty="0" smtClean="0">
                <a:solidFill>
                  <a:srgbClr val="000080"/>
                </a:solidFill>
                <a:latin typeface="Palatino Linotype" pitchFamily="18" charset="0"/>
                <a:ea typeface="Lucida Sans Unicode" charset="0"/>
                <a:cs typeface="Lucida Sans Unicode" charset="0"/>
              </a:rPr>
              <a:t>Permitir a apuração, em conjunto com os eventos remuneratórios, dos rendimentos tributáveis e não tributáveis;</a:t>
            </a:r>
          </a:p>
          <a:p>
            <a:pPr marL="615061" lvl="1" indent="-69850">
              <a:spcBef>
                <a:spcPts val="313"/>
              </a:spcBef>
              <a:spcAft>
                <a:spcPts val="888"/>
              </a:spcAft>
              <a:buFont typeface="Wingdings" charset="2"/>
              <a:buChar char=""/>
              <a:tabLst>
                <a:tab pos="69850" algn="l"/>
                <a:tab pos="517525" algn="l"/>
                <a:tab pos="966788" algn="l"/>
                <a:tab pos="1416050" algn="l"/>
                <a:tab pos="1865313" algn="l"/>
                <a:tab pos="2314575" algn="l"/>
                <a:tab pos="2763838" algn="l"/>
                <a:tab pos="3213100" algn="l"/>
                <a:tab pos="3662363" algn="l"/>
                <a:tab pos="4111625" algn="l"/>
                <a:tab pos="4560888" algn="l"/>
                <a:tab pos="5010150" algn="l"/>
                <a:tab pos="5459413" algn="l"/>
                <a:tab pos="5908675" algn="l"/>
                <a:tab pos="6357938" algn="l"/>
                <a:tab pos="6807200" algn="l"/>
                <a:tab pos="7256463" algn="l"/>
                <a:tab pos="7705725" algn="l"/>
                <a:tab pos="8154988" algn="l"/>
                <a:tab pos="8604250" algn="l"/>
                <a:tab pos="9053513" algn="l"/>
              </a:tabLst>
            </a:pPr>
            <a:r>
              <a:rPr lang="pt-BR" sz="2900" dirty="0" smtClean="0">
                <a:solidFill>
                  <a:srgbClr val="000080"/>
                </a:solidFill>
                <a:latin typeface="Palatino Linotype" pitchFamily="18" charset="0"/>
                <a:ea typeface="Lucida Sans Unicode" charset="0"/>
                <a:cs typeface="Lucida Sans Unicode" charset="0"/>
              </a:rPr>
              <a:t>Permitir a apuração das deduções e </a:t>
            </a:r>
            <a:r>
              <a:rPr lang="pt-BR" sz="2900" dirty="0" smtClean="0">
                <a:solidFill>
                  <a:srgbClr val="000080"/>
                </a:solidFill>
                <a:latin typeface="Palatino Linotype" pitchFamily="18" charset="0"/>
                <a:ea typeface="Lucida Sans Unicode" charset="0"/>
                <a:cs typeface="Lucida Sans Unicode" charset="0"/>
              </a:rPr>
              <a:t>isenções do rendimento tribut</a:t>
            </a:r>
            <a:r>
              <a:rPr lang="pt-BR" sz="2900" dirty="0" smtClean="0">
                <a:solidFill>
                  <a:srgbClr val="000080"/>
                </a:solidFill>
                <a:latin typeface="Palatino Linotype" pitchFamily="18" charset="0"/>
                <a:ea typeface="Lucida Sans Unicode" charset="0"/>
                <a:cs typeface="Lucida Sans Unicode" charset="0"/>
              </a:rPr>
              <a:t>ável</a:t>
            </a:r>
            <a:r>
              <a:rPr lang="pt-BR" sz="2900" dirty="0" smtClean="0">
                <a:solidFill>
                  <a:srgbClr val="000080"/>
                </a:solidFill>
                <a:latin typeface="Palatino Linotype" pitchFamily="18" charset="0"/>
                <a:ea typeface="Lucida Sans Unicode" charset="0"/>
                <a:cs typeface="Lucida Sans Unicode" charset="0"/>
              </a:rPr>
              <a:t>;</a:t>
            </a:r>
            <a:endParaRPr lang="pt-BR" sz="2900" dirty="0" smtClean="0">
              <a:solidFill>
                <a:srgbClr val="000080"/>
              </a:solidFill>
              <a:latin typeface="Palatino Linotype" pitchFamily="18" charset="0"/>
              <a:ea typeface="Lucida Sans Unicode" charset="0"/>
              <a:cs typeface="Lucida Sans Unicode" charset="0"/>
            </a:endParaRPr>
          </a:p>
          <a:p>
            <a:pPr marL="615061" lvl="1" indent="-69850">
              <a:spcBef>
                <a:spcPts val="313"/>
              </a:spcBef>
              <a:spcAft>
                <a:spcPts val="888"/>
              </a:spcAft>
              <a:buFont typeface="Wingdings" charset="2"/>
              <a:buChar char=""/>
              <a:tabLst>
                <a:tab pos="69850" algn="l"/>
                <a:tab pos="517525" algn="l"/>
                <a:tab pos="966788" algn="l"/>
                <a:tab pos="1416050" algn="l"/>
                <a:tab pos="1865313" algn="l"/>
                <a:tab pos="2314575" algn="l"/>
                <a:tab pos="2763838" algn="l"/>
                <a:tab pos="3213100" algn="l"/>
                <a:tab pos="3662363" algn="l"/>
                <a:tab pos="4111625" algn="l"/>
                <a:tab pos="4560888" algn="l"/>
                <a:tab pos="5010150" algn="l"/>
                <a:tab pos="5459413" algn="l"/>
                <a:tab pos="5908675" algn="l"/>
                <a:tab pos="6357938" algn="l"/>
                <a:tab pos="6807200" algn="l"/>
                <a:tab pos="7256463" algn="l"/>
                <a:tab pos="7705725" algn="l"/>
                <a:tab pos="8154988" algn="l"/>
                <a:tab pos="8604250" algn="l"/>
                <a:tab pos="9053513" algn="l"/>
              </a:tabLst>
            </a:pPr>
            <a:r>
              <a:rPr lang="pt-BR" sz="2900" dirty="0" smtClean="0">
                <a:solidFill>
                  <a:srgbClr val="000080"/>
                </a:solidFill>
                <a:latin typeface="Palatino Linotype" pitchFamily="18" charset="0"/>
                <a:ea typeface="Lucida Sans Unicode" charset="0"/>
                <a:cs typeface="Lucida Sans Unicode" charset="0"/>
              </a:rPr>
              <a:t>Informar o </a:t>
            </a:r>
            <a:r>
              <a:rPr lang="pt-BR" sz="2900" dirty="0" smtClean="0">
                <a:solidFill>
                  <a:srgbClr val="000080"/>
                </a:solidFill>
                <a:latin typeface="Palatino Linotype" pitchFamily="18" charset="0"/>
                <a:ea typeface="Lucida Sans Unicode" charset="0"/>
                <a:cs typeface="Lucida Sans Unicode" charset="0"/>
              </a:rPr>
              <a:t>imposto de renda retido na fonte.</a:t>
            </a:r>
            <a:endParaRPr lang="pt-BR" sz="2900" dirty="0" smtClean="0">
              <a:solidFill>
                <a:srgbClr val="000080"/>
              </a:solidFill>
              <a:latin typeface="Palatino Linotype" pitchFamily="18" charset="0"/>
              <a:ea typeface="Lucida Sans Unicode" charset="0"/>
              <a:cs typeface="Lucida Sans Unicode" charset="0"/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503238" y="1295400"/>
            <a:ext cx="7967662" cy="6477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5000" rIns="90000" bIns="45000"/>
          <a:lstStyle/>
          <a:p>
            <a:pPr>
              <a:spcBef>
                <a:spcPts val="313"/>
              </a:spcBef>
              <a:spcAft>
                <a:spcPts val="888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t-BR" sz="3800" b="1" dirty="0" smtClean="0">
                <a:solidFill>
                  <a:srgbClr val="000080"/>
                </a:solidFill>
                <a:latin typeface="Palatino Linotype" pitchFamily="18" charset="0"/>
                <a:ea typeface="Lucida Sans Unicode" charset="0"/>
                <a:cs typeface="Lucida Sans Unicode" charset="0"/>
              </a:rPr>
              <a:t>Evento de </a:t>
            </a:r>
            <a:r>
              <a:rPr lang="pt-BR" sz="3800" b="1" dirty="0" smtClean="0">
                <a:solidFill>
                  <a:srgbClr val="000080"/>
                </a:solidFill>
                <a:latin typeface="Palatino Linotype" pitchFamily="18" charset="0"/>
                <a:ea typeface="Lucida Sans Unicode" charset="0"/>
                <a:cs typeface="Lucida Sans Unicode" charset="0"/>
              </a:rPr>
              <a:t>Pagamentos – S-1210</a:t>
            </a:r>
            <a:endParaRPr lang="pt-BR" sz="3800" b="1" dirty="0" smtClean="0">
              <a:solidFill>
                <a:srgbClr val="000080"/>
              </a:solidFill>
              <a:latin typeface="Palatino Linotype" pitchFamily="18" charset="0"/>
              <a:ea typeface="Lucida Sans Unicode" charset="0"/>
              <a:cs typeface="Lucida Sans Unicode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576262" y="2303463"/>
            <a:ext cx="10421937" cy="47450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5000" rIns="90000" bIns="45000"/>
          <a:lstStyle/>
          <a:p>
            <a:pPr marL="69850" indent="-69850">
              <a:spcBef>
                <a:spcPts val="313"/>
              </a:spcBef>
              <a:spcAft>
                <a:spcPts val="888"/>
              </a:spcAft>
              <a:buFont typeface="Wingdings" charset="2"/>
              <a:buChar char=""/>
              <a:tabLst>
                <a:tab pos="69850" algn="l"/>
                <a:tab pos="517525" algn="l"/>
                <a:tab pos="966788" algn="l"/>
                <a:tab pos="1416050" algn="l"/>
                <a:tab pos="1865313" algn="l"/>
                <a:tab pos="2314575" algn="l"/>
                <a:tab pos="2763838" algn="l"/>
                <a:tab pos="3213100" algn="l"/>
                <a:tab pos="3662363" algn="l"/>
                <a:tab pos="4111625" algn="l"/>
                <a:tab pos="4560888" algn="l"/>
                <a:tab pos="5010150" algn="l"/>
                <a:tab pos="5459413" algn="l"/>
                <a:tab pos="5908675" algn="l"/>
                <a:tab pos="6357938" algn="l"/>
                <a:tab pos="6807200" algn="l"/>
                <a:tab pos="7256463" algn="l"/>
                <a:tab pos="7705725" algn="l"/>
                <a:tab pos="8154988" algn="l"/>
                <a:tab pos="8604250" algn="l"/>
                <a:tab pos="9053513" algn="l"/>
              </a:tabLst>
            </a:pPr>
            <a:r>
              <a:rPr lang="pt-BR" sz="2900" dirty="0" smtClean="0">
                <a:solidFill>
                  <a:srgbClr val="000080"/>
                </a:solidFill>
                <a:latin typeface="Palatino Linotype" pitchFamily="18" charset="0"/>
                <a:ea typeface="Lucida Sans Unicode" charset="0"/>
                <a:cs typeface="Lucida Sans Unicode" charset="0"/>
              </a:rPr>
              <a:t> S-1200 – Remuneração de trabalhadores </a:t>
            </a:r>
            <a:r>
              <a:rPr lang="pt-BR" sz="2900" dirty="0" err="1" smtClean="0">
                <a:solidFill>
                  <a:srgbClr val="000080"/>
                </a:solidFill>
                <a:latin typeface="Palatino Linotype" pitchFamily="18" charset="0"/>
                <a:ea typeface="Lucida Sans Unicode" charset="0"/>
                <a:cs typeface="Lucida Sans Unicode" charset="0"/>
              </a:rPr>
              <a:t>RGPS</a:t>
            </a:r>
            <a:r>
              <a:rPr lang="pt-BR" sz="2900" dirty="0" smtClean="0">
                <a:solidFill>
                  <a:srgbClr val="000080"/>
                </a:solidFill>
                <a:latin typeface="Palatino Linotype" pitchFamily="18" charset="0"/>
                <a:ea typeface="Lucida Sans Unicode" charset="0"/>
                <a:cs typeface="Lucida Sans Unicode" charset="0"/>
              </a:rPr>
              <a:t>;</a:t>
            </a:r>
          </a:p>
          <a:p>
            <a:pPr marL="69850" indent="-69850">
              <a:spcBef>
                <a:spcPts val="313"/>
              </a:spcBef>
              <a:spcAft>
                <a:spcPts val="888"/>
              </a:spcAft>
              <a:buFont typeface="Wingdings" charset="2"/>
              <a:buChar char=""/>
              <a:tabLst>
                <a:tab pos="69850" algn="l"/>
                <a:tab pos="517525" algn="l"/>
                <a:tab pos="966788" algn="l"/>
                <a:tab pos="1416050" algn="l"/>
                <a:tab pos="1865313" algn="l"/>
                <a:tab pos="2314575" algn="l"/>
                <a:tab pos="2763838" algn="l"/>
                <a:tab pos="3213100" algn="l"/>
                <a:tab pos="3662363" algn="l"/>
                <a:tab pos="4111625" algn="l"/>
                <a:tab pos="4560888" algn="l"/>
                <a:tab pos="5010150" algn="l"/>
                <a:tab pos="5459413" algn="l"/>
                <a:tab pos="5908675" algn="l"/>
                <a:tab pos="6357938" algn="l"/>
                <a:tab pos="6807200" algn="l"/>
                <a:tab pos="7256463" algn="l"/>
                <a:tab pos="7705725" algn="l"/>
                <a:tab pos="8154988" algn="l"/>
                <a:tab pos="8604250" algn="l"/>
                <a:tab pos="9053513" algn="l"/>
              </a:tabLst>
            </a:pPr>
            <a:r>
              <a:rPr lang="pt-BR" sz="2900" dirty="0" smtClean="0">
                <a:solidFill>
                  <a:srgbClr val="000080"/>
                </a:solidFill>
                <a:latin typeface="Palatino Linotype" pitchFamily="18" charset="0"/>
                <a:ea typeface="Lucida Sans Unicode" charset="0"/>
                <a:cs typeface="Lucida Sans Unicode" charset="0"/>
              </a:rPr>
              <a:t> S-1202 – Remuneração de trabalhadores </a:t>
            </a:r>
            <a:r>
              <a:rPr lang="pt-BR" sz="2900" dirty="0" err="1" smtClean="0">
                <a:solidFill>
                  <a:srgbClr val="000080"/>
                </a:solidFill>
                <a:latin typeface="Palatino Linotype" pitchFamily="18" charset="0"/>
                <a:ea typeface="Lucida Sans Unicode" charset="0"/>
                <a:cs typeface="Lucida Sans Unicode" charset="0"/>
              </a:rPr>
              <a:t>RPPS</a:t>
            </a:r>
            <a:r>
              <a:rPr lang="pt-BR" sz="2900" dirty="0" smtClean="0">
                <a:solidFill>
                  <a:srgbClr val="000080"/>
                </a:solidFill>
                <a:latin typeface="Palatino Linotype" pitchFamily="18" charset="0"/>
                <a:ea typeface="Lucida Sans Unicode" charset="0"/>
                <a:cs typeface="Lucida Sans Unicode" charset="0"/>
              </a:rPr>
              <a:t>;</a:t>
            </a:r>
          </a:p>
          <a:p>
            <a:pPr marL="69850" indent="-69850">
              <a:spcBef>
                <a:spcPts val="313"/>
              </a:spcBef>
              <a:spcAft>
                <a:spcPts val="888"/>
              </a:spcAft>
              <a:buFont typeface="Wingdings" charset="2"/>
              <a:buChar char=""/>
              <a:tabLst>
                <a:tab pos="69850" algn="l"/>
                <a:tab pos="517525" algn="l"/>
                <a:tab pos="966788" algn="l"/>
                <a:tab pos="1416050" algn="l"/>
                <a:tab pos="1865313" algn="l"/>
                <a:tab pos="2314575" algn="l"/>
                <a:tab pos="2763838" algn="l"/>
                <a:tab pos="3213100" algn="l"/>
                <a:tab pos="3662363" algn="l"/>
                <a:tab pos="4111625" algn="l"/>
                <a:tab pos="4560888" algn="l"/>
                <a:tab pos="5010150" algn="l"/>
                <a:tab pos="5459413" algn="l"/>
                <a:tab pos="5908675" algn="l"/>
                <a:tab pos="6357938" algn="l"/>
                <a:tab pos="6807200" algn="l"/>
                <a:tab pos="7256463" algn="l"/>
                <a:tab pos="7705725" algn="l"/>
                <a:tab pos="8154988" algn="l"/>
                <a:tab pos="8604250" algn="l"/>
                <a:tab pos="9053513" algn="l"/>
              </a:tabLst>
            </a:pPr>
            <a:r>
              <a:rPr lang="pt-BR" sz="2900" dirty="0" smtClean="0">
                <a:solidFill>
                  <a:srgbClr val="000080"/>
                </a:solidFill>
                <a:latin typeface="Palatino Linotype" pitchFamily="18" charset="0"/>
                <a:ea typeface="Lucida Sans Unicode" charset="0"/>
                <a:cs typeface="Lucida Sans Unicode" charset="0"/>
              </a:rPr>
              <a:t> S-1207 – Benefícios Previdenciários de </a:t>
            </a:r>
            <a:r>
              <a:rPr lang="pt-BR" sz="2900" dirty="0" err="1" smtClean="0">
                <a:solidFill>
                  <a:srgbClr val="000080"/>
                </a:solidFill>
                <a:latin typeface="Palatino Linotype" pitchFamily="18" charset="0"/>
                <a:ea typeface="Lucida Sans Unicode" charset="0"/>
                <a:cs typeface="Lucida Sans Unicode" charset="0"/>
              </a:rPr>
              <a:t>RPPS</a:t>
            </a:r>
            <a:r>
              <a:rPr lang="pt-BR" sz="2900" dirty="0" smtClean="0">
                <a:solidFill>
                  <a:srgbClr val="000080"/>
                </a:solidFill>
                <a:latin typeface="Palatino Linotype" pitchFamily="18" charset="0"/>
                <a:ea typeface="Lucida Sans Unicode" charset="0"/>
                <a:cs typeface="Lucida Sans Unicode" charset="0"/>
              </a:rPr>
              <a:t>;</a:t>
            </a:r>
          </a:p>
          <a:p>
            <a:pPr marL="69850" indent="-69850">
              <a:spcBef>
                <a:spcPts val="313"/>
              </a:spcBef>
              <a:spcAft>
                <a:spcPts val="888"/>
              </a:spcAft>
              <a:buFont typeface="Wingdings" charset="2"/>
              <a:buChar char=""/>
              <a:tabLst>
                <a:tab pos="69850" algn="l"/>
                <a:tab pos="517525" algn="l"/>
                <a:tab pos="966788" algn="l"/>
                <a:tab pos="1416050" algn="l"/>
                <a:tab pos="1865313" algn="l"/>
                <a:tab pos="2314575" algn="l"/>
                <a:tab pos="2763838" algn="l"/>
                <a:tab pos="3213100" algn="l"/>
                <a:tab pos="3662363" algn="l"/>
                <a:tab pos="4111625" algn="l"/>
                <a:tab pos="4560888" algn="l"/>
                <a:tab pos="5010150" algn="l"/>
                <a:tab pos="5459413" algn="l"/>
                <a:tab pos="5908675" algn="l"/>
                <a:tab pos="6357938" algn="l"/>
                <a:tab pos="6807200" algn="l"/>
                <a:tab pos="7256463" algn="l"/>
                <a:tab pos="7705725" algn="l"/>
                <a:tab pos="8154988" algn="l"/>
                <a:tab pos="8604250" algn="l"/>
                <a:tab pos="9053513" algn="l"/>
              </a:tabLst>
            </a:pPr>
            <a:r>
              <a:rPr lang="pt-BR" sz="2900" dirty="0" smtClean="0">
                <a:solidFill>
                  <a:srgbClr val="000080"/>
                </a:solidFill>
                <a:latin typeface="Palatino Linotype" pitchFamily="18" charset="0"/>
                <a:ea typeface="Lucida Sans Unicode" charset="0"/>
                <a:cs typeface="Lucida Sans Unicode" charset="0"/>
              </a:rPr>
              <a:t> S-1210 – Pagamentos de rendimentos do </a:t>
            </a:r>
            <a:r>
              <a:rPr lang="pt-BR" sz="2900" dirty="0" smtClean="0">
                <a:solidFill>
                  <a:srgbClr val="000080"/>
                </a:solidFill>
                <a:latin typeface="Palatino Linotype" pitchFamily="18" charset="0"/>
                <a:ea typeface="Lucida Sans Unicode" charset="0"/>
                <a:cs typeface="Lucida Sans Unicode" charset="0"/>
              </a:rPr>
              <a:t>Trabalhador;</a:t>
            </a:r>
            <a:endParaRPr lang="pt-BR" sz="2900" dirty="0" smtClean="0">
              <a:solidFill>
                <a:srgbClr val="000080"/>
              </a:solidFill>
              <a:latin typeface="Palatino Linotype" pitchFamily="18" charset="0"/>
              <a:ea typeface="Lucida Sans Unicode" charset="0"/>
              <a:cs typeface="Lucida Sans Unicode" charset="0"/>
            </a:endParaRPr>
          </a:p>
          <a:p>
            <a:pPr marL="69850" indent="-69850">
              <a:spcBef>
                <a:spcPts val="313"/>
              </a:spcBef>
              <a:spcAft>
                <a:spcPts val="888"/>
              </a:spcAft>
              <a:buFont typeface="Wingdings" charset="2"/>
              <a:buChar char=""/>
              <a:tabLst>
                <a:tab pos="69850" algn="l"/>
                <a:tab pos="517525" algn="l"/>
                <a:tab pos="966788" algn="l"/>
                <a:tab pos="1416050" algn="l"/>
                <a:tab pos="1865313" algn="l"/>
                <a:tab pos="2314575" algn="l"/>
                <a:tab pos="2763838" algn="l"/>
                <a:tab pos="3213100" algn="l"/>
                <a:tab pos="3662363" algn="l"/>
                <a:tab pos="4111625" algn="l"/>
                <a:tab pos="4560888" algn="l"/>
                <a:tab pos="5010150" algn="l"/>
                <a:tab pos="5459413" algn="l"/>
                <a:tab pos="5908675" algn="l"/>
                <a:tab pos="6357938" algn="l"/>
                <a:tab pos="6807200" algn="l"/>
                <a:tab pos="7256463" algn="l"/>
                <a:tab pos="7705725" algn="l"/>
                <a:tab pos="8154988" algn="l"/>
                <a:tab pos="8604250" algn="l"/>
                <a:tab pos="9053513" algn="l"/>
              </a:tabLst>
            </a:pPr>
            <a:r>
              <a:rPr lang="pt-BR" sz="2900" dirty="0" smtClean="0">
                <a:solidFill>
                  <a:srgbClr val="000080"/>
                </a:solidFill>
                <a:latin typeface="Palatino Linotype" pitchFamily="18" charset="0"/>
                <a:ea typeface="Lucida Sans Unicode" charset="0"/>
                <a:cs typeface="Lucida Sans Unicode" charset="0"/>
              </a:rPr>
              <a:t> S-1250 – Aquisição de produção rural;</a:t>
            </a:r>
          </a:p>
          <a:p>
            <a:pPr marL="69850" indent="-69850">
              <a:spcBef>
                <a:spcPts val="313"/>
              </a:spcBef>
              <a:spcAft>
                <a:spcPts val="888"/>
              </a:spcAft>
              <a:buFont typeface="Wingdings" charset="2"/>
              <a:buChar char=""/>
              <a:tabLst>
                <a:tab pos="69850" algn="l"/>
                <a:tab pos="517525" algn="l"/>
                <a:tab pos="966788" algn="l"/>
                <a:tab pos="1416050" algn="l"/>
                <a:tab pos="1865313" algn="l"/>
                <a:tab pos="2314575" algn="l"/>
                <a:tab pos="2763838" algn="l"/>
                <a:tab pos="3213100" algn="l"/>
                <a:tab pos="3662363" algn="l"/>
                <a:tab pos="4111625" algn="l"/>
                <a:tab pos="4560888" algn="l"/>
                <a:tab pos="5010150" algn="l"/>
                <a:tab pos="5459413" algn="l"/>
                <a:tab pos="5908675" algn="l"/>
                <a:tab pos="6357938" algn="l"/>
                <a:tab pos="6807200" algn="l"/>
                <a:tab pos="7256463" algn="l"/>
                <a:tab pos="7705725" algn="l"/>
                <a:tab pos="8154988" algn="l"/>
                <a:tab pos="8604250" algn="l"/>
                <a:tab pos="9053513" algn="l"/>
              </a:tabLst>
            </a:pPr>
            <a:r>
              <a:rPr lang="pt-BR" sz="2900" dirty="0" smtClean="0">
                <a:solidFill>
                  <a:srgbClr val="000080"/>
                </a:solidFill>
                <a:latin typeface="Palatino Linotype" pitchFamily="18" charset="0"/>
                <a:ea typeface="Lucida Sans Unicode" charset="0"/>
                <a:cs typeface="Lucida Sans Unicode" charset="0"/>
              </a:rPr>
              <a:t> S-1260 – Comercialização de produção rural;</a:t>
            </a:r>
          </a:p>
          <a:p>
            <a:pPr marL="69850" indent="-69850">
              <a:spcBef>
                <a:spcPts val="313"/>
              </a:spcBef>
              <a:spcAft>
                <a:spcPts val="888"/>
              </a:spcAft>
              <a:buFont typeface="Wingdings" charset="2"/>
              <a:buChar char=""/>
              <a:tabLst>
                <a:tab pos="69850" algn="l"/>
                <a:tab pos="517525" algn="l"/>
                <a:tab pos="966788" algn="l"/>
                <a:tab pos="1416050" algn="l"/>
                <a:tab pos="1865313" algn="l"/>
                <a:tab pos="2314575" algn="l"/>
                <a:tab pos="2763838" algn="l"/>
                <a:tab pos="3213100" algn="l"/>
                <a:tab pos="3662363" algn="l"/>
                <a:tab pos="4111625" algn="l"/>
                <a:tab pos="4560888" algn="l"/>
                <a:tab pos="5010150" algn="l"/>
                <a:tab pos="5459413" algn="l"/>
                <a:tab pos="5908675" algn="l"/>
                <a:tab pos="6357938" algn="l"/>
                <a:tab pos="6807200" algn="l"/>
                <a:tab pos="7256463" algn="l"/>
                <a:tab pos="7705725" algn="l"/>
                <a:tab pos="8154988" algn="l"/>
                <a:tab pos="8604250" algn="l"/>
                <a:tab pos="9053513" algn="l"/>
              </a:tabLst>
            </a:pPr>
            <a:r>
              <a:rPr lang="pt-BR" sz="2900" dirty="0" smtClean="0">
                <a:solidFill>
                  <a:srgbClr val="000080"/>
                </a:solidFill>
                <a:latin typeface="Palatino Linotype" pitchFamily="18" charset="0"/>
                <a:ea typeface="Lucida Sans Unicode" charset="0"/>
                <a:cs typeface="Lucida Sans Unicode" charset="0"/>
              </a:rPr>
              <a:t> S-1270 – Contratação de avulsos não portuários;</a:t>
            </a:r>
          </a:p>
          <a:p>
            <a:pPr marL="69850" indent="-69850">
              <a:spcBef>
                <a:spcPts val="313"/>
              </a:spcBef>
              <a:spcAft>
                <a:spcPts val="888"/>
              </a:spcAft>
              <a:buFont typeface="Wingdings" charset="2"/>
              <a:buChar char=""/>
              <a:tabLst>
                <a:tab pos="69850" algn="l"/>
                <a:tab pos="517525" algn="l"/>
                <a:tab pos="966788" algn="l"/>
                <a:tab pos="1416050" algn="l"/>
                <a:tab pos="1865313" algn="l"/>
                <a:tab pos="2314575" algn="l"/>
                <a:tab pos="2763838" algn="l"/>
                <a:tab pos="3213100" algn="l"/>
                <a:tab pos="3662363" algn="l"/>
                <a:tab pos="4111625" algn="l"/>
                <a:tab pos="4560888" algn="l"/>
                <a:tab pos="5010150" algn="l"/>
                <a:tab pos="5459413" algn="l"/>
                <a:tab pos="5908675" algn="l"/>
                <a:tab pos="6357938" algn="l"/>
                <a:tab pos="6807200" algn="l"/>
                <a:tab pos="7256463" algn="l"/>
                <a:tab pos="7705725" algn="l"/>
                <a:tab pos="8154988" algn="l"/>
                <a:tab pos="8604250" algn="l"/>
                <a:tab pos="9053513" algn="l"/>
              </a:tabLst>
            </a:pPr>
            <a:r>
              <a:rPr lang="pt-BR" sz="2900" dirty="0" smtClean="0">
                <a:solidFill>
                  <a:srgbClr val="000080"/>
                </a:solidFill>
                <a:latin typeface="Palatino Linotype" pitchFamily="18" charset="0"/>
                <a:ea typeface="Lucida Sans Unicode" charset="0"/>
                <a:cs typeface="Lucida Sans Unicode" charset="0"/>
              </a:rPr>
              <a:t> S-1280 – </a:t>
            </a:r>
            <a:r>
              <a:rPr lang="pt-BR" sz="2900" dirty="0" err="1" smtClean="0">
                <a:solidFill>
                  <a:srgbClr val="000080"/>
                </a:solidFill>
                <a:latin typeface="Palatino Linotype" pitchFamily="18" charset="0"/>
                <a:ea typeface="Lucida Sans Unicode" charset="0"/>
                <a:cs typeface="Lucida Sans Unicode" charset="0"/>
              </a:rPr>
              <a:t>Infs</a:t>
            </a:r>
            <a:r>
              <a:rPr lang="pt-BR" sz="2900" dirty="0" smtClean="0">
                <a:solidFill>
                  <a:srgbClr val="000080"/>
                </a:solidFill>
                <a:latin typeface="Palatino Linotype" pitchFamily="18" charset="0"/>
                <a:ea typeface="Lucida Sans Unicode" charset="0"/>
                <a:cs typeface="Lucida Sans Unicode" charset="0"/>
              </a:rPr>
              <a:t>. complementares aos Eventos Periódicos.</a:t>
            </a: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503238" y="1295400"/>
            <a:ext cx="6048375" cy="6477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5000" rIns="90000" bIns="45000"/>
          <a:lstStyle/>
          <a:p>
            <a:pPr algn="l">
              <a:spcBef>
                <a:spcPts val="313"/>
              </a:spcBef>
              <a:spcAft>
                <a:spcPts val="888"/>
              </a:spcAft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t-BR" sz="3800" b="1" dirty="0" smtClean="0">
                <a:solidFill>
                  <a:srgbClr val="000080"/>
                </a:solidFill>
                <a:latin typeface="Palatino Linotype" pitchFamily="18" charset="0"/>
                <a:ea typeface="Lucida Sans Unicode" charset="0"/>
                <a:cs typeface="Lucida Sans Unicode" charset="0"/>
              </a:rPr>
              <a:t>Eventos Periódicos</a:t>
            </a:r>
            <a:endParaRPr lang="pt-BR" sz="3800" b="1" dirty="0">
              <a:solidFill>
                <a:srgbClr val="000080"/>
              </a:solidFill>
              <a:latin typeface="Palatino Linotype" pitchFamily="18" charset="0"/>
              <a:ea typeface="Lucida Sans Unicode" charset="0"/>
              <a:cs typeface="Lucida Sans Unicode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576262" y="2214563"/>
            <a:ext cx="10421937" cy="47450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5000" rIns="90000" bIns="45000"/>
          <a:lstStyle/>
          <a:p>
            <a:pPr marL="69850" indent="-69850">
              <a:spcBef>
                <a:spcPts val="313"/>
              </a:spcBef>
              <a:spcAft>
                <a:spcPts val="888"/>
              </a:spcAft>
              <a:tabLst>
                <a:tab pos="69850" algn="l"/>
                <a:tab pos="517525" algn="l"/>
                <a:tab pos="966788" algn="l"/>
                <a:tab pos="1416050" algn="l"/>
                <a:tab pos="1865313" algn="l"/>
                <a:tab pos="2314575" algn="l"/>
                <a:tab pos="2763838" algn="l"/>
                <a:tab pos="3213100" algn="l"/>
                <a:tab pos="3662363" algn="l"/>
                <a:tab pos="4111625" algn="l"/>
                <a:tab pos="4560888" algn="l"/>
                <a:tab pos="5010150" algn="l"/>
                <a:tab pos="5459413" algn="l"/>
                <a:tab pos="5908675" algn="l"/>
                <a:tab pos="6357938" algn="l"/>
                <a:tab pos="6807200" algn="l"/>
                <a:tab pos="7256463" algn="l"/>
                <a:tab pos="7705725" algn="l"/>
                <a:tab pos="8154988" algn="l"/>
                <a:tab pos="8604250" algn="l"/>
                <a:tab pos="9053513" algn="l"/>
              </a:tabLst>
            </a:pPr>
            <a:r>
              <a:rPr lang="pt-BR" sz="2900" dirty="0" smtClean="0">
                <a:solidFill>
                  <a:srgbClr val="000080"/>
                </a:solidFill>
                <a:latin typeface="Palatino Linotype" pitchFamily="18" charset="0"/>
                <a:ea typeface="Lucida Sans Unicode" charset="0"/>
                <a:cs typeface="Lucida Sans Unicode" charset="0"/>
              </a:rPr>
              <a:t> </a:t>
            </a:r>
            <a:r>
              <a:rPr lang="pt-BR" sz="2900" dirty="0" smtClean="0">
                <a:solidFill>
                  <a:srgbClr val="000080"/>
                </a:solidFill>
                <a:latin typeface="Palatino Linotype" pitchFamily="18" charset="0"/>
                <a:ea typeface="Lucida Sans Unicode" charset="0"/>
                <a:cs typeface="Lucida Sans Unicode" charset="0"/>
              </a:rPr>
              <a:t>Em </a:t>
            </a:r>
            <a:r>
              <a:rPr lang="pt-BR" sz="2900" dirty="0" smtClean="0">
                <a:solidFill>
                  <a:srgbClr val="000080"/>
                </a:solidFill>
                <a:latin typeface="Palatino Linotype" pitchFamily="18" charset="0"/>
                <a:ea typeface="Lucida Sans Unicode" charset="0"/>
                <a:cs typeface="Lucida Sans Unicode" charset="0"/>
              </a:rPr>
              <a:t>regra, os rendimentos tributáveis e não tributáveis, deduções e isenções relativos ao IRRF são informados nos eventos de </a:t>
            </a:r>
            <a:r>
              <a:rPr lang="pt-BR" sz="2900" dirty="0" smtClean="0">
                <a:solidFill>
                  <a:srgbClr val="000080"/>
                </a:solidFill>
                <a:latin typeface="Palatino Linotype" pitchFamily="18" charset="0"/>
                <a:ea typeface="Lucida Sans Unicode" charset="0"/>
                <a:cs typeface="Lucida Sans Unicode" charset="0"/>
              </a:rPr>
              <a:t>remuneração.</a:t>
            </a:r>
            <a:endParaRPr lang="pt-BR" sz="2900" dirty="0" smtClean="0">
              <a:solidFill>
                <a:srgbClr val="000080"/>
              </a:solidFill>
              <a:latin typeface="Palatino Linotype" pitchFamily="18" charset="0"/>
              <a:ea typeface="Lucida Sans Unicode" charset="0"/>
              <a:cs typeface="Lucida Sans Unicode" charset="0"/>
            </a:endParaRPr>
          </a:p>
          <a:p>
            <a:pPr marL="69850" indent="-69850">
              <a:spcBef>
                <a:spcPts val="313"/>
              </a:spcBef>
              <a:spcAft>
                <a:spcPts val="888"/>
              </a:spcAft>
              <a:tabLst>
                <a:tab pos="69850" algn="l"/>
                <a:tab pos="517525" algn="l"/>
                <a:tab pos="966788" algn="l"/>
                <a:tab pos="1416050" algn="l"/>
                <a:tab pos="1865313" algn="l"/>
                <a:tab pos="2314575" algn="l"/>
                <a:tab pos="2763838" algn="l"/>
                <a:tab pos="3213100" algn="l"/>
                <a:tab pos="3662363" algn="l"/>
                <a:tab pos="4111625" algn="l"/>
                <a:tab pos="4560888" algn="l"/>
                <a:tab pos="5010150" algn="l"/>
                <a:tab pos="5459413" algn="l"/>
                <a:tab pos="5908675" algn="l"/>
                <a:tab pos="6357938" algn="l"/>
                <a:tab pos="6807200" algn="l"/>
                <a:tab pos="7256463" algn="l"/>
                <a:tab pos="7705725" algn="l"/>
                <a:tab pos="8154988" algn="l"/>
                <a:tab pos="8604250" algn="l"/>
                <a:tab pos="9053513" algn="l"/>
              </a:tabLst>
            </a:pPr>
            <a:r>
              <a:rPr lang="pt-BR" sz="2900" dirty="0" smtClean="0">
                <a:solidFill>
                  <a:srgbClr val="000080"/>
                </a:solidFill>
                <a:latin typeface="Palatino Linotype" pitchFamily="18" charset="0"/>
                <a:ea typeface="Lucida Sans Unicode" charset="0"/>
                <a:cs typeface="Lucida Sans Unicode" charset="0"/>
              </a:rPr>
              <a:t> </a:t>
            </a:r>
            <a:endParaRPr lang="pt-BR" sz="2900" dirty="0" smtClean="0">
              <a:solidFill>
                <a:srgbClr val="000080"/>
              </a:solidFill>
              <a:latin typeface="Palatino Linotype" pitchFamily="18" charset="0"/>
              <a:ea typeface="Lucida Sans Unicode" charset="0"/>
              <a:cs typeface="Lucida Sans Unicode" charset="0"/>
            </a:endParaRPr>
          </a:p>
          <a:p>
            <a:pPr marL="69850" indent="-69850">
              <a:spcBef>
                <a:spcPts val="313"/>
              </a:spcBef>
              <a:spcAft>
                <a:spcPts val="888"/>
              </a:spcAft>
              <a:tabLst>
                <a:tab pos="69850" algn="l"/>
                <a:tab pos="517525" algn="l"/>
                <a:tab pos="966788" algn="l"/>
                <a:tab pos="1416050" algn="l"/>
                <a:tab pos="1865313" algn="l"/>
                <a:tab pos="2314575" algn="l"/>
                <a:tab pos="2763838" algn="l"/>
                <a:tab pos="3213100" algn="l"/>
                <a:tab pos="3662363" algn="l"/>
                <a:tab pos="4111625" algn="l"/>
                <a:tab pos="4560888" algn="l"/>
                <a:tab pos="5010150" algn="l"/>
                <a:tab pos="5459413" algn="l"/>
                <a:tab pos="5908675" algn="l"/>
                <a:tab pos="6357938" algn="l"/>
                <a:tab pos="6807200" algn="l"/>
                <a:tab pos="7256463" algn="l"/>
                <a:tab pos="7705725" algn="l"/>
                <a:tab pos="8154988" algn="l"/>
                <a:tab pos="8604250" algn="l"/>
                <a:tab pos="9053513" algn="l"/>
              </a:tabLst>
            </a:pPr>
            <a:r>
              <a:rPr lang="pt-BR" sz="2900" dirty="0" smtClean="0">
                <a:solidFill>
                  <a:srgbClr val="000080"/>
                </a:solidFill>
                <a:latin typeface="Palatino Linotype" pitchFamily="18" charset="0"/>
                <a:ea typeface="Lucida Sans Unicode" charset="0"/>
                <a:cs typeface="Lucida Sans Unicode" charset="0"/>
              </a:rPr>
              <a:t> </a:t>
            </a:r>
            <a:r>
              <a:rPr lang="pt-BR" sz="2900" dirty="0" smtClean="0">
                <a:solidFill>
                  <a:srgbClr val="000080"/>
                </a:solidFill>
                <a:latin typeface="Palatino Linotype" pitchFamily="18" charset="0"/>
                <a:ea typeface="Lucida Sans Unicode" charset="0"/>
                <a:cs typeface="Lucida Sans Unicode" charset="0"/>
              </a:rPr>
              <a:t>Nesses </a:t>
            </a:r>
            <a:r>
              <a:rPr lang="pt-BR" sz="2900" dirty="0" smtClean="0">
                <a:solidFill>
                  <a:srgbClr val="000080"/>
                </a:solidFill>
                <a:latin typeface="Palatino Linotype" pitchFamily="18" charset="0"/>
                <a:ea typeface="Lucida Sans Unicode" charset="0"/>
                <a:cs typeface="Lucida Sans Unicode" charset="0"/>
              </a:rPr>
              <a:t>casos, o evento de </a:t>
            </a:r>
            <a:r>
              <a:rPr lang="pt-BR" sz="2900" dirty="0" err="1" smtClean="0">
                <a:solidFill>
                  <a:srgbClr val="000080"/>
                </a:solidFill>
                <a:latin typeface="Palatino Linotype" pitchFamily="18" charset="0"/>
                <a:ea typeface="Lucida Sans Unicode" charset="0"/>
                <a:cs typeface="Lucida Sans Unicode" charset="0"/>
              </a:rPr>
              <a:t>pagtos</a:t>
            </a:r>
            <a:r>
              <a:rPr lang="pt-BR" sz="2900" dirty="0" smtClean="0">
                <a:solidFill>
                  <a:srgbClr val="000080"/>
                </a:solidFill>
                <a:latin typeface="Palatino Linotype" pitchFamily="18" charset="0"/>
                <a:ea typeface="Lucida Sans Unicode" charset="0"/>
                <a:cs typeface="Lucida Sans Unicode" charset="0"/>
              </a:rPr>
              <a:t>. </a:t>
            </a:r>
            <a:r>
              <a:rPr lang="pt-BR" sz="2900" dirty="0" smtClean="0">
                <a:solidFill>
                  <a:srgbClr val="000080"/>
                </a:solidFill>
                <a:latin typeface="Palatino Linotype" pitchFamily="18" charset="0"/>
                <a:ea typeface="Lucida Sans Unicode" charset="0"/>
                <a:cs typeface="Lucida Sans Unicode" charset="0"/>
              </a:rPr>
              <a:t>tem como </a:t>
            </a:r>
            <a:r>
              <a:rPr lang="pt-BR" sz="2900" dirty="0" smtClean="0">
                <a:solidFill>
                  <a:srgbClr val="000080"/>
                </a:solidFill>
                <a:latin typeface="Palatino Linotype" pitchFamily="18" charset="0"/>
                <a:ea typeface="Lucida Sans Unicode" charset="0"/>
                <a:cs typeface="Lucida Sans Unicode" charset="0"/>
              </a:rPr>
              <a:t>objetivos:</a:t>
            </a:r>
            <a:endParaRPr lang="pt-BR" sz="2900" dirty="0" smtClean="0">
              <a:solidFill>
                <a:srgbClr val="000080"/>
              </a:solidFill>
              <a:latin typeface="Palatino Linotype" pitchFamily="18" charset="0"/>
              <a:ea typeface="Lucida Sans Unicode" charset="0"/>
              <a:cs typeface="Lucida Sans Unicode" charset="0"/>
            </a:endParaRPr>
          </a:p>
          <a:p>
            <a:pPr marL="1160272" lvl="2" indent="-69850">
              <a:spcBef>
                <a:spcPts val="313"/>
              </a:spcBef>
              <a:spcAft>
                <a:spcPts val="888"/>
              </a:spcAft>
              <a:buFont typeface="Wingdings" charset="2"/>
              <a:buChar char=""/>
              <a:tabLst>
                <a:tab pos="69850" algn="l"/>
                <a:tab pos="517525" algn="l"/>
                <a:tab pos="966788" algn="l"/>
                <a:tab pos="1416050" algn="l"/>
                <a:tab pos="1865313" algn="l"/>
                <a:tab pos="2314575" algn="l"/>
                <a:tab pos="2763838" algn="l"/>
                <a:tab pos="3213100" algn="l"/>
                <a:tab pos="3662363" algn="l"/>
                <a:tab pos="4111625" algn="l"/>
                <a:tab pos="4560888" algn="l"/>
                <a:tab pos="5010150" algn="l"/>
                <a:tab pos="5459413" algn="l"/>
                <a:tab pos="5908675" algn="l"/>
                <a:tab pos="6357938" algn="l"/>
                <a:tab pos="6807200" algn="l"/>
                <a:tab pos="7256463" algn="l"/>
                <a:tab pos="7705725" algn="l"/>
                <a:tab pos="8154988" algn="l"/>
                <a:tab pos="8604250" algn="l"/>
                <a:tab pos="9053513" algn="l"/>
              </a:tabLst>
            </a:pPr>
            <a:r>
              <a:rPr lang="pt-BR" sz="2900" dirty="0" smtClean="0">
                <a:solidFill>
                  <a:srgbClr val="000080"/>
                </a:solidFill>
                <a:latin typeface="Palatino Linotype" pitchFamily="18" charset="0"/>
                <a:ea typeface="Lucida Sans Unicode" charset="0"/>
                <a:cs typeface="Lucida Sans Unicode" charset="0"/>
              </a:rPr>
              <a:t> Definir a data de ocorrência do </a:t>
            </a:r>
            <a:r>
              <a:rPr lang="pt-BR" sz="2900" dirty="0" err="1" smtClean="0">
                <a:solidFill>
                  <a:srgbClr val="000080"/>
                </a:solidFill>
                <a:latin typeface="Palatino Linotype" pitchFamily="18" charset="0"/>
                <a:ea typeface="Lucida Sans Unicode" charset="0"/>
                <a:cs typeface="Lucida Sans Unicode" charset="0"/>
              </a:rPr>
              <a:t>FG</a:t>
            </a:r>
            <a:r>
              <a:rPr lang="pt-BR" sz="2900" dirty="0" smtClean="0">
                <a:solidFill>
                  <a:srgbClr val="000080"/>
                </a:solidFill>
                <a:latin typeface="Palatino Linotype" pitchFamily="18" charset="0"/>
                <a:ea typeface="Lucida Sans Unicode" charset="0"/>
                <a:cs typeface="Lucida Sans Unicode" charset="0"/>
              </a:rPr>
              <a:t> do IRRF;</a:t>
            </a:r>
          </a:p>
          <a:p>
            <a:pPr marL="1160272" lvl="2" indent="-69850">
              <a:spcBef>
                <a:spcPts val="313"/>
              </a:spcBef>
              <a:spcAft>
                <a:spcPts val="888"/>
              </a:spcAft>
              <a:buFont typeface="Wingdings" charset="2"/>
              <a:buChar char=""/>
              <a:tabLst>
                <a:tab pos="69850" algn="l"/>
                <a:tab pos="517525" algn="l"/>
                <a:tab pos="966788" algn="l"/>
                <a:tab pos="1416050" algn="l"/>
                <a:tab pos="1865313" algn="l"/>
                <a:tab pos="2314575" algn="l"/>
                <a:tab pos="2763838" algn="l"/>
                <a:tab pos="3213100" algn="l"/>
                <a:tab pos="3662363" algn="l"/>
                <a:tab pos="4111625" algn="l"/>
                <a:tab pos="4560888" algn="l"/>
                <a:tab pos="5010150" algn="l"/>
                <a:tab pos="5459413" algn="l"/>
                <a:tab pos="5908675" algn="l"/>
                <a:tab pos="6357938" algn="l"/>
                <a:tab pos="6807200" algn="l"/>
                <a:tab pos="7256463" algn="l"/>
                <a:tab pos="7705725" algn="l"/>
                <a:tab pos="8154988" algn="l"/>
                <a:tab pos="8604250" algn="l"/>
                <a:tab pos="9053513" algn="l"/>
              </a:tabLst>
            </a:pPr>
            <a:r>
              <a:rPr lang="pt-BR" sz="2900" dirty="0" smtClean="0">
                <a:solidFill>
                  <a:srgbClr val="000080"/>
                </a:solidFill>
                <a:latin typeface="Palatino Linotype" pitchFamily="18" charset="0"/>
                <a:ea typeface="Lucida Sans Unicode" charset="0"/>
                <a:cs typeface="Lucida Sans Unicode" charset="0"/>
              </a:rPr>
              <a:t> Efetivar a </a:t>
            </a:r>
            <a:r>
              <a:rPr lang="pt-BR" sz="2900" dirty="0" smtClean="0">
                <a:solidFill>
                  <a:srgbClr val="000080"/>
                </a:solidFill>
                <a:latin typeface="Palatino Linotype" pitchFamily="18" charset="0"/>
                <a:ea typeface="Lucida Sans Unicode" charset="0"/>
                <a:cs typeface="Lucida Sans Unicode" charset="0"/>
              </a:rPr>
              <a:t>retenção</a:t>
            </a:r>
            <a:r>
              <a:rPr lang="pt-BR" sz="2900" dirty="0" smtClean="0">
                <a:solidFill>
                  <a:srgbClr val="000080"/>
                </a:solidFill>
                <a:latin typeface="Palatino Linotype" pitchFamily="18" charset="0"/>
                <a:ea typeface="Lucida Sans Unicode" charset="0"/>
                <a:cs typeface="Lucida Sans Unicode" charset="0"/>
              </a:rPr>
              <a:t>.</a:t>
            </a:r>
            <a:endParaRPr lang="pt-BR" sz="2800" dirty="0" smtClean="0">
              <a:solidFill>
                <a:srgbClr val="000080"/>
              </a:solidFill>
              <a:latin typeface="Palatino Linotype" pitchFamily="18" charset="0"/>
              <a:ea typeface="Lucida Sans Unicode" charset="0"/>
              <a:cs typeface="Lucida Sans Unicode" charset="0"/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503238" y="1295400"/>
            <a:ext cx="9148762" cy="6477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5000" rIns="90000" bIns="45000"/>
          <a:lstStyle/>
          <a:p>
            <a:pPr>
              <a:spcBef>
                <a:spcPts val="313"/>
              </a:spcBef>
              <a:spcAft>
                <a:spcPts val="888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t-BR" sz="3800" b="1" dirty="0" smtClean="0">
                <a:solidFill>
                  <a:srgbClr val="000080"/>
                </a:solidFill>
                <a:latin typeface="Palatino Linotype" pitchFamily="18" charset="0"/>
                <a:ea typeface="Lucida Sans Unicode" charset="0"/>
                <a:cs typeface="Lucida Sans Unicode" charset="0"/>
              </a:rPr>
              <a:t>Evento de </a:t>
            </a:r>
            <a:r>
              <a:rPr lang="pt-BR" sz="3800" b="1" dirty="0" smtClean="0">
                <a:solidFill>
                  <a:srgbClr val="000080"/>
                </a:solidFill>
                <a:latin typeface="Palatino Linotype" pitchFamily="18" charset="0"/>
                <a:ea typeface="Lucida Sans Unicode" charset="0"/>
                <a:cs typeface="Lucida Sans Unicode" charset="0"/>
              </a:rPr>
              <a:t>Pagamentos – S-1210</a:t>
            </a:r>
            <a:endParaRPr lang="pt-BR" sz="3800" b="1" dirty="0" smtClean="0">
              <a:solidFill>
                <a:srgbClr val="000080"/>
              </a:solidFill>
              <a:latin typeface="Palatino Linotype" pitchFamily="18" charset="0"/>
              <a:ea typeface="Lucida Sans Unicode" charset="0"/>
              <a:cs typeface="Lucida Sans Unicode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576262" y="2214563"/>
            <a:ext cx="10421937" cy="47450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5000" rIns="90000" bIns="45000"/>
          <a:lstStyle/>
          <a:p>
            <a:pPr marL="69850" indent="-69850">
              <a:spcBef>
                <a:spcPts val="313"/>
              </a:spcBef>
              <a:spcAft>
                <a:spcPts val="888"/>
              </a:spcAft>
              <a:tabLst>
                <a:tab pos="69850" algn="l"/>
                <a:tab pos="517525" algn="l"/>
                <a:tab pos="966788" algn="l"/>
                <a:tab pos="1416050" algn="l"/>
                <a:tab pos="1865313" algn="l"/>
                <a:tab pos="2314575" algn="l"/>
                <a:tab pos="2763838" algn="l"/>
                <a:tab pos="3213100" algn="l"/>
                <a:tab pos="3662363" algn="l"/>
                <a:tab pos="4111625" algn="l"/>
                <a:tab pos="4560888" algn="l"/>
                <a:tab pos="5010150" algn="l"/>
                <a:tab pos="5459413" algn="l"/>
                <a:tab pos="5908675" algn="l"/>
                <a:tab pos="6357938" algn="l"/>
                <a:tab pos="6807200" algn="l"/>
                <a:tab pos="7256463" algn="l"/>
                <a:tab pos="7705725" algn="l"/>
                <a:tab pos="8154988" algn="l"/>
                <a:tab pos="8604250" algn="l"/>
                <a:tab pos="9053513" algn="l"/>
              </a:tabLst>
            </a:pPr>
            <a:r>
              <a:rPr lang="pt-BR" sz="2900" dirty="0" smtClean="0">
                <a:solidFill>
                  <a:srgbClr val="000080"/>
                </a:solidFill>
                <a:latin typeface="Palatino Linotype" pitchFamily="18" charset="0"/>
                <a:ea typeface="Lucida Sans Unicode" charset="0"/>
                <a:cs typeface="Lucida Sans Unicode" charset="0"/>
              </a:rPr>
              <a:t>Exceções à essa regra (Rendimentos, deduções e isenções informados diretamente no evento de pagamentos):</a:t>
            </a:r>
          </a:p>
          <a:p>
            <a:pPr marL="615061" lvl="1" indent="-69850">
              <a:spcBef>
                <a:spcPts val="313"/>
              </a:spcBef>
              <a:spcAft>
                <a:spcPts val="888"/>
              </a:spcAft>
              <a:buFont typeface="Wingdings" charset="2"/>
              <a:buChar char=""/>
              <a:tabLst>
                <a:tab pos="69850" algn="l"/>
                <a:tab pos="517525" algn="l"/>
                <a:tab pos="966788" algn="l"/>
                <a:tab pos="1416050" algn="l"/>
                <a:tab pos="1865313" algn="l"/>
                <a:tab pos="2314575" algn="l"/>
                <a:tab pos="2763838" algn="l"/>
                <a:tab pos="3213100" algn="l"/>
                <a:tab pos="3662363" algn="l"/>
                <a:tab pos="4111625" algn="l"/>
                <a:tab pos="4560888" algn="l"/>
                <a:tab pos="5010150" algn="l"/>
                <a:tab pos="5459413" algn="l"/>
                <a:tab pos="5908675" algn="l"/>
                <a:tab pos="6357938" algn="l"/>
                <a:tab pos="6807200" algn="l"/>
                <a:tab pos="7256463" algn="l"/>
                <a:tab pos="7705725" algn="l"/>
                <a:tab pos="8154988" algn="l"/>
                <a:tab pos="8604250" algn="l"/>
                <a:tab pos="9053513" algn="l"/>
              </a:tabLst>
            </a:pPr>
            <a:r>
              <a:rPr lang="pt-BR" sz="2900" dirty="0" smtClean="0">
                <a:solidFill>
                  <a:srgbClr val="000080"/>
                </a:solidFill>
                <a:latin typeface="Palatino Linotype" pitchFamily="18" charset="0"/>
                <a:ea typeface="Lucida Sans Unicode" charset="0"/>
                <a:cs typeface="Lucida Sans Unicode" charset="0"/>
              </a:rPr>
              <a:t>Pagamentos parciais – Não podem exceder os valores do demonstrativo que lhe deram origem;</a:t>
            </a:r>
          </a:p>
          <a:p>
            <a:pPr marL="615061" lvl="1" indent="-69850">
              <a:spcBef>
                <a:spcPts val="313"/>
              </a:spcBef>
              <a:spcAft>
                <a:spcPts val="888"/>
              </a:spcAft>
              <a:buFont typeface="Wingdings" charset="2"/>
              <a:buChar char=""/>
              <a:tabLst>
                <a:tab pos="69850" algn="l"/>
                <a:tab pos="517525" algn="l"/>
                <a:tab pos="966788" algn="l"/>
                <a:tab pos="1416050" algn="l"/>
                <a:tab pos="1865313" algn="l"/>
                <a:tab pos="2314575" algn="l"/>
                <a:tab pos="2763838" algn="l"/>
                <a:tab pos="3213100" algn="l"/>
                <a:tab pos="3662363" algn="l"/>
                <a:tab pos="4111625" algn="l"/>
                <a:tab pos="4560888" algn="l"/>
                <a:tab pos="5010150" algn="l"/>
                <a:tab pos="5459413" algn="l"/>
                <a:tab pos="5908675" algn="l"/>
                <a:tab pos="6357938" algn="l"/>
                <a:tab pos="6807200" algn="l"/>
                <a:tab pos="7256463" algn="l"/>
                <a:tab pos="7705725" algn="l"/>
                <a:tab pos="8154988" algn="l"/>
                <a:tab pos="8604250" algn="l"/>
                <a:tab pos="9053513" algn="l"/>
              </a:tabLst>
            </a:pPr>
            <a:r>
              <a:rPr lang="pt-BR" sz="2900" dirty="0" smtClean="0">
                <a:solidFill>
                  <a:srgbClr val="000080"/>
                </a:solidFill>
                <a:latin typeface="Palatino Linotype" pitchFamily="18" charset="0"/>
                <a:ea typeface="Lucida Sans Unicode" charset="0"/>
                <a:cs typeface="Lucida Sans Unicode" charset="0"/>
              </a:rPr>
              <a:t>Pagamentos de férias;</a:t>
            </a:r>
          </a:p>
          <a:p>
            <a:pPr marL="615061" lvl="1" indent="-69850">
              <a:spcBef>
                <a:spcPts val="313"/>
              </a:spcBef>
              <a:spcAft>
                <a:spcPts val="888"/>
              </a:spcAft>
              <a:buFont typeface="Wingdings" charset="2"/>
              <a:buChar char=""/>
              <a:tabLst>
                <a:tab pos="69850" algn="l"/>
                <a:tab pos="517525" algn="l"/>
                <a:tab pos="966788" algn="l"/>
                <a:tab pos="1416050" algn="l"/>
                <a:tab pos="1865313" algn="l"/>
                <a:tab pos="2314575" algn="l"/>
                <a:tab pos="2763838" algn="l"/>
                <a:tab pos="3213100" algn="l"/>
                <a:tab pos="3662363" algn="l"/>
                <a:tab pos="4111625" algn="l"/>
                <a:tab pos="4560888" algn="l"/>
                <a:tab pos="5010150" algn="l"/>
                <a:tab pos="5459413" algn="l"/>
                <a:tab pos="5908675" algn="l"/>
                <a:tab pos="6357938" algn="l"/>
                <a:tab pos="6807200" algn="l"/>
                <a:tab pos="7256463" algn="l"/>
                <a:tab pos="7705725" algn="l"/>
                <a:tab pos="8154988" algn="l"/>
                <a:tab pos="8604250" algn="l"/>
                <a:tab pos="9053513" algn="l"/>
              </a:tabLst>
            </a:pPr>
            <a:r>
              <a:rPr lang="pt-BR" sz="2900" dirty="0" smtClean="0">
                <a:solidFill>
                  <a:srgbClr val="000080"/>
                </a:solidFill>
                <a:latin typeface="Palatino Linotype" pitchFamily="18" charset="0"/>
                <a:ea typeface="Lucida Sans Unicode" charset="0"/>
                <a:cs typeface="Lucida Sans Unicode" charset="0"/>
              </a:rPr>
              <a:t>Pagamentos relativos a competências anteriores ao eSocial.</a:t>
            </a: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503238" y="1295400"/>
            <a:ext cx="9148762" cy="6477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5000" rIns="90000" bIns="45000"/>
          <a:lstStyle/>
          <a:p>
            <a:pPr>
              <a:spcBef>
                <a:spcPts val="313"/>
              </a:spcBef>
              <a:spcAft>
                <a:spcPts val="888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t-BR" sz="3800" b="1" dirty="0" smtClean="0">
                <a:solidFill>
                  <a:srgbClr val="000080"/>
                </a:solidFill>
                <a:latin typeface="Palatino Linotype" pitchFamily="18" charset="0"/>
                <a:ea typeface="Lucida Sans Unicode" charset="0"/>
                <a:cs typeface="Lucida Sans Unicode" charset="0"/>
              </a:rPr>
              <a:t>Evento de </a:t>
            </a:r>
            <a:r>
              <a:rPr lang="pt-BR" sz="3800" b="1" dirty="0" smtClean="0">
                <a:solidFill>
                  <a:srgbClr val="000080"/>
                </a:solidFill>
                <a:latin typeface="Palatino Linotype" pitchFamily="18" charset="0"/>
                <a:ea typeface="Lucida Sans Unicode" charset="0"/>
                <a:cs typeface="Lucida Sans Unicode" charset="0"/>
              </a:rPr>
              <a:t>Pagamentos S-1210</a:t>
            </a:r>
            <a:endParaRPr lang="pt-BR" sz="3800" b="1" dirty="0" smtClean="0">
              <a:solidFill>
                <a:srgbClr val="000080"/>
              </a:solidFill>
              <a:latin typeface="Palatino Linotype" pitchFamily="18" charset="0"/>
              <a:ea typeface="Lucida Sans Unicode" charset="0"/>
              <a:cs typeface="Lucida Sans Unicode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576262" y="2214563"/>
            <a:ext cx="10421937" cy="47450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5000" rIns="90000" bIns="45000"/>
          <a:lstStyle/>
          <a:p>
            <a:pPr marL="69850" indent="-69850">
              <a:spcBef>
                <a:spcPts val="313"/>
              </a:spcBef>
              <a:spcAft>
                <a:spcPts val="888"/>
              </a:spcAft>
              <a:tabLst>
                <a:tab pos="69850" algn="l"/>
                <a:tab pos="517525" algn="l"/>
                <a:tab pos="966788" algn="l"/>
                <a:tab pos="1416050" algn="l"/>
                <a:tab pos="1865313" algn="l"/>
                <a:tab pos="2314575" algn="l"/>
                <a:tab pos="2763838" algn="l"/>
                <a:tab pos="3213100" algn="l"/>
                <a:tab pos="3662363" algn="l"/>
                <a:tab pos="4111625" algn="l"/>
                <a:tab pos="4560888" algn="l"/>
                <a:tab pos="5010150" algn="l"/>
                <a:tab pos="5459413" algn="l"/>
                <a:tab pos="5908675" algn="l"/>
                <a:tab pos="6357938" algn="l"/>
                <a:tab pos="6807200" algn="l"/>
                <a:tab pos="7256463" algn="l"/>
                <a:tab pos="7705725" algn="l"/>
                <a:tab pos="8154988" algn="l"/>
                <a:tab pos="8604250" algn="l"/>
                <a:tab pos="9053513" algn="l"/>
              </a:tabLst>
            </a:pPr>
            <a:r>
              <a:rPr lang="pt-BR" sz="2900" dirty="0" smtClean="0">
                <a:solidFill>
                  <a:srgbClr val="000080"/>
                </a:solidFill>
                <a:latin typeface="Palatino Linotype" pitchFamily="18" charset="0"/>
                <a:ea typeface="Lucida Sans Unicode" charset="0"/>
                <a:cs typeface="Lucida Sans Unicode" charset="0"/>
              </a:rPr>
              <a:t> Sobre os tributos incidentes sobre remunerações e </a:t>
            </a:r>
            <a:r>
              <a:rPr lang="pt-BR" sz="2900" dirty="0" err="1" smtClean="0">
                <a:solidFill>
                  <a:srgbClr val="000080"/>
                </a:solidFill>
                <a:latin typeface="Palatino Linotype" pitchFamily="18" charset="0"/>
                <a:ea typeface="Lucida Sans Unicode" charset="0"/>
                <a:cs typeface="Lucida Sans Unicode" charset="0"/>
              </a:rPr>
              <a:t>pagtos</a:t>
            </a:r>
            <a:r>
              <a:rPr lang="pt-BR" sz="2900" dirty="0" smtClean="0">
                <a:solidFill>
                  <a:srgbClr val="000080"/>
                </a:solidFill>
                <a:latin typeface="Palatino Linotype" pitchFamily="18" charset="0"/>
                <a:ea typeface="Lucida Sans Unicode" charset="0"/>
                <a:cs typeface="Lucida Sans Unicode" charset="0"/>
              </a:rPr>
              <a:t>:</a:t>
            </a:r>
          </a:p>
          <a:p>
            <a:pPr marL="615061" lvl="1" indent="-69850">
              <a:spcBef>
                <a:spcPts val="313"/>
              </a:spcBef>
              <a:spcAft>
                <a:spcPts val="888"/>
              </a:spcAft>
              <a:buFont typeface="Wingdings" charset="2"/>
              <a:buChar char=""/>
              <a:tabLst>
                <a:tab pos="69850" algn="l"/>
                <a:tab pos="517525" algn="l"/>
                <a:tab pos="966788" algn="l"/>
                <a:tab pos="1416050" algn="l"/>
                <a:tab pos="1865313" algn="l"/>
                <a:tab pos="2314575" algn="l"/>
                <a:tab pos="2763838" algn="l"/>
                <a:tab pos="3213100" algn="l"/>
                <a:tab pos="3662363" algn="l"/>
                <a:tab pos="4111625" algn="l"/>
                <a:tab pos="4560888" algn="l"/>
                <a:tab pos="5010150" algn="l"/>
                <a:tab pos="5459413" algn="l"/>
                <a:tab pos="5908675" algn="l"/>
                <a:tab pos="6357938" algn="l"/>
                <a:tab pos="6807200" algn="l"/>
                <a:tab pos="7256463" algn="l"/>
                <a:tab pos="7705725" algn="l"/>
                <a:tab pos="8154988" algn="l"/>
                <a:tab pos="8604250" algn="l"/>
                <a:tab pos="9053513" algn="l"/>
              </a:tabLst>
            </a:pPr>
            <a:r>
              <a:rPr lang="pt-BR" sz="2900" dirty="0" smtClean="0">
                <a:solidFill>
                  <a:srgbClr val="000080"/>
                </a:solidFill>
                <a:latin typeface="Palatino Linotype" pitchFamily="18" charset="0"/>
                <a:ea typeface="Lucida Sans Unicode" charset="0"/>
                <a:cs typeface="Lucida Sans Unicode" charset="0"/>
              </a:rPr>
              <a:t> A</a:t>
            </a:r>
            <a:r>
              <a:rPr lang="pt-BR" sz="2800" dirty="0" smtClean="0">
                <a:solidFill>
                  <a:srgbClr val="000080"/>
                </a:solidFill>
                <a:latin typeface="Palatino Linotype" pitchFamily="18" charset="0"/>
                <a:ea typeface="Lucida Sans Unicode" charset="0"/>
                <a:cs typeface="Lucida Sans Unicode" charset="0"/>
              </a:rPr>
              <a:t> Contribuição Previdenciária </a:t>
            </a:r>
            <a:r>
              <a:rPr lang="pt-BR" sz="2800" dirty="0" smtClean="0">
                <a:solidFill>
                  <a:srgbClr val="000080"/>
                </a:solidFill>
                <a:latin typeface="Palatino Linotype" pitchFamily="18" charset="0"/>
                <a:ea typeface="Lucida Sans Unicode" charset="0"/>
                <a:cs typeface="Lucida Sans Unicode" charset="0"/>
              </a:rPr>
              <a:t>(</a:t>
            </a:r>
            <a:r>
              <a:rPr lang="pt-BR" sz="2800" dirty="0" err="1" smtClean="0">
                <a:solidFill>
                  <a:srgbClr val="000080"/>
                </a:solidFill>
                <a:latin typeface="Palatino Linotype" pitchFamily="18" charset="0"/>
                <a:ea typeface="Lucida Sans Unicode" charset="0"/>
                <a:cs typeface="Lucida Sans Unicode" charset="0"/>
              </a:rPr>
              <a:t>RGPS</a:t>
            </a:r>
            <a:r>
              <a:rPr lang="pt-BR" sz="2800" dirty="0" smtClean="0">
                <a:solidFill>
                  <a:srgbClr val="000080"/>
                </a:solidFill>
                <a:latin typeface="Palatino Linotype" pitchFamily="18" charset="0"/>
                <a:ea typeface="Lucida Sans Unicode" charset="0"/>
                <a:cs typeface="Lucida Sans Unicode" charset="0"/>
              </a:rPr>
              <a:t>) e </a:t>
            </a:r>
            <a:r>
              <a:rPr lang="pt-BR" sz="2800" dirty="0" smtClean="0">
                <a:solidFill>
                  <a:srgbClr val="000080"/>
                </a:solidFill>
                <a:latin typeface="Palatino Linotype" pitchFamily="18" charset="0"/>
                <a:ea typeface="Lucida Sans Unicode" charset="0"/>
                <a:cs typeface="Lucida Sans Unicode" charset="0"/>
              </a:rPr>
              <a:t>o FGTS são cobrados do contribuinte pelo valor calculado pela </a:t>
            </a:r>
            <a:r>
              <a:rPr lang="pt-BR" sz="2800" dirty="0" err="1" smtClean="0">
                <a:solidFill>
                  <a:srgbClr val="000080"/>
                </a:solidFill>
                <a:latin typeface="Palatino Linotype" pitchFamily="18" charset="0"/>
                <a:ea typeface="Lucida Sans Unicode" charset="0"/>
                <a:cs typeface="Lucida Sans Unicode" charset="0"/>
              </a:rPr>
              <a:t>RFB</a:t>
            </a:r>
            <a:r>
              <a:rPr lang="pt-BR" sz="2800" dirty="0" smtClean="0">
                <a:solidFill>
                  <a:srgbClr val="000080"/>
                </a:solidFill>
                <a:latin typeface="Palatino Linotype" pitchFamily="18" charset="0"/>
                <a:ea typeface="Lucida Sans Unicode" charset="0"/>
                <a:cs typeface="Lucida Sans Unicode" charset="0"/>
              </a:rPr>
              <a:t> e Caixa, respectivamente;</a:t>
            </a:r>
          </a:p>
          <a:p>
            <a:pPr marL="615061" lvl="1" indent="-69850">
              <a:spcBef>
                <a:spcPts val="313"/>
              </a:spcBef>
              <a:spcAft>
                <a:spcPts val="888"/>
              </a:spcAft>
              <a:buFont typeface="Wingdings" charset="2"/>
              <a:buChar char=""/>
              <a:tabLst>
                <a:tab pos="69850" algn="l"/>
                <a:tab pos="517525" algn="l"/>
                <a:tab pos="966788" algn="l"/>
                <a:tab pos="1416050" algn="l"/>
                <a:tab pos="1865313" algn="l"/>
                <a:tab pos="2314575" algn="l"/>
                <a:tab pos="2763838" algn="l"/>
                <a:tab pos="3213100" algn="l"/>
                <a:tab pos="3662363" algn="l"/>
                <a:tab pos="4111625" algn="l"/>
                <a:tab pos="4560888" algn="l"/>
                <a:tab pos="5010150" algn="l"/>
                <a:tab pos="5459413" algn="l"/>
                <a:tab pos="5908675" algn="l"/>
                <a:tab pos="6357938" algn="l"/>
                <a:tab pos="6807200" algn="l"/>
                <a:tab pos="7256463" algn="l"/>
                <a:tab pos="7705725" algn="l"/>
                <a:tab pos="8154988" algn="l"/>
                <a:tab pos="8604250" algn="l"/>
                <a:tab pos="9053513" algn="l"/>
              </a:tabLst>
            </a:pPr>
            <a:r>
              <a:rPr lang="pt-BR" sz="2800" dirty="0" smtClean="0">
                <a:solidFill>
                  <a:srgbClr val="000080"/>
                </a:solidFill>
                <a:latin typeface="Palatino Linotype" pitchFamily="18" charset="0"/>
                <a:ea typeface="Lucida Sans Unicode" charset="0"/>
                <a:cs typeface="Lucida Sans Unicode" charset="0"/>
              </a:rPr>
              <a:t> O </a:t>
            </a:r>
            <a:r>
              <a:rPr lang="pt-BR" sz="2800" dirty="0" smtClean="0">
                <a:solidFill>
                  <a:srgbClr val="000080"/>
                </a:solidFill>
                <a:latin typeface="Palatino Linotype" pitchFamily="18" charset="0"/>
                <a:ea typeface="Lucida Sans Unicode" charset="0"/>
                <a:cs typeface="Lucida Sans Unicode" charset="0"/>
              </a:rPr>
              <a:t>IRRF é </a:t>
            </a:r>
            <a:r>
              <a:rPr lang="pt-BR" sz="2800" dirty="0" smtClean="0">
                <a:solidFill>
                  <a:srgbClr val="000080"/>
                </a:solidFill>
                <a:latin typeface="Palatino Linotype" pitchFamily="18" charset="0"/>
                <a:ea typeface="Lucida Sans Unicode" charset="0"/>
                <a:cs typeface="Lucida Sans Unicode" charset="0"/>
              </a:rPr>
              <a:t>cobrado pelo valor </a:t>
            </a:r>
            <a:r>
              <a:rPr lang="pt-BR" sz="2800" dirty="0" smtClean="0">
                <a:solidFill>
                  <a:srgbClr val="000080"/>
                </a:solidFill>
                <a:latin typeface="Palatino Linotype" pitchFamily="18" charset="0"/>
                <a:ea typeface="Lucida Sans Unicode" charset="0"/>
                <a:cs typeface="Lucida Sans Unicode" charset="0"/>
              </a:rPr>
              <a:t>calculado</a:t>
            </a:r>
            <a:r>
              <a:rPr lang="pt-BR" sz="2800" dirty="0" smtClean="0">
                <a:solidFill>
                  <a:srgbClr val="000080"/>
                </a:solidFill>
                <a:latin typeface="Palatino Linotype" pitchFamily="18" charset="0"/>
                <a:ea typeface="Lucida Sans Unicode" charset="0"/>
                <a:cs typeface="Lucida Sans Unicode" charset="0"/>
              </a:rPr>
              <a:t> </a:t>
            </a:r>
            <a:r>
              <a:rPr lang="pt-BR" sz="2800" dirty="0" smtClean="0">
                <a:solidFill>
                  <a:srgbClr val="000080"/>
                </a:solidFill>
                <a:latin typeface="Palatino Linotype" pitchFamily="18" charset="0"/>
                <a:ea typeface="Lucida Sans Unicode" charset="0"/>
                <a:cs typeface="Lucida Sans Unicode" charset="0"/>
              </a:rPr>
              <a:t>pelo contribuinte.</a:t>
            </a: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503238" y="1295400"/>
            <a:ext cx="9148762" cy="6477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5000" rIns="90000" bIns="45000"/>
          <a:lstStyle/>
          <a:p>
            <a:pPr>
              <a:spcBef>
                <a:spcPts val="313"/>
              </a:spcBef>
              <a:spcAft>
                <a:spcPts val="888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t-BR" sz="3800" b="1" dirty="0" smtClean="0">
                <a:solidFill>
                  <a:srgbClr val="000080"/>
                </a:solidFill>
                <a:latin typeface="Palatino Linotype" pitchFamily="18" charset="0"/>
                <a:ea typeface="Lucida Sans Unicode" charset="0"/>
                <a:cs typeface="Lucida Sans Unicode" charset="0"/>
              </a:rPr>
              <a:t>Evento de </a:t>
            </a:r>
            <a:r>
              <a:rPr lang="pt-BR" sz="3800" b="1" dirty="0" smtClean="0">
                <a:solidFill>
                  <a:srgbClr val="000080"/>
                </a:solidFill>
                <a:latin typeface="Palatino Linotype" pitchFamily="18" charset="0"/>
                <a:ea typeface="Lucida Sans Unicode" charset="0"/>
                <a:cs typeface="Lucida Sans Unicode" charset="0"/>
              </a:rPr>
              <a:t>Pagamentos – S-1210</a:t>
            </a:r>
            <a:endParaRPr lang="pt-BR" sz="3800" b="1" dirty="0" smtClean="0">
              <a:solidFill>
                <a:srgbClr val="000080"/>
              </a:solidFill>
              <a:latin typeface="Palatino Linotype" pitchFamily="18" charset="0"/>
              <a:ea typeface="Lucida Sans Unicode" charset="0"/>
              <a:cs typeface="Lucida Sans Unicode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576262" y="2214563"/>
            <a:ext cx="10421937" cy="47450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5000" rIns="90000" bIns="45000"/>
          <a:lstStyle/>
          <a:p>
            <a:pPr marL="69850" indent="-69850">
              <a:spcBef>
                <a:spcPts val="313"/>
              </a:spcBef>
              <a:spcAft>
                <a:spcPts val="888"/>
              </a:spcAft>
              <a:tabLst>
                <a:tab pos="69850" algn="l"/>
                <a:tab pos="517525" algn="l"/>
                <a:tab pos="966788" algn="l"/>
                <a:tab pos="1416050" algn="l"/>
                <a:tab pos="1865313" algn="l"/>
                <a:tab pos="2314575" algn="l"/>
                <a:tab pos="2763838" algn="l"/>
                <a:tab pos="3213100" algn="l"/>
                <a:tab pos="3662363" algn="l"/>
                <a:tab pos="4111625" algn="l"/>
                <a:tab pos="4560888" algn="l"/>
                <a:tab pos="5010150" algn="l"/>
                <a:tab pos="5459413" algn="l"/>
                <a:tab pos="5908675" algn="l"/>
                <a:tab pos="6357938" algn="l"/>
                <a:tab pos="6807200" algn="l"/>
                <a:tab pos="7256463" algn="l"/>
                <a:tab pos="7705725" algn="l"/>
                <a:tab pos="8154988" algn="l"/>
                <a:tab pos="8604250" algn="l"/>
                <a:tab pos="9053513" algn="l"/>
              </a:tabLst>
            </a:pPr>
            <a:r>
              <a:rPr lang="pt-BR" sz="2900" dirty="0" smtClean="0">
                <a:solidFill>
                  <a:srgbClr val="000080"/>
                </a:solidFill>
                <a:latin typeface="Palatino Linotype" pitchFamily="18" charset="0"/>
                <a:ea typeface="Lucida Sans Unicode" charset="0"/>
                <a:cs typeface="Lucida Sans Unicode" charset="0"/>
              </a:rPr>
              <a:t>O pagamento é informado ao eSocial no movimento do mês em que efetivamente ocorreu, independente do mês de referência.</a:t>
            </a:r>
          </a:p>
          <a:p>
            <a:pPr marL="69850" indent="-69850">
              <a:spcBef>
                <a:spcPts val="313"/>
              </a:spcBef>
              <a:spcAft>
                <a:spcPts val="888"/>
              </a:spcAft>
              <a:tabLst>
                <a:tab pos="69850" algn="l"/>
                <a:tab pos="517525" algn="l"/>
                <a:tab pos="966788" algn="l"/>
                <a:tab pos="1416050" algn="l"/>
                <a:tab pos="1865313" algn="l"/>
                <a:tab pos="2314575" algn="l"/>
                <a:tab pos="2763838" algn="l"/>
                <a:tab pos="3213100" algn="l"/>
                <a:tab pos="3662363" algn="l"/>
                <a:tab pos="4111625" algn="l"/>
                <a:tab pos="4560888" algn="l"/>
                <a:tab pos="5010150" algn="l"/>
                <a:tab pos="5459413" algn="l"/>
                <a:tab pos="5908675" algn="l"/>
                <a:tab pos="6357938" algn="l"/>
                <a:tab pos="6807200" algn="l"/>
                <a:tab pos="7256463" algn="l"/>
                <a:tab pos="7705725" algn="l"/>
                <a:tab pos="8154988" algn="l"/>
                <a:tab pos="8604250" algn="l"/>
                <a:tab pos="9053513" algn="l"/>
              </a:tabLst>
            </a:pPr>
            <a:r>
              <a:rPr lang="pt-BR" sz="2900" dirty="0" smtClean="0">
                <a:solidFill>
                  <a:srgbClr val="000080"/>
                </a:solidFill>
                <a:latin typeface="Palatino Linotype" pitchFamily="18" charset="0"/>
                <a:ea typeface="Lucida Sans Unicode" charset="0"/>
                <a:cs typeface="Lucida Sans Unicode" charset="0"/>
              </a:rPr>
              <a:t>Ex.: pagamento em fevereiro referente ao salário de janeiro:</a:t>
            </a:r>
          </a:p>
          <a:p>
            <a:pPr marL="615061" lvl="1" indent="-69850">
              <a:spcBef>
                <a:spcPts val="313"/>
              </a:spcBef>
              <a:spcAft>
                <a:spcPts val="888"/>
              </a:spcAft>
              <a:buFont typeface="Wingdings" charset="2"/>
              <a:buChar char=""/>
              <a:tabLst>
                <a:tab pos="69850" algn="l"/>
                <a:tab pos="517525" algn="l"/>
                <a:tab pos="966788" algn="l"/>
                <a:tab pos="1416050" algn="l"/>
                <a:tab pos="1865313" algn="l"/>
                <a:tab pos="2314575" algn="l"/>
                <a:tab pos="2763838" algn="l"/>
                <a:tab pos="3213100" algn="l"/>
                <a:tab pos="3662363" algn="l"/>
                <a:tab pos="4111625" algn="l"/>
                <a:tab pos="4560888" algn="l"/>
                <a:tab pos="5010150" algn="l"/>
                <a:tab pos="5459413" algn="l"/>
                <a:tab pos="5908675" algn="l"/>
                <a:tab pos="6357938" algn="l"/>
                <a:tab pos="6807200" algn="l"/>
                <a:tab pos="7256463" algn="l"/>
                <a:tab pos="7705725" algn="l"/>
                <a:tab pos="8154988" algn="l"/>
                <a:tab pos="8604250" algn="l"/>
                <a:tab pos="9053513" algn="l"/>
              </a:tabLst>
            </a:pPr>
            <a:r>
              <a:rPr lang="pt-BR" sz="2900" dirty="0" smtClean="0">
                <a:solidFill>
                  <a:srgbClr val="000080"/>
                </a:solidFill>
                <a:latin typeface="Palatino Linotype" pitchFamily="18" charset="0"/>
                <a:ea typeface="Lucida Sans Unicode" charset="0"/>
                <a:cs typeface="Lucida Sans Unicode" charset="0"/>
              </a:rPr>
              <a:t> O evento de remuneração (S-1200 ou S-1202) terá como período de apuração, o mês de janeiro, com envio até 07/02;</a:t>
            </a:r>
          </a:p>
          <a:p>
            <a:pPr marL="615061" lvl="1" indent="-69850">
              <a:spcBef>
                <a:spcPts val="313"/>
              </a:spcBef>
              <a:spcAft>
                <a:spcPts val="888"/>
              </a:spcAft>
              <a:buFont typeface="Wingdings" charset="2"/>
              <a:buChar char=""/>
              <a:tabLst>
                <a:tab pos="69850" algn="l"/>
                <a:tab pos="517525" algn="l"/>
                <a:tab pos="966788" algn="l"/>
                <a:tab pos="1416050" algn="l"/>
                <a:tab pos="1865313" algn="l"/>
                <a:tab pos="2314575" algn="l"/>
                <a:tab pos="2763838" algn="l"/>
                <a:tab pos="3213100" algn="l"/>
                <a:tab pos="3662363" algn="l"/>
                <a:tab pos="4111625" algn="l"/>
                <a:tab pos="4560888" algn="l"/>
                <a:tab pos="5010150" algn="l"/>
                <a:tab pos="5459413" algn="l"/>
                <a:tab pos="5908675" algn="l"/>
                <a:tab pos="6357938" algn="l"/>
                <a:tab pos="6807200" algn="l"/>
                <a:tab pos="7256463" algn="l"/>
                <a:tab pos="7705725" algn="l"/>
                <a:tab pos="8154988" algn="l"/>
                <a:tab pos="8604250" algn="l"/>
                <a:tab pos="9053513" algn="l"/>
              </a:tabLst>
            </a:pPr>
            <a:r>
              <a:rPr lang="pt-BR" sz="2900" dirty="0" smtClean="0">
                <a:solidFill>
                  <a:srgbClr val="000080"/>
                </a:solidFill>
                <a:latin typeface="Palatino Linotype" pitchFamily="18" charset="0"/>
                <a:ea typeface="Lucida Sans Unicode" charset="0"/>
                <a:cs typeface="Lucida Sans Unicode" charset="0"/>
              </a:rPr>
              <a:t> O evento do respectivo pagamento (S-1210) terá como período de apuração, o mês de fevereiro, com envio até 07/03.</a:t>
            </a: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503238" y="1295400"/>
            <a:ext cx="9199562" cy="6477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5000" rIns="90000" bIns="45000"/>
          <a:lstStyle/>
          <a:p>
            <a:pPr>
              <a:spcBef>
                <a:spcPts val="313"/>
              </a:spcBef>
              <a:spcAft>
                <a:spcPts val="888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t-BR" sz="3800" b="1" dirty="0" smtClean="0">
                <a:solidFill>
                  <a:srgbClr val="000080"/>
                </a:solidFill>
                <a:latin typeface="Palatino Linotype" pitchFamily="18" charset="0"/>
                <a:ea typeface="Lucida Sans Unicode" charset="0"/>
                <a:cs typeface="Lucida Sans Unicode" charset="0"/>
              </a:rPr>
              <a:t>Evento de </a:t>
            </a:r>
            <a:r>
              <a:rPr lang="pt-BR" sz="3800" b="1" dirty="0" smtClean="0">
                <a:solidFill>
                  <a:srgbClr val="000080"/>
                </a:solidFill>
                <a:latin typeface="Palatino Linotype" pitchFamily="18" charset="0"/>
                <a:ea typeface="Lucida Sans Unicode" charset="0"/>
                <a:cs typeface="Lucida Sans Unicode" charset="0"/>
              </a:rPr>
              <a:t>Pagamentos – S-1210</a:t>
            </a:r>
            <a:endParaRPr lang="pt-BR" sz="3800" b="1" dirty="0" smtClean="0">
              <a:solidFill>
                <a:srgbClr val="000080"/>
              </a:solidFill>
              <a:latin typeface="Palatino Linotype" pitchFamily="18" charset="0"/>
              <a:ea typeface="Lucida Sans Unicode" charset="0"/>
              <a:cs typeface="Lucida Sans Unicode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"/>
          <p:cNvSpPr txBox="1">
            <a:spLocks noChangeArrowheads="1"/>
          </p:cNvSpPr>
          <p:nvPr/>
        </p:nvSpPr>
        <p:spPr bwMode="auto">
          <a:xfrm>
            <a:off x="568833" y="2096412"/>
            <a:ext cx="9957917" cy="4995763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88908" tIns="44454" rIns="88908" bIns="44454"/>
          <a:lstStyle/>
          <a:p>
            <a:pPr>
              <a:spcBef>
                <a:spcPts val="309"/>
              </a:spcBef>
              <a:spcAft>
                <a:spcPts val="1432"/>
              </a:spcAft>
              <a:tabLst>
                <a:tab pos="0" algn="l"/>
                <a:tab pos="442243" algn="l"/>
                <a:tab pos="886055" algn="l"/>
                <a:tab pos="1329866" algn="l"/>
                <a:tab pos="1773679" algn="l"/>
                <a:tab pos="2217490" algn="l"/>
                <a:tab pos="2661302" algn="l"/>
                <a:tab pos="3105113" algn="l"/>
                <a:tab pos="3548925" algn="l"/>
                <a:tab pos="3992736" algn="l"/>
                <a:tab pos="4436548" algn="l"/>
                <a:tab pos="4880360" algn="l"/>
                <a:tab pos="5324171" algn="l"/>
                <a:tab pos="5767983" algn="l"/>
                <a:tab pos="6211795" algn="l"/>
                <a:tab pos="6655606" algn="l"/>
                <a:tab pos="7099418" algn="l"/>
                <a:tab pos="7543229" algn="l"/>
                <a:tab pos="7987041" algn="l"/>
                <a:tab pos="8430852" algn="l"/>
                <a:tab pos="8874664" algn="l"/>
                <a:tab pos="8876232" algn="l"/>
                <a:tab pos="9320045" algn="l"/>
                <a:tab pos="9763855" algn="l"/>
                <a:tab pos="10207668" algn="l"/>
              </a:tabLst>
            </a:pPr>
            <a:r>
              <a:rPr lang="pt-BR" sz="2900" dirty="0" smtClean="0">
                <a:solidFill>
                  <a:srgbClr val="000080"/>
                </a:solidFill>
                <a:latin typeface="Palatino Linotype" pitchFamily="18" charset="0"/>
                <a:ea typeface="Verdana" pitchFamily="34" charset="0"/>
                <a:cs typeface="Verdana" pitchFamily="34" charset="0"/>
              </a:rPr>
              <a:t>Exemplo de formação </a:t>
            </a:r>
            <a:r>
              <a:rPr lang="pt-BR" sz="2900" dirty="0" smtClean="0">
                <a:solidFill>
                  <a:srgbClr val="000080"/>
                </a:solidFill>
                <a:latin typeface="Palatino Linotype" pitchFamily="18" charset="0"/>
                <a:ea typeface="Verdana" pitchFamily="34" charset="0"/>
                <a:cs typeface="Verdana" pitchFamily="34" charset="0"/>
              </a:rPr>
              <a:t>dos eventos de remuneração e do </a:t>
            </a:r>
            <a:r>
              <a:rPr lang="pt-BR" sz="2900" dirty="0" smtClean="0">
                <a:solidFill>
                  <a:srgbClr val="000080"/>
                </a:solidFill>
                <a:latin typeface="Palatino Linotype" pitchFamily="18" charset="0"/>
                <a:ea typeface="Verdana" pitchFamily="34" charset="0"/>
                <a:cs typeface="Verdana" pitchFamily="34" charset="0"/>
              </a:rPr>
              <a:t>respectivo pagamento.</a:t>
            </a:r>
          </a:p>
          <a:p>
            <a:pPr>
              <a:spcBef>
                <a:spcPts val="309"/>
              </a:spcBef>
              <a:spcAft>
                <a:spcPts val="1432"/>
              </a:spcAft>
              <a:tabLst>
                <a:tab pos="0" algn="l"/>
                <a:tab pos="442243" algn="l"/>
                <a:tab pos="886055" algn="l"/>
                <a:tab pos="1329866" algn="l"/>
                <a:tab pos="1773679" algn="l"/>
                <a:tab pos="2217490" algn="l"/>
                <a:tab pos="2661302" algn="l"/>
                <a:tab pos="3105113" algn="l"/>
                <a:tab pos="3548925" algn="l"/>
                <a:tab pos="3992736" algn="l"/>
                <a:tab pos="4436548" algn="l"/>
                <a:tab pos="4880360" algn="l"/>
                <a:tab pos="5324171" algn="l"/>
                <a:tab pos="5767983" algn="l"/>
                <a:tab pos="6211795" algn="l"/>
                <a:tab pos="6655606" algn="l"/>
                <a:tab pos="7099418" algn="l"/>
                <a:tab pos="7543229" algn="l"/>
                <a:tab pos="7987041" algn="l"/>
                <a:tab pos="8430852" algn="l"/>
                <a:tab pos="8874664" algn="l"/>
                <a:tab pos="8876232" algn="l"/>
                <a:tab pos="9320045" algn="l"/>
                <a:tab pos="9763855" algn="l"/>
                <a:tab pos="10207668" algn="l"/>
              </a:tabLst>
            </a:pPr>
            <a:r>
              <a:rPr lang="pt-BR" sz="2900" dirty="0" smtClean="0">
                <a:solidFill>
                  <a:srgbClr val="000080"/>
                </a:solidFill>
                <a:latin typeface="Palatino Linotype" pitchFamily="18" charset="0"/>
                <a:ea typeface="Verdana" pitchFamily="34" charset="0"/>
                <a:cs typeface="Verdana" pitchFamily="34" charset="0"/>
              </a:rPr>
              <a:t>Considere:</a:t>
            </a:r>
          </a:p>
          <a:p>
            <a:pPr>
              <a:spcBef>
                <a:spcPts val="309"/>
              </a:spcBef>
              <a:spcAft>
                <a:spcPts val="1432"/>
              </a:spcAft>
              <a:buFont typeface="Wingdings" pitchFamily="2" charset="2"/>
              <a:buChar char="ü"/>
              <a:tabLst>
                <a:tab pos="0" algn="l"/>
                <a:tab pos="442243" algn="l"/>
                <a:tab pos="886055" algn="l"/>
                <a:tab pos="1329866" algn="l"/>
                <a:tab pos="1773679" algn="l"/>
                <a:tab pos="2217490" algn="l"/>
                <a:tab pos="2661302" algn="l"/>
                <a:tab pos="3105113" algn="l"/>
                <a:tab pos="3548925" algn="l"/>
                <a:tab pos="3992736" algn="l"/>
                <a:tab pos="4436548" algn="l"/>
                <a:tab pos="4880360" algn="l"/>
                <a:tab pos="5324171" algn="l"/>
                <a:tab pos="5767983" algn="l"/>
                <a:tab pos="6211795" algn="l"/>
                <a:tab pos="6655606" algn="l"/>
                <a:tab pos="7099418" algn="l"/>
                <a:tab pos="7543229" algn="l"/>
                <a:tab pos="7987041" algn="l"/>
                <a:tab pos="8430852" algn="l"/>
                <a:tab pos="8874664" algn="l"/>
                <a:tab pos="8876232" algn="l"/>
                <a:tab pos="9320045" algn="l"/>
                <a:tab pos="9763855" algn="l"/>
                <a:tab pos="10207668" algn="l"/>
              </a:tabLst>
            </a:pPr>
            <a:r>
              <a:rPr lang="pt-BR" sz="2900" dirty="0" smtClean="0">
                <a:solidFill>
                  <a:srgbClr val="000080"/>
                </a:solidFill>
                <a:latin typeface="Palatino Linotype" pitchFamily="18" charset="0"/>
                <a:ea typeface="Verdana" pitchFamily="34" charset="0"/>
                <a:cs typeface="Verdana" pitchFamily="34" charset="0"/>
              </a:rPr>
              <a:t> Trabalhador tem salário contratual de </a:t>
            </a:r>
            <a:r>
              <a:rPr lang="pt-BR" sz="2900" dirty="0" smtClean="0">
                <a:solidFill>
                  <a:srgbClr val="000080"/>
                </a:solidFill>
                <a:latin typeface="Palatino Linotype" pitchFamily="18" charset="0"/>
                <a:ea typeface="Verdana" pitchFamily="34" charset="0"/>
                <a:cs typeface="Verdana" pitchFamily="34" charset="0"/>
              </a:rPr>
              <a:t>R$ 900,00;</a:t>
            </a:r>
          </a:p>
          <a:p>
            <a:pPr>
              <a:spcBef>
                <a:spcPts val="309"/>
              </a:spcBef>
              <a:spcAft>
                <a:spcPts val="1432"/>
              </a:spcAft>
              <a:buFont typeface="Wingdings" pitchFamily="2" charset="2"/>
              <a:buChar char="ü"/>
              <a:tabLst>
                <a:tab pos="0" algn="l"/>
                <a:tab pos="442243" algn="l"/>
                <a:tab pos="886055" algn="l"/>
                <a:tab pos="1329866" algn="l"/>
                <a:tab pos="1773679" algn="l"/>
                <a:tab pos="2217490" algn="l"/>
                <a:tab pos="2661302" algn="l"/>
                <a:tab pos="3105113" algn="l"/>
                <a:tab pos="3548925" algn="l"/>
                <a:tab pos="3992736" algn="l"/>
                <a:tab pos="4436548" algn="l"/>
                <a:tab pos="4880360" algn="l"/>
                <a:tab pos="5324171" algn="l"/>
                <a:tab pos="5767983" algn="l"/>
                <a:tab pos="6211795" algn="l"/>
                <a:tab pos="6655606" algn="l"/>
                <a:tab pos="7099418" algn="l"/>
                <a:tab pos="7543229" algn="l"/>
                <a:tab pos="7987041" algn="l"/>
                <a:tab pos="8430852" algn="l"/>
                <a:tab pos="8874664" algn="l"/>
                <a:tab pos="8876232" algn="l"/>
                <a:tab pos="9320045" algn="l"/>
                <a:tab pos="9763855" algn="l"/>
                <a:tab pos="10207668" algn="l"/>
              </a:tabLst>
            </a:pPr>
            <a:r>
              <a:rPr lang="pt-BR" sz="2900" dirty="0" smtClean="0">
                <a:solidFill>
                  <a:srgbClr val="000080"/>
                </a:solidFill>
                <a:latin typeface="Palatino Linotype" pitchFamily="18" charset="0"/>
                <a:ea typeface="Verdana" pitchFamily="34" charset="0"/>
                <a:cs typeface="Verdana" pitchFamily="34" charset="0"/>
              </a:rPr>
              <a:t> Em </a:t>
            </a:r>
            <a:r>
              <a:rPr lang="pt-BR" sz="2900" dirty="0" smtClean="0">
                <a:solidFill>
                  <a:srgbClr val="000080"/>
                </a:solidFill>
                <a:latin typeface="Palatino Linotype" pitchFamily="18" charset="0"/>
                <a:ea typeface="Verdana" pitchFamily="34" charset="0"/>
                <a:cs typeface="Verdana" pitchFamily="34" charset="0"/>
              </a:rPr>
              <a:t>janeiro/2016, o servidor recebeu todo o seu salário dentro do mesmo mês trabalhado:</a:t>
            </a:r>
          </a:p>
          <a:p>
            <a:pPr lvl="1">
              <a:spcBef>
                <a:spcPts val="309"/>
              </a:spcBef>
              <a:spcAft>
                <a:spcPts val="1432"/>
              </a:spcAft>
              <a:buFont typeface="Wingdings" pitchFamily="2" charset="2"/>
              <a:buChar char="ü"/>
              <a:tabLst>
                <a:tab pos="0" algn="l"/>
                <a:tab pos="442243" algn="l"/>
                <a:tab pos="886055" algn="l"/>
                <a:tab pos="1329866" algn="l"/>
                <a:tab pos="1773679" algn="l"/>
                <a:tab pos="2217490" algn="l"/>
                <a:tab pos="2661302" algn="l"/>
                <a:tab pos="3105113" algn="l"/>
                <a:tab pos="3548925" algn="l"/>
                <a:tab pos="3992736" algn="l"/>
                <a:tab pos="4436548" algn="l"/>
                <a:tab pos="4880360" algn="l"/>
                <a:tab pos="5324171" algn="l"/>
                <a:tab pos="5767983" algn="l"/>
                <a:tab pos="6211795" algn="l"/>
                <a:tab pos="6655606" algn="l"/>
                <a:tab pos="7099418" algn="l"/>
                <a:tab pos="7543229" algn="l"/>
                <a:tab pos="7987041" algn="l"/>
                <a:tab pos="8430852" algn="l"/>
                <a:tab pos="8874664" algn="l"/>
                <a:tab pos="8876232" algn="l"/>
                <a:tab pos="9320045" algn="l"/>
                <a:tab pos="9763855" algn="l"/>
                <a:tab pos="10207668" algn="l"/>
              </a:tabLst>
            </a:pPr>
            <a:r>
              <a:rPr lang="pt-BR" sz="2900" dirty="0" smtClean="0">
                <a:solidFill>
                  <a:srgbClr val="000080"/>
                </a:solidFill>
                <a:latin typeface="Palatino Linotype" pitchFamily="18" charset="0"/>
                <a:ea typeface="Verdana" pitchFamily="34" charset="0"/>
                <a:cs typeface="Verdana" pitchFamily="34" charset="0"/>
              </a:rPr>
              <a:t>Parte no dia 15/01 (adiantamento);</a:t>
            </a:r>
          </a:p>
          <a:p>
            <a:pPr lvl="1">
              <a:spcBef>
                <a:spcPts val="309"/>
              </a:spcBef>
              <a:spcAft>
                <a:spcPts val="1432"/>
              </a:spcAft>
              <a:buFont typeface="Wingdings" pitchFamily="2" charset="2"/>
              <a:buChar char="ü"/>
              <a:tabLst>
                <a:tab pos="0" algn="l"/>
                <a:tab pos="442243" algn="l"/>
                <a:tab pos="886055" algn="l"/>
                <a:tab pos="1329866" algn="l"/>
                <a:tab pos="1773679" algn="l"/>
                <a:tab pos="2217490" algn="l"/>
                <a:tab pos="2661302" algn="l"/>
                <a:tab pos="3105113" algn="l"/>
                <a:tab pos="3548925" algn="l"/>
                <a:tab pos="3992736" algn="l"/>
                <a:tab pos="4436548" algn="l"/>
                <a:tab pos="4880360" algn="l"/>
                <a:tab pos="5324171" algn="l"/>
                <a:tab pos="5767983" algn="l"/>
                <a:tab pos="6211795" algn="l"/>
                <a:tab pos="6655606" algn="l"/>
                <a:tab pos="7099418" algn="l"/>
                <a:tab pos="7543229" algn="l"/>
                <a:tab pos="7987041" algn="l"/>
                <a:tab pos="8430852" algn="l"/>
                <a:tab pos="8874664" algn="l"/>
                <a:tab pos="8876232" algn="l"/>
                <a:tab pos="9320045" algn="l"/>
                <a:tab pos="9763855" algn="l"/>
                <a:tab pos="10207668" algn="l"/>
              </a:tabLst>
            </a:pPr>
            <a:r>
              <a:rPr lang="pt-BR" sz="2900" dirty="0" smtClean="0">
                <a:solidFill>
                  <a:srgbClr val="000080"/>
                </a:solidFill>
                <a:latin typeface="Palatino Linotype" pitchFamily="18" charset="0"/>
                <a:ea typeface="Verdana" pitchFamily="34" charset="0"/>
                <a:cs typeface="Verdana" pitchFamily="34" charset="0"/>
              </a:rPr>
              <a:t>Restante no dia 30/01.</a:t>
            </a:r>
          </a:p>
        </p:txBody>
      </p:sp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496460" y="1279862"/>
            <a:ext cx="9518856" cy="641147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88908" tIns="44454" rIns="88908" bIns="44454"/>
          <a:lstStyle/>
          <a:p>
            <a:pPr>
              <a:spcBef>
                <a:spcPts val="313"/>
              </a:spcBef>
              <a:spcAft>
                <a:spcPts val="888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t-BR" sz="3800" b="1" dirty="0" smtClean="0">
                <a:solidFill>
                  <a:srgbClr val="000080"/>
                </a:solidFill>
                <a:latin typeface="Palatino Linotype" pitchFamily="18" charset="0"/>
                <a:ea typeface="Lucida Sans Unicode" charset="0"/>
                <a:cs typeface="Lucida Sans Unicode" charset="0"/>
              </a:rPr>
              <a:t>Evento de </a:t>
            </a:r>
            <a:r>
              <a:rPr lang="pt-BR" sz="3800" b="1" dirty="0" smtClean="0">
                <a:solidFill>
                  <a:srgbClr val="000080"/>
                </a:solidFill>
                <a:latin typeface="Palatino Linotype" pitchFamily="18" charset="0"/>
                <a:ea typeface="Lucida Sans Unicode" charset="0"/>
                <a:cs typeface="Lucida Sans Unicode" charset="0"/>
              </a:rPr>
              <a:t>Pagamentos – S-1210</a:t>
            </a:r>
            <a:endParaRPr lang="pt-BR" sz="3800" b="1" dirty="0" smtClean="0">
              <a:solidFill>
                <a:srgbClr val="000080"/>
              </a:solidFill>
              <a:latin typeface="Palatino Linotype" pitchFamily="18" charset="0"/>
              <a:ea typeface="Lucida Sans Unicode" charset="0"/>
              <a:cs typeface="Lucida Sans Unicode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 descr="!200-x-1210-A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" y="947855"/>
            <a:ext cx="11161712" cy="6973770"/>
          </a:xfrm>
          <a:prstGeom prst="rect">
            <a:avLst/>
          </a:prstGeom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Text Box 1"/>
          <p:cNvSpPr txBox="1">
            <a:spLocks noChangeArrowheads="1"/>
          </p:cNvSpPr>
          <p:nvPr/>
        </p:nvSpPr>
        <p:spPr bwMode="auto">
          <a:xfrm>
            <a:off x="568502" y="2199588"/>
            <a:ext cx="10370823" cy="4723085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88908" tIns="44454" rIns="88908" bIns="44454"/>
          <a:lstStyle/>
          <a:p>
            <a:pPr>
              <a:spcBef>
                <a:spcPts val="309"/>
              </a:spcBef>
              <a:spcAft>
                <a:spcPts val="1432"/>
              </a:spcAft>
              <a:tabLst>
                <a:tab pos="0" algn="l"/>
                <a:tab pos="442243" algn="l"/>
                <a:tab pos="886055" algn="l"/>
                <a:tab pos="1329866" algn="l"/>
                <a:tab pos="1773679" algn="l"/>
                <a:tab pos="2217490" algn="l"/>
                <a:tab pos="2661302" algn="l"/>
                <a:tab pos="3105113" algn="l"/>
                <a:tab pos="3548925" algn="l"/>
                <a:tab pos="3992736" algn="l"/>
                <a:tab pos="4436548" algn="l"/>
                <a:tab pos="4880360" algn="l"/>
                <a:tab pos="5324171" algn="l"/>
                <a:tab pos="5767983" algn="l"/>
                <a:tab pos="6211795" algn="l"/>
                <a:tab pos="6655606" algn="l"/>
                <a:tab pos="7099418" algn="l"/>
                <a:tab pos="7543229" algn="l"/>
                <a:tab pos="7987041" algn="l"/>
                <a:tab pos="8430852" algn="l"/>
                <a:tab pos="8874664" algn="l"/>
                <a:tab pos="8876232" algn="l"/>
                <a:tab pos="9320045" algn="l"/>
                <a:tab pos="9763855" algn="l"/>
                <a:tab pos="10207668" algn="l"/>
              </a:tabLst>
            </a:pPr>
            <a:r>
              <a:rPr lang="pt-BR" sz="2900" dirty="0" smtClean="0">
                <a:solidFill>
                  <a:srgbClr val="000080"/>
                </a:solidFill>
                <a:latin typeface="Palatino Linotype" pitchFamily="18" charset="0"/>
                <a:ea typeface="Verdana" pitchFamily="34" charset="0"/>
                <a:cs typeface="Verdana" pitchFamily="34" charset="0"/>
              </a:rPr>
              <a:t>Regimes de Competência x Regime de Caixa:</a:t>
            </a:r>
          </a:p>
          <a:p>
            <a:pPr lvl="1">
              <a:spcBef>
                <a:spcPts val="309"/>
              </a:spcBef>
              <a:spcAft>
                <a:spcPts val="1432"/>
              </a:spcAft>
              <a:buFont typeface="Wingdings" pitchFamily="2" charset="2"/>
              <a:buChar char="ü"/>
              <a:tabLst>
                <a:tab pos="0" algn="l"/>
                <a:tab pos="442243" algn="l"/>
                <a:tab pos="886055" algn="l"/>
                <a:tab pos="1329866" algn="l"/>
                <a:tab pos="1773679" algn="l"/>
                <a:tab pos="2217490" algn="l"/>
                <a:tab pos="2661302" algn="l"/>
                <a:tab pos="3105113" algn="l"/>
                <a:tab pos="3548925" algn="l"/>
                <a:tab pos="3992736" algn="l"/>
                <a:tab pos="4436548" algn="l"/>
                <a:tab pos="4880360" algn="l"/>
                <a:tab pos="5324171" algn="l"/>
                <a:tab pos="5767983" algn="l"/>
                <a:tab pos="6211795" algn="l"/>
                <a:tab pos="6655606" algn="l"/>
                <a:tab pos="7099418" algn="l"/>
                <a:tab pos="7543229" algn="l"/>
                <a:tab pos="7987041" algn="l"/>
                <a:tab pos="8430852" algn="l"/>
                <a:tab pos="8874664" algn="l"/>
                <a:tab pos="8876232" algn="l"/>
                <a:tab pos="9320045" algn="l"/>
                <a:tab pos="9763855" algn="l"/>
                <a:tab pos="10207668" algn="l"/>
              </a:tabLst>
            </a:pPr>
            <a:r>
              <a:rPr lang="pt-BR" sz="2900" dirty="0" smtClean="0">
                <a:solidFill>
                  <a:srgbClr val="000080"/>
                </a:solidFill>
                <a:latin typeface="Palatino Linotype" pitchFamily="18" charset="0"/>
                <a:ea typeface="Verdana" pitchFamily="34" charset="0"/>
                <a:cs typeface="Verdana" pitchFamily="34" charset="0"/>
              </a:rPr>
              <a:t>Conceito contábil:</a:t>
            </a:r>
          </a:p>
          <a:p>
            <a:pPr lvl="2">
              <a:spcBef>
                <a:spcPts val="309"/>
              </a:spcBef>
              <a:spcAft>
                <a:spcPts val="1432"/>
              </a:spcAft>
              <a:buFont typeface="Wingdings" pitchFamily="2" charset="2"/>
              <a:buChar char="ü"/>
              <a:tabLst>
                <a:tab pos="0" algn="l"/>
                <a:tab pos="442243" algn="l"/>
                <a:tab pos="886055" algn="l"/>
                <a:tab pos="1329866" algn="l"/>
                <a:tab pos="1773679" algn="l"/>
                <a:tab pos="2217490" algn="l"/>
                <a:tab pos="2661302" algn="l"/>
                <a:tab pos="3105113" algn="l"/>
                <a:tab pos="3548925" algn="l"/>
                <a:tab pos="3992736" algn="l"/>
                <a:tab pos="4436548" algn="l"/>
                <a:tab pos="4880360" algn="l"/>
                <a:tab pos="5324171" algn="l"/>
                <a:tab pos="5767983" algn="l"/>
                <a:tab pos="6211795" algn="l"/>
                <a:tab pos="6655606" algn="l"/>
                <a:tab pos="7099418" algn="l"/>
                <a:tab pos="7543229" algn="l"/>
                <a:tab pos="7987041" algn="l"/>
                <a:tab pos="8430852" algn="l"/>
                <a:tab pos="8874664" algn="l"/>
                <a:tab pos="8876232" algn="l"/>
                <a:tab pos="9320045" algn="l"/>
                <a:tab pos="9763855" algn="l"/>
                <a:tab pos="10207668" algn="l"/>
              </a:tabLst>
            </a:pPr>
            <a:r>
              <a:rPr lang="pt-BR" sz="2900" dirty="0" smtClean="0">
                <a:solidFill>
                  <a:srgbClr val="000080"/>
                </a:solidFill>
                <a:latin typeface="Palatino Linotype" pitchFamily="18" charset="0"/>
                <a:ea typeface="Verdana" pitchFamily="34" charset="0"/>
                <a:cs typeface="Verdana" pitchFamily="34" charset="0"/>
              </a:rPr>
              <a:t>Competência: as informações são registradas no momento em que ocorrem, independente </a:t>
            </a:r>
            <a:r>
              <a:rPr lang="pt-BR" sz="2900" dirty="0" smtClean="0">
                <a:solidFill>
                  <a:srgbClr val="000080"/>
                </a:solidFill>
                <a:latin typeface="Palatino Linotype" pitchFamily="18" charset="0"/>
                <a:ea typeface="Verdana" pitchFamily="34" charset="0"/>
                <a:cs typeface="Verdana" pitchFamily="34" charset="0"/>
              </a:rPr>
              <a:t>da respectiva liquidação financeira;</a:t>
            </a:r>
            <a:endParaRPr lang="pt-BR" sz="2900" dirty="0" smtClean="0">
              <a:solidFill>
                <a:srgbClr val="000080"/>
              </a:solidFill>
              <a:latin typeface="Palatino Linotype" pitchFamily="18" charset="0"/>
              <a:ea typeface="Verdana" pitchFamily="34" charset="0"/>
              <a:cs typeface="Verdana" pitchFamily="34" charset="0"/>
            </a:endParaRPr>
          </a:p>
          <a:p>
            <a:pPr lvl="2">
              <a:spcBef>
                <a:spcPts val="309"/>
              </a:spcBef>
              <a:spcAft>
                <a:spcPts val="1432"/>
              </a:spcAft>
              <a:buFont typeface="Wingdings" pitchFamily="2" charset="2"/>
              <a:buChar char="ü"/>
              <a:tabLst>
                <a:tab pos="0" algn="l"/>
                <a:tab pos="442243" algn="l"/>
                <a:tab pos="886055" algn="l"/>
                <a:tab pos="1329866" algn="l"/>
                <a:tab pos="1773679" algn="l"/>
                <a:tab pos="2217490" algn="l"/>
                <a:tab pos="2661302" algn="l"/>
                <a:tab pos="3105113" algn="l"/>
                <a:tab pos="3548925" algn="l"/>
                <a:tab pos="3992736" algn="l"/>
                <a:tab pos="4436548" algn="l"/>
                <a:tab pos="4880360" algn="l"/>
                <a:tab pos="5324171" algn="l"/>
                <a:tab pos="5767983" algn="l"/>
                <a:tab pos="6211795" algn="l"/>
                <a:tab pos="6655606" algn="l"/>
                <a:tab pos="7099418" algn="l"/>
                <a:tab pos="7543229" algn="l"/>
                <a:tab pos="7987041" algn="l"/>
                <a:tab pos="8430852" algn="l"/>
                <a:tab pos="8874664" algn="l"/>
                <a:tab pos="8876232" algn="l"/>
                <a:tab pos="9320045" algn="l"/>
                <a:tab pos="9763855" algn="l"/>
                <a:tab pos="10207668" algn="l"/>
              </a:tabLst>
            </a:pPr>
            <a:r>
              <a:rPr lang="pt-BR" sz="2900" dirty="0" smtClean="0">
                <a:solidFill>
                  <a:srgbClr val="000080"/>
                </a:solidFill>
                <a:latin typeface="Palatino Linotype" pitchFamily="18" charset="0"/>
                <a:ea typeface="Verdana" pitchFamily="34" charset="0"/>
                <a:cs typeface="Verdana" pitchFamily="34" charset="0"/>
              </a:rPr>
              <a:t>Caixa: as informações são registradas no momento do pagamento.</a:t>
            </a:r>
          </a:p>
        </p:txBody>
      </p:sp>
      <p:sp>
        <p:nvSpPr>
          <p:cNvPr id="33794" name="Text Box 2"/>
          <p:cNvSpPr txBox="1">
            <a:spLocks noChangeArrowheads="1"/>
          </p:cNvSpPr>
          <p:nvPr/>
        </p:nvSpPr>
        <p:spPr bwMode="auto">
          <a:xfrm>
            <a:off x="496459" y="1279862"/>
            <a:ext cx="10046653" cy="641147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88908" tIns="44454" rIns="88908" bIns="44454"/>
          <a:lstStyle/>
          <a:p>
            <a:pPr>
              <a:spcBef>
                <a:spcPts val="309"/>
              </a:spcBef>
              <a:spcAft>
                <a:spcPts val="878"/>
              </a:spcAft>
              <a:tabLst>
                <a:tab pos="0" algn="l"/>
                <a:tab pos="442243" algn="l"/>
                <a:tab pos="886055" algn="l"/>
                <a:tab pos="1329866" algn="l"/>
                <a:tab pos="1773679" algn="l"/>
                <a:tab pos="2217490" algn="l"/>
                <a:tab pos="2661302" algn="l"/>
                <a:tab pos="3105113" algn="l"/>
                <a:tab pos="3548925" algn="l"/>
                <a:tab pos="3992736" algn="l"/>
                <a:tab pos="4436548" algn="l"/>
                <a:tab pos="4880360" algn="l"/>
                <a:tab pos="5324171" algn="l"/>
                <a:tab pos="5767983" algn="l"/>
                <a:tab pos="6211795" algn="l"/>
                <a:tab pos="6655606" algn="l"/>
                <a:tab pos="7099418" algn="l"/>
                <a:tab pos="7543229" algn="l"/>
                <a:tab pos="7987041" algn="l"/>
                <a:tab pos="8430852" algn="l"/>
                <a:tab pos="8874664" algn="l"/>
                <a:tab pos="8876232" algn="l"/>
                <a:tab pos="9320045" algn="l"/>
              </a:tabLst>
            </a:pPr>
            <a:r>
              <a:rPr lang="pt-BR" sz="3800" b="1" dirty="0" smtClean="0">
                <a:solidFill>
                  <a:srgbClr val="000080"/>
                </a:solidFill>
                <a:latin typeface="Palatino Linotype" pitchFamily="18" charset="0"/>
                <a:ea typeface="Verdana" pitchFamily="34" charset="0"/>
                <a:cs typeface="Verdana" pitchFamily="34" charset="0"/>
              </a:rPr>
              <a:t>Remuneração x Pagamento</a:t>
            </a:r>
            <a:endParaRPr lang="pt-BR" sz="3800" b="1" dirty="0">
              <a:solidFill>
                <a:srgbClr val="000080"/>
              </a:solidFill>
              <a:latin typeface="Palatino Linotype" pitchFamily="18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Text Box 1"/>
          <p:cNvSpPr txBox="1">
            <a:spLocks noChangeArrowheads="1"/>
          </p:cNvSpPr>
          <p:nvPr/>
        </p:nvSpPr>
        <p:spPr bwMode="auto">
          <a:xfrm>
            <a:off x="568502" y="2199588"/>
            <a:ext cx="10593211" cy="4723085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88908" tIns="44454" rIns="88908" bIns="44454"/>
          <a:lstStyle/>
          <a:p>
            <a:pPr>
              <a:spcBef>
                <a:spcPts val="309"/>
              </a:spcBef>
              <a:spcAft>
                <a:spcPts val="1432"/>
              </a:spcAft>
              <a:tabLst>
                <a:tab pos="0" algn="l"/>
                <a:tab pos="442243" algn="l"/>
                <a:tab pos="886055" algn="l"/>
                <a:tab pos="1329866" algn="l"/>
                <a:tab pos="1773679" algn="l"/>
                <a:tab pos="2217490" algn="l"/>
                <a:tab pos="2661302" algn="l"/>
                <a:tab pos="3105113" algn="l"/>
                <a:tab pos="3548925" algn="l"/>
                <a:tab pos="3992736" algn="l"/>
                <a:tab pos="4436548" algn="l"/>
                <a:tab pos="4880360" algn="l"/>
                <a:tab pos="5324171" algn="l"/>
                <a:tab pos="5767983" algn="l"/>
                <a:tab pos="6211795" algn="l"/>
                <a:tab pos="6655606" algn="l"/>
                <a:tab pos="7099418" algn="l"/>
                <a:tab pos="7543229" algn="l"/>
                <a:tab pos="7987041" algn="l"/>
                <a:tab pos="8430852" algn="l"/>
                <a:tab pos="8874664" algn="l"/>
                <a:tab pos="8876232" algn="l"/>
                <a:tab pos="9320045" algn="l"/>
                <a:tab pos="9763855" algn="l"/>
                <a:tab pos="10207668" algn="l"/>
              </a:tabLst>
            </a:pPr>
            <a:r>
              <a:rPr lang="pt-BR" sz="2900" dirty="0" smtClean="0">
                <a:solidFill>
                  <a:srgbClr val="000080"/>
                </a:solidFill>
                <a:latin typeface="Palatino Linotype" pitchFamily="18" charset="0"/>
                <a:ea typeface="Verdana" pitchFamily="34" charset="0"/>
                <a:cs typeface="Verdana" pitchFamily="34" charset="0"/>
              </a:rPr>
              <a:t>Regimes de Competência x Regime de Caixa:</a:t>
            </a:r>
          </a:p>
          <a:p>
            <a:pPr lvl="1">
              <a:spcBef>
                <a:spcPts val="309"/>
              </a:spcBef>
              <a:spcAft>
                <a:spcPts val="1432"/>
              </a:spcAft>
              <a:buFont typeface="Wingdings" pitchFamily="2" charset="2"/>
              <a:buChar char="ü"/>
              <a:tabLst>
                <a:tab pos="0" algn="l"/>
                <a:tab pos="442243" algn="l"/>
                <a:tab pos="886055" algn="l"/>
                <a:tab pos="1329866" algn="l"/>
                <a:tab pos="1773679" algn="l"/>
                <a:tab pos="2217490" algn="l"/>
                <a:tab pos="2661302" algn="l"/>
                <a:tab pos="3105113" algn="l"/>
                <a:tab pos="3548925" algn="l"/>
                <a:tab pos="3992736" algn="l"/>
                <a:tab pos="4436548" algn="l"/>
                <a:tab pos="4880360" algn="l"/>
                <a:tab pos="5324171" algn="l"/>
                <a:tab pos="5767983" algn="l"/>
                <a:tab pos="6211795" algn="l"/>
                <a:tab pos="6655606" algn="l"/>
                <a:tab pos="7099418" algn="l"/>
                <a:tab pos="7543229" algn="l"/>
                <a:tab pos="7987041" algn="l"/>
                <a:tab pos="8430852" algn="l"/>
                <a:tab pos="8874664" algn="l"/>
                <a:tab pos="8876232" algn="l"/>
                <a:tab pos="9320045" algn="l"/>
                <a:tab pos="9763855" algn="l"/>
                <a:tab pos="10207668" algn="l"/>
              </a:tabLst>
            </a:pPr>
            <a:r>
              <a:rPr lang="pt-BR" sz="2900" dirty="0" smtClean="0">
                <a:solidFill>
                  <a:srgbClr val="000080"/>
                </a:solidFill>
                <a:latin typeface="Palatino Linotype" pitchFamily="18" charset="0"/>
                <a:ea typeface="Verdana" pitchFamily="34" charset="0"/>
                <a:cs typeface="Verdana" pitchFamily="34" charset="0"/>
              </a:rPr>
              <a:t> </a:t>
            </a:r>
            <a:r>
              <a:rPr lang="pt-BR" sz="2900" dirty="0" smtClean="0">
                <a:solidFill>
                  <a:srgbClr val="000080"/>
                </a:solidFill>
                <a:latin typeface="Palatino Linotype" pitchFamily="18" charset="0"/>
                <a:ea typeface="Verdana" pitchFamily="34" charset="0"/>
                <a:cs typeface="Verdana" pitchFamily="34" charset="0"/>
              </a:rPr>
              <a:t>Remuneração x Pagamento</a:t>
            </a:r>
            <a:r>
              <a:rPr lang="pt-BR" sz="2900" dirty="0" smtClean="0">
                <a:solidFill>
                  <a:srgbClr val="000080"/>
                </a:solidFill>
                <a:latin typeface="Palatino Linotype" pitchFamily="18" charset="0"/>
                <a:ea typeface="Verdana" pitchFamily="34" charset="0"/>
                <a:cs typeface="Verdana" pitchFamily="34" charset="0"/>
              </a:rPr>
              <a:t> –</a:t>
            </a:r>
            <a:r>
              <a:rPr lang="pt-BR" sz="2900" dirty="0" smtClean="0">
                <a:solidFill>
                  <a:srgbClr val="000080"/>
                </a:solidFill>
                <a:latin typeface="Palatino Linotype" pitchFamily="18" charset="0"/>
                <a:ea typeface="Verdana" pitchFamily="34" charset="0"/>
                <a:cs typeface="Verdana" pitchFamily="34" charset="0"/>
              </a:rPr>
              <a:t> o </a:t>
            </a:r>
            <a:r>
              <a:rPr lang="pt-BR" sz="2900" dirty="0" smtClean="0">
                <a:solidFill>
                  <a:srgbClr val="000080"/>
                </a:solidFill>
                <a:latin typeface="Palatino Linotype" pitchFamily="18" charset="0"/>
                <a:ea typeface="Verdana" pitchFamily="34" charset="0"/>
                <a:cs typeface="Verdana" pitchFamily="34" charset="0"/>
              </a:rPr>
              <a:t>eSocial trata ambos de forma integrada;</a:t>
            </a:r>
          </a:p>
          <a:p>
            <a:pPr lvl="1">
              <a:spcBef>
                <a:spcPts val="309"/>
              </a:spcBef>
              <a:spcAft>
                <a:spcPts val="1432"/>
              </a:spcAft>
              <a:buFont typeface="Wingdings" pitchFamily="2" charset="2"/>
              <a:buChar char="ü"/>
              <a:tabLst>
                <a:tab pos="0" algn="l"/>
                <a:tab pos="442243" algn="l"/>
                <a:tab pos="886055" algn="l"/>
                <a:tab pos="1329866" algn="l"/>
                <a:tab pos="1773679" algn="l"/>
                <a:tab pos="2217490" algn="l"/>
                <a:tab pos="2661302" algn="l"/>
                <a:tab pos="3105113" algn="l"/>
                <a:tab pos="3548925" algn="l"/>
                <a:tab pos="3992736" algn="l"/>
                <a:tab pos="4436548" algn="l"/>
                <a:tab pos="4880360" algn="l"/>
                <a:tab pos="5324171" algn="l"/>
                <a:tab pos="5767983" algn="l"/>
                <a:tab pos="6211795" algn="l"/>
                <a:tab pos="6655606" algn="l"/>
                <a:tab pos="7099418" algn="l"/>
                <a:tab pos="7543229" algn="l"/>
                <a:tab pos="7987041" algn="l"/>
                <a:tab pos="8430852" algn="l"/>
                <a:tab pos="8874664" algn="l"/>
                <a:tab pos="8876232" algn="l"/>
                <a:tab pos="9320045" algn="l"/>
                <a:tab pos="9763855" algn="l"/>
                <a:tab pos="10207668" algn="l"/>
              </a:tabLst>
            </a:pPr>
            <a:r>
              <a:rPr lang="pt-BR" sz="2900" dirty="0" smtClean="0">
                <a:solidFill>
                  <a:srgbClr val="000080"/>
                </a:solidFill>
                <a:latin typeface="Palatino Linotype" pitchFamily="18" charset="0"/>
                <a:ea typeface="Verdana" pitchFamily="34" charset="0"/>
                <a:cs typeface="Verdana" pitchFamily="34" charset="0"/>
              </a:rPr>
              <a:t> Os eventos remuneratórios - regime de competência – </a:t>
            </a:r>
            <a:r>
              <a:rPr lang="pt-BR" sz="2900" dirty="0" smtClean="0">
                <a:solidFill>
                  <a:srgbClr val="000080"/>
                </a:solidFill>
                <a:latin typeface="Palatino Linotype" pitchFamily="18" charset="0"/>
                <a:ea typeface="Verdana" pitchFamily="34" charset="0"/>
                <a:cs typeface="Verdana" pitchFamily="34" charset="0"/>
              </a:rPr>
              <a:t>são base </a:t>
            </a:r>
            <a:r>
              <a:rPr lang="pt-BR" sz="2900" dirty="0" smtClean="0">
                <a:solidFill>
                  <a:srgbClr val="000080"/>
                </a:solidFill>
                <a:latin typeface="Palatino Linotype" pitchFamily="18" charset="0"/>
                <a:ea typeface="Verdana" pitchFamily="34" charset="0"/>
                <a:cs typeface="Verdana" pitchFamily="34" charset="0"/>
              </a:rPr>
              <a:t>para </a:t>
            </a:r>
            <a:r>
              <a:rPr lang="pt-BR" sz="2900" dirty="0" smtClean="0">
                <a:solidFill>
                  <a:srgbClr val="000080"/>
                </a:solidFill>
                <a:latin typeface="Palatino Linotype" pitchFamily="18" charset="0"/>
                <a:ea typeface="Verdana" pitchFamily="34" charset="0"/>
                <a:cs typeface="Verdana" pitchFamily="34" charset="0"/>
              </a:rPr>
              <a:t>o FGTS e a Contribuição Previdenciária – </a:t>
            </a:r>
            <a:r>
              <a:rPr lang="pt-BR" sz="2900" dirty="0" err="1" smtClean="0">
                <a:solidFill>
                  <a:srgbClr val="000080"/>
                </a:solidFill>
                <a:latin typeface="Palatino Linotype" pitchFamily="18" charset="0"/>
                <a:ea typeface="Verdana" pitchFamily="34" charset="0"/>
                <a:cs typeface="Verdana" pitchFamily="34" charset="0"/>
              </a:rPr>
              <a:t>CP</a:t>
            </a:r>
            <a:r>
              <a:rPr lang="pt-BR" sz="2900" dirty="0" smtClean="0">
                <a:solidFill>
                  <a:srgbClr val="000080"/>
                </a:solidFill>
                <a:latin typeface="Palatino Linotype" pitchFamily="18" charset="0"/>
                <a:ea typeface="Verdana" pitchFamily="34" charset="0"/>
                <a:cs typeface="Verdana" pitchFamily="34" charset="0"/>
              </a:rPr>
              <a:t>;</a:t>
            </a:r>
            <a:endParaRPr lang="pt-BR" sz="2900" dirty="0" smtClean="0">
              <a:solidFill>
                <a:srgbClr val="FF0000"/>
              </a:solidFill>
              <a:latin typeface="Palatino Linotype" pitchFamily="18" charset="0"/>
              <a:ea typeface="Verdana" pitchFamily="34" charset="0"/>
              <a:cs typeface="Verdana" pitchFamily="34" charset="0"/>
            </a:endParaRPr>
          </a:p>
          <a:p>
            <a:pPr lvl="1">
              <a:spcBef>
                <a:spcPts val="309"/>
              </a:spcBef>
              <a:spcAft>
                <a:spcPts val="1432"/>
              </a:spcAft>
              <a:buFont typeface="Wingdings" pitchFamily="2" charset="2"/>
              <a:buChar char="ü"/>
              <a:tabLst>
                <a:tab pos="0" algn="l"/>
                <a:tab pos="442243" algn="l"/>
                <a:tab pos="886055" algn="l"/>
                <a:tab pos="1329866" algn="l"/>
                <a:tab pos="1773679" algn="l"/>
                <a:tab pos="2217490" algn="l"/>
                <a:tab pos="2661302" algn="l"/>
                <a:tab pos="3105113" algn="l"/>
                <a:tab pos="3548925" algn="l"/>
                <a:tab pos="3992736" algn="l"/>
                <a:tab pos="4436548" algn="l"/>
                <a:tab pos="4880360" algn="l"/>
                <a:tab pos="5324171" algn="l"/>
                <a:tab pos="5767983" algn="l"/>
                <a:tab pos="6211795" algn="l"/>
                <a:tab pos="6655606" algn="l"/>
                <a:tab pos="7099418" algn="l"/>
                <a:tab pos="7543229" algn="l"/>
                <a:tab pos="7987041" algn="l"/>
                <a:tab pos="8430852" algn="l"/>
                <a:tab pos="8874664" algn="l"/>
                <a:tab pos="8876232" algn="l"/>
                <a:tab pos="9320045" algn="l"/>
                <a:tab pos="9763855" algn="l"/>
                <a:tab pos="10207668" algn="l"/>
              </a:tabLst>
            </a:pPr>
            <a:r>
              <a:rPr lang="pt-BR" sz="2900" dirty="0" smtClean="0">
                <a:solidFill>
                  <a:srgbClr val="000080"/>
                </a:solidFill>
                <a:latin typeface="Palatino Linotype" pitchFamily="18" charset="0"/>
                <a:ea typeface="Verdana" pitchFamily="34" charset="0"/>
                <a:cs typeface="Verdana" pitchFamily="34" charset="0"/>
              </a:rPr>
              <a:t> O evento de pagamentos - regime de caixa – </a:t>
            </a:r>
            <a:r>
              <a:rPr lang="pt-BR" sz="2900" dirty="0" smtClean="0">
                <a:solidFill>
                  <a:srgbClr val="000080"/>
                </a:solidFill>
                <a:latin typeface="Palatino Linotype" pitchFamily="18" charset="0"/>
                <a:ea typeface="Verdana" pitchFamily="34" charset="0"/>
                <a:cs typeface="Verdana" pitchFamily="34" charset="0"/>
              </a:rPr>
              <a:t>em conjunto com os eventos remuneratórios – são base </a:t>
            </a:r>
            <a:r>
              <a:rPr lang="pt-BR" sz="2900" dirty="0" smtClean="0">
                <a:solidFill>
                  <a:srgbClr val="000080"/>
                </a:solidFill>
                <a:latin typeface="Palatino Linotype" pitchFamily="18" charset="0"/>
                <a:ea typeface="Verdana" pitchFamily="34" charset="0"/>
                <a:cs typeface="Verdana" pitchFamily="34" charset="0"/>
              </a:rPr>
              <a:t>para o IRRF.</a:t>
            </a:r>
          </a:p>
        </p:txBody>
      </p:sp>
      <p:sp>
        <p:nvSpPr>
          <p:cNvPr id="33794" name="Text Box 2"/>
          <p:cNvSpPr txBox="1">
            <a:spLocks noChangeArrowheads="1"/>
          </p:cNvSpPr>
          <p:nvPr/>
        </p:nvSpPr>
        <p:spPr bwMode="auto">
          <a:xfrm>
            <a:off x="496459" y="1279862"/>
            <a:ext cx="10046653" cy="641147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88908" tIns="44454" rIns="88908" bIns="44454"/>
          <a:lstStyle/>
          <a:p>
            <a:pPr>
              <a:spcBef>
                <a:spcPts val="309"/>
              </a:spcBef>
              <a:spcAft>
                <a:spcPts val="878"/>
              </a:spcAft>
              <a:tabLst>
                <a:tab pos="0" algn="l"/>
                <a:tab pos="442243" algn="l"/>
                <a:tab pos="886055" algn="l"/>
                <a:tab pos="1329866" algn="l"/>
                <a:tab pos="1773679" algn="l"/>
                <a:tab pos="2217490" algn="l"/>
                <a:tab pos="2661302" algn="l"/>
                <a:tab pos="3105113" algn="l"/>
                <a:tab pos="3548925" algn="l"/>
                <a:tab pos="3992736" algn="l"/>
                <a:tab pos="4436548" algn="l"/>
                <a:tab pos="4880360" algn="l"/>
                <a:tab pos="5324171" algn="l"/>
                <a:tab pos="5767983" algn="l"/>
                <a:tab pos="6211795" algn="l"/>
                <a:tab pos="6655606" algn="l"/>
                <a:tab pos="7099418" algn="l"/>
                <a:tab pos="7543229" algn="l"/>
                <a:tab pos="7987041" algn="l"/>
                <a:tab pos="8430852" algn="l"/>
                <a:tab pos="8874664" algn="l"/>
                <a:tab pos="8876232" algn="l"/>
                <a:tab pos="9320045" algn="l"/>
              </a:tabLst>
            </a:pPr>
            <a:r>
              <a:rPr lang="pt-BR" sz="3800" b="1" dirty="0" smtClean="0">
                <a:solidFill>
                  <a:srgbClr val="000080"/>
                </a:solidFill>
                <a:latin typeface="Palatino Linotype" pitchFamily="18" charset="0"/>
                <a:ea typeface="Verdana" pitchFamily="34" charset="0"/>
                <a:cs typeface="Verdana" pitchFamily="34" charset="0"/>
              </a:rPr>
              <a:t>Remuneração x Pagamento</a:t>
            </a:r>
            <a:endParaRPr lang="pt-BR" sz="3800" b="1" dirty="0">
              <a:solidFill>
                <a:srgbClr val="000080"/>
              </a:solidFill>
              <a:latin typeface="Palatino Linotype" pitchFamily="18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ext Box 2"/>
          <p:cNvSpPr txBox="1">
            <a:spLocks noChangeArrowheads="1"/>
          </p:cNvSpPr>
          <p:nvPr/>
        </p:nvSpPr>
        <p:spPr bwMode="auto">
          <a:xfrm>
            <a:off x="725072" y="1298996"/>
            <a:ext cx="10082628" cy="5813004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88908" tIns="44454" rIns="88908" bIns="44454"/>
          <a:lstStyle/>
          <a:p>
            <a:pPr>
              <a:spcBef>
                <a:spcPts val="309"/>
              </a:spcBef>
              <a:spcAft>
                <a:spcPts val="878"/>
              </a:spcAft>
              <a:tabLst>
                <a:tab pos="0" algn="l"/>
                <a:tab pos="442243" algn="l"/>
                <a:tab pos="886055" algn="l"/>
                <a:tab pos="1329866" algn="l"/>
                <a:tab pos="1773679" algn="l"/>
                <a:tab pos="2217490" algn="l"/>
                <a:tab pos="2661302" algn="l"/>
                <a:tab pos="3105113" algn="l"/>
                <a:tab pos="3548925" algn="l"/>
                <a:tab pos="3992736" algn="l"/>
                <a:tab pos="4436548" algn="l"/>
                <a:tab pos="4880360" algn="l"/>
                <a:tab pos="5324171" algn="l"/>
                <a:tab pos="5767983" algn="l"/>
                <a:tab pos="6211795" algn="l"/>
                <a:tab pos="6655606" algn="l"/>
                <a:tab pos="7099418" algn="l"/>
                <a:tab pos="7543229" algn="l"/>
                <a:tab pos="7987041" algn="l"/>
                <a:tab pos="8430852" algn="l"/>
                <a:tab pos="8874664" algn="l"/>
                <a:tab pos="8876232" algn="l"/>
                <a:tab pos="9320045" algn="l"/>
              </a:tabLst>
            </a:pPr>
            <a:r>
              <a:rPr lang="pt-BR" sz="3800" b="1" dirty="0" smtClean="0">
                <a:solidFill>
                  <a:srgbClr val="000080"/>
                </a:solidFill>
                <a:latin typeface="Palatino Linotype" pitchFamily="18" charset="0"/>
                <a:ea typeface="Verdana" pitchFamily="34" charset="0"/>
                <a:cs typeface="Verdana" pitchFamily="34" charset="0"/>
              </a:rPr>
              <a:t>Remuneração x Pagamento</a:t>
            </a:r>
          </a:p>
          <a:p>
            <a:pPr>
              <a:spcBef>
                <a:spcPts val="309"/>
              </a:spcBef>
              <a:spcAft>
                <a:spcPts val="878"/>
              </a:spcAft>
              <a:tabLst>
                <a:tab pos="0" algn="l"/>
                <a:tab pos="442243" algn="l"/>
                <a:tab pos="886055" algn="l"/>
                <a:tab pos="1329866" algn="l"/>
                <a:tab pos="1773679" algn="l"/>
                <a:tab pos="2217490" algn="l"/>
                <a:tab pos="2661302" algn="l"/>
                <a:tab pos="3105113" algn="l"/>
                <a:tab pos="3548925" algn="l"/>
                <a:tab pos="3992736" algn="l"/>
                <a:tab pos="4436548" algn="l"/>
                <a:tab pos="4880360" algn="l"/>
                <a:tab pos="5324171" algn="l"/>
                <a:tab pos="5767983" algn="l"/>
                <a:tab pos="6211795" algn="l"/>
                <a:tab pos="6655606" algn="l"/>
                <a:tab pos="7099418" algn="l"/>
                <a:tab pos="7543229" algn="l"/>
                <a:tab pos="7987041" algn="l"/>
                <a:tab pos="8430852" algn="l"/>
                <a:tab pos="8874664" algn="l"/>
                <a:tab pos="8876232" algn="l"/>
                <a:tab pos="9320045" algn="l"/>
              </a:tabLst>
            </a:pPr>
            <a:endParaRPr lang="pt-BR" sz="1000" dirty="0" smtClean="0">
              <a:solidFill>
                <a:srgbClr val="000080"/>
              </a:solidFill>
              <a:latin typeface="Palatino Linotype" pitchFamily="18" charset="0"/>
              <a:ea typeface="Verdana" pitchFamily="34" charset="0"/>
              <a:cs typeface="Verdana" pitchFamily="34" charset="0"/>
            </a:endParaRPr>
          </a:p>
          <a:p>
            <a:pPr>
              <a:spcBef>
                <a:spcPts val="309"/>
              </a:spcBef>
              <a:spcAft>
                <a:spcPts val="878"/>
              </a:spcAft>
              <a:tabLst>
                <a:tab pos="0" algn="l"/>
                <a:tab pos="442243" algn="l"/>
                <a:tab pos="886055" algn="l"/>
                <a:tab pos="1329866" algn="l"/>
                <a:tab pos="1773679" algn="l"/>
                <a:tab pos="2217490" algn="l"/>
                <a:tab pos="2661302" algn="l"/>
                <a:tab pos="3105113" algn="l"/>
                <a:tab pos="3548925" algn="l"/>
                <a:tab pos="3992736" algn="l"/>
                <a:tab pos="4436548" algn="l"/>
                <a:tab pos="4880360" algn="l"/>
                <a:tab pos="5324171" algn="l"/>
                <a:tab pos="5767983" algn="l"/>
                <a:tab pos="6211795" algn="l"/>
                <a:tab pos="6655606" algn="l"/>
                <a:tab pos="7099418" algn="l"/>
                <a:tab pos="7543229" algn="l"/>
                <a:tab pos="7987041" algn="l"/>
                <a:tab pos="8430852" algn="l"/>
                <a:tab pos="8874664" algn="l"/>
                <a:tab pos="8876232" algn="l"/>
                <a:tab pos="9320045" algn="l"/>
              </a:tabLst>
            </a:pPr>
            <a:r>
              <a:rPr lang="pt-BR" sz="2900" dirty="0" smtClean="0">
                <a:solidFill>
                  <a:srgbClr val="000080"/>
                </a:solidFill>
                <a:latin typeface="Palatino Linotype" pitchFamily="18" charset="0"/>
                <a:ea typeface="Verdana" pitchFamily="34" charset="0"/>
                <a:cs typeface="Verdana" pitchFamily="34" charset="0"/>
              </a:rPr>
              <a:t>Remuneração - Valores devidos:</a:t>
            </a:r>
          </a:p>
          <a:p>
            <a:pPr>
              <a:spcBef>
                <a:spcPts val="309"/>
              </a:spcBef>
              <a:spcAft>
                <a:spcPts val="878"/>
              </a:spcAft>
              <a:tabLst>
                <a:tab pos="0" algn="l"/>
                <a:tab pos="442243" algn="l"/>
                <a:tab pos="886055" algn="l"/>
                <a:tab pos="1329866" algn="l"/>
                <a:tab pos="1773679" algn="l"/>
                <a:tab pos="2217490" algn="l"/>
                <a:tab pos="2661302" algn="l"/>
                <a:tab pos="3105113" algn="l"/>
                <a:tab pos="3548925" algn="l"/>
                <a:tab pos="3992736" algn="l"/>
                <a:tab pos="4436548" algn="l"/>
                <a:tab pos="4880360" algn="l"/>
                <a:tab pos="5324171" algn="l"/>
                <a:tab pos="5767983" algn="l"/>
                <a:tab pos="6211795" algn="l"/>
                <a:tab pos="6655606" algn="l"/>
                <a:tab pos="7099418" algn="l"/>
                <a:tab pos="7543229" algn="l"/>
                <a:tab pos="7987041" algn="l"/>
                <a:tab pos="8430852" algn="l"/>
                <a:tab pos="8874664" algn="l"/>
                <a:tab pos="8876232" algn="l"/>
                <a:tab pos="9320045" algn="l"/>
              </a:tabLst>
            </a:pPr>
            <a:r>
              <a:rPr lang="pt-BR" sz="2900" dirty="0" smtClean="0">
                <a:solidFill>
                  <a:srgbClr val="000080"/>
                </a:solidFill>
                <a:latin typeface="Palatino Linotype" pitchFamily="18" charset="0"/>
                <a:ea typeface="Verdana" pitchFamily="34" charset="0"/>
                <a:cs typeface="Verdana" pitchFamily="34" charset="0"/>
              </a:rPr>
              <a:t>É o valor apurado em folha de pagamento que representa o que deve ser pago ao trabalhador – Regime de Competência;</a:t>
            </a:r>
          </a:p>
          <a:p>
            <a:pPr>
              <a:spcBef>
                <a:spcPts val="309"/>
              </a:spcBef>
              <a:spcAft>
                <a:spcPts val="878"/>
              </a:spcAft>
              <a:tabLst>
                <a:tab pos="0" algn="l"/>
                <a:tab pos="442243" algn="l"/>
                <a:tab pos="886055" algn="l"/>
                <a:tab pos="1329866" algn="l"/>
                <a:tab pos="1773679" algn="l"/>
                <a:tab pos="2217490" algn="l"/>
                <a:tab pos="2661302" algn="l"/>
                <a:tab pos="3105113" algn="l"/>
                <a:tab pos="3548925" algn="l"/>
                <a:tab pos="3992736" algn="l"/>
                <a:tab pos="4436548" algn="l"/>
                <a:tab pos="4880360" algn="l"/>
                <a:tab pos="5324171" algn="l"/>
                <a:tab pos="5767983" algn="l"/>
                <a:tab pos="6211795" algn="l"/>
                <a:tab pos="6655606" algn="l"/>
                <a:tab pos="7099418" algn="l"/>
                <a:tab pos="7543229" algn="l"/>
                <a:tab pos="7987041" algn="l"/>
                <a:tab pos="8430852" algn="l"/>
                <a:tab pos="8874664" algn="l"/>
                <a:tab pos="8876232" algn="l"/>
                <a:tab pos="9320045" algn="l"/>
              </a:tabLst>
            </a:pPr>
            <a:endParaRPr lang="pt-BR" sz="2900" dirty="0" smtClean="0">
              <a:solidFill>
                <a:srgbClr val="000080"/>
              </a:solidFill>
              <a:latin typeface="Palatino Linotype" pitchFamily="18" charset="0"/>
              <a:ea typeface="Verdana" pitchFamily="34" charset="0"/>
              <a:cs typeface="Verdana" pitchFamily="34" charset="0"/>
            </a:endParaRPr>
          </a:p>
          <a:p>
            <a:pPr>
              <a:spcBef>
                <a:spcPts val="309"/>
              </a:spcBef>
              <a:spcAft>
                <a:spcPts val="878"/>
              </a:spcAft>
              <a:tabLst>
                <a:tab pos="0" algn="l"/>
                <a:tab pos="442243" algn="l"/>
                <a:tab pos="886055" algn="l"/>
                <a:tab pos="1329866" algn="l"/>
                <a:tab pos="1773679" algn="l"/>
                <a:tab pos="2217490" algn="l"/>
                <a:tab pos="2661302" algn="l"/>
                <a:tab pos="3105113" algn="l"/>
                <a:tab pos="3548925" algn="l"/>
                <a:tab pos="3992736" algn="l"/>
                <a:tab pos="4436548" algn="l"/>
                <a:tab pos="4880360" algn="l"/>
                <a:tab pos="5324171" algn="l"/>
                <a:tab pos="5767983" algn="l"/>
                <a:tab pos="6211795" algn="l"/>
                <a:tab pos="6655606" algn="l"/>
                <a:tab pos="7099418" algn="l"/>
                <a:tab pos="7543229" algn="l"/>
                <a:tab pos="7987041" algn="l"/>
                <a:tab pos="8430852" algn="l"/>
                <a:tab pos="8874664" algn="l"/>
                <a:tab pos="8876232" algn="l"/>
                <a:tab pos="9320045" algn="l"/>
              </a:tabLst>
            </a:pPr>
            <a:r>
              <a:rPr lang="pt-BR" sz="2900" dirty="0" smtClean="0">
                <a:solidFill>
                  <a:srgbClr val="000080"/>
                </a:solidFill>
                <a:latin typeface="Palatino Linotype" pitchFamily="18" charset="0"/>
                <a:ea typeface="Verdana" pitchFamily="34" charset="0"/>
                <a:cs typeface="Verdana" pitchFamily="34" charset="0"/>
              </a:rPr>
              <a:t>Pagamento - Valores efetivamente pagos:</a:t>
            </a:r>
          </a:p>
          <a:p>
            <a:pPr>
              <a:spcBef>
                <a:spcPts val="309"/>
              </a:spcBef>
              <a:spcAft>
                <a:spcPts val="878"/>
              </a:spcAft>
              <a:tabLst>
                <a:tab pos="0" algn="l"/>
                <a:tab pos="442243" algn="l"/>
                <a:tab pos="886055" algn="l"/>
                <a:tab pos="1329866" algn="l"/>
                <a:tab pos="1773679" algn="l"/>
                <a:tab pos="2217490" algn="l"/>
                <a:tab pos="2661302" algn="l"/>
                <a:tab pos="3105113" algn="l"/>
                <a:tab pos="3548925" algn="l"/>
                <a:tab pos="3992736" algn="l"/>
                <a:tab pos="4436548" algn="l"/>
                <a:tab pos="4880360" algn="l"/>
                <a:tab pos="5324171" algn="l"/>
                <a:tab pos="5767983" algn="l"/>
                <a:tab pos="6211795" algn="l"/>
                <a:tab pos="6655606" algn="l"/>
                <a:tab pos="7099418" algn="l"/>
                <a:tab pos="7543229" algn="l"/>
                <a:tab pos="7987041" algn="l"/>
                <a:tab pos="8430852" algn="l"/>
                <a:tab pos="8874664" algn="l"/>
                <a:tab pos="8876232" algn="l"/>
                <a:tab pos="9320045" algn="l"/>
              </a:tabLst>
            </a:pPr>
            <a:r>
              <a:rPr lang="pt-BR" sz="2900" dirty="0" smtClean="0">
                <a:solidFill>
                  <a:srgbClr val="000080"/>
                </a:solidFill>
                <a:latin typeface="Palatino Linotype" pitchFamily="18" charset="0"/>
                <a:ea typeface="Verdana" pitchFamily="34" charset="0"/>
                <a:cs typeface="Verdana" pitchFamily="34" charset="0"/>
              </a:rPr>
              <a:t>É a liquidação financeira do valor devido apurado em folha de </a:t>
            </a:r>
            <a:r>
              <a:rPr lang="pt-BR" sz="2900" dirty="0" err="1" smtClean="0">
                <a:solidFill>
                  <a:srgbClr val="000080"/>
                </a:solidFill>
                <a:latin typeface="Palatino Linotype" pitchFamily="18" charset="0"/>
                <a:ea typeface="Verdana" pitchFamily="34" charset="0"/>
                <a:cs typeface="Verdana" pitchFamily="34" charset="0"/>
              </a:rPr>
              <a:t>pgto</a:t>
            </a:r>
            <a:r>
              <a:rPr lang="pt-BR" sz="2900" dirty="0" smtClean="0">
                <a:solidFill>
                  <a:srgbClr val="000080"/>
                </a:solidFill>
                <a:latin typeface="Palatino Linotype" pitchFamily="18" charset="0"/>
                <a:ea typeface="Verdana" pitchFamily="34" charset="0"/>
                <a:cs typeface="Verdana" pitchFamily="34" charset="0"/>
              </a:rPr>
              <a:t> – Regime de Caixa.</a:t>
            </a:r>
            <a:endParaRPr lang="pt-BR" sz="2900" dirty="0">
              <a:solidFill>
                <a:srgbClr val="000080"/>
              </a:solidFill>
              <a:latin typeface="Palatino Linotype" pitchFamily="18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Imagem 19" descr="Competencia-x-Caixa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9473" y="1952672"/>
            <a:ext cx="9882767" cy="5394828"/>
          </a:xfrm>
          <a:prstGeom prst="rect">
            <a:avLst/>
          </a:prstGeom>
        </p:spPr>
      </p:pic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725072" y="1298996"/>
            <a:ext cx="10082628" cy="775131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88908" tIns="44454" rIns="88908" bIns="44454"/>
          <a:lstStyle/>
          <a:p>
            <a:pPr>
              <a:spcBef>
                <a:spcPts val="309"/>
              </a:spcBef>
              <a:spcAft>
                <a:spcPts val="878"/>
              </a:spcAft>
              <a:tabLst>
                <a:tab pos="0" algn="l"/>
                <a:tab pos="442243" algn="l"/>
                <a:tab pos="886055" algn="l"/>
                <a:tab pos="1329866" algn="l"/>
                <a:tab pos="1773679" algn="l"/>
                <a:tab pos="2217490" algn="l"/>
                <a:tab pos="2661302" algn="l"/>
                <a:tab pos="3105113" algn="l"/>
                <a:tab pos="3548925" algn="l"/>
                <a:tab pos="3992736" algn="l"/>
                <a:tab pos="4436548" algn="l"/>
                <a:tab pos="4880360" algn="l"/>
                <a:tab pos="5324171" algn="l"/>
                <a:tab pos="5767983" algn="l"/>
                <a:tab pos="6211795" algn="l"/>
                <a:tab pos="6655606" algn="l"/>
                <a:tab pos="7099418" algn="l"/>
                <a:tab pos="7543229" algn="l"/>
                <a:tab pos="7987041" algn="l"/>
                <a:tab pos="8430852" algn="l"/>
                <a:tab pos="8874664" algn="l"/>
                <a:tab pos="8876232" algn="l"/>
                <a:tab pos="9320045" algn="l"/>
              </a:tabLst>
            </a:pPr>
            <a:r>
              <a:rPr lang="pt-BR" sz="3600" b="1" dirty="0" smtClean="0">
                <a:solidFill>
                  <a:srgbClr val="000080"/>
                </a:solidFill>
                <a:latin typeface="Palatino Linotype" pitchFamily="18" charset="0"/>
                <a:ea typeface="Verdana" pitchFamily="34" charset="0"/>
                <a:cs typeface="Verdana" pitchFamily="34" charset="0"/>
              </a:rPr>
              <a:t>Valores devidos e valores pagos</a:t>
            </a: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6486522" y="7359800"/>
            <a:ext cx="3538424" cy="53526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88908" tIns="44454" rIns="88908" bIns="44454"/>
          <a:lstStyle/>
          <a:p>
            <a:pPr>
              <a:spcBef>
                <a:spcPts val="309"/>
              </a:spcBef>
              <a:spcAft>
                <a:spcPts val="878"/>
              </a:spcAft>
              <a:tabLst>
                <a:tab pos="0" algn="l"/>
                <a:tab pos="442243" algn="l"/>
                <a:tab pos="886055" algn="l"/>
                <a:tab pos="1329866" algn="l"/>
                <a:tab pos="1773679" algn="l"/>
                <a:tab pos="2217490" algn="l"/>
                <a:tab pos="2661302" algn="l"/>
                <a:tab pos="3105113" algn="l"/>
                <a:tab pos="3548925" algn="l"/>
                <a:tab pos="3992736" algn="l"/>
                <a:tab pos="4436548" algn="l"/>
                <a:tab pos="4880360" algn="l"/>
                <a:tab pos="5324171" algn="l"/>
                <a:tab pos="5767983" algn="l"/>
                <a:tab pos="6211795" algn="l"/>
                <a:tab pos="6655606" algn="l"/>
                <a:tab pos="7099418" algn="l"/>
                <a:tab pos="7543229" algn="l"/>
                <a:tab pos="7987041" algn="l"/>
                <a:tab pos="8430852" algn="l"/>
                <a:tab pos="8874664" algn="l"/>
                <a:tab pos="8876232" algn="l"/>
                <a:tab pos="9320045" algn="l"/>
              </a:tabLst>
            </a:pPr>
            <a:r>
              <a:rPr lang="pt-BR" sz="2400" b="1" dirty="0" smtClean="0">
                <a:solidFill>
                  <a:srgbClr val="000080"/>
                </a:solidFill>
                <a:latin typeface="Palatino Linotype" pitchFamily="18" charset="0"/>
                <a:ea typeface="Verdana" pitchFamily="34" charset="0"/>
                <a:cs typeface="Verdana" pitchFamily="34" charset="0"/>
              </a:rPr>
              <a:t>Apuração de IRRF</a:t>
            </a: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256477" y="7378389"/>
            <a:ext cx="4928837" cy="53526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88908" tIns="44454" rIns="88908" bIns="44454"/>
          <a:lstStyle/>
          <a:p>
            <a:pPr>
              <a:spcBef>
                <a:spcPts val="309"/>
              </a:spcBef>
              <a:spcAft>
                <a:spcPts val="878"/>
              </a:spcAft>
              <a:tabLst>
                <a:tab pos="0" algn="l"/>
                <a:tab pos="442243" algn="l"/>
                <a:tab pos="886055" algn="l"/>
                <a:tab pos="1329866" algn="l"/>
                <a:tab pos="1773679" algn="l"/>
                <a:tab pos="2217490" algn="l"/>
                <a:tab pos="2661302" algn="l"/>
                <a:tab pos="3105113" algn="l"/>
                <a:tab pos="3548925" algn="l"/>
                <a:tab pos="3992736" algn="l"/>
                <a:tab pos="4436548" algn="l"/>
                <a:tab pos="4880360" algn="l"/>
                <a:tab pos="5324171" algn="l"/>
                <a:tab pos="5767983" algn="l"/>
                <a:tab pos="6211795" algn="l"/>
                <a:tab pos="6655606" algn="l"/>
                <a:tab pos="7099418" algn="l"/>
                <a:tab pos="7543229" algn="l"/>
                <a:tab pos="7987041" algn="l"/>
                <a:tab pos="8430852" algn="l"/>
                <a:tab pos="8874664" algn="l"/>
                <a:tab pos="8876232" algn="l"/>
                <a:tab pos="9320045" algn="l"/>
              </a:tabLst>
            </a:pPr>
            <a:r>
              <a:rPr lang="pt-BR" sz="2400" b="1" dirty="0" smtClean="0">
                <a:solidFill>
                  <a:srgbClr val="000080"/>
                </a:solidFill>
                <a:latin typeface="Palatino Linotype" pitchFamily="18" charset="0"/>
                <a:ea typeface="Verdana" pitchFamily="34" charset="0"/>
                <a:cs typeface="Verdana" pitchFamily="34" charset="0"/>
              </a:rPr>
              <a:t>Apuração </a:t>
            </a:r>
            <a:r>
              <a:rPr lang="pt-BR" sz="2400" b="1" dirty="0" err="1" smtClean="0">
                <a:solidFill>
                  <a:srgbClr val="000080"/>
                </a:solidFill>
                <a:latin typeface="Palatino Linotype" pitchFamily="18" charset="0"/>
                <a:ea typeface="Verdana" pitchFamily="34" charset="0"/>
                <a:cs typeface="Verdana" pitchFamily="34" charset="0"/>
              </a:rPr>
              <a:t>CP</a:t>
            </a:r>
            <a:r>
              <a:rPr lang="pt-BR" sz="2400" b="1" dirty="0" smtClean="0">
                <a:solidFill>
                  <a:srgbClr val="000080"/>
                </a:solidFill>
                <a:latin typeface="Palatino Linotype" pitchFamily="18" charset="0"/>
                <a:ea typeface="Verdana" pitchFamily="34" charset="0"/>
                <a:cs typeface="Verdana" pitchFamily="34" charset="0"/>
              </a:rPr>
              <a:t> </a:t>
            </a:r>
            <a:r>
              <a:rPr lang="pt-BR" sz="2400" b="1" dirty="0" err="1" smtClean="0">
                <a:solidFill>
                  <a:srgbClr val="000080"/>
                </a:solidFill>
                <a:latin typeface="Palatino Linotype" pitchFamily="18" charset="0"/>
                <a:ea typeface="Verdana" pitchFamily="34" charset="0"/>
                <a:cs typeface="Verdana" pitchFamily="34" charset="0"/>
              </a:rPr>
              <a:t>RGPS</a:t>
            </a:r>
            <a:r>
              <a:rPr lang="pt-BR" sz="2400" b="1" dirty="0" smtClean="0">
                <a:solidFill>
                  <a:srgbClr val="000080"/>
                </a:solidFill>
                <a:latin typeface="Palatino Linotype" pitchFamily="18" charset="0"/>
                <a:ea typeface="Verdana" pitchFamily="34" charset="0"/>
                <a:cs typeface="Verdana" pitchFamily="34" charset="0"/>
              </a:rPr>
              <a:t> e FGTS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576262" y="2303463"/>
            <a:ext cx="10421937" cy="47450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5000" rIns="90000" bIns="45000"/>
          <a:lstStyle/>
          <a:p>
            <a:pPr marL="69850" indent="-69850">
              <a:spcBef>
                <a:spcPts val="313"/>
              </a:spcBef>
              <a:spcAft>
                <a:spcPts val="888"/>
              </a:spcAft>
              <a:buFont typeface="Wingdings" charset="2"/>
              <a:buChar char=""/>
              <a:tabLst>
                <a:tab pos="69850" algn="l"/>
                <a:tab pos="517525" algn="l"/>
                <a:tab pos="966788" algn="l"/>
                <a:tab pos="1416050" algn="l"/>
                <a:tab pos="1865313" algn="l"/>
                <a:tab pos="2314575" algn="l"/>
                <a:tab pos="2763838" algn="l"/>
                <a:tab pos="3213100" algn="l"/>
                <a:tab pos="3662363" algn="l"/>
                <a:tab pos="4111625" algn="l"/>
                <a:tab pos="4560888" algn="l"/>
                <a:tab pos="5010150" algn="l"/>
                <a:tab pos="5459413" algn="l"/>
                <a:tab pos="5908675" algn="l"/>
                <a:tab pos="6357938" algn="l"/>
                <a:tab pos="6807200" algn="l"/>
                <a:tab pos="7256463" algn="l"/>
                <a:tab pos="7705725" algn="l"/>
                <a:tab pos="8154988" algn="l"/>
                <a:tab pos="8604250" algn="l"/>
                <a:tab pos="9053513" algn="l"/>
              </a:tabLst>
            </a:pPr>
            <a:r>
              <a:rPr lang="pt-BR" sz="2900" dirty="0" smtClean="0">
                <a:solidFill>
                  <a:srgbClr val="000080"/>
                </a:solidFill>
                <a:latin typeface="Palatino Linotype" pitchFamily="18" charset="0"/>
                <a:ea typeface="Lucida Sans Unicode" charset="0"/>
                <a:cs typeface="Lucida Sans Unicode" charset="0"/>
              </a:rPr>
              <a:t> Remuneração do trabalhador:</a:t>
            </a:r>
          </a:p>
          <a:p>
            <a:pPr marL="615061" lvl="1" indent="-69850">
              <a:spcBef>
                <a:spcPts val="313"/>
              </a:spcBef>
              <a:spcAft>
                <a:spcPts val="888"/>
              </a:spcAft>
              <a:buFont typeface="Wingdings" charset="2"/>
              <a:buChar char=""/>
              <a:tabLst>
                <a:tab pos="69850" algn="l"/>
                <a:tab pos="517525" algn="l"/>
                <a:tab pos="966788" algn="l"/>
                <a:tab pos="1416050" algn="l"/>
                <a:tab pos="1865313" algn="l"/>
                <a:tab pos="2314575" algn="l"/>
                <a:tab pos="2763838" algn="l"/>
                <a:tab pos="3213100" algn="l"/>
                <a:tab pos="3662363" algn="l"/>
                <a:tab pos="4111625" algn="l"/>
                <a:tab pos="4560888" algn="l"/>
                <a:tab pos="5010150" algn="l"/>
                <a:tab pos="5459413" algn="l"/>
                <a:tab pos="5908675" algn="l"/>
                <a:tab pos="6357938" algn="l"/>
                <a:tab pos="6807200" algn="l"/>
                <a:tab pos="7256463" algn="l"/>
                <a:tab pos="7705725" algn="l"/>
                <a:tab pos="8154988" algn="l"/>
                <a:tab pos="8604250" algn="l"/>
                <a:tab pos="9053513" algn="l"/>
              </a:tabLst>
            </a:pPr>
            <a:r>
              <a:rPr lang="pt-BR" sz="2900" dirty="0" smtClean="0">
                <a:solidFill>
                  <a:srgbClr val="000080"/>
                </a:solidFill>
                <a:latin typeface="Palatino Linotype" pitchFamily="18" charset="0"/>
                <a:ea typeface="Lucida Sans Unicode" charset="0"/>
                <a:cs typeface="Lucida Sans Unicode" charset="0"/>
              </a:rPr>
              <a:t> S-1200 – Remuneração Trabalhador </a:t>
            </a:r>
            <a:r>
              <a:rPr lang="pt-BR" sz="2900" dirty="0" err="1" smtClean="0">
                <a:solidFill>
                  <a:srgbClr val="000080"/>
                </a:solidFill>
                <a:latin typeface="Palatino Linotype" pitchFamily="18" charset="0"/>
                <a:ea typeface="Lucida Sans Unicode" charset="0"/>
                <a:cs typeface="Lucida Sans Unicode" charset="0"/>
              </a:rPr>
              <a:t>RGPS</a:t>
            </a:r>
            <a:r>
              <a:rPr lang="pt-BR" sz="2900" dirty="0" smtClean="0">
                <a:solidFill>
                  <a:srgbClr val="000080"/>
                </a:solidFill>
                <a:latin typeface="Palatino Linotype" pitchFamily="18" charset="0"/>
                <a:ea typeface="Lucida Sans Unicode" charset="0"/>
                <a:cs typeface="Lucida Sans Unicode" charset="0"/>
              </a:rPr>
              <a:t>;</a:t>
            </a:r>
          </a:p>
          <a:p>
            <a:pPr marL="615061" lvl="1" indent="-69850">
              <a:spcBef>
                <a:spcPts val="313"/>
              </a:spcBef>
              <a:spcAft>
                <a:spcPts val="888"/>
              </a:spcAft>
              <a:buFont typeface="Wingdings" charset="2"/>
              <a:buChar char=""/>
              <a:tabLst>
                <a:tab pos="69850" algn="l"/>
                <a:tab pos="517525" algn="l"/>
                <a:tab pos="966788" algn="l"/>
                <a:tab pos="1416050" algn="l"/>
                <a:tab pos="1865313" algn="l"/>
                <a:tab pos="2314575" algn="l"/>
                <a:tab pos="2763838" algn="l"/>
                <a:tab pos="3213100" algn="l"/>
                <a:tab pos="3662363" algn="l"/>
                <a:tab pos="4111625" algn="l"/>
                <a:tab pos="4560888" algn="l"/>
                <a:tab pos="5010150" algn="l"/>
                <a:tab pos="5459413" algn="l"/>
                <a:tab pos="5908675" algn="l"/>
                <a:tab pos="6357938" algn="l"/>
                <a:tab pos="6807200" algn="l"/>
                <a:tab pos="7256463" algn="l"/>
                <a:tab pos="7705725" algn="l"/>
                <a:tab pos="8154988" algn="l"/>
                <a:tab pos="8604250" algn="l"/>
                <a:tab pos="9053513" algn="l"/>
              </a:tabLst>
            </a:pPr>
            <a:r>
              <a:rPr lang="pt-BR" sz="2900" dirty="0" smtClean="0">
                <a:solidFill>
                  <a:srgbClr val="000080"/>
                </a:solidFill>
                <a:latin typeface="Palatino Linotype" pitchFamily="18" charset="0"/>
                <a:ea typeface="Lucida Sans Unicode" charset="0"/>
                <a:cs typeface="Lucida Sans Unicode" charset="0"/>
              </a:rPr>
              <a:t> S-1202 – Remuneração Servidor </a:t>
            </a:r>
            <a:r>
              <a:rPr lang="pt-BR" sz="2900" dirty="0" err="1" smtClean="0">
                <a:solidFill>
                  <a:srgbClr val="000080"/>
                </a:solidFill>
                <a:latin typeface="Palatino Linotype" pitchFamily="18" charset="0"/>
                <a:ea typeface="Lucida Sans Unicode" charset="0"/>
                <a:cs typeface="Lucida Sans Unicode" charset="0"/>
              </a:rPr>
              <a:t>RPPS</a:t>
            </a:r>
            <a:r>
              <a:rPr lang="pt-BR" sz="2900" dirty="0" smtClean="0">
                <a:solidFill>
                  <a:srgbClr val="000080"/>
                </a:solidFill>
                <a:latin typeface="Palatino Linotype" pitchFamily="18" charset="0"/>
                <a:ea typeface="Lucida Sans Unicode" charset="0"/>
                <a:cs typeface="Lucida Sans Unicode" charset="0"/>
              </a:rPr>
              <a:t>;</a:t>
            </a:r>
          </a:p>
          <a:p>
            <a:pPr marL="69850" indent="-69850">
              <a:spcBef>
                <a:spcPts val="313"/>
              </a:spcBef>
              <a:spcAft>
                <a:spcPts val="888"/>
              </a:spcAft>
              <a:buFont typeface="Wingdings" charset="2"/>
              <a:buChar char=""/>
              <a:tabLst>
                <a:tab pos="69850" algn="l"/>
                <a:tab pos="517525" algn="l"/>
                <a:tab pos="966788" algn="l"/>
                <a:tab pos="1416050" algn="l"/>
                <a:tab pos="1865313" algn="l"/>
                <a:tab pos="2314575" algn="l"/>
                <a:tab pos="2763838" algn="l"/>
                <a:tab pos="3213100" algn="l"/>
                <a:tab pos="3662363" algn="l"/>
                <a:tab pos="4111625" algn="l"/>
                <a:tab pos="4560888" algn="l"/>
                <a:tab pos="5010150" algn="l"/>
                <a:tab pos="5459413" algn="l"/>
                <a:tab pos="5908675" algn="l"/>
                <a:tab pos="6357938" algn="l"/>
                <a:tab pos="6807200" algn="l"/>
                <a:tab pos="7256463" algn="l"/>
                <a:tab pos="7705725" algn="l"/>
                <a:tab pos="8154988" algn="l"/>
                <a:tab pos="8604250" algn="l"/>
                <a:tab pos="9053513" algn="l"/>
              </a:tabLst>
            </a:pPr>
            <a:r>
              <a:rPr lang="pt-BR" sz="2900" dirty="0" smtClean="0">
                <a:solidFill>
                  <a:srgbClr val="000080"/>
                </a:solidFill>
                <a:latin typeface="Palatino Linotype" pitchFamily="18" charset="0"/>
                <a:ea typeface="Lucida Sans Unicode" charset="0"/>
                <a:cs typeface="Lucida Sans Unicode" charset="0"/>
              </a:rPr>
              <a:t> Representam as folhas de pagamento</a:t>
            </a:r>
            <a:r>
              <a:rPr lang="pt-BR" sz="2900" dirty="0" smtClean="0">
                <a:solidFill>
                  <a:srgbClr val="000080"/>
                </a:solidFill>
                <a:latin typeface="Palatino Linotype" pitchFamily="18" charset="0"/>
                <a:ea typeface="Lucida Sans Unicode" charset="0"/>
                <a:cs typeface="Lucida Sans Unicode" charset="0"/>
              </a:rPr>
              <a:t>;</a:t>
            </a:r>
          </a:p>
          <a:p>
            <a:pPr marL="69850" indent="-69850">
              <a:spcBef>
                <a:spcPts val="313"/>
              </a:spcBef>
              <a:spcAft>
                <a:spcPts val="888"/>
              </a:spcAft>
              <a:buFont typeface="Wingdings" charset="2"/>
              <a:buChar char=""/>
              <a:tabLst>
                <a:tab pos="69850" algn="l"/>
                <a:tab pos="517525" algn="l"/>
                <a:tab pos="966788" algn="l"/>
                <a:tab pos="1416050" algn="l"/>
                <a:tab pos="1865313" algn="l"/>
                <a:tab pos="2314575" algn="l"/>
                <a:tab pos="2763838" algn="l"/>
                <a:tab pos="3213100" algn="l"/>
                <a:tab pos="3662363" algn="l"/>
                <a:tab pos="4111625" algn="l"/>
                <a:tab pos="4560888" algn="l"/>
                <a:tab pos="5010150" algn="l"/>
                <a:tab pos="5459413" algn="l"/>
                <a:tab pos="5908675" algn="l"/>
                <a:tab pos="6357938" algn="l"/>
                <a:tab pos="6807200" algn="l"/>
                <a:tab pos="7256463" algn="l"/>
                <a:tab pos="7705725" algn="l"/>
                <a:tab pos="8154988" algn="l"/>
                <a:tab pos="8604250" algn="l"/>
                <a:tab pos="9053513" algn="l"/>
              </a:tabLst>
            </a:pPr>
            <a:r>
              <a:rPr lang="pt-BR" sz="2900" dirty="0" smtClean="0">
                <a:solidFill>
                  <a:srgbClr val="000080"/>
                </a:solidFill>
                <a:latin typeface="Palatino Linotype" pitchFamily="18" charset="0"/>
                <a:ea typeface="Lucida Sans Unicode" charset="0"/>
                <a:cs typeface="Lucida Sans Unicode" charset="0"/>
              </a:rPr>
              <a:t> </a:t>
            </a:r>
            <a:r>
              <a:rPr lang="pt-BR" sz="2900" dirty="0" smtClean="0">
                <a:solidFill>
                  <a:srgbClr val="000080"/>
                </a:solidFill>
                <a:latin typeface="Palatino Linotype" pitchFamily="18" charset="0"/>
                <a:ea typeface="Lucida Sans Unicode" charset="0"/>
                <a:cs typeface="Lucida Sans Unicode" charset="0"/>
              </a:rPr>
              <a:t>Deve ser informado cada item que compõe a remuneração – vencimentos, descontos e rubricas informativas;</a:t>
            </a:r>
          </a:p>
          <a:p>
            <a:pPr marL="69850" indent="-69850">
              <a:spcBef>
                <a:spcPts val="313"/>
              </a:spcBef>
              <a:spcAft>
                <a:spcPts val="888"/>
              </a:spcAft>
              <a:buFont typeface="Wingdings" charset="2"/>
              <a:buChar char=""/>
              <a:tabLst>
                <a:tab pos="69850" algn="l"/>
                <a:tab pos="517525" algn="l"/>
                <a:tab pos="966788" algn="l"/>
                <a:tab pos="1416050" algn="l"/>
                <a:tab pos="1865313" algn="l"/>
                <a:tab pos="2314575" algn="l"/>
                <a:tab pos="2763838" algn="l"/>
                <a:tab pos="3213100" algn="l"/>
                <a:tab pos="3662363" algn="l"/>
                <a:tab pos="4111625" algn="l"/>
                <a:tab pos="4560888" algn="l"/>
                <a:tab pos="5010150" algn="l"/>
                <a:tab pos="5459413" algn="l"/>
                <a:tab pos="5908675" algn="l"/>
                <a:tab pos="6357938" algn="l"/>
                <a:tab pos="6807200" algn="l"/>
                <a:tab pos="7256463" algn="l"/>
                <a:tab pos="7705725" algn="l"/>
                <a:tab pos="8154988" algn="l"/>
                <a:tab pos="8604250" algn="l"/>
                <a:tab pos="9053513" algn="l"/>
              </a:tabLst>
            </a:pPr>
            <a:r>
              <a:rPr lang="pt-BR" sz="2900" dirty="0" smtClean="0">
                <a:solidFill>
                  <a:srgbClr val="000080"/>
                </a:solidFill>
                <a:latin typeface="Palatino Linotype" pitchFamily="18" charset="0"/>
                <a:ea typeface="Lucida Sans Unicode" charset="0"/>
                <a:cs typeface="Lucida Sans Unicode" charset="0"/>
              </a:rPr>
              <a:t> </a:t>
            </a:r>
            <a:r>
              <a:rPr lang="pt-BR" sz="2900" dirty="0" smtClean="0">
                <a:solidFill>
                  <a:srgbClr val="000080"/>
                </a:solidFill>
                <a:latin typeface="Palatino Linotype" pitchFamily="18" charset="0"/>
                <a:ea typeface="Lucida Sans Unicode" charset="0"/>
                <a:cs typeface="Lucida Sans Unicode" charset="0"/>
              </a:rPr>
              <a:t>Bases de cálculos unificadas </a:t>
            </a:r>
            <a:r>
              <a:rPr lang="pt-BR" sz="2900" dirty="0" smtClean="0">
                <a:solidFill>
                  <a:srgbClr val="000080"/>
                </a:solidFill>
                <a:latin typeface="Palatino Linotype" pitchFamily="18" charset="0"/>
                <a:ea typeface="Lucida Sans Unicode" charset="0"/>
                <a:cs typeface="Lucida Sans Unicode" charset="0"/>
              </a:rPr>
              <a:t>da </a:t>
            </a:r>
            <a:r>
              <a:rPr lang="pt-BR" sz="2900" dirty="0" err="1" smtClean="0">
                <a:solidFill>
                  <a:srgbClr val="000080"/>
                </a:solidFill>
                <a:latin typeface="Palatino Linotype" pitchFamily="18" charset="0"/>
                <a:ea typeface="Lucida Sans Unicode" charset="0"/>
                <a:cs typeface="Lucida Sans Unicode" charset="0"/>
              </a:rPr>
              <a:t>CP</a:t>
            </a:r>
            <a:r>
              <a:rPr lang="pt-BR" sz="2900" dirty="0" smtClean="0">
                <a:solidFill>
                  <a:srgbClr val="000080"/>
                </a:solidFill>
                <a:latin typeface="Palatino Linotype" pitchFamily="18" charset="0"/>
                <a:ea typeface="Lucida Sans Unicode" charset="0"/>
                <a:cs typeface="Lucida Sans Unicode" charset="0"/>
              </a:rPr>
              <a:t>, IRRF e FGTS;</a:t>
            </a: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503238" y="1295400"/>
            <a:ext cx="6048375" cy="6477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5000" rIns="90000" bIns="45000"/>
          <a:lstStyle/>
          <a:p>
            <a:pPr>
              <a:spcBef>
                <a:spcPts val="313"/>
              </a:spcBef>
              <a:spcAft>
                <a:spcPts val="888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t-BR" sz="3800" b="1" dirty="0" smtClean="0">
                <a:solidFill>
                  <a:srgbClr val="000080"/>
                </a:solidFill>
                <a:latin typeface="Palatino Linotype" pitchFamily="18" charset="0"/>
                <a:ea typeface="Lucida Sans Unicode" charset="0"/>
                <a:cs typeface="Lucida Sans Unicode" charset="0"/>
              </a:rPr>
              <a:t>Eventos de Remuneração</a:t>
            </a:r>
            <a:endParaRPr lang="pt-BR" sz="3800" b="1" dirty="0">
              <a:solidFill>
                <a:srgbClr val="000080"/>
              </a:solidFill>
              <a:latin typeface="Palatino Linotype" pitchFamily="18" charset="0"/>
              <a:ea typeface="Lucida Sans Unicode" charset="0"/>
              <a:cs typeface="Lucida Sans Unicode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ext Box 2"/>
          <p:cNvSpPr txBox="1">
            <a:spLocks noChangeArrowheads="1"/>
          </p:cNvSpPr>
          <p:nvPr/>
        </p:nvSpPr>
        <p:spPr bwMode="auto">
          <a:xfrm>
            <a:off x="3149600" y="3464262"/>
            <a:ext cx="5125816" cy="641147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88908" tIns="44454" rIns="88908" bIns="44454"/>
          <a:lstStyle/>
          <a:p>
            <a:pPr algn="ctr">
              <a:spcBef>
                <a:spcPts val="309"/>
              </a:spcBef>
              <a:spcAft>
                <a:spcPts val="878"/>
              </a:spcAft>
              <a:tabLst>
                <a:tab pos="0" algn="l"/>
                <a:tab pos="442243" algn="l"/>
                <a:tab pos="886055" algn="l"/>
                <a:tab pos="1329866" algn="l"/>
                <a:tab pos="1773679" algn="l"/>
                <a:tab pos="2217490" algn="l"/>
                <a:tab pos="2661302" algn="l"/>
                <a:tab pos="3105113" algn="l"/>
                <a:tab pos="3548925" algn="l"/>
                <a:tab pos="3992736" algn="l"/>
                <a:tab pos="4436548" algn="l"/>
                <a:tab pos="4880360" algn="l"/>
                <a:tab pos="5324171" algn="l"/>
                <a:tab pos="5767983" algn="l"/>
                <a:tab pos="6211795" algn="l"/>
                <a:tab pos="6655606" algn="l"/>
                <a:tab pos="7099418" algn="l"/>
                <a:tab pos="7543229" algn="l"/>
                <a:tab pos="7987041" algn="l"/>
                <a:tab pos="8430852" algn="l"/>
                <a:tab pos="8874664" algn="l"/>
                <a:tab pos="8876232" algn="l"/>
                <a:tab pos="9320045" algn="l"/>
              </a:tabLst>
            </a:pPr>
            <a:r>
              <a:rPr lang="pt-BR" sz="3800" b="1" dirty="0" smtClean="0">
                <a:solidFill>
                  <a:srgbClr val="000080"/>
                </a:solidFill>
                <a:latin typeface="Palatino Linotype" pitchFamily="18" charset="0"/>
                <a:ea typeface="Verdana" pitchFamily="34" charset="0"/>
                <a:cs typeface="Verdana" pitchFamily="34" charset="0"/>
              </a:rPr>
              <a:t>Movimento</a:t>
            </a:r>
            <a:endParaRPr lang="pt-BR" sz="3800" b="1" dirty="0">
              <a:solidFill>
                <a:srgbClr val="000080"/>
              </a:solidFill>
              <a:latin typeface="Palatino Linotype" pitchFamily="18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Text Box 1"/>
          <p:cNvSpPr txBox="1">
            <a:spLocks noChangeArrowheads="1"/>
          </p:cNvSpPr>
          <p:nvPr/>
        </p:nvSpPr>
        <p:spPr bwMode="auto">
          <a:xfrm>
            <a:off x="568502" y="2199588"/>
            <a:ext cx="10370823" cy="4723085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88908" tIns="44454" rIns="88908" bIns="44454"/>
          <a:lstStyle/>
          <a:p>
            <a:pPr>
              <a:spcBef>
                <a:spcPts val="309"/>
              </a:spcBef>
              <a:spcAft>
                <a:spcPts val="1432"/>
              </a:spcAft>
              <a:tabLst>
                <a:tab pos="0" algn="l"/>
                <a:tab pos="442243" algn="l"/>
                <a:tab pos="886055" algn="l"/>
                <a:tab pos="1329866" algn="l"/>
                <a:tab pos="1773679" algn="l"/>
                <a:tab pos="2217490" algn="l"/>
                <a:tab pos="2661302" algn="l"/>
                <a:tab pos="3105113" algn="l"/>
                <a:tab pos="3548925" algn="l"/>
                <a:tab pos="3992736" algn="l"/>
                <a:tab pos="4436548" algn="l"/>
                <a:tab pos="4880360" algn="l"/>
                <a:tab pos="5324171" algn="l"/>
                <a:tab pos="5767983" algn="l"/>
                <a:tab pos="6211795" algn="l"/>
                <a:tab pos="6655606" algn="l"/>
                <a:tab pos="7099418" algn="l"/>
                <a:tab pos="7543229" algn="l"/>
                <a:tab pos="7987041" algn="l"/>
                <a:tab pos="8430852" algn="l"/>
                <a:tab pos="8874664" algn="l"/>
                <a:tab pos="8876232" algn="l"/>
                <a:tab pos="9320045" algn="l"/>
                <a:tab pos="9763855" algn="l"/>
                <a:tab pos="10207668" algn="l"/>
              </a:tabLst>
            </a:pPr>
            <a:r>
              <a:rPr lang="pt-BR" sz="2900" dirty="0" smtClean="0">
                <a:solidFill>
                  <a:srgbClr val="000080"/>
                </a:solidFill>
                <a:latin typeface="Palatino Linotype" pitchFamily="18" charset="0"/>
                <a:ea typeface="Verdana" pitchFamily="34" charset="0"/>
                <a:cs typeface="Verdana" pitchFamily="34" charset="0"/>
              </a:rPr>
              <a:t>Conjunto de eventos periódicos relativos a um Período de Apuração – PA;</a:t>
            </a:r>
          </a:p>
          <a:p>
            <a:pPr>
              <a:spcBef>
                <a:spcPts val="309"/>
              </a:spcBef>
              <a:spcAft>
                <a:spcPts val="1432"/>
              </a:spcAft>
              <a:tabLst>
                <a:tab pos="0" algn="l"/>
                <a:tab pos="442243" algn="l"/>
                <a:tab pos="886055" algn="l"/>
                <a:tab pos="1329866" algn="l"/>
                <a:tab pos="1773679" algn="l"/>
                <a:tab pos="2217490" algn="l"/>
                <a:tab pos="2661302" algn="l"/>
                <a:tab pos="3105113" algn="l"/>
                <a:tab pos="3548925" algn="l"/>
                <a:tab pos="3992736" algn="l"/>
                <a:tab pos="4436548" algn="l"/>
                <a:tab pos="4880360" algn="l"/>
                <a:tab pos="5324171" algn="l"/>
                <a:tab pos="5767983" algn="l"/>
                <a:tab pos="6211795" algn="l"/>
                <a:tab pos="6655606" algn="l"/>
                <a:tab pos="7099418" algn="l"/>
                <a:tab pos="7543229" algn="l"/>
                <a:tab pos="7987041" algn="l"/>
                <a:tab pos="8430852" algn="l"/>
                <a:tab pos="8874664" algn="l"/>
                <a:tab pos="8876232" algn="l"/>
                <a:tab pos="9320045" algn="l"/>
                <a:tab pos="9763855" algn="l"/>
                <a:tab pos="10207668" algn="l"/>
              </a:tabLst>
            </a:pPr>
            <a:r>
              <a:rPr lang="pt-BR" sz="2900" dirty="0" smtClean="0">
                <a:solidFill>
                  <a:srgbClr val="000080"/>
                </a:solidFill>
                <a:latin typeface="Palatino Linotype" pitchFamily="18" charset="0"/>
                <a:ea typeface="Verdana" pitchFamily="34" charset="0"/>
                <a:cs typeface="Verdana" pitchFamily="34" charset="0"/>
              </a:rPr>
              <a:t>Objetivo: consolidação das informações do período para apuração dos tributos.</a:t>
            </a:r>
          </a:p>
          <a:p>
            <a:pPr>
              <a:spcBef>
                <a:spcPts val="309"/>
              </a:spcBef>
              <a:spcAft>
                <a:spcPts val="1432"/>
              </a:spcAft>
              <a:tabLst>
                <a:tab pos="0" algn="l"/>
                <a:tab pos="442243" algn="l"/>
                <a:tab pos="886055" algn="l"/>
                <a:tab pos="1329866" algn="l"/>
                <a:tab pos="1773679" algn="l"/>
                <a:tab pos="2217490" algn="l"/>
                <a:tab pos="2661302" algn="l"/>
                <a:tab pos="3105113" algn="l"/>
                <a:tab pos="3548925" algn="l"/>
                <a:tab pos="3992736" algn="l"/>
                <a:tab pos="4436548" algn="l"/>
                <a:tab pos="4880360" algn="l"/>
                <a:tab pos="5324171" algn="l"/>
                <a:tab pos="5767983" algn="l"/>
                <a:tab pos="6211795" algn="l"/>
                <a:tab pos="6655606" algn="l"/>
                <a:tab pos="7099418" algn="l"/>
                <a:tab pos="7543229" algn="l"/>
                <a:tab pos="7987041" algn="l"/>
                <a:tab pos="8430852" algn="l"/>
                <a:tab pos="8874664" algn="l"/>
                <a:tab pos="8876232" algn="l"/>
                <a:tab pos="9320045" algn="l"/>
                <a:tab pos="9763855" algn="l"/>
                <a:tab pos="10207668" algn="l"/>
              </a:tabLst>
            </a:pPr>
            <a:endParaRPr lang="pt-BR" sz="2900" dirty="0" smtClean="0">
              <a:solidFill>
                <a:srgbClr val="000080"/>
              </a:solidFill>
              <a:latin typeface="Palatino Linotype" pitchFamily="18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3794" name="Text Box 2"/>
          <p:cNvSpPr txBox="1">
            <a:spLocks noChangeArrowheads="1"/>
          </p:cNvSpPr>
          <p:nvPr/>
        </p:nvSpPr>
        <p:spPr bwMode="auto">
          <a:xfrm>
            <a:off x="496460" y="1279862"/>
            <a:ext cx="9518856" cy="641147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88908" tIns="44454" rIns="88908" bIns="44454"/>
          <a:lstStyle/>
          <a:p>
            <a:pPr>
              <a:spcBef>
                <a:spcPts val="309"/>
              </a:spcBef>
              <a:spcAft>
                <a:spcPts val="878"/>
              </a:spcAft>
              <a:tabLst>
                <a:tab pos="0" algn="l"/>
                <a:tab pos="442243" algn="l"/>
                <a:tab pos="886055" algn="l"/>
                <a:tab pos="1329866" algn="l"/>
                <a:tab pos="1773679" algn="l"/>
                <a:tab pos="2217490" algn="l"/>
                <a:tab pos="2661302" algn="l"/>
                <a:tab pos="3105113" algn="l"/>
                <a:tab pos="3548925" algn="l"/>
                <a:tab pos="3992736" algn="l"/>
                <a:tab pos="4436548" algn="l"/>
                <a:tab pos="4880360" algn="l"/>
                <a:tab pos="5324171" algn="l"/>
                <a:tab pos="5767983" algn="l"/>
                <a:tab pos="6211795" algn="l"/>
                <a:tab pos="6655606" algn="l"/>
                <a:tab pos="7099418" algn="l"/>
                <a:tab pos="7543229" algn="l"/>
                <a:tab pos="7987041" algn="l"/>
                <a:tab pos="8430852" algn="l"/>
                <a:tab pos="8874664" algn="l"/>
                <a:tab pos="8876232" algn="l"/>
                <a:tab pos="9320045" algn="l"/>
              </a:tabLst>
            </a:pPr>
            <a:r>
              <a:rPr lang="pt-BR" sz="3800" b="1" dirty="0" smtClean="0">
                <a:solidFill>
                  <a:srgbClr val="000080"/>
                </a:solidFill>
                <a:latin typeface="Palatino Linotype" pitchFamily="18" charset="0"/>
                <a:ea typeface="Verdana" pitchFamily="34" charset="0"/>
                <a:cs typeface="Verdana" pitchFamily="34" charset="0"/>
              </a:rPr>
              <a:t>Movimento</a:t>
            </a:r>
            <a:endParaRPr lang="pt-BR" sz="3800" b="1" dirty="0">
              <a:solidFill>
                <a:srgbClr val="000080"/>
              </a:solidFill>
              <a:latin typeface="Palatino Linotype" pitchFamily="18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Text Box 1"/>
          <p:cNvSpPr txBox="1">
            <a:spLocks noChangeArrowheads="1"/>
          </p:cNvSpPr>
          <p:nvPr/>
        </p:nvSpPr>
        <p:spPr bwMode="auto">
          <a:xfrm>
            <a:off x="568502" y="2199588"/>
            <a:ext cx="10370823" cy="4723085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88908" tIns="44454" rIns="88908" bIns="44454"/>
          <a:lstStyle/>
          <a:p>
            <a:pPr>
              <a:spcBef>
                <a:spcPts val="309"/>
              </a:spcBef>
              <a:spcAft>
                <a:spcPts val="1432"/>
              </a:spcAft>
              <a:tabLst>
                <a:tab pos="0" algn="l"/>
                <a:tab pos="442243" algn="l"/>
                <a:tab pos="886055" algn="l"/>
                <a:tab pos="1329866" algn="l"/>
                <a:tab pos="1773679" algn="l"/>
                <a:tab pos="2217490" algn="l"/>
                <a:tab pos="2661302" algn="l"/>
                <a:tab pos="3105113" algn="l"/>
                <a:tab pos="3548925" algn="l"/>
                <a:tab pos="3992736" algn="l"/>
                <a:tab pos="4436548" algn="l"/>
                <a:tab pos="4880360" algn="l"/>
                <a:tab pos="5324171" algn="l"/>
                <a:tab pos="5767983" algn="l"/>
                <a:tab pos="6211795" algn="l"/>
                <a:tab pos="6655606" algn="l"/>
                <a:tab pos="7099418" algn="l"/>
                <a:tab pos="7543229" algn="l"/>
                <a:tab pos="7987041" algn="l"/>
                <a:tab pos="8430852" algn="l"/>
                <a:tab pos="8874664" algn="l"/>
                <a:tab pos="8876232" algn="l"/>
                <a:tab pos="9320045" algn="l"/>
                <a:tab pos="9763855" algn="l"/>
                <a:tab pos="10207668" algn="l"/>
              </a:tabLst>
            </a:pPr>
            <a:r>
              <a:rPr lang="pt-BR" sz="2900" dirty="0" smtClean="0">
                <a:solidFill>
                  <a:srgbClr val="000080"/>
                </a:solidFill>
                <a:latin typeface="Palatino Linotype" pitchFamily="18" charset="0"/>
                <a:ea typeface="Verdana" pitchFamily="34" charset="0"/>
                <a:cs typeface="Verdana" pitchFamily="34" charset="0"/>
              </a:rPr>
              <a:t>Eventos que compõem um movimento:</a:t>
            </a:r>
          </a:p>
          <a:p>
            <a:pPr lvl="1">
              <a:spcBef>
                <a:spcPts val="309"/>
              </a:spcBef>
              <a:spcAft>
                <a:spcPts val="1432"/>
              </a:spcAft>
              <a:buFont typeface="Wingdings" pitchFamily="2" charset="2"/>
              <a:buChar char="ü"/>
              <a:tabLst>
                <a:tab pos="0" algn="l"/>
                <a:tab pos="442243" algn="l"/>
                <a:tab pos="886055" algn="l"/>
                <a:tab pos="1329866" algn="l"/>
                <a:tab pos="1773679" algn="l"/>
                <a:tab pos="2217490" algn="l"/>
                <a:tab pos="2661302" algn="l"/>
                <a:tab pos="3105113" algn="l"/>
                <a:tab pos="3548925" algn="l"/>
                <a:tab pos="3992736" algn="l"/>
                <a:tab pos="4436548" algn="l"/>
                <a:tab pos="4880360" algn="l"/>
                <a:tab pos="5324171" algn="l"/>
                <a:tab pos="5767983" algn="l"/>
                <a:tab pos="6211795" algn="l"/>
                <a:tab pos="6655606" algn="l"/>
                <a:tab pos="7099418" algn="l"/>
                <a:tab pos="7543229" algn="l"/>
                <a:tab pos="7987041" algn="l"/>
                <a:tab pos="8430852" algn="l"/>
                <a:tab pos="8874664" algn="l"/>
                <a:tab pos="8876232" algn="l"/>
                <a:tab pos="9320045" algn="l"/>
                <a:tab pos="9763855" algn="l"/>
                <a:tab pos="10207668" algn="l"/>
              </a:tabLst>
            </a:pPr>
            <a:r>
              <a:rPr lang="pt-BR" sz="2900" dirty="0" smtClean="0">
                <a:solidFill>
                  <a:srgbClr val="000080"/>
                </a:solidFill>
                <a:latin typeface="Palatino Linotype" pitchFamily="18" charset="0"/>
                <a:ea typeface="Verdana" pitchFamily="34" charset="0"/>
                <a:cs typeface="Verdana" pitchFamily="34" charset="0"/>
              </a:rPr>
              <a:t>S-1200 </a:t>
            </a:r>
            <a:r>
              <a:rPr lang="pt-BR" sz="2900" dirty="0" smtClean="0">
                <a:solidFill>
                  <a:srgbClr val="000080"/>
                </a:solidFill>
                <a:latin typeface="Palatino Linotype" pitchFamily="18" charset="0"/>
                <a:ea typeface="Verdana" pitchFamily="34" charset="0"/>
                <a:cs typeface="Verdana" pitchFamily="34" charset="0"/>
              </a:rPr>
              <a:t> e  S-1202 </a:t>
            </a:r>
            <a:r>
              <a:rPr lang="pt-BR" sz="2900" dirty="0" smtClean="0">
                <a:solidFill>
                  <a:srgbClr val="000080"/>
                </a:solidFill>
                <a:latin typeface="Palatino Linotype" pitchFamily="18" charset="0"/>
                <a:ea typeface="Verdana" pitchFamily="34" charset="0"/>
                <a:cs typeface="Verdana" pitchFamily="34" charset="0"/>
              </a:rPr>
              <a:t>(remuneração);</a:t>
            </a:r>
          </a:p>
          <a:p>
            <a:pPr lvl="1">
              <a:spcBef>
                <a:spcPts val="309"/>
              </a:spcBef>
              <a:spcAft>
                <a:spcPts val="1432"/>
              </a:spcAft>
              <a:buFont typeface="Wingdings" pitchFamily="2" charset="2"/>
              <a:buChar char="ü"/>
              <a:tabLst>
                <a:tab pos="0" algn="l"/>
                <a:tab pos="442243" algn="l"/>
                <a:tab pos="886055" algn="l"/>
                <a:tab pos="1329866" algn="l"/>
                <a:tab pos="1773679" algn="l"/>
                <a:tab pos="2217490" algn="l"/>
                <a:tab pos="2661302" algn="l"/>
                <a:tab pos="3105113" algn="l"/>
                <a:tab pos="3548925" algn="l"/>
                <a:tab pos="3992736" algn="l"/>
                <a:tab pos="4436548" algn="l"/>
                <a:tab pos="4880360" algn="l"/>
                <a:tab pos="5324171" algn="l"/>
                <a:tab pos="5767983" algn="l"/>
                <a:tab pos="6211795" algn="l"/>
                <a:tab pos="6655606" algn="l"/>
                <a:tab pos="7099418" algn="l"/>
                <a:tab pos="7543229" algn="l"/>
                <a:tab pos="7987041" algn="l"/>
                <a:tab pos="8430852" algn="l"/>
                <a:tab pos="8874664" algn="l"/>
                <a:tab pos="8876232" algn="l"/>
                <a:tab pos="9320045" algn="l"/>
                <a:tab pos="9763855" algn="l"/>
                <a:tab pos="10207668" algn="l"/>
              </a:tabLst>
            </a:pPr>
            <a:r>
              <a:rPr lang="pt-BR" sz="2900" dirty="0" smtClean="0">
                <a:solidFill>
                  <a:srgbClr val="000080"/>
                </a:solidFill>
                <a:latin typeface="Palatino Linotype" pitchFamily="18" charset="0"/>
                <a:ea typeface="Verdana" pitchFamily="34" charset="0"/>
                <a:cs typeface="Verdana" pitchFamily="34" charset="0"/>
              </a:rPr>
              <a:t>S-1207 – Benefícios previdenciários </a:t>
            </a:r>
            <a:r>
              <a:rPr lang="pt-BR" sz="2900" dirty="0" err="1" smtClean="0">
                <a:solidFill>
                  <a:srgbClr val="000080"/>
                </a:solidFill>
                <a:latin typeface="Palatino Linotype" pitchFamily="18" charset="0"/>
                <a:ea typeface="Verdana" pitchFamily="34" charset="0"/>
                <a:cs typeface="Verdana" pitchFamily="34" charset="0"/>
              </a:rPr>
              <a:t>RPPS</a:t>
            </a:r>
            <a:r>
              <a:rPr lang="pt-BR" sz="2900" dirty="0" smtClean="0">
                <a:solidFill>
                  <a:srgbClr val="000080"/>
                </a:solidFill>
                <a:latin typeface="Palatino Linotype" pitchFamily="18" charset="0"/>
                <a:ea typeface="Verdana" pitchFamily="34" charset="0"/>
                <a:cs typeface="Verdana" pitchFamily="34" charset="0"/>
              </a:rPr>
              <a:t>;</a:t>
            </a:r>
          </a:p>
          <a:p>
            <a:pPr lvl="1">
              <a:spcBef>
                <a:spcPts val="309"/>
              </a:spcBef>
              <a:spcAft>
                <a:spcPts val="1432"/>
              </a:spcAft>
              <a:buFont typeface="Wingdings" pitchFamily="2" charset="2"/>
              <a:buChar char="ü"/>
              <a:tabLst>
                <a:tab pos="0" algn="l"/>
                <a:tab pos="442243" algn="l"/>
                <a:tab pos="886055" algn="l"/>
                <a:tab pos="1329866" algn="l"/>
                <a:tab pos="1773679" algn="l"/>
                <a:tab pos="2217490" algn="l"/>
                <a:tab pos="2661302" algn="l"/>
                <a:tab pos="3105113" algn="l"/>
                <a:tab pos="3548925" algn="l"/>
                <a:tab pos="3992736" algn="l"/>
                <a:tab pos="4436548" algn="l"/>
                <a:tab pos="4880360" algn="l"/>
                <a:tab pos="5324171" algn="l"/>
                <a:tab pos="5767983" algn="l"/>
                <a:tab pos="6211795" algn="l"/>
                <a:tab pos="6655606" algn="l"/>
                <a:tab pos="7099418" algn="l"/>
                <a:tab pos="7543229" algn="l"/>
                <a:tab pos="7987041" algn="l"/>
                <a:tab pos="8430852" algn="l"/>
                <a:tab pos="8874664" algn="l"/>
                <a:tab pos="8876232" algn="l"/>
                <a:tab pos="9320045" algn="l"/>
                <a:tab pos="9763855" algn="l"/>
                <a:tab pos="10207668" algn="l"/>
              </a:tabLst>
            </a:pPr>
            <a:r>
              <a:rPr lang="pt-BR" sz="2900" dirty="0" smtClean="0">
                <a:solidFill>
                  <a:srgbClr val="000080"/>
                </a:solidFill>
                <a:latin typeface="Palatino Linotype" pitchFamily="18" charset="0"/>
                <a:ea typeface="Verdana" pitchFamily="34" charset="0"/>
                <a:cs typeface="Verdana" pitchFamily="34" charset="0"/>
              </a:rPr>
              <a:t>S-1210 – Pagamentos;</a:t>
            </a:r>
          </a:p>
          <a:p>
            <a:pPr lvl="1">
              <a:spcBef>
                <a:spcPts val="309"/>
              </a:spcBef>
              <a:spcAft>
                <a:spcPts val="1432"/>
              </a:spcAft>
              <a:buFont typeface="Wingdings" pitchFamily="2" charset="2"/>
              <a:buChar char="ü"/>
              <a:tabLst>
                <a:tab pos="0" algn="l"/>
                <a:tab pos="442243" algn="l"/>
                <a:tab pos="886055" algn="l"/>
                <a:tab pos="1329866" algn="l"/>
                <a:tab pos="1773679" algn="l"/>
                <a:tab pos="2217490" algn="l"/>
                <a:tab pos="2661302" algn="l"/>
                <a:tab pos="3105113" algn="l"/>
                <a:tab pos="3548925" algn="l"/>
                <a:tab pos="3992736" algn="l"/>
                <a:tab pos="4436548" algn="l"/>
                <a:tab pos="4880360" algn="l"/>
                <a:tab pos="5324171" algn="l"/>
                <a:tab pos="5767983" algn="l"/>
                <a:tab pos="6211795" algn="l"/>
                <a:tab pos="6655606" algn="l"/>
                <a:tab pos="7099418" algn="l"/>
                <a:tab pos="7543229" algn="l"/>
                <a:tab pos="7987041" algn="l"/>
                <a:tab pos="8430852" algn="l"/>
                <a:tab pos="8874664" algn="l"/>
                <a:tab pos="8876232" algn="l"/>
                <a:tab pos="9320045" algn="l"/>
                <a:tab pos="9763855" algn="l"/>
                <a:tab pos="10207668" algn="l"/>
              </a:tabLst>
            </a:pPr>
            <a:r>
              <a:rPr lang="pt-BR" sz="2900" dirty="0" smtClean="0">
                <a:solidFill>
                  <a:srgbClr val="000080"/>
                </a:solidFill>
                <a:latin typeface="Palatino Linotype" pitchFamily="18" charset="0"/>
                <a:ea typeface="Verdana" pitchFamily="34" charset="0"/>
                <a:cs typeface="Verdana" pitchFamily="34" charset="0"/>
              </a:rPr>
              <a:t>S-1250 – Aquisição de prod. rural;</a:t>
            </a:r>
          </a:p>
          <a:p>
            <a:pPr lvl="1">
              <a:spcBef>
                <a:spcPts val="309"/>
              </a:spcBef>
              <a:spcAft>
                <a:spcPts val="1432"/>
              </a:spcAft>
              <a:buFont typeface="Wingdings" pitchFamily="2" charset="2"/>
              <a:buChar char="ü"/>
              <a:tabLst>
                <a:tab pos="0" algn="l"/>
                <a:tab pos="442243" algn="l"/>
                <a:tab pos="886055" algn="l"/>
                <a:tab pos="1329866" algn="l"/>
                <a:tab pos="1773679" algn="l"/>
                <a:tab pos="2217490" algn="l"/>
                <a:tab pos="2661302" algn="l"/>
                <a:tab pos="3105113" algn="l"/>
                <a:tab pos="3548925" algn="l"/>
                <a:tab pos="3992736" algn="l"/>
                <a:tab pos="4436548" algn="l"/>
                <a:tab pos="4880360" algn="l"/>
                <a:tab pos="5324171" algn="l"/>
                <a:tab pos="5767983" algn="l"/>
                <a:tab pos="6211795" algn="l"/>
                <a:tab pos="6655606" algn="l"/>
                <a:tab pos="7099418" algn="l"/>
                <a:tab pos="7543229" algn="l"/>
                <a:tab pos="7987041" algn="l"/>
                <a:tab pos="8430852" algn="l"/>
                <a:tab pos="8874664" algn="l"/>
                <a:tab pos="8876232" algn="l"/>
                <a:tab pos="9320045" algn="l"/>
                <a:tab pos="9763855" algn="l"/>
                <a:tab pos="10207668" algn="l"/>
              </a:tabLst>
            </a:pPr>
            <a:r>
              <a:rPr lang="pt-BR" sz="2900" dirty="0" smtClean="0">
                <a:solidFill>
                  <a:srgbClr val="000080"/>
                </a:solidFill>
                <a:latin typeface="Palatino Linotype" pitchFamily="18" charset="0"/>
                <a:ea typeface="Verdana" pitchFamily="34" charset="0"/>
                <a:cs typeface="Verdana" pitchFamily="34" charset="0"/>
              </a:rPr>
              <a:t>Demais: S-1260 a S-1280.</a:t>
            </a:r>
          </a:p>
        </p:txBody>
      </p:sp>
      <p:sp>
        <p:nvSpPr>
          <p:cNvPr id="33794" name="Text Box 2"/>
          <p:cNvSpPr txBox="1">
            <a:spLocks noChangeArrowheads="1"/>
          </p:cNvSpPr>
          <p:nvPr/>
        </p:nvSpPr>
        <p:spPr bwMode="auto">
          <a:xfrm>
            <a:off x="496460" y="1279862"/>
            <a:ext cx="9518856" cy="641147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88908" tIns="44454" rIns="88908" bIns="44454"/>
          <a:lstStyle/>
          <a:p>
            <a:pPr>
              <a:spcBef>
                <a:spcPts val="309"/>
              </a:spcBef>
              <a:spcAft>
                <a:spcPts val="878"/>
              </a:spcAft>
              <a:tabLst>
                <a:tab pos="0" algn="l"/>
                <a:tab pos="442243" algn="l"/>
                <a:tab pos="886055" algn="l"/>
                <a:tab pos="1329866" algn="l"/>
                <a:tab pos="1773679" algn="l"/>
                <a:tab pos="2217490" algn="l"/>
                <a:tab pos="2661302" algn="l"/>
                <a:tab pos="3105113" algn="l"/>
                <a:tab pos="3548925" algn="l"/>
                <a:tab pos="3992736" algn="l"/>
                <a:tab pos="4436548" algn="l"/>
                <a:tab pos="4880360" algn="l"/>
                <a:tab pos="5324171" algn="l"/>
                <a:tab pos="5767983" algn="l"/>
                <a:tab pos="6211795" algn="l"/>
                <a:tab pos="6655606" algn="l"/>
                <a:tab pos="7099418" algn="l"/>
                <a:tab pos="7543229" algn="l"/>
                <a:tab pos="7987041" algn="l"/>
                <a:tab pos="8430852" algn="l"/>
                <a:tab pos="8874664" algn="l"/>
                <a:tab pos="8876232" algn="l"/>
                <a:tab pos="9320045" algn="l"/>
              </a:tabLst>
            </a:pPr>
            <a:r>
              <a:rPr lang="pt-BR" sz="3800" b="1" dirty="0" smtClean="0">
                <a:solidFill>
                  <a:srgbClr val="000080"/>
                </a:solidFill>
                <a:latin typeface="Palatino Linotype" pitchFamily="18" charset="0"/>
                <a:ea typeface="Verdana" pitchFamily="34" charset="0"/>
                <a:cs typeface="Verdana" pitchFamily="34" charset="0"/>
              </a:rPr>
              <a:t>Movimento</a:t>
            </a:r>
            <a:endParaRPr lang="pt-BR" sz="3800" b="1" dirty="0">
              <a:solidFill>
                <a:srgbClr val="000080"/>
              </a:solidFill>
              <a:latin typeface="Palatino Linotype" pitchFamily="18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Text Box 1"/>
          <p:cNvSpPr txBox="1">
            <a:spLocks noChangeArrowheads="1"/>
          </p:cNvSpPr>
          <p:nvPr/>
        </p:nvSpPr>
        <p:spPr bwMode="auto">
          <a:xfrm>
            <a:off x="568502" y="1998870"/>
            <a:ext cx="10370823" cy="5149066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88908" tIns="44454" rIns="88908" bIns="44454"/>
          <a:lstStyle/>
          <a:p>
            <a:pPr>
              <a:spcBef>
                <a:spcPts val="309"/>
              </a:spcBef>
              <a:spcAft>
                <a:spcPts val="1432"/>
              </a:spcAft>
              <a:tabLst>
                <a:tab pos="0" algn="l"/>
                <a:tab pos="442243" algn="l"/>
                <a:tab pos="886055" algn="l"/>
                <a:tab pos="1329866" algn="l"/>
                <a:tab pos="1773679" algn="l"/>
                <a:tab pos="2217490" algn="l"/>
                <a:tab pos="2661302" algn="l"/>
                <a:tab pos="3105113" algn="l"/>
                <a:tab pos="3548925" algn="l"/>
                <a:tab pos="3992736" algn="l"/>
                <a:tab pos="4436548" algn="l"/>
                <a:tab pos="4880360" algn="l"/>
                <a:tab pos="5324171" algn="l"/>
                <a:tab pos="5767983" algn="l"/>
                <a:tab pos="6211795" algn="l"/>
                <a:tab pos="6655606" algn="l"/>
                <a:tab pos="7099418" algn="l"/>
                <a:tab pos="7543229" algn="l"/>
                <a:tab pos="7987041" algn="l"/>
                <a:tab pos="8430852" algn="l"/>
                <a:tab pos="8874664" algn="l"/>
                <a:tab pos="8876232" algn="l"/>
                <a:tab pos="9320045" algn="l"/>
                <a:tab pos="9763855" algn="l"/>
                <a:tab pos="10207668" algn="l"/>
              </a:tabLst>
            </a:pPr>
            <a:r>
              <a:rPr lang="pt-BR" sz="2900" dirty="0" smtClean="0">
                <a:solidFill>
                  <a:srgbClr val="000080"/>
                </a:solidFill>
                <a:latin typeface="Palatino Linotype" pitchFamily="18" charset="0"/>
                <a:ea typeface="Verdana" pitchFamily="34" charset="0"/>
                <a:cs typeface="Verdana" pitchFamily="34" charset="0"/>
              </a:rPr>
              <a:t>Status do movimento:</a:t>
            </a:r>
          </a:p>
          <a:p>
            <a:pPr lvl="1">
              <a:spcBef>
                <a:spcPts val="309"/>
              </a:spcBef>
              <a:spcAft>
                <a:spcPts val="1432"/>
              </a:spcAft>
              <a:buFont typeface="Wingdings" pitchFamily="2" charset="2"/>
              <a:buChar char="ü"/>
              <a:tabLst>
                <a:tab pos="0" algn="l"/>
                <a:tab pos="442243" algn="l"/>
                <a:tab pos="886055" algn="l"/>
                <a:tab pos="1329866" algn="l"/>
                <a:tab pos="1773679" algn="l"/>
                <a:tab pos="2217490" algn="l"/>
                <a:tab pos="2661302" algn="l"/>
                <a:tab pos="3105113" algn="l"/>
                <a:tab pos="3548925" algn="l"/>
                <a:tab pos="3992736" algn="l"/>
                <a:tab pos="4436548" algn="l"/>
                <a:tab pos="4880360" algn="l"/>
                <a:tab pos="5324171" algn="l"/>
                <a:tab pos="5767983" algn="l"/>
                <a:tab pos="6211795" algn="l"/>
                <a:tab pos="6655606" algn="l"/>
                <a:tab pos="7099418" algn="l"/>
                <a:tab pos="7543229" algn="l"/>
                <a:tab pos="7987041" algn="l"/>
                <a:tab pos="8430852" algn="l"/>
                <a:tab pos="8874664" algn="l"/>
                <a:tab pos="8876232" algn="l"/>
                <a:tab pos="9320045" algn="l"/>
                <a:tab pos="9763855" algn="l"/>
                <a:tab pos="10207668" algn="l"/>
              </a:tabLst>
            </a:pPr>
            <a:r>
              <a:rPr lang="pt-BR" sz="2900" dirty="0" smtClean="0">
                <a:solidFill>
                  <a:srgbClr val="000080"/>
                </a:solidFill>
                <a:latin typeface="Palatino Linotype" pitchFamily="18" charset="0"/>
                <a:ea typeface="Verdana" pitchFamily="34" charset="0"/>
                <a:cs typeface="Verdana" pitchFamily="34" charset="0"/>
              </a:rPr>
              <a:t>Aberto: podem ser transmitidos os eventos periódicos – ao iniciar uma nova competência o movimento está automaticamente aberto;</a:t>
            </a:r>
          </a:p>
          <a:p>
            <a:pPr lvl="1">
              <a:spcBef>
                <a:spcPts val="309"/>
              </a:spcBef>
              <a:spcAft>
                <a:spcPts val="1432"/>
              </a:spcAft>
              <a:buFont typeface="Wingdings" pitchFamily="2" charset="2"/>
              <a:buChar char="ü"/>
              <a:tabLst>
                <a:tab pos="0" algn="l"/>
                <a:tab pos="442243" algn="l"/>
                <a:tab pos="886055" algn="l"/>
                <a:tab pos="1329866" algn="l"/>
                <a:tab pos="1773679" algn="l"/>
                <a:tab pos="2217490" algn="l"/>
                <a:tab pos="2661302" algn="l"/>
                <a:tab pos="3105113" algn="l"/>
                <a:tab pos="3548925" algn="l"/>
                <a:tab pos="3992736" algn="l"/>
                <a:tab pos="4436548" algn="l"/>
                <a:tab pos="4880360" algn="l"/>
                <a:tab pos="5324171" algn="l"/>
                <a:tab pos="5767983" algn="l"/>
                <a:tab pos="6211795" algn="l"/>
                <a:tab pos="6655606" algn="l"/>
                <a:tab pos="7099418" algn="l"/>
                <a:tab pos="7543229" algn="l"/>
                <a:tab pos="7987041" algn="l"/>
                <a:tab pos="8430852" algn="l"/>
                <a:tab pos="8874664" algn="l"/>
                <a:tab pos="8876232" algn="l"/>
                <a:tab pos="9320045" algn="l"/>
                <a:tab pos="9763855" algn="l"/>
                <a:tab pos="10207668" algn="l"/>
              </a:tabLst>
            </a:pPr>
            <a:r>
              <a:rPr lang="pt-BR" sz="2900" dirty="0" smtClean="0">
                <a:solidFill>
                  <a:srgbClr val="000080"/>
                </a:solidFill>
                <a:latin typeface="Palatino Linotype" pitchFamily="18" charset="0"/>
                <a:ea typeface="Verdana" pitchFamily="34" charset="0"/>
                <a:cs typeface="Verdana" pitchFamily="34" charset="0"/>
              </a:rPr>
              <a:t>Fechado: Apuração dos tributos através dos eventos totalizadores e integração com a </a:t>
            </a:r>
            <a:r>
              <a:rPr lang="pt-BR" sz="2900" dirty="0" err="1" smtClean="0">
                <a:solidFill>
                  <a:srgbClr val="000080"/>
                </a:solidFill>
                <a:latin typeface="Palatino Linotype" pitchFamily="18" charset="0"/>
                <a:ea typeface="Verdana" pitchFamily="34" charset="0"/>
                <a:cs typeface="Verdana" pitchFamily="34" charset="0"/>
              </a:rPr>
              <a:t>DCTFWeb</a:t>
            </a:r>
            <a:r>
              <a:rPr lang="pt-BR" sz="2900" dirty="0" smtClean="0">
                <a:solidFill>
                  <a:srgbClr val="000080"/>
                </a:solidFill>
                <a:latin typeface="Palatino Linotype" pitchFamily="18" charset="0"/>
                <a:ea typeface="Verdana" pitchFamily="34" charset="0"/>
                <a:cs typeface="Verdana" pitchFamily="34" charset="0"/>
              </a:rPr>
              <a:t>.</a:t>
            </a:r>
          </a:p>
        </p:txBody>
      </p:sp>
      <p:sp>
        <p:nvSpPr>
          <p:cNvPr id="33794" name="Text Box 2"/>
          <p:cNvSpPr txBox="1">
            <a:spLocks noChangeArrowheads="1"/>
          </p:cNvSpPr>
          <p:nvPr/>
        </p:nvSpPr>
        <p:spPr bwMode="auto">
          <a:xfrm>
            <a:off x="496460" y="1279862"/>
            <a:ext cx="9518856" cy="641147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88908" tIns="44454" rIns="88908" bIns="44454"/>
          <a:lstStyle/>
          <a:p>
            <a:pPr>
              <a:spcBef>
                <a:spcPts val="309"/>
              </a:spcBef>
              <a:spcAft>
                <a:spcPts val="878"/>
              </a:spcAft>
              <a:tabLst>
                <a:tab pos="0" algn="l"/>
                <a:tab pos="442243" algn="l"/>
                <a:tab pos="886055" algn="l"/>
                <a:tab pos="1329866" algn="l"/>
                <a:tab pos="1773679" algn="l"/>
                <a:tab pos="2217490" algn="l"/>
                <a:tab pos="2661302" algn="l"/>
                <a:tab pos="3105113" algn="l"/>
                <a:tab pos="3548925" algn="l"/>
                <a:tab pos="3992736" algn="l"/>
                <a:tab pos="4436548" algn="l"/>
                <a:tab pos="4880360" algn="l"/>
                <a:tab pos="5324171" algn="l"/>
                <a:tab pos="5767983" algn="l"/>
                <a:tab pos="6211795" algn="l"/>
                <a:tab pos="6655606" algn="l"/>
                <a:tab pos="7099418" algn="l"/>
                <a:tab pos="7543229" algn="l"/>
                <a:tab pos="7987041" algn="l"/>
                <a:tab pos="8430852" algn="l"/>
                <a:tab pos="8874664" algn="l"/>
                <a:tab pos="8876232" algn="l"/>
                <a:tab pos="9320045" algn="l"/>
              </a:tabLst>
            </a:pPr>
            <a:r>
              <a:rPr lang="pt-BR" sz="3800" b="1" dirty="0" smtClean="0">
                <a:solidFill>
                  <a:srgbClr val="000080"/>
                </a:solidFill>
                <a:latin typeface="Palatino Linotype" pitchFamily="18" charset="0"/>
                <a:ea typeface="Verdana" pitchFamily="34" charset="0"/>
                <a:cs typeface="Verdana" pitchFamily="34" charset="0"/>
              </a:rPr>
              <a:t>Movimento</a:t>
            </a:r>
            <a:endParaRPr lang="pt-BR" sz="3800" b="1" dirty="0">
              <a:solidFill>
                <a:srgbClr val="000080"/>
              </a:solidFill>
              <a:latin typeface="Palatino Linotype" pitchFamily="18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Text Box 1"/>
          <p:cNvSpPr txBox="1">
            <a:spLocks noChangeArrowheads="1"/>
          </p:cNvSpPr>
          <p:nvPr/>
        </p:nvSpPr>
        <p:spPr bwMode="auto">
          <a:xfrm>
            <a:off x="568502" y="2199588"/>
            <a:ext cx="10370823" cy="4723085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88908" tIns="44454" rIns="88908" bIns="44454"/>
          <a:lstStyle/>
          <a:p>
            <a:pPr>
              <a:spcBef>
                <a:spcPts val="309"/>
              </a:spcBef>
              <a:spcAft>
                <a:spcPts val="1432"/>
              </a:spcAft>
              <a:buFont typeface="Wingdings" pitchFamily="2" charset="2"/>
              <a:buChar char="ü"/>
              <a:tabLst>
                <a:tab pos="0" algn="l"/>
                <a:tab pos="442243" algn="l"/>
                <a:tab pos="886055" algn="l"/>
                <a:tab pos="1329866" algn="l"/>
                <a:tab pos="1773679" algn="l"/>
                <a:tab pos="2217490" algn="l"/>
                <a:tab pos="2661302" algn="l"/>
                <a:tab pos="3105113" algn="l"/>
                <a:tab pos="3548925" algn="l"/>
                <a:tab pos="3992736" algn="l"/>
                <a:tab pos="4436548" algn="l"/>
                <a:tab pos="4880360" algn="l"/>
                <a:tab pos="5324171" algn="l"/>
                <a:tab pos="5767983" algn="l"/>
                <a:tab pos="6211795" algn="l"/>
                <a:tab pos="6655606" algn="l"/>
                <a:tab pos="7099418" algn="l"/>
                <a:tab pos="7543229" algn="l"/>
                <a:tab pos="7987041" algn="l"/>
                <a:tab pos="8430852" algn="l"/>
                <a:tab pos="8874664" algn="l"/>
                <a:tab pos="8876232" algn="l"/>
                <a:tab pos="9320045" algn="l"/>
                <a:tab pos="9763855" algn="l"/>
                <a:tab pos="10207668" algn="l"/>
              </a:tabLst>
            </a:pPr>
            <a:r>
              <a:rPr lang="pt-BR" sz="2900" dirty="0" smtClean="0">
                <a:solidFill>
                  <a:srgbClr val="000080"/>
                </a:solidFill>
                <a:latin typeface="Palatino Linotype" pitchFamily="18" charset="0"/>
                <a:ea typeface="Verdana" pitchFamily="34" charset="0"/>
                <a:cs typeface="Verdana" pitchFamily="34" charset="0"/>
              </a:rPr>
              <a:t> Fechamento do Movimento;</a:t>
            </a:r>
          </a:p>
          <a:p>
            <a:pPr>
              <a:spcBef>
                <a:spcPts val="309"/>
              </a:spcBef>
              <a:spcAft>
                <a:spcPts val="1432"/>
              </a:spcAft>
              <a:buFont typeface="Wingdings" pitchFamily="2" charset="2"/>
              <a:buChar char="ü"/>
              <a:tabLst>
                <a:tab pos="0" algn="l"/>
                <a:tab pos="442243" algn="l"/>
                <a:tab pos="886055" algn="l"/>
                <a:tab pos="1329866" algn="l"/>
                <a:tab pos="1773679" algn="l"/>
                <a:tab pos="2217490" algn="l"/>
                <a:tab pos="2661302" algn="l"/>
                <a:tab pos="3105113" algn="l"/>
                <a:tab pos="3548925" algn="l"/>
                <a:tab pos="3992736" algn="l"/>
                <a:tab pos="4436548" algn="l"/>
                <a:tab pos="4880360" algn="l"/>
                <a:tab pos="5324171" algn="l"/>
                <a:tab pos="5767983" algn="l"/>
                <a:tab pos="6211795" algn="l"/>
                <a:tab pos="6655606" algn="l"/>
                <a:tab pos="7099418" algn="l"/>
                <a:tab pos="7543229" algn="l"/>
                <a:tab pos="7987041" algn="l"/>
                <a:tab pos="8430852" algn="l"/>
                <a:tab pos="8874664" algn="l"/>
                <a:tab pos="8876232" algn="l"/>
                <a:tab pos="9320045" algn="l"/>
                <a:tab pos="9763855" algn="l"/>
                <a:tab pos="10207668" algn="l"/>
              </a:tabLst>
            </a:pPr>
            <a:r>
              <a:rPr lang="pt-BR" sz="2900" dirty="0" smtClean="0">
                <a:solidFill>
                  <a:srgbClr val="000080"/>
                </a:solidFill>
                <a:latin typeface="Palatino Linotype" pitchFamily="18" charset="0"/>
                <a:ea typeface="Verdana" pitchFamily="34" charset="0"/>
                <a:cs typeface="Verdana" pitchFamily="34" charset="0"/>
              </a:rPr>
              <a:t> Objetivos</a:t>
            </a:r>
            <a:r>
              <a:rPr lang="pt-BR" sz="2900" dirty="0" smtClean="0">
                <a:solidFill>
                  <a:srgbClr val="000080"/>
                </a:solidFill>
                <a:latin typeface="Palatino Linotype" pitchFamily="18" charset="0"/>
                <a:ea typeface="Verdana" pitchFamily="34" charset="0"/>
                <a:cs typeface="Verdana" pitchFamily="34" charset="0"/>
              </a:rPr>
              <a:t>:</a:t>
            </a:r>
          </a:p>
          <a:p>
            <a:pPr lvl="1">
              <a:spcBef>
                <a:spcPts val="309"/>
              </a:spcBef>
              <a:spcAft>
                <a:spcPts val="1432"/>
              </a:spcAft>
              <a:buFont typeface="Wingdings" pitchFamily="2" charset="2"/>
              <a:buChar char="ü"/>
              <a:tabLst>
                <a:tab pos="0" algn="l"/>
                <a:tab pos="442243" algn="l"/>
                <a:tab pos="886055" algn="l"/>
                <a:tab pos="1329866" algn="l"/>
                <a:tab pos="1773679" algn="l"/>
                <a:tab pos="2217490" algn="l"/>
                <a:tab pos="2661302" algn="l"/>
                <a:tab pos="3105113" algn="l"/>
                <a:tab pos="3548925" algn="l"/>
                <a:tab pos="3992736" algn="l"/>
                <a:tab pos="4436548" algn="l"/>
                <a:tab pos="4880360" algn="l"/>
                <a:tab pos="5324171" algn="l"/>
                <a:tab pos="5767983" algn="l"/>
                <a:tab pos="6211795" algn="l"/>
                <a:tab pos="6655606" algn="l"/>
                <a:tab pos="7099418" algn="l"/>
                <a:tab pos="7543229" algn="l"/>
                <a:tab pos="7987041" algn="l"/>
                <a:tab pos="8430852" algn="l"/>
                <a:tab pos="8874664" algn="l"/>
                <a:tab pos="8876232" algn="l"/>
                <a:tab pos="9320045" algn="l"/>
                <a:tab pos="9763855" algn="l"/>
                <a:tab pos="10207668" algn="l"/>
              </a:tabLst>
            </a:pPr>
            <a:r>
              <a:rPr lang="pt-BR" sz="2900" dirty="0" smtClean="0">
                <a:solidFill>
                  <a:srgbClr val="000080"/>
                </a:solidFill>
                <a:latin typeface="Palatino Linotype" pitchFamily="18" charset="0"/>
                <a:ea typeface="Verdana" pitchFamily="34" charset="0"/>
                <a:cs typeface="Verdana" pitchFamily="34" charset="0"/>
              </a:rPr>
              <a:t> Informar a autoridade tributária </a:t>
            </a:r>
            <a:r>
              <a:rPr lang="pt-BR" sz="2900" dirty="0" smtClean="0">
                <a:solidFill>
                  <a:srgbClr val="000080"/>
                </a:solidFill>
                <a:latin typeface="Palatino Linotype" pitchFamily="18" charset="0"/>
                <a:ea typeface="Verdana" pitchFamily="34" charset="0"/>
                <a:cs typeface="Verdana" pitchFamily="34" charset="0"/>
              </a:rPr>
              <a:t>que não há mais eventos periódicos a serem enviados;</a:t>
            </a:r>
          </a:p>
          <a:p>
            <a:pPr lvl="1">
              <a:spcBef>
                <a:spcPts val="309"/>
              </a:spcBef>
              <a:spcAft>
                <a:spcPts val="1432"/>
              </a:spcAft>
              <a:buFont typeface="Wingdings" pitchFamily="2" charset="2"/>
              <a:buChar char="ü"/>
              <a:tabLst>
                <a:tab pos="0" algn="l"/>
                <a:tab pos="442243" algn="l"/>
                <a:tab pos="886055" algn="l"/>
                <a:tab pos="1329866" algn="l"/>
                <a:tab pos="1773679" algn="l"/>
                <a:tab pos="2217490" algn="l"/>
                <a:tab pos="2661302" algn="l"/>
                <a:tab pos="3105113" algn="l"/>
                <a:tab pos="3548925" algn="l"/>
                <a:tab pos="3992736" algn="l"/>
                <a:tab pos="4436548" algn="l"/>
                <a:tab pos="4880360" algn="l"/>
                <a:tab pos="5324171" algn="l"/>
                <a:tab pos="5767983" algn="l"/>
                <a:tab pos="6211795" algn="l"/>
                <a:tab pos="6655606" algn="l"/>
                <a:tab pos="7099418" algn="l"/>
                <a:tab pos="7543229" algn="l"/>
                <a:tab pos="7987041" algn="l"/>
                <a:tab pos="8430852" algn="l"/>
                <a:tab pos="8874664" algn="l"/>
                <a:tab pos="8876232" algn="l"/>
                <a:tab pos="9320045" algn="l"/>
                <a:tab pos="9763855" algn="l"/>
                <a:tab pos="10207668" algn="l"/>
              </a:tabLst>
            </a:pPr>
            <a:r>
              <a:rPr lang="pt-BR" sz="2900" dirty="0" smtClean="0">
                <a:solidFill>
                  <a:srgbClr val="000080"/>
                </a:solidFill>
                <a:latin typeface="Palatino Linotype" pitchFamily="18" charset="0"/>
                <a:ea typeface="Verdana" pitchFamily="34" charset="0"/>
                <a:cs typeface="Verdana" pitchFamily="34" charset="0"/>
              </a:rPr>
              <a:t> Provocar a geração dos </a:t>
            </a:r>
            <a:r>
              <a:rPr lang="pt-BR" sz="2900" dirty="0" smtClean="0">
                <a:solidFill>
                  <a:srgbClr val="000080"/>
                </a:solidFill>
                <a:latin typeface="Palatino Linotype" pitchFamily="18" charset="0"/>
                <a:ea typeface="Verdana" pitchFamily="34" charset="0"/>
                <a:cs typeface="Verdana" pitchFamily="34" charset="0"/>
              </a:rPr>
              <a:t>totalizadores </a:t>
            </a:r>
            <a:r>
              <a:rPr lang="pt-BR" sz="2900" dirty="0" smtClean="0">
                <a:solidFill>
                  <a:srgbClr val="000080"/>
                </a:solidFill>
                <a:latin typeface="Palatino Linotype" pitchFamily="18" charset="0"/>
                <a:ea typeface="Verdana" pitchFamily="34" charset="0"/>
                <a:cs typeface="Verdana" pitchFamily="34" charset="0"/>
              </a:rPr>
              <a:t>pelo eSocial com as </a:t>
            </a:r>
            <a:r>
              <a:rPr lang="pt-BR" sz="2900" dirty="0" smtClean="0">
                <a:solidFill>
                  <a:srgbClr val="000080"/>
                </a:solidFill>
                <a:latin typeface="Palatino Linotype" pitchFamily="18" charset="0"/>
                <a:ea typeface="Verdana" pitchFamily="34" charset="0"/>
                <a:cs typeface="Verdana" pitchFamily="34" charset="0"/>
              </a:rPr>
              <a:t>bases de cálculo e </a:t>
            </a:r>
            <a:r>
              <a:rPr lang="pt-BR" sz="2900" dirty="0" smtClean="0">
                <a:solidFill>
                  <a:srgbClr val="000080"/>
                </a:solidFill>
                <a:latin typeface="Palatino Linotype" pitchFamily="18" charset="0"/>
                <a:ea typeface="Verdana" pitchFamily="34" charset="0"/>
                <a:cs typeface="Verdana" pitchFamily="34" charset="0"/>
              </a:rPr>
              <a:t>os </a:t>
            </a:r>
            <a:r>
              <a:rPr lang="pt-BR" sz="2900" dirty="0" smtClean="0">
                <a:solidFill>
                  <a:srgbClr val="000080"/>
                </a:solidFill>
                <a:latin typeface="Palatino Linotype" pitchFamily="18" charset="0"/>
                <a:ea typeface="Verdana" pitchFamily="34" charset="0"/>
                <a:cs typeface="Verdana" pitchFamily="34" charset="0"/>
              </a:rPr>
              <a:t>tributos correspondentes;</a:t>
            </a:r>
          </a:p>
          <a:p>
            <a:pPr lvl="1">
              <a:spcBef>
                <a:spcPts val="309"/>
              </a:spcBef>
              <a:spcAft>
                <a:spcPts val="1432"/>
              </a:spcAft>
              <a:buFont typeface="Wingdings" pitchFamily="2" charset="2"/>
              <a:buChar char="ü"/>
              <a:tabLst>
                <a:tab pos="0" algn="l"/>
                <a:tab pos="442243" algn="l"/>
                <a:tab pos="886055" algn="l"/>
                <a:tab pos="1329866" algn="l"/>
                <a:tab pos="1773679" algn="l"/>
                <a:tab pos="2217490" algn="l"/>
                <a:tab pos="2661302" algn="l"/>
                <a:tab pos="3105113" algn="l"/>
                <a:tab pos="3548925" algn="l"/>
                <a:tab pos="3992736" algn="l"/>
                <a:tab pos="4436548" algn="l"/>
                <a:tab pos="4880360" algn="l"/>
                <a:tab pos="5324171" algn="l"/>
                <a:tab pos="5767983" algn="l"/>
                <a:tab pos="6211795" algn="l"/>
                <a:tab pos="6655606" algn="l"/>
                <a:tab pos="7099418" algn="l"/>
                <a:tab pos="7543229" algn="l"/>
                <a:tab pos="7987041" algn="l"/>
                <a:tab pos="8430852" algn="l"/>
                <a:tab pos="8874664" algn="l"/>
                <a:tab pos="8876232" algn="l"/>
                <a:tab pos="9320045" algn="l"/>
                <a:tab pos="9763855" algn="l"/>
                <a:tab pos="10207668" algn="l"/>
              </a:tabLst>
            </a:pPr>
            <a:r>
              <a:rPr lang="pt-BR" sz="2900" dirty="0" smtClean="0">
                <a:solidFill>
                  <a:srgbClr val="000080"/>
                </a:solidFill>
                <a:latin typeface="Palatino Linotype" pitchFamily="18" charset="0"/>
                <a:ea typeface="Verdana" pitchFamily="34" charset="0"/>
                <a:cs typeface="Verdana" pitchFamily="34" charset="0"/>
              </a:rPr>
              <a:t> </a:t>
            </a:r>
            <a:r>
              <a:rPr lang="pt-BR" sz="2900" dirty="0" smtClean="0">
                <a:solidFill>
                  <a:srgbClr val="000080"/>
                </a:solidFill>
                <a:latin typeface="Palatino Linotype" pitchFamily="18" charset="0"/>
                <a:ea typeface="Verdana" pitchFamily="34" charset="0"/>
                <a:cs typeface="Verdana" pitchFamily="34" charset="0"/>
              </a:rPr>
              <a:t>Possibilitar ao contribuinte </a:t>
            </a:r>
            <a:r>
              <a:rPr lang="pt-BR" sz="2900" dirty="0" smtClean="0">
                <a:solidFill>
                  <a:srgbClr val="000080"/>
                </a:solidFill>
                <a:latin typeface="Palatino Linotype" pitchFamily="18" charset="0"/>
                <a:ea typeface="Verdana" pitchFamily="34" charset="0"/>
                <a:cs typeface="Verdana" pitchFamily="34" charset="0"/>
              </a:rPr>
              <a:t>a </a:t>
            </a:r>
            <a:r>
              <a:rPr lang="pt-BR" sz="2900" dirty="0" smtClean="0">
                <a:solidFill>
                  <a:srgbClr val="000080"/>
                </a:solidFill>
                <a:latin typeface="Palatino Linotype" pitchFamily="18" charset="0"/>
                <a:ea typeface="Verdana" pitchFamily="34" charset="0"/>
                <a:cs typeface="Verdana" pitchFamily="34" charset="0"/>
              </a:rPr>
              <a:t>interação </a:t>
            </a:r>
            <a:r>
              <a:rPr lang="pt-BR" sz="2900" dirty="0" smtClean="0">
                <a:solidFill>
                  <a:srgbClr val="000080"/>
                </a:solidFill>
                <a:latin typeface="Palatino Linotype" pitchFamily="18" charset="0"/>
                <a:ea typeface="Verdana" pitchFamily="34" charset="0"/>
                <a:cs typeface="Verdana" pitchFamily="34" charset="0"/>
              </a:rPr>
              <a:t>com a </a:t>
            </a:r>
            <a:r>
              <a:rPr lang="pt-BR" sz="2900" dirty="0" err="1" smtClean="0">
                <a:solidFill>
                  <a:srgbClr val="000080"/>
                </a:solidFill>
                <a:latin typeface="Palatino Linotype" pitchFamily="18" charset="0"/>
                <a:ea typeface="Verdana" pitchFamily="34" charset="0"/>
                <a:cs typeface="Verdana" pitchFamily="34" charset="0"/>
              </a:rPr>
              <a:t>DCTFWeb</a:t>
            </a:r>
            <a:r>
              <a:rPr lang="pt-BR" sz="2900" dirty="0" smtClean="0">
                <a:solidFill>
                  <a:srgbClr val="000080"/>
                </a:solidFill>
                <a:latin typeface="Palatino Linotype" pitchFamily="18" charset="0"/>
                <a:ea typeface="Verdana" pitchFamily="34" charset="0"/>
                <a:cs typeface="Verdana" pitchFamily="34" charset="0"/>
              </a:rPr>
              <a:t>.</a:t>
            </a:r>
          </a:p>
        </p:txBody>
      </p:sp>
      <p:sp>
        <p:nvSpPr>
          <p:cNvPr id="33794" name="Text Box 2"/>
          <p:cNvSpPr txBox="1">
            <a:spLocks noChangeArrowheads="1"/>
          </p:cNvSpPr>
          <p:nvPr/>
        </p:nvSpPr>
        <p:spPr bwMode="auto">
          <a:xfrm>
            <a:off x="496460" y="1279862"/>
            <a:ext cx="9518856" cy="641147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88908" tIns="44454" rIns="88908" bIns="44454"/>
          <a:lstStyle/>
          <a:p>
            <a:pPr>
              <a:spcBef>
                <a:spcPts val="309"/>
              </a:spcBef>
              <a:spcAft>
                <a:spcPts val="878"/>
              </a:spcAft>
              <a:tabLst>
                <a:tab pos="0" algn="l"/>
                <a:tab pos="442243" algn="l"/>
                <a:tab pos="886055" algn="l"/>
                <a:tab pos="1329866" algn="l"/>
                <a:tab pos="1773679" algn="l"/>
                <a:tab pos="2217490" algn="l"/>
                <a:tab pos="2661302" algn="l"/>
                <a:tab pos="3105113" algn="l"/>
                <a:tab pos="3548925" algn="l"/>
                <a:tab pos="3992736" algn="l"/>
                <a:tab pos="4436548" algn="l"/>
                <a:tab pos="4880360" algn="l"/>
                <a:tab pos="5324171" algn="l"/>
                <a:tab pos="5767983" algn="l"/>
                <a:tab pos="6211795" algn="l"/>
                <a:tab pos="6655606" algn="l"/>
                <a:tab pos="7099418" algn="l"/>
                <a:tab pos="7543229" algn="l"/>
                <a:tab pos="7987041" algn="l"/>
                <a:tab pos="8430852" algn="l"/>
                <a:tab pos="8874664" algn="l"/>
                <a:tab pos="8876232" algn="l"/>
                <a:tab pos="9320045" algn="l"/>
              </a:tabLst>
            </a:pPr>
            <a:r>
              <a:rPr lang="pt-BR" sz="3800" b="1" dirty="0" smtClean="0">
                <a:solidFill>
                  <a:srgbClr val="000080"/>
                </a:solidFill>
                <a:latin typeface="Palatino Linotype" pitchFamily="18" charset="0"/>
                <a:ea typeface="Verdana" pitchFamily="34" charset="0"/>
                <a:cs typeface="Verdana" pitchFamily="34" charset="0"/>
              </a:rPr>
              <a:t>Movimento</a:t>
            </a:r>
            <a:endParaRPr lang="pt-BR" sz="3800" b="1" dirty="0">
              <a:solidFill>
                <a:srgbClr val="000080"/>
              </a:solidFill>
              <a:latin typeface="Palatino Linotype" pitchFamily="18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Text Box 1"/>
          <p:cNvSpPr txBox="1">
            <a:spLocks noChangeArrowheads="1"/>
          </p:cNvSpPr>
          <p:nvPr/>
        </p:nvSpPr>
        <p:spPr bwMode="auto">
          <a:xfrm>
            <a:off x="568502" y="2099229"/>
            <a:ext cx="10370823" cy="5149066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88908" tIns="44454" rIns="88908" bIns="44454"/>
          <a:lstStyle/>
          <a:p>
            <a:pPr>
              <a:spcBef>
                <a:spcPts val="309"/>
              </a:spcBef>
              <a:spcAft>
                <a:spcPts val="1432"/>
              </a:spcAft>
              <a:tabLst>
                <a:tab pos="0" algn="l"/>
                <a:tab pos="442243" algn="l"/>
                <a:tab pos="886055" algn="l"/>
                <a:tab pos="1329866" algn="l"/>
                <a:tab pos="1773679" algn="l"/>
                <a:tab pos="2217490" algn="l"/>
                <a:tab pos="2661302" algn="l"/>
                <a:tab pos="3105113" algn="l"/>
                <a:tab pos="3548925" algn="l"/>
                <a:tab pos="3992736" algn="l"/>
                <a:tab pos="4436548" algn="l"/>
                <a:tab pos="4880360" algn="l"/>
                <a:tab pos="5324171" algn="l"/>
                <a:tab pos="5767983" algn="l"/>
                <a:tab pos="6211795" algn="l"/>
                <a:tab pos="6655606" algn="l"/>
                <a:tab pos="7099418" algn="l"/>
                <a:tab pos="7543229" algn="l"/>
                <a:tab pos="7987041" algn="l"/>
                <a:tab pos="8430852" algn="l"/>
                <a:tab pos="8874664" algn="l"/>
                <a:tab pos="8876232" algn="l"/>
                <a:tab pos="9320045" algn="l"/>
                <a:tab pos="9763855" algn="l"/>
                <a:tab pos="10207668" algn="l"/>
              </a:tabLst>
            </a:pPr>
            <a:r>
              <a:rPr lang="pt-BR" sz="2900" dirty="0" smtClean="0">
                <a:solidFill>
                  <a:srgbClr val="000080"/>
                </a:solidFill>
                <a:latin typeface="Palatino Linotype" pitchFamily="18" charset="0"/>
                <a:ea typeface="Verdana" pitchFamily="34" charset="0"/>
                <a:cs typeface="Verdana" pitchFamily="34" charset="0"/>
              </a:rPr>
              <a:t>Reabertura de Movimento Fechado:</a:t>
            </a:r>
          </a:p>
          <a:p>
            <a:pPr lvl="1">
              <a:spcBef>
                <a:spcPts val="309"/>
              </a:spcBef>
              <a:spcAft>
                <a:spcPts val="1432"/>
              </a:spcAft>
              <a:buFont typeface="Wingdings" pitchFamily="2" charset="2"/>
              <a:buChar char="ü"/>
              <a:tabLst>
                <a:tab pos="0" algn="l"/>
                <a:tab pos="442243" algn="l"/>
                <a:tab pos="886055" algn="l"/>
                <a:tab pos="1329866" algn="l"/>
                <a:tab pos="1773679" algn="l"/>
                <a:tab pos="2217490" algn="l"/>
                <a:tab pos="2661302" algn="l"/>
                <a:tab pos="3105113" algn="l"/>
                <a:tab pos="3548925" algn="l"/>
                <a:tab pos="3992736" algn="l"/>
                <a:tab pos="4436548" algn="l"/>
                <a:tab pos="4880360" algn="l"/>
                <a:tab pos="5324171" algn="l"/>
                <a:tab pos="5767983" algn="l"/>
                <a:tab pos="6211795" algn="l"/>
                <a:tab pos="6655606" algn="l"/>
                <a:tab pos="7099418" algn="l"/>
                <a:tab pos="7543229" algn="l"/>
                <a:tab pos="7987041" algn="l"/>
                <a:tab pos="8430852" algn="l"/>
                <a:tab pos="8874664" algn="l"/>
                <a:tab pos="8876232" algn="l"/>
                <a:tab pos="9320045" algn="l"/>
                <a:tab pos="9763855" algn="l"/>
                <a:tab pos="10207668" algn="l"/>
              </a:tabLst>
            </a:pPr>
            <a:r>
              <a:rPr lang="pt-BR" sz="2900" dirty="0" smtClean="0">
                <a:solidFill>
                  <a:srgbClr val="000080"/>
                </a:solidFill>
                <a:latin typeface="Palatino Linotype" pitchFamily="18" charset="0"/>
                <a:ea typeface="Verdana" pitchFamily="34" charset="0"/>
                <a:cs typeface="Verdana" pitchFamily="34" charset="0"/>
              </a:rPr>
              <a:t>Necessário para se fazer retificação ou exclusão de algum evento periódico em um movimento já fechado;</a:t>
            </a:r>
          </a:p>
          <a:p>
            <a:pPr lvl="1">
              <a:spcBef>
                <a:spcPts val="309"/>
              </a:spcBef>
              <a:spcAft>
                <a:spcPts val="1432"/>
              </a:spcAft>
              <a:buFont typeface="Wingdings" pitchFamily="2" charset="2"/>
              <a:buChar char="ü"/>
              <a:tabLst>
                <a:tab pos="0" algn="l"/>
                <a:tab pos="442243" algn="l"/>
                <a:tab pos="886055" algn="l"/>
                <a:tab pos="1329866" algn="l"/>
                <a:tab pos="1773679" algn="l"/>
                <a:tab pos="2217490" algn="l"/>
                <a:tab pos="2661302" algn="l"/>
                <a:tab pos="3105113" algn="l"/>
                <a:tab pos="3548925" algn="l"/>
                <a:tab pos="3992736" algn="l"/>
                <a:tab pos="4436548" algn="l"/>
                <a:tab pos="4880360" algn="l"/>
                <a:tab pos="5324171" algn="l"/>
                <a:tab pos="5767983" algn="l"/>
                <a:tab pos="6211795" algn="l"/>
                <a:tab pos="6655606" algn="l"/>
                <a:tab pos="7099418" algn="l"/>
                <a:tab pos="7543229" algn="l"/>
                <a:tab pos="7987041" algn="l"/>
                <a:tab pos="8430852" algn="l"/>
                <a:tab pos="8874664" algn="l"/>
                <a:tab pos="8876232" algn="l"/>
                <a:tab pos="9320045" algn="l"/>
                <a:tab pos="9763855" algn="l"/>
                <a:tab pos="10207668" algn="l"/>
              </a:tabLst>
            </a:pPr>
            <a:r>
              <a:rPr lang="pt-BR" sz="2900" dirty="0" smtClean="0">
                <a:solidFill>
                  <a:srgbClr val="000080"/>
                </a:solidFill>
                <a:latin typeface="Palatino Linotype" pitchFamily="18" charset="0"/>
                <a:ea typeface="Verdana" pitchFamily="34" charset="0"/>
                <a:cs typeface="Verdana" pitchFamily="34" charset="0"/>
              </a:rPr>
              <a:t>Após enviados os eventos de retificação ou de exclusão, o contribuinte deve fechar novamente o movimento através do S-1299;</a:t>
            </a:r>
          </a:p>
          <a:p>
            <a:pPr lvl="1">
              <a:spcBef>
                <a:spcPts val="309"/>
              </a:spcBef>
              <a:spcAft>
                <a:spcPts val="1432"/>
              </a:spcAft>
              <a:buFont typeface="Wingdings" pitchFamily="2" charset="2"/>
              <a:buChar char="ü"/>
              <a:tabLst>
                <a:tab pos="0" algn="l"/>
                <a:tab pos="442243" algn="l"/>
                <a:tab pos="886055" algn="l"/>
                <a:tab pos="1329866" algn="l"/>
                <a:tab pos="1773679" algn="l"/>
                <a:tab pos="2217490" algn="l"/>
                <a:tab pos="2661302" algn="l"/>
                <a:tab pos="3105113" algn="l"/>
                <a:tab pos="3548925" algn="l"/>
                <a:tab pos="3992736" algn="l"/>
                <a:tab pos="4436548" algn="l"/>
                <a:tab pos="4880360" algn="l"/>
                <a:tab pos="5324171" algn="l"/>
                <a:tab pos="5767983" algn="l"/>
                <a:tab pos="6211795" algn="l"/>
                <a:tab pos="6655606" algn="l"/>
                <a:tab pos="7099418" algn="l"/>
                <a:tab pos="7543229" algn="l"/>
                <a:tab pos="7987041" algn="l"/>
                <a:tab pos="8430852" algn="l"/>
                <a:tab pos="8874664" algn="l"/>
                <a:tab pos="8876232" algn="l"/>
                <a:tab pos="9320045" algn="l"/>
                <a:tab pos="9763855" algn="l"/>
                <a:tab pos="10207668" algn="l"/>
              </a:tabLst>
            </a:pPr>
            <a:r>
              <a:rPr lang="pt-BR" sz="2900" dirty="0" smtClean="0">
                <a:solidFill>
                  <a:srgbClr val="000080"/>
                </a:solidFill>
                <a:latin typeface="Palatino Linotype" pitchFamily="18" charset="0"/>
                <a:ea typeface="Verdana" pitchFamily="34" charset="0"/>
                <a:cs typeface="Verdana" pitchFamily="34" charset="0"/>
              </a:rPr>
              <a:t> Após </a:t>
            </a:r>
            <a:r>
              <a:rPr lang="pt-BR" sz="2900" dirty="0" smtClean="0">
                <a:solidFill>
                  <a:srgbClr val="000080"/>
                </a:solidFill>
                <a:latin typeface="Palatino Linotype" pitchFamily="18" charset="0"/>
                <a:ea typeface="Verdana" pitchFamily="34" charset="0"/>
                <a:cs typeface="Verdana" pitchFamily="34" charset="0"/>
              </a:rPr>
              <a:t>cada fechamento, necessária </a:t>
            </a:r>
            <a:r>
              <a:rPr lang="pt-BR" sz="2900" dirty="0" smtClean="0">
                <a:solidFill>
                  <a:srgbClr val="000080"/>
                </a:solidFill>
                <a:latin typeface="Palatino Linotype" pitchFamily="18" charset="0"/>
                <a:ea typeface="Verdana" pitchFamily="34" charset="0"/>
                <a:cs typeface="Verdana" pitchFamily="34" charset="0"/>
              </a:rPr>
              <a:t>nova interação </a:t>
            </a:r>
            <a:r>
              <a:rPr lang="pt-BR" sz="2900" dirty="0" smtClean="0">
                <a:solidFill>
                  <a:srgbClr val="000080"/>
                </a:solidFill>
                <a:latin typeface="Palatino Linotype" pitchFamily="18" charset="0"/>
                <a:ea typeface="Verdana" pitchFamily="34" charset="0"/>
                <a:cs typeface="Verdana" pitchFamily="34" charset="0"/>
              </a:rPr>
              <a:t>com a </a:t>
            </a:r>
            <a:r>
              <a:rPr lang="pt-BR" sz="2900" dirty="0" err="1" smtClean="0">
                <a:solidFill>
                  <a:srgbClr val="000080"/>
                </a:solidFill>
                <a:latin typeface="Palatino Linotype" pitchFamily="18" charset="0"/>
                <a:ea typeface="Verdana" pitchFamily="34" charset="0"/>
                <a:cs typeface="Verdana" pitchFamily="34" charset="0"/>
              </a:rPr>
              <a:t>DCTFWeb</a:t>
            </a:r>
            <a:r>
              <a:rPr lang="pt-BR" sz="2900" dirty="0" smtClean="0">
                <a:solidFill>
                  <a:srgbClr val="000080"/>
                </a:solidFill>
                <a:latin typeface="Palatino Linotype" pitchFamily="18" charset="0"/>
                <a:ea typeface="Verdana" pitchFamily="34" charset="0"/>
                <a:cs typeface="Verdana" pitchFamily="34" charset="0"/>
              </a:rPr>
              <a:t>.</a:t>
            </a:r>
          </a:p>
        </p:txBody>
      </p:sp>
      <p:sp>
        <p:nvSpPr>
          <p:cNvPr id="33794" name="Text Box 2"/>
          <p:cNvSpPr txBox="1">
            <a:spLocks noChangeArrowheads="1"/>
          </p:cNvSpPr>
          <p:nvPr/>
        </p:nvSpPr>
        <p:spPr bwMode="auto">
          <a:xfrm>
            <a:off x="496460" y="1279862"/>
            <a:ext cx="9518856" cy="641147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88908" tIns="44454" rIns="88908" bIns="44454"/>
          <a:lstStyle/>
          <a:p>
            <a:pPr>
              <a:spcBef>
                <a:spcPts val="309"/>
              </a:spcBef>
              <a:spcAft>
                <a:spcPts val="878"/>
              </a:spcAft>
              <a:tabLst>
                <a:tab pos="0" algn="l"/>
                <a:tab pos="442243" algn="l"/>
                <a:tab pos="886055" algn="l"/>
                <a:tab pos="1329866" algn="l"/>
                <a:tab pos="1773679" algn="l"/>
                <a:tab pos="2217490" algn="l"/>
                <a:tab pos="2661302" algn="l"/>
                <a:tab pos="3105113" algn="l"/>
                <a:tab pos="3548925" algn="l"/>
                <a:tab pos="3992736" algn="l"/>
                <a:tab pos="4436548" algn="l"/>
                <a:tab pos="4880360" algn="l"/>
                <a:tab pos="5324171" algn="l"/>
                <a:tab pos="5767983" algn="l"/>
                <a:tab pos="6211795" algn="l"/>
                <a:tab pos="6655606" algn="l"/>
                <a:tab pos="7099418" algn="l"/>
                <a:tab pos="7543229" algn="l"/>
                <a:tab pos="7987041" algn="l"/>
                <a:tab pos="8430852" algn="l"/>
                <a:tab pos="8874664" algn="l"/>
                <a:tab pos="8876232" algn="l"/>
                <a:tab pos="9320045" algn="l"/>
              </a:tabLst>
            </a:pPr>
            <a:r>
              <a:rPr lang="pt-BR" sz="3800" b="1" dirty="0" smtClean="0">
                <a:solidFill>
                  <a:srgbClr val="000080"/>
                </a:solidFill>
                <a:latin typeface="Palatino Linotype" pitchFamily="18" charset="0"/>
                <a:ea typeface="Verdana" pitchFamily="34" charset="0"/>
                <a:cs typeface="Verdana" pitchFamily="34" charset="0"/>
              </a:rPr>
              <a:t>Movimento</a:t>
            </a:r>
            <a:endParaRPr lang="pt-BR" sz="3800" b="1" dirty="0">
              <a:solidFill>
                <a:srgbClr val="000080"/>
              </a:solidFill>
              <a:latin typeface="Palatino Linotype" pitchFamily="18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Text Box 1"/>
          <p:cNvSpPr txBox="1">
            <a:spLocks noChangeArrowheads="1"/>
          </p:cNvSpPr>
          <p:nvPr/>
        </p:nvSpPr>
        <p:spPr bwMode="auto">
          <a:xfrm>
            <a:off x="568502" y="2162729"/>
            <a:ext cx="10370823" cy="5149066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88908" tIns="44454" rIns="88908" bIns="44454"/>
          <a:lstStyle/>
          <a:p>
            <a:pPr>
              <a:spcBef>
                <a:spcPts val="309"/>
              </a:spcBef>
              <a:spcAft>
                <a:spcPts val="1432"/>
              </a:spcAft>
              <a:tabLst>
                <a:tab pos="0" algn="l"/>
                <a:tab pos="442243" algn="l"/>
                <a:tab pos="886055" algn="l"/>
                <a:tab pos="1329866" algn="l"/>
                <a:tab pos="1773679" algn="l"/>
                <a:tab pos="2217490" algn="l"/>
                <a:tab pos="2661302" algn="l"/>
                <a:tab pos="3105113" algn="l"/>
                <a:tab pos="3548925" algn="l"/>
                <a:tab pos="3992736" algn="l"/>
                <a:tab pos="4436548" algn="l"/>
                <a:tab pos="4880360" algn="l"/>
                <a:tab pos="5324171" algn="l"/>
                <a:tab pos="5767983" algn="l"/>
                <a:tab pos="6211795" algn="l"/>
                <a:tab pos="6655606" algn="l"/>
                <a:tab pos="7099418" algn="l"/>
                <a:tab pos="7543229" algn="l"/>
                <a:tab pos="7987041" algn="l"/>
                <a:tab pos="8430852" algn="l"/>
                <a:tab pos="8874664" algn="l"/>
                <a:tab pos="8876232" algn="l"/>
                <a:tab pos="9320045" algn="l"/>
                <a:tab pos="9763855" algn="l"/>
                <a:tab pos="10207668" algn="l"/>
              </a:tabLst>
            </a:pPr>
            <a:r>
              <a:rPr lang="pt-BR" sz="2900" dirty="0" smtClean="0">
                <a:solidFill>
                  <a:srgbClr val="000080"/>
                </a:solidFill>
                <a:latin typeface="Palatino Linotype" pitchFamily="18" charset="0"/>
                <a:ea typeface="Verdana" pitchFamily="34" charset="0"/>
                <a:cs typeface="Verdana" pitchFamily="34" charset="0"/>
              </a:rPr>
              <a:t>Não há evento de abertura de movimento;</a:t>
            </a:r>
          </a:p>
          <a:p>
            <a:pPr>
              <a:spcBef>
                <a:spcPts val="309"/>
              </a:spcBef>
              <a:spcAft>
                <a:spcPts val="1432"/>
              </a:spcAft>
              <a:tabLst>
                <a:tab pos="0" algn="l"/>
                <a:tab pos="442243" algn="l"/>
                <a:tab pos="886055" algn="l"/>
                <a:tab pos="1329866" algn="l"/>
                <a:tab pos="1773679" algn="l"/>
                <a:tab pos="2217490" algn="l"/>
                <a:tab pos="2661302" algn="l"/>
                <a:tab pos="3105113" algn="l"/>
                <a:tab pos="3548925" algn="l"/>
                <a:tab pos="3992736" algn="l"/>
                <a:tab pos="4436548" algn="l"/>
                <a:tab pos="4880360" algn="l"/>
                <a:tab pos="5324171" algn="l"/>
                <a:tab pos="5767983" algn="l"/>
                <a:tab pos="6211795" algn="l"/>
                <a:tab pos="6655606" algn="l"/>
                <a:tab pos="7099418" algn="l"/>
                <a:tab pos="7543229" algn="l"/>
                <a:tab pos="7987041" algn="l"/>
                <a:tab pos="8430852" algn="l"/>
                <a:tab pos="8874664" algn="l"/>
                <a:tab pos="8876232" algn="l"/>
                <a:tab pos="9320045" algn="l"/>
                <a:tab pos="9763855" algn="l"/>
                <a:tab pos="10207668" algn="l"/>
              </a:tabLst>
            </a:pPr>
            <a:r>
              <a:rPr lang="pt-BR" sz="2900" dirty="0" smtClean="0">
                <a:solidFill>
                  <a:srgbClr val="000080"/>
                </a:solidFill>
                <a:latin typeface="Palatino Linotype" pitchFamily="18" charset="0"/>
                <a:ea typeface="Verdana" pitchFamily="34" charset="0"/>
                <a:cs typeface="Verdana" pitchFamily="34" charset="0"/>
              </a:rPr>
              <a:t>No início de cada período de apuração, o movimento presume-se aberto.</a:t>
            </a:r>
          </a:p>
        </p:txBody>
      </p:sp>
      <p:sp>
        <p:nvSpPr>
          <p:cNvPr id="33794" name="Text Box 2"/>
          <p:cNvSpPr txBox="1">
            <a:spLocks noChangeArrowheads="1"/>
          </p:cNvSpPr>
          <p:nvPr/>
        </p:nvSpPr>
        <p:spPr bwMode="auto">
          <a:xfrm>
            <a:off x="496460" y="1279862"/>
            <a:ext cx="9518856" cy="641147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88908" tIns="44454" rIns="88908" bIns="44454"/>
          <a:lstStyle/>
          <a:p>
            <a:pPr>
              <a:spcBef>
                <a:spcPts val="309"/>
              </a:spcBef>
              <a:spcAft>
                <a:spcPts val="878"/>
              </a:spcAft>
              <a:tabLst>
                <a:tab pos="0" algn="l"/>
                <a:tab pos="442243" algn="l"/>
                <a:tab pos="886055" algn="l"/>
                <a:tab pos="1329866" algn="l"/>
                <a:tab pos="1773679" algn="l"/>
                <a:tab pos="2217490" algn="l"/>
                <a:tab pos="2661302" algn="l"/>
                <a:tab pos="3105113" algn="l"/>
                <a:tab pos="3548925" algn="l"/>
                <a:tab pos="3992736" algn="l"/>
                <a:tab pos="4436548" algn="l"/>
                <a:tab pos="4880360" algn="l"/>
                <a:tab pos="5324171" algn="l"/>
                <a:tab pos="5767983" algn="l"/>
                <a:tab pos="6211795" algn="l"/>
                <a:tab pos="6655606" algn="l"/>
                <a:tab pos="7099418" algn="l"/>
                <a:tab pos="7543229" algn="l"/>
                <a:tab pos="7987041" algn="l"/>
                <a:tab pos="8430852" algn="l"/>
                <a:tab pos="8874664" algn="l"/>
                <a:tab pos="8876232" algn="l"/>
                <a:tab pos="9320045" algn="l"/>
              </a:tabLst>
            </a:pPr>
            <a:r>
              <a:rPr lang="pt-BR" sz="3800" b="1" dirty="0" smtClean="0">
                <a:solidFill>
                  <a:srgbClr val="000080"/>
                </a:solidFill>
                <a:latin typeface="Palatino Linotype" pitchFamily="18" charset="0"/>
                <a:ea typeface="Verdana" pitchFamily="34" charset="0"/>
                <a:cs typeface="Verdana" pitchFamily="34" charset="0"/>
              </a:rPr>
              <a:t>Movimento</a:t>
            </a:r>
            <a:endParaRPr lang="pt-BR" sz="3800" b="1" dirty="0">
              <a:solidFill>
                <a:srgbClr val="000080"/>
              </a:solidFill>
              <a:latin typeface="Palatino Linotype" pitchFamily="18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Text Box 1"/>
          <p:cNvSpPr txBox="1">
            <a:spLocks noChangeArrowheads="1"/>
          </p:cNvSpPr>
          <p:nvPr/>
        </p:nvSpPr>
        <p:spPr bwMode="auto">
          <a:xfrm>
            <a:off x="568502" y="2186888"/>
            <a:ext cx="10370823" cy="5383241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88908" tIns="44454" rIns="88908" bIns="44454"/>
          <a:lstStyle/>
          <a:p>
            <a:pPr>
              <a:spcBef>
                <a:spcPts val="309"/>
              </a:spcBef>
              <a:spcAft>
                <a:spcPts val="1432"/>
              </a:spcAft>
              <a:tabLst>
                <a:tab pos="0" algn="l"/>
                <a:tab pos="442243" algn="l"/>
                <a:tab pos="886055" algn="l"/>
                <a:tab pos="1329866" algn="l"/>
                <a:tab pos="1773679" algn="l"/>
                <a:tab pos="2217490" algn="l"/>
                <a:tab pos="2661302" algn="l"/>
                <a:tab pos="3105113" algn="l"/>
                <a:tab pos="3548925" algn="l"/>
                <a:tab pos="3992736" algn="l"/>
                <a:tab pos="4436548" algn="l"/>
                <a:tab pos="4880360" algn="l"/>
                <a:tab pos="5324171" algn="l"/>
                <a:tab pos="5767983" algn="l"/>
                <a:tab pos="6211795" algn="l"/>
                <a:tab pos="6655606" algn="l"/>
                <a:tab pos="7099418" algn="l"/>
                <a:tab pos="7543229" algn="l"/>
                <a:tab pos="7987041" algn="l"/>
                <a:tab pos="8430852" algn="l"/>
                <a:tab pos="8874664" algn="l"/>
                <a:tab pos="8876232" algn="l"/>
                <a:tab pos="9320045" algn="l"/>
                <a:tab pos="9763855" algn="l"/>
                <a:tab pos="10207668" algn="l"/>
              </a:tabLst>
            </a:pPr>
            <a:r>
              <a:rPr lang="pt-BR" sz="2900" dirty="0" smtClean="0">
                <a:solidFill>
                  <a:srgbClr val="000080"/>
                </a:solidFill>
                <a:latin typeface="Palatino Linotype" pitchFamily="18" charset="0"/>
                <a:ea typeface="Verdana" pitchFamily="34" charset="0"/>
                <a:cs typeface="Verdana" pitchFamily="34" charset="0"/>
              </a:rPr>
              <a:t>Situação de “Sem movimento”:</a:t>
            </a:r>
          </a:p>
          <a:p>
            <a:pPr lvl="1">
              <a:spcBef>
                <a:spcPts val="309"/>
              </a:spcBef>
              <a:spcAft>
                <a:spcPts val="1432"/>
              </a:spcAft>
              <a:buFont typeface="Wingdings" pitchFamily="2" charset="2"/>
              <a:buChar char="ü"/>
              <a:tabLst>
                <a:tab pos="0" algn="l"/>
                <a:tab pos="442243" algn="l"/>
                <a:tab pos="886055" algn="l"/>
                <a:tab pos="1329866" algn="l"/>
                <a:tab pos="1773679" algn="l"/>
                <a:tab pos="2217490" algn="l"/>
                <a:tab pos="2661302" algn="l"/>
                <a:tab pos="3105113" algn="l"/>
                <a:tab pos="3548925" algn="l"/>
                <a:tab pos="3992736" algn="l"/>
                <a:tab pos="4436548" algn="l"/>
                <a:tab pos="4880360" algn="l"/>
                <a:tab pos="5324171" algn="l"/>
                <a:tab pos="5767983" algn="l"/>
                <a:tab pos="6211795" algn="l"/>
                <a:tab pos="6655606" algn="l"/>
                <a:tab pos="7099418" algn="l"/>
                <a:tab pos="7543229" algn="l"/>
                <a:tab pos="7987041" algn="l"/>
                <a:tab pos="8430852" algn="l"/>
                <a:tab pos="8874664" algn="l"/>
                <a:tab pos="8876232" algn="l"/>
                <a:tab pos="9320045" algn="l"/>
                <a:tab pos="9763855" algn="l"/>
                <a:tab pos="10207668" algn="l"/>
              </a:tabLst>
            </a:pPr>
            <a:r>
              <a:rPr lang="pt-BR" sz="2900" dirty="0" smtClean="0">
                <a:solidFill>
                  <a:srgbClr val="000080"/>
                </a:solidFill>
                <a:latin typeface="Palatino Linotype" pitchFamily="18" charset="0"/>
                <a:ea typeface="Verdana" pitchFamily="34" charset="0"/>
                <a:cs typeface="Verdana" pitchFamily="34" charset="0"/>
              </a:rPr>
              <a:t> Ocorre se não houver informação a ser enviada para o grupo de eventos periódicos S-1200 a S-1299;</a:t>
            </a:r>
          </a:p>
          <a:p>
            <a:pPr lvl="1">
              <a:spcBef>
                <a:spcPts val="309"/>
              </a:spcBef>
              <a:spcAft>
                <a:spcPts val="1432"/>
              </a:spcAft>
              <a:buFont typeface="Wingdings" pitchFamily="2" charset="2"/>
              <a:buChar char="ü"/>
              <a:tabLst>
                <a:tab pos="0" algn="l"/>
                <a:tab pos="442243" algn="l"/>
                <a:tab pos="886055" algn="l"/>
                <a:tab pos="1329866" algn="l"/>
                <a:tab pos="1773679" algn="l"/>
                <a:tab pos="2217490" algn="l"/>
                <a:tab pos="2661302" algn="l"/>
                <a:tab pos="3105113" algn="l"/>
                <a:tab pos="3548925" algn="l"/>
                <a:tab pos="3992736" algn="l"/>
                <a:tab pos="4436548" algn="l"/>
                <a:tab pos="4880360" algn="l"/>
                <a:tab pos="5324171" algn="l"/>
                <a:tab pos="5767983" algn="l"/>
                <a:tab pos="6211795" algn="l"/>
                <a:tab pos="6655606" algn="l"/>
                <a:tab pos="7099418" algn="l"/>
                <a:tab pos="7543229" algn="l"/>
                <a:tab pos="7987041" algn="l"/>
                <a:tab pos="8430852" algn="l"/>
                <a:tab pos="8874664" algn="l"/>
                <a:tab pos="8876232" algn="l"/>
                <a:tab pos="9320045" algn="l"/>
                <a:tab pos="9763855" algn="l"/>
                <a:tab pos="10207668" algn="l"/>
              </a:tabLst>
            </a:pPr>
            <a:r>
              <a:rPr lang="pt-BR" sz="2900" dirty="0" smtClean="0">
                <a:solidFill>
                  <a:srgbClr val="000080"/>
                </a:solidFill>
                <a:latin typeface="Palatino Linotype" pitchFamily="18" charset="0"/>
                <a:ea typeface="Verdana" pitchFamily="34" charset="0"/>
                <a:cs typeface="Verdana" pitchFamily="34" charset="0"/>
              </a:rPr>
              <a:t> Procedimento: envia-se o evento S-1299 - Fechamento dos Eventos Periódicos indicando “sem movimento” na primeira competência em que esta situação ocorrer;</a:t>
            </a:r>
          </a:p>
          <a:p>
            <a:pPr lvl="1">
              <a:spcBef>
                <a:spcPts val="309"/>
              </a:spcBef>
              <a:spcAft>
                <a:spcPts val="1432"/>
              </a:spcAft>
              <a:buFont typeface="Wingdings" pitchFamily="2" charset="2"/>
              <a:buChar char="ü"/>
              <a:tabLst>
                <a:tab pos="0" algn="l"/>
                <a:tab pos="442243" algn="l"/>
                <a:tab pos="886055" algn="l"/>
                <a:tab pos="1329866" algn="l"/>
                <a:tab pos="1773679" algn="l"/>
                <a:tab pos="2217490" algn="l"/>
                <a:tab pos="2661302" algn="l"/>
                <a:tab pos="3105113" algn="l"/>
                <a:tab pos="3548925" algn="l"/>
                <a:tab pos="3992736" algn="l"/>
                <a:tab pos="4436548" algn="l"/>
                <a:tab pos="4880360" algn="l"/>
                <a:tab pos="5324171" algn="l"/>
                <a:tab pos="5767983" algn="l"/>
                <a:tab pos="6211795" algn="l"/>
                <a:tab pos="6655606" algn="l"/>
                <a:tab pos="7099418" algn="l"/>
                <a:tab pos="7543229" algn="l"/>
                <a:tab pos="7987041" algn="l"/>
                <a:tab pos="8430852" algn="l"/>
                <a:tab pos="8874664" algn="l"/>
                <a:tab pos="8876232" algn="l"/>
                <a:tab pos="9320045" algn="l"/>
                <a:tab pos="9763855" algn="l"/>
                <a:tab pos="10207668" algn="l"/>
              </a:tabLst>
            </a:pPr>
            <a:r>
              <a:rPr lang="pt-BR" sz="2900" dirty="0" smtClean="0">
                <a:solidFill>
                  <a:srgbClr val="000080"/>
                </a:solidFill>
                <a:latin typeface="Palatino Linotype" pitchFamily="18" charset="0"/>
                <a:ea typeface="Verdana" pitchFamily="34" charset="0"/>
                <a:cs typeface="Verdana" pitchFamily="34" charset="0"/>
              </a:rPr>
              <a:t> Todo mês de janeiro deve-se repetir este procedimento, caso a situação “sem movimento” persista nos anos seguintes.</a:t>
            </a:r>
          </a:p>
        </p:txBody>
      </p:sp>
      <p:sp>
        <p:nvSpPr>
          <p:cNvPr id="33794" name="Text Box 2"/>
          <p:cNvSpPr txBox="1">
            <a:spLocks noChangeArrowheads="1"/>
          </p:cNvSpPr>
          <p:nvPr/>
        </p:nvSpPr>
        <p:spPr bwMode="auto">
          <a:xfrm>
            <a:off x="496460" y="1279862"/>
            <a:ext cx="9518856" cy="641147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88908" tIns="44454" rIns="88908" bIns="44454"/>
          <a:lstStyle/>
          <a:p>
            <a:pPr>
              <a:spcBef>
                <a:spcPts val="309"/>
              </a:spcBef>
              <a:spcAft>
                <a:spcPts val="878"/>
              </a:spcAft>
              <a:tabLst>
                <a:tab pos="0" algn="l"/>
                <a:tab pos="442243" algn="l"/>
                <a:tab pos="886055" algn="l"/>
                <a:tab pos="1329866" algn="l"/>
                <a:tab pos="1773679" algn="l"/>
                <a:tab pos="2217490" algn="l"/>
                <a:tab pos="2661302" algn="l"/>
                <a:tab pos="3105113" algn="l"/>
                <a:tab pos="3548925" algn="l"/>
                <a:tab pos="3992736" algn="l"/>
                <a:tab pos="4436548" algn="l"/>
                <a:tab pos="4880360" algn="l"/>
                <a:tab pos="5324171" algn="l"/>
                <a:tab pos="5767983" algn="l"/>
                <a:tab pos="6211795" algn="l"/>
                <a:tab pos="6655606" algn="l"/>
                <a:tab pos="7099418" algn="l"/>
                <a:tab pos="7543229" algn="l"/>
                <a:tab pos="7987041" algn="l"/>
                <a:tab pos="8430852" algn="l"/>
                <a:tab pos="8874664" algn="l"/>
                <a:tab pos="8876232" algn="l"/>
                <a:tab pos="9320045" algn="l"/>
              </a:tabLst>
            </a:pPr>
            <a:r>
              <a:rPr lang="pt-BR" sz="3800" b="1" dirty="0" smtClean="0">
                <a:solidFill>
                  <a:srgbClr val="000080"/>
                </a:solidFill>
                <a:latin typeface="Palatino Linotype" pitchFamily="18" charset="0"/>
                <a:ea typeface="Verdana" pitchFamily="34" charset="0"/>
                <a:cs typeface="Verdana" pitchFamily="34" charset="0"/>
              </a:rPr>
              <a:t>Movimento</a:t>
            </a:r>
            <a:endParaRPr lang="pt-BR" sz="3800" b="1" dirty="0">
              <a:solidFill>
                <a:srgbClr val="000080"/>
              </a:solidFill>
              <a:latin typeface="Palatino Linotype" pitchFamily="18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Text Box 1"/>
          <p:cNvSpPr txBox="1">
            <a:spLocks noChangeArrowheads="1"/>
          </p:cNvSpPr>
          <p:nvPr/>
        </p:nvSpPr>
        <p:spPr bwMode="auto">
          <a:xfrm>
            <a:off x="568502" y="2199588"/>
            <a:ext cx="10370823" cy="5383241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88908" tIns="44454" rIns="88908" bIns="44454"/>
          <a:lstStyle/>
          <a:p>
            <a:pPr>
              <a:spcBef>
                <a:spcPts val="309"/>
              </a:spcBef>
              <a:spcAft>
                <a:spcPts val="1432"/>
              </a:spcAft>
              <a:tabLst>
                <a:tab pos="0" algn="l"/>
                <a:tab pos="442243" algn="l"/>
                <a:tab pos="886055" algn="l"/>
                <a:tab pos="1329866" algn="l"/>
                <a:tab pos="1773679" algn="l"/>
                <a:tab pos="2217490" algn="l"/>
                <a:tab pos="2661302" algn="l"/>
                <a:tab pos="3105113" algn="l"/>
                <a:tab pos="3548925" algn="l"/>
                <a:tab pos="3992736" algn="l"/>
                <a:tab pos="4436548" algn="l"/>
                <a:tab pos="4880360" algn="l"/>
                <a:tab pos="5324171" algn="l"/>
                <a:tab pos="5767983" algn="l"/>
                <a:tab pos="6211795" algn="l"/>
                <a:tab pos="6655606" algn="l"/>
                <a:tab pos="7099418" algn="l"/>
                <a:tab pos="7543229" algn="l"/>
                <a:tab pos="7987041" algn="l"/>
                <a:tab pos="8430852" algn="l"/>
                <a:tab pos="8874664" algn="l"/>
                <a:tab pos="8876232" algn="l"/>
                <a:tab pos="9320045" algn="l"/>
                <a:tab pos="9763855" algn="l"/>
                <a:tab pos="10207668" algn="l"/>
              </a:tabLst>
            </a:pPr>
            <a:r>
              <a:rPr lang="pt-BR" sz="2900" dirty="0" smtClean="0">
                <a:solidFill>
                  <a:srgbClr val="000080"/>
                </a:solidFill>
                <a:latin typeface="Palatino Linotype" pitchFamily="18" charset="0"/>
                <a:ea typeface="Verdana" pitchFamily="34" charset="0"/>
                <a:cs typeface="Verdana" pitchFamily="34" charset="0"/>
              </a:rPr>
              <a:t>S-1295 - Solicitação de Totalização para Pagamento em Contingência:</a:t>
            </a:r>
          </a:p>
          <a:p>
            <a:pPr lvl="1">
              <a:spcBef>
                <a:spcPts val="309"/>
              </a:spcBef>
              <a:spcAft>
                <a:spcPts val="1432"/>
              </a:spcAft>
              <a:buFont typeface="Wingdings" pitchFamily="2" charset="2"/>
              <a:buChar char="ü"/>
              <a:tabLst>
                <a:tab pos="0" algn="l"/>
                <a:tab pos="442243" algn="l"/>
                <a:tab pos="886055" algn="l"/>
                <a:tab pos="1329866" algn="l"/>
                <a:tab pos="1773679" algn="l"/>
                <a:tab pos="2217490" algn="l"/>
                <a:tab pos="2661302" algn="l"/>
                <a:tab pos="3105113" algn="l"/>
                <a:tab pos="3548925" algn="l"/>
                <a:tab pos="3992736" algn="l"/>
                <a:tab pos="4436548" algn="l"/>
                <a:tab pos="4880360" algn="l"/>
                <a:tab pos="5324171" algn="l"/>
                <a:tab pos="5767983" algn="l"/>
                <a:tab pos="6211795" algn="l"/>
                <a:tab pos="6655606" algn="l"/>
                <a:tab pos="7099418" algn="l"/>
                <a:tab pos="7543229" algn="l"/>
                <a:tab pos="7987041" algn="l"/>
                <a:tab pos="8430852" algn="l"/>
                <a:tab pos="8874664" algn="l"/>
                <a:tab pos="8876232" algn="l"/>
                <a:tab pos="9320045" algn="l"/>
                <a:tab pos="9763855" algn="l"/>
                <a:tab pos="10207668" algn="l"/>
              </a:tabLst>
            </a:pPr>
            <a:r>
              <a:rPr lang="pt-BR" sz="2900" dirty="0" smtClean="0">
                <a:solidFill>
                  <a:srgbClr val="000080"/>
                </a:solidFill>
                <a:latin typeface="Palatino Linotype" pitchFamily="18" charset="0"/>
                <a:ea typeface="Verdana" pitchFamily="34" charset="0"/>
                <a:cs typeface="Verdana" pitchFamily="34" charset="0"/>
              </a:rPr>
              <a:t> Permite integração com a </a:t>
            </a:r>
            <a:r>
              <a:rPr lang="pt-BR" sz="2900" dirty="0" err="1" smtClean="0">
                <a:solidFill>
                  <a:srgbClr val="000080"/>
                </a:solidFill>
                <a:latin typeface="Palatino Linotype" pitchFamily="18" charset="0"/>
                <a:ea typeface="Verdana" pitchFamily="34" charset="0"/>
                <a:cs typeface="Verdana" pitchFamily="34" charset="0"/>
              </a:rPr>
              <a:t>DCTFWeb</a:t>
            </a:r>
            <a:r>
              <a:rPr lang="pt-BR" sz="2900" dirty="0" smtClean="0">
                <a:solidFill>
                  <a:srgbClr val="000080"/>
                </a:solidFill>
                <a:latin typeface="Palatino Linotype" pitchFamily="18" charset="0"/>
                <a:ea typeface="Verdana" pitchFamily="34" charset="0"/>
                <a:cs typeface="Verdana" pitchFamily="34" charset="0"/>
              </a:rPr>
              <a:t> sem fechamento dos eventos periódicos;</a:t>
            </a:r>
          </a:p>
          <a:p>
            <a:pPr lvl="1">
              <a:spcBef>
                <a:spcPts val="309"/>
              </a:spcBef>
              <a:spcAft>
                <a:spcPts val="1432"/>
              </a:spcAft>
              <a:buFont typeface="Wingdings" pitchFamily="2" charset="2"/>
              <a:buChar char="ü"/>
              <a:tabLst>
                <a:tab pos="0" algn="l"/>
                <a:tab pos="442243" algn="l"/>
                <a:tab pos="886055" algn="l"/>
                <a:tab pos="1329866" algn="l"/>
                <a:tab pos="1773679" algn="l"/>
                <a:tab pos="2217490" algn="l"/>
                <a:tab pos="2661302" algn="l"/>
                <a:tab pos="3105113" algn="l"/>
                <a:tab pos="3548925" algn="l"/>
                <a:tab pos="3992736" algn="l"/>
                <a:tab pos="4436548" algn="l"/>
                <a:tab pos="4880360" algn="l"/>
                <a:tab pos="5324171" algn="l"/>
                <a:tab pos="5767983" algn="l"/>
                <a:tab pos="6211795" algn="l"/>
                <a:tab pos="6655606" algn="l"/>
                <a:tab pos="7099418" algn="l"/>
                <a:tab pos="7543229" algn="l"/>
                <a:tab pos="7987041" algn="l"/>
                <a:tab pos="8430852" algn="l"/>
                <a:tab pos="8874664" algn="l"/>
                <a:tab pos="8876232" algn="l"/>
                <a:tab pos="9320045" algn="l"/>
                <a:tab pos="9763855" algn="l"/>
                <a:tab pos="10207668" algn="l"/>
              </a:tabLst>
            </a:pPr>
            <a:r>
              <a:rPr lang="pt-BR" sz="2900" dirty="0" smtClean="0">
                <a:solidFill>
                  <a:srgbClr val="000080"/>
                </a:solidFill>
                <a:latin typeface="Palatino Linotype" pitchFamily="18" charset="0"/>
                <a:ea typeface="Verdana" pitchFamily="34" charset="0"/>
                <a:cs typeface="Verdana" pitchFamily="34" charset="0"/>
              </a:rPr>
              <a:t> Deve ser utilizado em casos de contingência, de forma não rotineira, pois possui limitações;</a:t>
            </a:r>
          </a:p>
          <a:p>
            <a:pPr lvl="1">
              <a:spcBef>
                <a:spcPts val="309"/>
              </a:spcBef>
              <a:spcAft>
                <a:spcPts val="1432"/>
              </a:spcAft>
              <a:buFont typeface="Wingdings" pitchFamily="2" charset="2"/>
              <a:buChar char="ü"/>
              <a:tabLst>
                <a:tab pos="0" algn="l"/>
                <a:tab pos="442243" algn="l"/>
                <a:tab pos="886055" algn="l"/>
                <a:tab pos="1329866" algn="l"/>
                <a:tab pos="1773679" algn="l"/>
                <a:tab pos="2217490" algn="l"/>
                <a:tab pos="2661302" algn="l"/>
                <a:tab pos="3105113" algn="l"/>
                <a:tab pos="3548925" algn="l"/>
                <a:tab pos="3992736" algn="l"/>
                <a:tab pos="4436548" algn="l"/>
                <a:tab pos="4880360" algn="l"/>
                <a:tab pos="5324171" algn="l"/>
                <a:tab pos="5767983" algn="l"/>
                <a:tab pos="6211795" algn="l"/>
                <a:tab pos="6655606" algn="l"/>
                <a:tab pos="7099418" algn="l"/>
                <a:tab pos="7543229" algn="l"/>
                <a:tab pos="7987041" algn="l"/>
                <a:tab pos="8430852" algn="l"/>
                <a:tab pos="8874664" algn="l"/>
                <a:tab pos="8876232" algn="l"/>
                <a:tab pos="9320045" algn="l"/>
                <a:tab pos="9763855" algn="l"/>
                <a:tab pos="10207668" algn="l"/>
              </a:tabLst>
            </a:pPr>
            <a:r>
              <a:rPr lang="pt-BR" sz="2900" dirty="0" smtClean="0">
                <a:solidFill>
                  <a:srgbClr val="000080"/>
                </a:solidFill>
                <a:latin typeface="Palatino Linotype" pitchFamily="18" charset="0"/>
                <a:ea typeface="Verdana" pitchFamily="34" charset="0"/>
                <a:cs typeface="Verdana" pitchFamily="34" charset="0"/>
              </a:rPr>
              <a:t> Sua utilização não substitui </a:t>
            </a:r>
            <a:r>
              <a:rPr lang="pt-BR" sz="2900" smtClean="0">
                <a:solidFill>
                  <a:srgbClr val="000080"/>
                </a:solidFill>
                <a:latin typeface="Palatino Linotype" pitchFamily="18" charset="0"/>
                <a:ea typeface="Verdana" pitchFamily="34" charset="0"/>
                <a:cs typeface="Verdana" pitchFamily="34" charset="0"/>
              </a:rPr>
              <a:t>o fechamento.</a:t>
            </a:r>
            <a:endParaRPr lang="pt-BR" sz="2900" dirty="0" smtClean="0">
              <a:solidFill>
                <a:srgbClr val="000080"/>
              </a:solidFill>
              <a:latin typeface="Palatino Linotype" pitchFamily="18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3794" name="Text Box 2"/>
          <p:cNvSpPr txBox="1">
            <a:spLocks noChangeArrowheads="1"/>
          </p:cNvSpPr>
          <p:nvPr/>
        </p:nvSpPr>
        <p:spPr bwMode="auto">
          <a:xfrm>
            <a:off x="496460" y="1279862"/>
            <a:ext cx="9518856" cy="641147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88908" tIns="44454" rIns="88908" bIns="44454"/>
          <a:lstStyle/>
          <a:p>
            <a:pPr>
              <a:spcBef>
                <a:spcPts val="309"/>
              </a:spcBef>
              <a:spcAft>
                <a:spcPts val="878"/>
              </a:spcAft>
              <a:tabLst>
                <a:tab pos="0" algn="l"/>
                <a:tab pos="442243" algn="l"/>
                <a:tab pos="886055" algn="l"/>
                <a:tab pos="1329866" algn="l"/>
                <a:tab pos="1773679" algn="l"/>
                <a:tab pos="2217490" algn="l"/>
                <a:tab pos="2661302" algn="l"/>
                <a:tab pos="3105113" algn="l"/>
                <a:tab pos="3548925" algn="l"/>
                <a:tab pos="3992736" algn="l"/>
                <a:tab pos="4436548" algn="l"/>
                <a:tab pos="4880360" algn="l"/>
                <a:tab pos="5324171" algn="l"/>
                <a:tab pos="5767983" algn="l"/>
                <a:tab pos="6211795" algn="l"/>
                <a:tab pos="6655606" algn="l"/>
                <a:tab pos="7099418" algn="l"/>
                <a:tab pos="7543229" algn="l"/>
                <a:tab pos="7987041" algn="l"/>
                <a:tab pos="8430852" algn="l"/>
                <a:tab pos="8874664" algn="l"/>
                <a:tab pos="8876232" algn="l"/>
                <a:tab pos="9320045" algn="l"/>
              </a:tabLst>
            </a:pPr>
            <a:r>
              <a:rPr lang="pt-BR" sz="3800" b="1" dirty="0" smtClean="0">
                <a:solidFill>
                  <a:srgbClr val="000080"/>
                </a:solidFill>
                <a:latin typeface="Palatino Linotype" pitchFamily="18" charset="0"/>
                <a:ea typeface="Verdana" pitchFamily="34" charset="0"/>
                <a:cs typeface="Verdana" pitchFamily="34" charset="0"/>
              </a:rPr>
              <a:t>Movimento</a:t>
            </a:r>
            <a:endParaRPr lang="pt-BR" sz="3800" b="1" dirty="0">
              <a:solidFill>
                <a:srgbClr val="000080"/>
              </a:solidFill>
              <a:latin typeface="Palatino Linotype" pitchFamily="18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Text Box 1"/>
          <p:cNvSpPr txBox="1">
            <a:spLocks noChangeArrowheads="1"/>
          </p:cNvSpPr>
          <p:nvPr/>
        </p:nvSpPr>
        <p:spPr bwMode="auto">
          <a:xfrm>
            <a:off x="568502" y="2186888"/>
            <a:ext cx="10370823" cy="5383241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88908" tIns="44454" rIns="88908" bIns="44454"/>
          <a:lstStyle/>
          <a:p>
            <a:pPr>
              <a:spcBef>
                <a:spcPts val="309"/>
              </a:spcBef>
              <a:spcAft>
                <a:spcPts val="1432"/>
              </a:spcAft>
              <a:tabLst>
                <a:tab pos="0" algn="l"/>
                <a:tab pos="442243" algn="l"/>
                <a:tab pos="886055" algn="l"/>
                <a:tab pos="1329866" algn="l"/>
                <a:tab pos="1773679" algn="l"/>
                <a:tab pos="2217490" algn="l"/>
                <a:tab pos="2661302" algn="l"/>
                <a:tab pos="3105113" algn="l"/>
                <a:tab pos="3548925" algn="l"/>
                <a:tab pos="3992736" algn="l"/>
                <a:tab pos="4436548" algn="l"/>
                <a:tab pos="4880360" algn="l"/>
                <a:tab pos="5324171" algn="l"/>
                <a:tab pos="5767983" algn="l"/>
                <a:tab pos="6211795" algn="l"/>
                <a:tab pos="6655606" algn="l"/>
                <a:tab pos="7099418" algn="l"/>
                <a:tab pos="7543229" algn="l"/>
                <a:tab pos="7987041" algn="l"/>
                <a:tab pos="8430852" algn="l"/>
                <a:tab pos="8874664" algn="l"/>
                <a:tab pos="8876232" algn="l"/>
                <a:tab pos="9320045" algn="l"/>
                <a:tab pos="9763855" algn="l"/>
                <a:tab pos="10207668" algn="l"/>
              </a:tabLst>
            </a:pPr>
            <a:r>
              <a:rPr lang="pt-BR" sz="2900" dirty="0" smtClean="0">
                <a:solidFill>
                  <a:srgbClr val="000080"/>
                </a:solidFill>
                <a:latin typeface="Palatino Linotype" pitchFamily="18" charset="0"/>
                <a:ea typeface="Verdana" pitchFamily="34" charset="0"/>
                <a:cs typeface="Verdana" pitchFamily="34" charset="0"/>
              </a:rPr>
              <a:t>São eventos que consolidam as informações dos eventos periódicos;</a:t>
            </a:r>
          </a:p>
          <a:p>
            <a:pPr>
              <a:spcBef>
                <a:spcPts val="309"/>
              </a:spcBef>
              <a:spcAft>
                <a:spcPts val="1432"/>
              </a:spcAft>
              <a:tabLst>
                <a:tab pos="0" algn="l"/>
                <a:tab pos="442243" algn="l"/>
                <a:tab pos="886055" algn="l"/>
                <a:tab pos="1329866" algn="l"/>
                <a:tab pos="1773679" algn="l"/>
                <a:tab pos="2217490" algn="l"/>
                <a:tab pos="2661302" algn="l"/>
                <a:tab pos="3105113" algn="l"/>
                <a:tab pos="3548925" algn="l"/>
                <a:tab pos="3992736" algn="l"/>
                <a:tab pos="4436548" algn="l"/>
                <a:tab pos="4880360" algn="l"/>
                <a:tab pos="5324171" algn="l"/>
                <a:tab pos="5767983" algn="l"/>
                <a:tab pos="6211795" algn="l"/>
                <a:tab pos="6655606" algn="l"/>
                <a:tab pos="7099418" algn="l"/>
                <a:tab pos="7543229" algn="l"/>
                <a:tab pos="7987041" algn="l"/>
                <a:tab pos="8430852" algn="l"/>
                <a:tab pos="8874664" algn="l"/>
                <a:tab pos="8876232" algn="l"/>
                <a:tab pos="9320045" algn="l"/>
                <a:tab pos="9763855" algn="l"/>
                <a:tab pos="10207668" algn="l"/>
              </a:tabLst>
            </a:pPr>
            <a:endParaRPr lang="pt-BR" sz="2900" dirty="0" smtClean="0">
              <a:solidFill>
                <a:srgbClr val="000080"/>
              </a:solidFill>
              <a:latin typeface="Palatino Linotype" pitchFamily="18" charset="0"/>
              <a:ea typeface="Verdana" pitchFamily="34" charset="0"/>
              <a:cs typeface="Verdana" pitchFamily="34" charset="0"/>
            </a:endParaRPr>
          </a:p>
          <a:p>
            <a:pPr>
              <a:spcBef>
                <a:spcPts val="309"/>
              </a:spcBef>
              <a:spcAft>
                <a:spcPts val="1432"/>
              </a:spcAft>
              <a:tabLst>
                <a:tab pos="0" algn="l"/>
                <a:tab pos="442243" algn="l"/>
                <a:tab pos="886055" algn="l"/>
                <a:tab pos="1329866" algn="l"/>
                <a:tab pos="1773679" algn="l"/>
                <a:tab pos="2217490" algn="l"/>
                <a:tab pos="2661302" algn="l"/>
                <a:tab pos="3105113" algn="l"/>
                <a:tab pos="3548925" algn="l"/>
                <a:tab pos="3992736" algn="l"/>
                <a:tab pos="4436548" algn="l"/>
                <a:tab pos="4880360" algn="l"/>
                <a:tab pos="5324171" algn="l"/>
                <a:tab pos="5767983" algn="l"/>
                <a:tab pos="6211795" algn="l"/>
                <a:tab pos="6655606" algn="l"/>
                <a:tab pos="7099418" algn="l"/>
                <a:tab pos="7543229" algn="l"/>
                <a:tab pos="7987041" algn="l"/>
                <a:tab pos="8430852" algn="l"/>
                <a:tab pos="8874664" algn="l"/>
                <a:tab pos="8876232" algn="l"/>
                <a:tab pos="9320045" algn="l"/>
                <a:tab pos="9763855" algn="l"/>
                <a:tab pos="10207668" algn="l"/>
              </a:tabLst>
            </a:pPr>
            <a:r>
              <a:rPr lang="pt-BR" sz="2900" dirty="0" smtClean="0">
                <a:solidFill>
                  <a:srgbClr val="000080"/>
                </a:solidFill>
                <a:latin typeface="Palatino Linotype" pitchFamily="18" charset="0"/>
                <a:ea typeface="Verdana" pitchFamily="34" charset="0"/>
                <a:cs typeface="Verdana" pitchFamily="34" charset="0"/>
              </a:rPr>
              <a:t>Têm </a:t>
            </a:r>
            <a:r>
              <a:rPr lang="pt-BR" sz="2900" dirty="0" smtClean="0">
                <a:solidFill>
                  <a:srgbClr val="000080"/>
                </a:solidFill>
                <a:latin typeface="Palatino Linotype" pitchFamily="18" charset="0"/>
                <a:ea typeface="Verdana" pitchFamily="34" charset="0"/>
                <a:cs typeface="Verdana" pitchFamily="34" charset="0"/>
              </a:rPr>
              <a:t>como objetivo permitir a integração com a </a:t>
            </a:r>
            <a:r>
              <a:rPr lang="pt-BR" sz="2900" dirty="0" err="1" smtClean="0">
                <a:solidFill>
                  <a:srgbClr val="000080"/>
                </a:solidFill>
                <a:latin typeface="Palatino Linotype" pitchFamily="18" charset="0"/>
                <a:ea typeface="Verdana" pitchFamily="34" charset="0"/>
                <a:cs typeface="Verdana" pitchFamily="34" charset="0"/>
              </a:rPr>
              <a:t>DCTFWeb</a:t>
            </a:r>
            <a:r>
              <a:rPr lang="pt-BR" sz="2900" dirty="0" smtClean="0">
                <a:solidFill>
                  <a:srgbClr val="000080"/>
                </a:solidFill>
                <a:latin typeface="Palatino Linotype" pitchFamily="18" charset="0"/>
                <a:ea typeface="Verdana" pitchFamily="34" charset="0"/>
                <a:cs typeface="Verdana" pitchFamily="34" charset="0"/>
              </a:rPr>
              <a:t>, alimentando-a com as informações tributárias apuradas na escrituração digital.</a:t>
            </a:r>
          </a:p>
          <a:p>
            <a:pPr lvl="1">
              <a:spcBef>
                <a:spcPts val="309"/>
              </a:spcBef>
              <a:spcAft>
                <a:spcPts val="1432"/>
              </a:spcAft>
              <a:buFont typeface="Wingdings" pitchFamily="2" charset="2"/>
              <a:buChar char="ü"/>
              <a:tabLst>
                <a:tab pos="0" algn="l"/>
                <a:tab pos="442243" algn="l"/>
                <a:tab pos="886055" algn="l"/>
                <a:tab pos="1329866" algn="l"/>
                <a:tab pos="1773679" algn="l"/>
                <a:tab pos="2217490" algn="l"/>
                <a:tab pos="2661302" algn="l"/>
                <a:tab pos="3105113" algn="l"/>
                <a:tab pos="3548925" algn="l"/>
                <a:tab pos="3992736" algn="l"/>
                <a:tab pos="4436548" algn="l"/>
                <a:tab pos="4880360" algn="l"/>
                <a:tab pos="5324171" algn="l"/>
                <a:tab pos="5767983" algn="l"/>
                <a:tab pos="6211795" algn="l"/>
                <a:tab pos="6655606" algn="l"/>
                <a:tab pos="7099418" algn="l"/>
                <a:tab pos="7543229" algn="l"/>
                <a:tab pos="7987041" algn="l"/>
                <a:tab pos="8430852" algn="l"/>
                <a:tab pos="8874664" algn="l"/>
                <a:tab pos="8876232" algn="l"/>
                <a:tab pos="9320045" algn="l"/>
                <a:tab pos="9763855" algn="l"/>
                <a:tab pos="10207668" algn="l"/>
              </a:tabLst>
            </a:pPr>
            <a:endParaRPr lang="pt-BR" sz="2900" dirty="0" smtClean="0">
              <a:solidFill>
                <a:srgbClr val="000080"/>
              </a:solidFill>
              <a:latin typeface="Palatino Linotype" pitchFamily="18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3794" name="Text Box 2"/>
          <p:cNvSpPr txBox="1">
            <a:spLocks noChangeArrowheads="1"/>
          </p:cNvSpPr>
          <p:nvPr/>
        </p:nvSpPr>
        <p:spPr bwMode="auto">
          <a:xfrm>
            <a:off x="496460" y="1279862"/>
            <a:ext cx="9518856" cy="641147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88908" tIns="44454" rIns="88908" bIns="44454"/>
          <a:lstStyle/>
          <a:p>
            <a:pPr>
              <a:spcBef>
                <a:spcPts val="309"/>
              </a:spcBef>
              <a:spcAft>
                <a:spcPts val="878"/>
              </a:spcAft>
              <a:tabLst>
                <a:tab pos="0" algn="l"/>
                <a:tab pos="442243" algn="l"/>
                <a:tab pos="886055" algn="l"/>
                <a:tab pos="1329866" algn="l"/>
                <a:tab pos="1773679" algn="l"/>
                <a:tab pos="2217490" algn="l"/>
                <a:tab pos="2661302" algn="l"/>
                <a:tab pos="3105113" algn="l"/>
                <a:tab pos="3548925" algn="l"/>
                <a:tab pos="3992736" algn="l"/>
                <a:tab pos="4436548" algn="l"/>
                <a:tab pos="4880360" algn="l"/>
                <a:tab pos="5324171" algn="l"/>
                <a:tab pos="5767983" algn="l"/>
                <a:tab pos="6211795" algn="l"/>
                <a:tab pos="6655606" algn="l"/>
                <a:tab pos="7099418" algn="l"/>
                <a:tab pos="7543229" algn="l"/>
                <a:tab pos="7987041" algn="l"/>
                <a:tab pos="8430852" algn="l"/>
                <a:tab pos="8874664" algn="l"/>
                <a:tab pos="8876232" algn="l"/>
                <a:tab pos="9320045" algn="l"/>
              </a:tabLst>
            </a:pPr>
            <a:r>
              <a:rPr lang="pt-BR" sz="3800" b="1" dirty="0" smtClean="0">
                <a:solidFill>
                  <a:srgbClr val="000080"/>
                </a:solidFill>
                <a:latin typeface="Palatino Linotype" pitchFamily="18" charset="0"/>
                <a:ea typeface="Verdana" pitchFamily="34" charset="0"/>
                <a:cs typeface="Verdana" pitchFamily="34" charset="0"/>
              </a:rPr>
              <a:t>Eventos Totalizadores</a:t>
            </a:r>
            <a:endParaRPr lang="pt-BR" sz="3800" b="1" dirty="0">
              <a:solidFill>
                <a:srgbClr val="000080"/>
              </a:solidFill>
              <a:latin typeface="Palatino Linotype" pitchFamily="18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Text Box 1"/>
          <p:cNvSpPr txBox="1">
            <a:spLocks noChangeArrowheads="1"/>
          </p:cNvSpPr>
          <p:nvPr/>
        </p:nvSpPr>
        <p:spPr bwMode="auto">
          <a:xfrm>
            <a:off x="568502" y="2199588"/>
            <a:ext cx="10370823" cy="4723085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88908" tIns="44454" rIns="88908" bIns="44454"/>
          <a:lstStyle/>
          <a:p>
            <a:pPr>
              <a:spcBef>
                <a:spcPts val="309"/>
              </a:spcBef>
              <a:spcAft>
                <a:spcPts val="600"/>
              </a:spcAft>
              <a:tabLst>
                <a:tab pos="0" algn="l"/>
                <a:tab pos="442243" algn="l"/>
                <a:tab pos="886055" algn="l"/>
                <a:tab pos="1329866" algn="l"/>
                <a:tab pos="1773679" algn="l"/>
                <a:tab pos="2217490" algn="l"/>
                <a:tab pos="2661302" algn="l"/>
                <a:tab pos="3105113" algn="l"/>
                <a:tab pos="3548925" algn="l"/>
                <a:tab pos="3992736" algn="l"/>
                <a:tab pos="4436548" algn="l"/>
                <a:tab pos="4880360" algn="l"/>
                <a:tab pos="5324171" algn="l"/>
                <a:tab pos="5767983" algn="l"/>
                <a:tab pos="6211795" algn="l"/>
                <a:tab pos="6655606" algn="l"/>
                <a:tab pos="7099418" algn="l"/>
                <a:tab pos="7543229" algn="l"/>
                <a:tab pos="7987041" algn="l"/>
                <a:tab pos="8430852" algn="l"/>
                <a:tab pos="8874664" algn="l"/>
                <a:tab pos="8876232" algn="l"/>
                <a:tab pos="9320045" algn="l"/>
                <a:tab pos="9763855" algn="l"/>
                <a:tab pos="10207668" algn="l"/>
              </a:tabLst>
            </a:pPr>
            <a:r>
              <a:rPr lang="pt-BR" sz="2900" dirty="0" smtClean="0">
                <a:solidFill>
                  <a:srgbClr val="000080"/>
                </a:solidFill>
                <a:latin typeface="Palatino Linotype" pitchFamily="18" charset="0"/>
                <a:ea typeface="Verdana" pitchFamily="34" charset="0"/>
                <a:cs typeface="Verdana" pitchFamily="34" charset="0"/>
              </a:rPr>
              <a:t>Todo tipo de trabalho oneroso: </a:t>
            </a:r>
            <a:endParaRPr lang="pt-BR" sz="2900" dirty="0" smtClean="0">
              <a:solidFill>
                <a:srgbClr val="000080"/>
              </a:solidFill>
              <a:latin typeface="Palatino Linotype" pitchFamily="18" charset="0"/>
              <a:ea typeface="Verdana" pitchFamily="34" charset="0"/>
              <a:cs typeface="Verdana" pitchFamily="34" charset="0"/>
            </a:endParaRPr>
          </a:p>
          <a:p>
            <a:pPr lvl="1">
              <a:spcBef>
                <a:spcPts val="309"/>
              </a:spcBef>
              <a:spcAft>
                <a:spcPts val="600"/>
              </a:spcAft>
              <a:buFont typeface="Wingdings" pitchFamily="2" charset="2"/>
              <a:buChar char="ü"/>
              <a:tabLst>
                <a:tab pos="0" algn="l"/>
                <a:tab pos="442243" algn="l"/>
                <a:tab pos="886055" algn="l"/>
                <a:tab pos="1329866" algn="l"/>
                <a:tab pos="1773679" algn="l"/>
                <a:tab pos="2217490" algn="l"/>
                <a:tab pos="2661302" algn="l"/>
                <a:tab pos="3105113" algn="l"/>
                <a:tab pos="3548925" algn="l"/>
                <a:tab pos="3992736" algn="l"/>
                <a:tab pos="4436548" algn="l"/>
                <a:tab pos="4880360" algn="l"/>
                <a:tab pos="5324171" algn="l"/>
                <a:tab pos="5767983" algn="l"/>
                <a:tab pos="6211795" algn="l"/>
                <a:tab pos="6655606" algn="l"/>
                <a:tab pos="7099418" algn="l"/>
                <a:tab pos="7543229" algn="l"/>
                <a:tab pos="7987041" algn="l"/>
                <a:tab pos="8430852" algn="l"/>
                <a:tab pos="8874664" algn="l"/>
                <a:tab pos="8876232" algn="l"/>
                <a:tab pos="9320045" algn="l"/>
                <a:tab pos="9763855" algn="l"/>
                <a:tab pos="10207668" algn="l"/>
              </a:tabLst>
            </a:pPr>
            <a:r>
              <a:rPr lang="pt-BR" sz="2900" dirty="0" smtClean="0">
                <a:solidFill>
                  <a:srgbClr val="000080"/>
                </a:solidFill>
                <a:latin typeface="Palatino Linotype" pitchFamily="18" charset="0"/>
                <a:ea typeface="Verdana" pitchFamily="34" charset="0"/>
                <a:cs typeface="Verdana" pitchFamily="34" charset="0"/>
              </a:rPr>
              <a:t>Trabalhadores Celetistas;</a:t>
            </a:r>
          </a:p>
          <a:p>
            <a:pPr lvl="1">
              <a:spcBef>
                <a:spcPts val="309"/>
              </a:spcBef>
              <a:spcAft>
                <a:spcPts val="600"/>
              </a:spcAft>
              <a:buFont typeface="Wingdings" pitchFamily="2" charset="2"/>
              <a:buChar char="ü"/>
              <a:tabLst>
                <a:tab pos="0" algn="l"/>
                <a:tab pos="442243" algn="l"/>
                <a:tab pos="886055" algn="l"/>
                <a:tab pos="1329866" algn="l"/>
                <a:tab pos="1773679" algn="l"/>
                <a:tab pos="2217490" algn="l"/>
                <a:tab pos="2661302" algn="l"/>
                <a:tab pos="3105113" algn="l"/>
                <a:tab pos="3548925" algn="l"/>
                <a:tab pos="3992736" algn="l"/>
                <a:tab pos="4436548" algn="l"/>
                <a:tab pos="4880360" algn="l"/>
                <a:tab pos="5324171" algn="l"/>
                <a:tab pos="5767983" algn="l"/>
                <a:tab pos="6211795" algn="l"/>
                <a:tab pos="6655606" algn="l"/>
                <a:tab pos="7099418" algn="l"/>
                <a:tab pos="7543229" algn="l"/>
                <a:tab pos="7987041" algn="l"/>
                <a:tab pos="8430852" algn="l"/>
                <a:tab pos="8874664" algn="l"/>
                <a:tab pos="8876232" algn="l"/>
                <a:tab pos="9320045" algn="l"/>
                <a:tab pos="9763855" algn="l"/>
                <a:tab pos="10207668" algn="l"/>
              </a:tabLst>
            </a:pPr>
            <a:r>
              <a:rPr lang="pt-BR" sz="2900" dirty="0" smtClean="0">
                <a:solidFill>
                  <a:srgbClr val="000080"/>
                </a:solidFill>
                <a:latin typeface="Palatino Linotype" pitchFamily="18" charset="0"/>
                <a:ea typeface="Verdana" pitchFamily="34" charset="0"/>
                <a:cs typeface="Verdana" pitchFamily="34" charset="0"/>
              </a:rPr>
              <a:t> Trabalhadores Estatutários;</a:t>
            </a:r>
          </a:p>
          <a:p>
            <a:pPr lvl="1">
              <a:spcBef>
                <a:spcPts val="309"/>
              </a:spcBef>
              <a:spcAft>
                <a:spcPts val="600"/>
              </a:spcAft>
              <a:buFont typeface="Wingdings" pitchFamily="2" charset="2"/>
              <a:buChar char="ü"/>
              <a:tabLst>
                <a:tab pos="0" algn="l"/>
                <a:tab pos="442243" algn="l"/>
                <a:tab pos="886055" algn="l"/>
                <a:tab pos="1329866" algn="l"/>
                <a:tab pos="1773679" algn="l"/>
                <a:tab pos="2217490" algn="l"/>
                <a:tab pos="2661302" algn="l"/>
                <a:tab pos="3105113" algn="l"/>
                <a:tab pos="3548925" algn="l"/>
                <a:tab pos="3992736" algn="l"/>
                <a:tab pos="4436548" algn="l"/>
                <a:tab pos="4880360" algn="l"/>
                <a:tab pos="5324171" algn="l"/>
                <a:tab pos="5767983" algn="l"/>
                <a:tab pos="6211795" algn="l"/>
                <a:tab pos="6655606" algn="l"/>
                <a:tab pos="7099418" algn="l"/>
                <a:tab pos="7543229" algn="l"/>
                <a:tab pos="7987041" algn="l"/>
                <a:tab pos="8430852" algn="l"/>
                <a:tab pos="8874664" algn="l"/>
                <a:tab pos="8876232" algn="l"/>
                <a:tab pos="9320045" algn="l"/>
                <a:tab pos="9763855" algn="l"/>
                <a:tab pos="10207668" algn="l"/>
              </a:tabLst>
            </a:pPr>
            <a:r>
              <a:rPr lang="pt-BR" sz="2900" dirty="0" smtClean="0">
                <a:solidFill>
                  <a:srgbClr val="000080"/>
                </a:solidFill>
                <a:latin typeface="Palatino Linotype" pitchFamily="18" charset="0"/>
                <a:ea typeface="Verdana" pitchFamily="34" charset="0"/>
                <a:cs typeface="Verdana" pitchFamily="34" charset="0"/>
              </a:rPr>
              <a:t> Trabalhadores Autônomos;</a:t>
            </a:r>
          </a:p>
          <a:p>
            <a:pPr lvl="1">
              <a:spcBef>
                <a:spcPts val="309"/>
              </a:spcBef>
              <a:spcAft>
                <a:spcPts val="600"/>
              </a:spcAft>
              <a:buFont typeface="Wingdings" pitchFamily="2" charset="2"/>
              <a:buChar char="ü"/>
              <a:tabLst>
                <a:tab pos="0" algn="l"/>
                <a:tab pos="442243" algn="l"/>
                <a:tab pos="886055" algn="l"/>
                <a:tab pos="1329866" algn="l"/>
                <a:tab pos="1773679" algn="l"/>
                <a:tab pos="2217490" algn="l"/>
                <a:tab pos="2661302" algn="l"/>
                <a:tab pos="3105113" algn="l"/>
                <a:tab pos="3548925" algn="l"/>
                <a:tab pos="3992736" algn="l"/>
                <a:tab pos="4436548" algn="l"/>
                <a:tab pos="4880360" algn="l"/>
                <a:tab pos="5324171" algn="l"/>
                <a:tab pos="5767983" algn="l"/>
                <a:tab pos="6211795" algn="l"/>
                <a:tab pos="6655606" algn="l"/>
                <a:tab pos="7099418" algn="l"/>
                <a:tab pos="7543229" algn="l"/>
                <a:tab pos="7987041" algn="l"/>
                <a:tab pos="8430852" algn="l"/>
                <a:tab pos="8874664" algn="l"/>
                <a:tab pos="8876232" algn="l"/>
                <a:tab pos="9320045" algn="l"/>
                <a:tab pos="9763855" algn="l"/>
                <a:tab pos="10207668" algn="l"/>
              </a:tabLst>
            </a:pPr>
            <a:r>
              <a:rPr lang="pt-BR" sz="2900" dirty="0" smtClean="0">
                <a:solidFill>
                  <a:srgbClr val="000080"/>
                </a:solidFill>
                <a:latin typeface="Palatino Linotype" pitchFamily="18" charset="0"/>
                <a:ea typeface="Verdana" pitchFamily="34" charset="0"/>
                <a:cs typeface="Verdana" pitchFamily="34" charset="0"/>
              </a:rPr>
              <a:t> Trabalhadores Avulsos;</a:t>
            </a:r>
          </a:p>
          <a:p>
            <a:pPr lvl="1">
              <a:spcBef>
                <a:spcPts val="309"/>
              </a:spcBef>
              <a:spcAft>
                <a:spcPts val="600"/>
              </a:spcAft>
              <a:buFont typeface="Wingdings" pitchFamily="2" charset="2"/>
              <a:buChar char="ü"/>
              <a:tabLst>
                <a:tab pos="0" algn="l"/>
                <a:tab pos="442243" algn="l"/>
                <a:tab pos="886055" algn="l"/>
                <a:tab pos="1329866" algn="l"/>
                <a:tab pos="1773679" algn="l"/>
                <a:tab pos="2217490" algn="l"/>
                <a:tab pos="2661302" algn="l"/>
                <a:tab pos="3105113" algn="l"/>
                <a:tab pos="3548925" algn="l"/>
                <a:tab pos="3992736" algn="l"/>
                <a:tab pos="4436548" algn="l"/>
                <a:tab pos="4880360" algn="l"/>
                <a:tab pos="5324171" algn="l"/>
                <a:tab pos="5767983" algn="l"/>
                <a:tab pos="6211795" algn="l"/>
                <a:tab pos="6655606" algn="l"/>
                <a:tab pos="7099418" algn="l"/>
                <a:tab pos="7543229" algn="l"/>
                <a:tab pos="7987041" algn="l"/>
                <a:tab pos="8430852" algn="l"/>
                <a:tab pos="8874664" algn="l"/>
                <a:tab pos="8876232" algn="l"/>
                <a:tab pos="9320045" algn="l"/>
                <a:tab pos="9763855" algn="l"/>
                <a:tab pos="10207668" algn="l"/>
              </a:tabLst>
            </a:pPr>
            <a:r>
              <a:rPr lang="pt-BR" sz="2900" dirty="0" smtClean="0">
                <a:solidFill>
                  <a:srgbClr val="000080"/>
                </a:solidFill>
                <a:latin typeface="Palatino Linotype" pitchFamily="18" charset="0"/>
                <a:ea typeface="Verdana" pitchFamily="34" charset="0"/>
                <a:cs typeface="Verdana" pitchFamily="34" charset="0"/>
              </a:rPr>
              <a:t> Trabalhadores Cooperados</a:t>
            </a:r>
          </a:p>
          <a:p>
            <a:pPr lvl="1">
              <a:spcBef>
                <a:spcPts val="309"/>
              </a:spcBef>
              <a:spcAft>
                <a:spcPts val="600"/>
              </a:spcAft>
              <a:buFont typeface="Wingdings" pitchFamily="2" charset="2"/>
              <a:buChar char="ü"/>
              <a:tabLst>
                <a:tab pos="0" algn="l"/>
                <a:tab pos="442243" algn="l"/>
                <a:tab pos="886055" algn="l"/>
                <a:tab pos="1329866" algn="l"/>
                <a:tab pos="1773679" algn="l"/>
                <a:tab pos="2217490" algn="l"/>
                <a:tab pos="2661302" algn="l"/>
                <a:tab pos="3105113" algn="l"/>
                <a:tab pos="3548925" algn="l"/>
                <a:tab pos="3992736" algn="l"/>
                <a:tab pos="4436548" algn="l"/>
                <a:tab pos="4880360" algn="l"/>
                <a:tab pos="5324171" algn="l"/>
                <a:tab pos="5767983" algn="l"/>
                <a:tab pos="6211795" algn="l"/>
                <a:tab pos="6655606" algn="l"/>
                <a:tab pos="7099418" algn="l"/>
                <a:tab pos="7543229" algn="l"/>
                <a:tab pos="7987041" algn="l"/>
                <a:tab pos="8430852" algn="l"/>
                <a:tab pos="8874664" algn="l"/>
                <a:tab pos="8876232" algn="l"/>
                <a:tab pos="9320045" algn="l"/>
                <a:tab pos="9763855" algn="l"/>
                <a:tab pos="10207668" algn="l"/>
              </a:tabLst>
            </a:pPr>
            <a:r>
              <a:rPr lang="pt-BR" sz="2900" dirty="0" smtClean="0">
                <a:solidFill>
                  <a:srgbClr val="000080"/>
                </a:solidFill>
                <a:latin typeface="Palatino Linotype" pitchFamily="18" charset="0"/>
                <a:ea typeface="Verdana" pitchFamily="34" charset="0"/>
                <a:cs typeface="Verdana" pitchFamily="34" charset="0"/>
              </a:rPr>
              <a:t> Trabalhadores sem vínculo;</a:t>
            </a:r>
          </a:p>
          <a:p>
            <a:pPr lvl="1">
              <a:spcBef>
                <a:spcPts val="309"/>
              </a:spcBef>
              <a:spcAft>
                <a:spcPts val="600"/>
              </a:spcAft>
              <a:buFont typeface="Wingdings" pitchFamily="2" charset="2"/>
              <a:buChar char="ü"/>
              <a:tabLst>
                <a:tab pos="0" algn="l"/>
                <a:tab pos="442243" algn="l"/>
                <a:tab pos="886055" algn="l"/>
                <a:tab pos="1329866" algn="l"/>
                <a:tab pos="1773679" algn="l"/>
                <a:tab pos="2217490" algn="l"/>
                <a:tab pos="2661302" algn="l"/>
                <a:tab pos="3105113" algn="l"/>
                <a:tab pos="3548925" algn="l"/>
                <a:tab pos="3992736" algn="l"/>
                <a:tab pos="4436548" algn="l"/>
                <a:tab pos="4880360" algn="l"/>
                <a:tab pos="5324171" algn="l"/>
                <a:tab pos="5767983" algn="l"/>
                <a:tab pos="6211795" algn="l"/>
                <a:tab pos="6655606" algn="l"/>
                <a:tab pos="7099418" algn="l"/>
                <a:tab pos="7543229" algn="l"/>
                <a:tab pos="7987041" algn="l"/>
                <a:tab pos="8430852" algn="l"/>
                <a:tab pos="8874664" algn="l"/>
                <a:tab pos="8876232" algn="l"/>
                <a:tab pos="9320045" algn="l"/>
                <a:tab pos="9763855" algn="l"/>
                <a:tab pos="10207668" algn="l"/>
              </a:tabLst>
            </a:pPr>
            <a:r>
              <a:rPr lang="pt-BR" sz="2900" dirty="0" smtClean="0">
                <a:solidFill>
                  <a:srgbClr val="000080"/>
                </a:solidFill>
                <a:latin typeface="Palatino Linotype" pitchFamily="18" charset="0"/>
                <a:ea typeface="Verdana" pitchFamily="34" charset="0"/>
                <a:cs typeface="Verdana" pitchFamily="34" charset="0"/>
              </a:rPr>
              <a:t> Estagiários;</a:t>
            </a:r>
          </a:p>
          <a:p>
            <a:pPr lvl="1">
              <a:spcBef>
                <a:spcPts val="309"/>
              </a:spcBef>
              <a:spcAft>
                <a:spcPts val="600"/>
              </a:spcAft>
              <a:buFont typeface="Wingdings" pitchFamily="2" charset="2"/>
              <a:buChar char="ü"/>
              <a:tabLst>
                <a:tab pos="0" algn="l"/>
                <a:tab pos="442243" algn="l"/>
                <a:tab pos="886055" algn="l"/>
                <a:tab pos="1329866" algn="l"/>
                <a:tab pos="1773679" algn="l"/>
                <a:tab pos="2217490" algn="l"/>
                <a:tab pos="2661302" algn="l"/>
                <a:tab pos="3105113" algn="l"/>
                <a:tab pos="3548925" algn="l"/>
                <a:tab pos="3992736" algn="l"/>
                <a:tab pos="4436548" algn="l"/>
                <a:tab pos="4880360" algn="l"/>
                <a:tab pos="5324171" algn="l"/>
                <a:tab pos="5767983" algn="l"/>
                <a:tab pos="6211795" algn="l"/>
                <a:tab pos="6655606" algn="l"/>
                <a:tab pos="7099418" algn="l"/>
                <a:tab pos="7543229" algn="l"/>
                <a:tab pos="7987041" algn="l"/>
                <a:tab pos="8430852" algn="l"/>
                <a:tab pos="8874664" algn="l"/>
                <a:tab pos="8876232" algn="l"/>
                <a:tab pos="9320045" algn="l"/>
                <a:tab pos="9763855" algn="l"/>
                <a:tab pos="10207668" algn="l"/>
              </a:tabLst>
            </a:pPr>
            <a:r>
              <a:rPr lang="pt-BR" sz="2900" dirty="0" smtClean="0">
                <a:solidFill>
                  <a:srgbClr val="000080"/>
                </a:solidFill>
                <a:latin typeface="Palatino Linotype" pitchFamily="18" charset="0"/>
                <a:ea typeface="Verdana" pitchFamily="34" charset="0"/>
                <a:cs typeface="Verdana" pitchFamily="34" charset="0"/>
              </a:rPr>
              <a:t> Etc.</a:t>
            </a:r>
          </a:p>
        </p:txBody>
      </p:sp>
      <p:sp>
        <p:nvSpPr>
          <p:cNvPr id="33794" name="Text Box 2"/>
          <p:cNvSpPr txBox="1">
            <a:spLocks noChangeArrowheads="1"/>
          </p:cNvSpPr>
          <p:nvPr/>
        </p:nvSpPr>
        <p:spPr bwMode="auto">
          <a:xfrm>
            <a:off x="496460" y="1279862"/>
            <a:ext cx="9518856" cy="641147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88908" tIns="44454" rIns="88908" bIns="44454"/>
          <a:lstStyle/>
          <a:p>
            <a:pPr>
              <a:spcBef>
                <a:spcPts val="313"/>
              </a:spcBef>
              <a:spcAft>
                <a:spcPts val="888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t-BR" sz="3800" b="1" dirty="0" smtClean="0">
                <a:solidFill>
                  <a:srgbClr val="000080"/>
                </a:solidFill>
                <a:latin typeface="Palatino Linotype" pitchFamily="18" charset="0"/>
                <a:ea typeface="Lucida Sans Unicode" charset="0"/>
                <a:cs typeface="Lucida Sans Unicode" charset="0"/>
              </a:rPr>
              <a:t>Eventos de Remuneração</a:t>
            </a:r>
            <a:endParaRPr lang="pt-BR" sz="3800" b="1" dirty="0">
              <a:solidFill>
                <a:srgbClr val="000080"/>
              </a:solidFill>
              <a:latin typeface="Palatino Linotype" pitchFamily="18" charset="0"/>
              <a:ea typeface="Lucida Sans Unicode" charset="0"/>
              <a:cs typeface="Lucida Sans Unicode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Text Box 1"/>
          <p:cNvSpPr txBox="1">
            <a:spLocks noChangeArrowheads="1"/>
          </p:cNvSpPr>
          <p:nvPr/>
        </p:nvSpPr>
        <p:spPr bwMode="auto">
          <a:xfrm>
            <a:off x="568502" y="2199588"/>
            <a:ext cx="10370823" cy="5383241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88908" tIns="44454" rIns="88908" bIns="44454"/>
          <a:lstStyle/>
          <a:p>
            <a:pPr>
              <a:spcBef>
                <a:spcPts val="309"/>
              </a:spcBef>
              <a:spcAft>
                <a:spcPts val="1432"/>
              </a:spcAft>
              <a:buFont typeface="Wingdings" pitchFamily="2" charset="2"/>
              <a:buChar char="ü"/>
              <a:tabLst>
                <a:tab pos="0" algn="l"/>
                <a:tab pos="442243" algn="l"/>
                <a:tab pos="886055" algn="l"/>
                <a:tab pos="1329866" algn="l"/>
                <a:tab pos="1773679" algn="l"/>
                <a:tab pos="2217490" algn="l"/>
                <a:tab pos="2661302" algn="l"/>
                <a:tab pos="3105113" algn="l"/>
                <a:tab pos="3548925" algn="l"/>
                <a:tab pos="3992736" algn="l"/>
                <a:tab pos="4436548" algn="l"/>
                <a:tab pos="4880360" algn="l"/>
                <a:tab pos="5324171" algn="l"/>
                <a:tab pos="5767983" algn="l"/>
                <a:tab pos="6211795" algn="l"/>
                <a:tab pos="6655606" algn="l"/>
                <a:tab pos="7099418" algn="l"/>
                <a:tab pos="7543229" algn="l"/>
                <a:tab pos="7987041" algn="l"/>
                <a:tab pos="8430852" algn="l"/>
                <a:tab pos="8874664" algn="l"/>
                <a:tab pos="8876232" algn="l"/>
                <a:tab pos="9320045" algn="l"/>
                <a:tab pos="9763855" algn="l"/>
                <a:tab pos="10207668" algn="l"/>
              </a:tabLst>
            </a:pPr>
            <a:r>
              <a:rPr lang="pt-BR" sz="2900" dirty="0" smtClean="0">
                <a:solidFill>
                  <a:srgbClr val="000080"/>
                </a:solidFill>
                <a:latin typeface="Palatino Linotype" pitchFamily="18" charset="0"/>
                <a:ea typeface="Verdana" pitchFamily="34" charset="0"/>
                <a:cs typeface="Verdana" pitchFamily="34" charset="0"/>
              </a:rPr>
              <a:t> S-5001 - Informações das contribuições sociais por trabalhador;</a:t>
            </a:r>
          </a:p>
          <a:p>
            <a:pPr>
              <a:spcBef>
                <a:spcPts val="309"/>
              </a:spcBef>
              <a:spcAft>
                <a:spcPts val="1432"/>
              </a:spcAft>
              <a:buFont typeface="Wingdings" pitchFamily="2" charset="2"/>
              <a:buChar char="ü"/>
              <a:tabLst>
                <a:tab pos="0" algn="l"/>
                <a:tab pos="442243" algn="l"/>
                <a:tab pos="886055" algn="l"/>
                <a:tab pos="1329866" algn="l"/>
                <a:tab pos="1773679" algn="l"/>
                <a:tab pos="2217490" algn="l"/>
                <a:tab pos="2661302" algn="l"/>
                <a:tab pos="3105113" algn="l"/>
                <a:tab pos="3548925" algn="l"/>
                <a:tab pos="3992736" algn="l"/>
                <a:tab pos="4436548" algn="l"/>
                <a:tab pos="4880360" algn="l"/>
                <a:tab pos="5324171" algn="l"/>
                <a:tab pos="5767983" algn="l"/>
                <a:tab pos="6211795" algn="l"/>
                <a:tab pos="6655606" algn="l"/>
                <a:tab pos="7099418" algn="l"/>
                <a:tab pos="7543229" algn="l"/>
                <a:tab pos="7987041" algn="l"/>
                <a:tab pos="8430852" algn="l"/>
                <a:tab pos="8874664" algn="l"/>
                <a:tab pos="8876232" algn="l"/>
                <a:tab pos="9320045" algn="l"/>
                <a:tab pos="9763855" algn="l"/>
                <a:tab pos="10207668" algn="l"/>
              </a:tabLst>
            </a:pPr>
            <a:r>
              <a:rPr lang="pt-BR" sz="2900" dirty="0" smtClean="0">
                <a:solidFill>
                  <a:srgbClr val="000080"/>
                </a:solidFill>
                <a:latin typeface="Palatino Linotype" pitchFamily="18" charset="0"/>
                <a:ea typeface="Verdana" pitchFamily="34" charset="0"/>
                <a:cs typeface="Verdana" pitchFamily="34" charset="0"/>
              </a:rPr>
              <a:t> S-5002 - Imposto de Renda Retido na Fonte;</a:t>
            </a:r>
          </a:p>
          <a:p>
            <a:pPr>
              <a:spcBef>
                <a:spcPts val="309"/>
              </a:spcBef>
              <a:spcAft>
                <a:spcPts val="1432"/>
              </a:spcAft>
              <a:buFont typeface="Wingdings" pitchFamily="2" charset="2"/>
              <a:buChar char="ü"/>
              <a:tabLst>
                <a:tab pos="0" algn="l"/>
                <a:tab pos="442243" algn="l"/>
                <a:tab pos="886055" algn="l"/>
                <a:tab pos="1329866" algn="l"/>
                <a:tab pos="1773679" algn="l"/>
                <a:tab pos="2217490" algn="l"/>
                <a:tab pos="2661302" algn="l"/>
                <a:tab pos="3105113" algn="l"/>
                <a:tab pos="3548925" algn="l"/>
                <a:tab pos="3992736" algn="l"/>
                <a:tab pos="4436548" algn="l"/>
                <a:tab pos="4880360" algn="l"/>
                <a:tab pos="5324171" algn="l"/>
                <a:tab pos="5767983" algn="l"/>
                <a:tab pos="6211795" algn="l"/>
                <a:tab pos="6655606" algn="l"/>
                <a:tab pos="7099418" algn="l"/>
                <a:tab pos="7543229" algn="l"/>
                <a:tab pos="7987041" algn="l"/>
                <a:tab pos="8430852" algn="l"/>
                <a:tab pos="8874664" algn="l"/>
                <a:tab pos="8876232" algn="l"/>
                <a:tab pos="9320045" algn="l"/>
                <a:tab pos="9763855" algn="l"/>
                <a:tab pos="10207668" algn="l"/>
              </a:tabLst>
            </a:pPr>
            <a:r>
              <a:rPr lang="pt-BR" sz="2900" dirty="0" smtClean="0">
                <a:solidFill>
                  <a:srgbClr val="000080"/>
                </a:solidFill>
                <a:latin typeface="Palatino Linotype" pitchFamily="18" charset="0"/>
                <a:ea typeface="Verdana" pitchFamily="34" charset="0"/>
                <a:cs typeface="Verdana" pitchFamily="34" charset="0"/>
              </a:rPr>
              <a:t> S-5011 - Informações das contribuições sociais consolidadas por contribuinte;</a:t>
            </a:r>
          </a:p>
          <a:p>
            <a:pPr>
              <a:spcBef>
                <a:spcPts val="309"/>
              </a:spcBef>
              <a:spcAft>
                <a:spcPts val="1432"/>
              </a:spcAft>
              <a:buFont typeface="Wingdings" pitchFamily="2" charset="2"/>
              <a:buChar char="ü"/>
              <a:tabLst>
                <a:tab pos="0" algn="l"/>
                <a:tab pos="442243" algn="l"/>
                <a:tab pos="886055" algn="l"/>
                <a:tab pos="1329866" algn="l"/>
                <a:tab pos="1773679" algn="l"/>
                <a:tab pos="2217490" algn="l"/>
                <a:tab pos="2661302" algn="l"/>
                <a:tab pos="3105113" algn="l"/>
                <a:tab pos="3548925" algn="l"/>
                <a:tab pos="3992736" algn="l"/>
                <a:tab pos="4436548" algn="l"/>
                <a:tab pos="4880360" algn="l"/>
                <a:tab pos="5324171" algn="l"/>
                <a:tab pos="5767983" algn="l"/>
                <a:tab pos="6211795" algn="l"/>
                <a:tab pos="6655606" algn="l"/>
                <a:tab pos="7099418" algn="l"/>
                <a:tab pos="7543229" algn="l"/>
                <a:tab pos="7987041" algn="l"/>
                <a:tab pos="8430852" algn="l"/>
                <a:tab pos="8874664" algn="l"/>
                <a:tab pos="8876232" algn="l"/>
                <a:tab pos="9320045" algn="l"/>
                <a:tab pos="9763855" algn="l"/>
                <a:tab pos="10207668" algn="l"/>
              </a:tabLst>
            </a:pPr>
            <a:r>
              <a:rPr lang="pt-BR" sz="2900" dirty="0" smtClean="0">
                <a:solidFill>
                  <a:srgbClr val="000080"/>
                </a:solidFill>
                <a:latin typeface="Palatino Linotype" pitchFamily="18" charset="0"/>
                <a:ea typeface="Verdana" pitchFamily="34" charset="0"/>
                <a:cs typeface="Verdana" pitchFamily="34" charset="0"/>
              </a:rPr>
              <a:t> S-5012 - Informações do IRRF consolidadas por contribuinte.</a:t>
            </a:r>
          </a:p>
        </p:txBody>
      </p:sp>
      <p:sp>
        <p:nvSpPr>
          <p:cNvPr id="33794" name="Text Box 2"/>
          <p:cNvSpPr txBox="1">
            <a:spLocks noChangeArrowheads="1"/>
          </p:cNvSpPr>
          <p:nvPr/>
        </p:nvSpPr>
        <p:spPr bwMode="auto">
          <a:xfrm>
            <a:off x="496460" y="1279862"/>
            <a:ext cx="9518856" cy="641147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88908" tIns="44454" rIns="88908" bIns="44454"/>
          <a:lstStyle/>
          <a:p>
            <a:pPr>
              <a:spcBef>
                <a:spcPts val="309"/>
              </a:spcBef>
              <a:spcAft>
                <a:spcPts val="878"/>
              </a:spcAft>
              <a:tabLst>
                <a:tab pos="0" algn="l"/>
                <a:tab pos="442243" algn="l"/>
                <a:tab pos="886055" algn="l"/>
                <a:tab pos="1329866" algn="l"/>
                <a:tab pos="1773679" algn="l"/>
                <a:tab pos="2217490" algn="l"/>
                <a:tab pos="2661302" algn="l"/>
                <a:tab pos="3105113" algn="l"/>
                <a:tab pos="3548925" algn="l"/>
                <a:tab pos="3992736" algn="l"/>
                <a:tab pos="4436548" algn="l"/>
                <a:tab pos="4880360" algn="l"/>
                <a:tab pos="5324171" algn="l"/>
                <a:tab pos="5767983" algn="l"/>
                <a:tab pos="6211795" algn="l"/>
                <a:tab pos="6655606" algn="l"/>
                <a:tab pos="7099418" algn="l"/>
                <a:tab pos="7543229" algn="l"/>
                <a:tab pos="7987041" algn="l"/>
                <a:tab pos="8430852" algn="l"/>
                <a:tab pos="8874664" algn="l"/>
                <a:tab pos="8876232" algn="l"/>
                <a:tab pos="9320045" algn="l"/>
              </a:tabLst>
            </a:pPr>
            <a:r>
              <a:rPr lang="pt-BR" sz="3800" b="1" dirty="0" smtClean="0">
                <a:solidFill>
                  <a:srgbClr val="000080"/>
                </a:solidFill>
                <a:latin typeface="Palatino Linotype" pitchFamily="18" charset="0"/>
                <a:ea typeface="Verdana" pitchFamily="34" charset="0"/>
                <a:cs typeface="Verdana" pitchFamily="34" charset="0"/>
              </a:rPr>
              <a:t>Eventos Totalizadores</a:t>
            </a:r>
            <a:endParaRPr lang="pt-BR" sz="3800" b="1" dirty="0">
              <a:solidFill>
                <a:srgbClr val="000080"/>
              </a:solidFill>
              <a:latin typeface="Palatino Linotype" pitchFamily="18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800100" y="2616200"/>
            <a:ext cx="9385300" cy="3073399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88908" tIns="44454" rIns="88908" bIns="44454"/>
          <a:lstStyle/>
          <a:p>
            <a:pPr algn="ctr">
              <a:spcBef>
                <a:spcPts val="309"/>
              </a:spcBef>
              <a:spcAft>
                <a:spcPts val="878"/>
              </a:spcAft>
              <a:tabLst>
                <a:tab pos="0" algn="l"/>
                <a:tab pos="442243" algn="l"/>
                <a:tab pos="886055" algn="l"/>
                <a:tab pos="1329866" algn="l"/>
                <a:tab pos="1773679" algn="l"/>
                <a:tab pos="2217490" algn="l"/>
                <a:tab pos="2661302" algn="l"/>
                <a:tab pos="3105113" algn="l"/>
                <a:tab pos="3548925" algn="l"/>
                <a:tab pos="3992736" algn="l"/>
                <a:tab pos="4436548" algn="l"/>
                <a:tab pos="4880360" algn="l"/>
                <a:tab pos="5324171" algn="l"/>
                <a:tab pos="5767983" algn="l"/>
                <a:tab pos="6211795" algn="l"/>
                <a:tab pos="6655606" algn="l"/>
                <a:tab pos="7099418" algn="l"/>
                <a:tab pos="7543229" algn="l"/>
                <a:tab pos="7987041" algn="l"/>
                <a:tab pos="8430852" algn="l"/>
                <a:tab pos="8874664" algn="l"/>
                <a:tab pos="8876232" algn="l"/>
                <a:tab pos="9320045" algn="l"/>
              </a:tabLst>
            </a:pPr>
            <a:r>
              <a:rPr lang="pt-BR" sz="4400" b="1" dirty="0" smtClean="0">
                <a:solidFill>
                  <a:srgbClr val="000080"/>
                </a:solidFill>
                <a:latin typeface="Palatino Linotype" pitchFamily="18" charset="0"/>
                <a:ea typeface="Verdana" pitchFamily="34" charset="0"/>
                <a:cs typeface="Verdana" pitchFamily="34" charset="0"/>
              </a:rPr>
              <a:t>Aspectos técnicos das Tabelas</a:t>
            </a:r>
          </a:p>
          <a:p>
            <a:pPr algn="ctr">
              <a:spcBef>
                <a:spcPts val="309"/>
              </a:spcBef>
              <a:spcAft>
                <a:spcPts val="878"/>
              </a:spcAft>
              <a:tabLst>
                <a:tab pos="0" algn="l"/>
                <a:tab pos="442243" algn="l"/>
                <a:tab pos="886055" algn="l"/>
                <a:tab pos="1329866" algn="l"/>
                <a:tab pos="1773679" algn="l"/>
                <a:tab pos="2217490" algn="l"/>
                <a:tab pos="2661302" algn="l"/>
                <a:tab pos="3105113" algn="l"/>
                <a:tab pos="3548925" algn="l"/>
                <a:tab pos="3992736" algn="l"/>
                <a:tab pos="4436548" algn="l"/>
                <a:tab pos="4880360" algn="l"/>
                <a:tab pos="5324171" algn="l"/>
                <a:tab pos="5767983" algn="l"/>
                <a:tab pos="6211795" algn="l"/>
                <a:tab pos="6655606" algn="l"/>
                <a:tab pos="7099418" algn="l"/>
                <a:tab pos="7543229" algn="l"/>
                <a:tab pos="7987041" algn="l"/>
                <a:tab pos="8430852" algn="l"/>
                <a:tab pos="8874664" algn="l"/>
                <a:tab pos="8876232" algn="l"/>
                <a:tab pos="9320045" algn="l"/>
              </a:tabLst>
            </a:pPr>
            <a:endParaRPr lang="pt-BR" sz="4400" b="1" dirty="0" smtClean="0">
              <a:solidFill>
                <a:srgbClr val="000080"/>
              </a:solidFill>
              <a:latin typeface="Palatino Linotype" pitchFamily="18" charset="0"/>
              <a:ea typeface="Verdana" pitchFamily="34" charset="0"/>
              <a:cs typeface="Verdana" pitchFamily="34" charset="0"/>
            </a:endParaRPr>
          </a:p>
          <a:p>
            <a:pPr algn="ctr">
              <a:spcBef>
                <a:spcPts val="309"/>
              </a:spcBef>
              <a:spcAft>
                <a:spcPts val="878"/>
              </a:spcAft>
              <a:tabLst>
                <a:tab pos="0" algn="l"/>
                <a:tab pos="442243" algn="l"/>
                <a:tab pos="886055" algn="l"/>
                <a:tab pos="1329866" algn="l"/>
                <a:tab pos="1773679" algn="l"/>
                <a:tab pos="2217490" algn="l"/>
                <a:tab pos="2661302" algn="l"/>
                <a:tab pos="3105113" algn="l"/>
                <a:tab pos="3548925" algn="l"/>
                <a:tab pos="3992736" algn="l"/>
                <a:tab pos="4436548" algn="l"/>
                <a:tab pos="4880360" algn="l"/>
                <a:tab pos="5324171" algn="l"/>
                <a:tab pos="5767983" algn="l"/>
                <a:tab pos="6211795" algn="l"/>
                <a:tab pos="6655606" algn="l"/>
                <a:tab pos="7099418" algn="l"/>
                <a:tab pos="7543229" algn="l"/>
                <a:tab pos="7987041" algn="l"/>
                <a:tab pos="8430852" algn="l"/>
                <a:tab pos="8874664" algn="l"/>
                <a:tab pos="8876232" algn="l"/>
                <a:tab pos="9320045" algn="l"/>
              </a:tabLst>
            </a:pPr>
            <a:r>
              <a:rPr lang="pt-BR" sz="4400" b="1" dirty="0" smtClean="0">
                <a:solidFill>
                  <a:srgbClr val="000080"/>
                </a:solidFill>
                <a:latin typeface="Palatino Linotype" pitchFamily="18" charset="0"/>
                <a:ea typeface="Verdana" pitchFamily="34" charset="0"/>
                <a:cs typeface="Verdana" pitchFamily="34" charset="0"/>
              </a:rPr>
              <a:t>Impactos na apuração de tributos</a:t>
            </a:r>
            <a:endParaRPr lang="pt-BR" sz="4400" b="1" dirty="0">
              <a:solidFill>
                <a:srgbClr val="000080"/>
              </a:solidFill>
              <a:latin typeface="Palatino Linotype" pitchFamily="18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Text Box 1"/>
          <p:cNvSpPr txBox="1">
            <a:spLocks noChangeArrowheads="1"/>
          </p:cNvSpPr>
          <p:nvPr/>
        </p:nvSpPr>
        <p:spPr bwMode="auto">
          <a:xfrm>
            <a:off x="568502" y="2326588"/>
            <a:ext cx="10370823" cy="5001312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88908" tIns="44454" rIns="88908" bIns="44454"/>
          <a:lstStyle/>
          <a:p>
            <a:pPr>
              <a:spcBef>
                <a:spcPts val="309"/>
              </a:spcBef>
              <a:spcAft>
                <a:spcPts val="1432"/>
              </a:spcAft>
              <a:tabLst>
                <a:tab pos="0" algn="l"/>
                <a:tab pos="442243" algn="l"/>
                <a:tab pos="886055" algn="l"/>
                <a:tab pos="1329866" algn="l"/>
                <a:tab pos="1773679" algn="l"/>
                <a:tab pos="2217490" algn="l"/>
                <a:tab pos="2661302" algn="l"/>
                <a:tab pos="3105113" algn="l"/>
                <a:tab pos="3548925" algn="l"/>
                <a:tab pos="3992736" algn="l"/>
                <a:tab pos="4436548" algn="l"/>
                <a:tab pos="4880360" algn="l"/>
                <a:tab pos="5324171" algn="l"/>
                <a:tab pos="5767983" algn="l"/>
                <a:tab pos="6211795" algn="l"/>
                <a:tab pos="6655606" algn="l"/>
                <a:tab pos="7099418" algn="l"/>
                <a:tab pos="7543229" algn="l"/>
                <a:tab pos="7987041" algn="l"/>
                <a:tab pos="8430852" algn="l"/>
                <a:tab pos="8874664" algn="l"/>
                <a:tab pos="8876232" algn="l"/>
                <a:tab pos="9320045" algn="l"/>
                <a:tab pos="9763855" algn="l"/>
                <a:tab pos="10207668" algn="l"/>
              </a:tabLst>
            </a:pPr>
            <a:r>
              <a:rPr lang="pt-BR" sz="2900" dirty="0" smtClean="0">
                <a:solidFill>
                  <a:srgbClr val="000080"/>
                </a:solidFill>
                <a:latin typeface="Palatino Linotype" pitchFamily="18" charset="0"/>
                <a:ea typeface="Verdana" pitchFamily="34" charset="0"/>
                <a:cs typeface="Verdana" pitchFamily="34" charset="0"/>
              </a:rPr>
              <a:t>Tabelas:</a:t>
            </a:r>
          </a:p>
          <a:p>
            <a:pPr lvl="1">
              <a:spcBef>
                <a:spcPts val="309"/>
              </a:spcBef>
              <a:spcAft>
                <a:spcPts val="1432"/>
              </a:spcAft>
              <a:buFont typeface="Wingdings" pitchFamily="2" charset="2"/>
              <a:buChar char="ü"/>
              <a:tabLst>
                <a:tab pos="0" algn="l"/>
                <a:tab pos="442243" algn="l"/>
                <a:tab pos="886055" algn="l"/>
                <a:tab pos="1329866" algn="l"/>
                <a:tab pos="1773679" algn="l"/>
                <a:tab pos="2217490" algn="l"/>
                <a:tab pos="2661302" algn="l"/>
                <a:tab pos="3105113" algn="l"/>
                <a:tab pos="3548925" algn="l"/>
                <a:tab pos="3992736" algn="l"/>
                <a:tab pos="4436548" algn="l"/>
                <a:tab pos="4880360" algn="l"/>
                <a:tab pos="5324171" algn="l"/>
                <a:tab pos="5767983" algn="l"/>
                <a:tab pos="6211795" algn="l"/>
                <a:tab pos="6655606" algn="l"/>
                <a:tab pos="7099418" algn="l"/>
                <a:tab pos="7543229" algn="l"/>
                <a:tab pos="7987041" algn="l"/>
                <a:tab pos="8430852" algn="l"/>
                <a:tab pos="8874664" algn="l"/>
                <a:tab pos="8876232" algn="l"/>
                <a:tab pos="9320045" algn="l"/>
                <a:tab pos="9763855" algn="l"/>
                <a:tab pos="10207668" algn="l"/>
              </a:tabLst>
            </a:pPr>
            <a:r>
              <a:rPr lang="pt-BR" sz="2900" dirty="0" smtClean="0">
                <a:solidFill>
                  <a:srgbClr val="000080"/>
                </a:solidFill>
                <a:latin typeface="Palatino Linotype" pitchFamily="18" charset="0"/>
                <a:ea typeface="Verdana" pitchFamily="34" charset="0"/>
                <a:cs typeface="Verdana" pitchFamily="34" charset="0"/>
              </a:rPr>
              <a:t> Sozinhas, em geral, não têm valor jurídico;</a:t>
            </a:r>
          </a:p>
          <a:p>
            <a:pPr lvl="1">
              <a:spcBef>
                <a:spcPts val="309"/>
              </a:spcBef>
              <a:spcAft>
                <a:spcPts val="1432"/>
              </a:spcAft>
              <a:buFont typeface="Wingdings" pitchFamily="2" charset="2"/>
              <a:buChar char="ü"/>
              <a:tabLst>
                <a:tab pos="0" algn="l"/>
                <a:tab pos="442243" algn="l"/>
                <a:tab pos="886055" algn="l"/>
                <a:tab pos="1329866" algn="l"/>
                <a:tab pos="1773679" algn="l"/>
                <a:tab pos="2217490" algn="l"/>
                <a:tab pos="2661302" algn="l"/>
                <a:tab pos="3105113" algn="l"/>
                <a:tab pos="3548925" algn="l"/>
                <a:tab pos="3992736" algn="l"/>
                <a:tab pos="4436548" algn="l"/>
                <a:tab pos="4880360" algn="l"/>
                <a:tab pos="5324171" algn="l"/>
                <a:tab pos="5767983" algn="l"/>
                <a:tab pos="6211795" algn="l"/>
                <a:tab pos="6655606" algn="l"/>
                <a:tab pos="7099418" algn="l"/>
                <a:tab pos="7543229" algn="l"/>
                <a:tab pos="7987041" algn="l"/>
                <a:tab pos="8430852" algn="l"/>
                <a:tab pos="8874664" algn="l"/>
                <a:tab pos="8876232" algn="l"/>
                <a:tab pos="9320045" algn="l"/>
                <a:tab pos="9763855" algn="l"/>
                <a:tab pos="10207668" algn="l"/>
              </a:tabLst>
            </a:pPr>
            <a:r>
              <a:rPr lang="pt-BR" sz="2900" dirty="0" smtClean="0">
                <a:solidFill>
                  <a:srgbClr val="000080"/>
                </a:solidFill>
                <a:latin typeface="Palatino Linotype" pitchFamily="18" charset="0"/>
                <a:ea typeface="Verdana" pitchFamily="34" charset="0"/>
                <a:cs typeface="Verdana" pitchFamily="34" charset="0"/>
              </a:rPr>
              <a:t> Combinadas com eventos periódicos ou não periódicos se tornam importantíssimas;</a:t>
            </a:r>
          </a:p>
          <a:p>
            <a:pPr lvl="1">
              <a:spcBef>
                <a:spcPts val="309"/>
              </a:spcBef>
              <a:spcAft>
                <a:spcPts val="1432"/>
              </a:spcAft>
              <a:buFont typeface="Wingdings" pitchFamily="2" charset="2"/>
              <a:buChar char="ü"/>
              <a:tabLst>
                <a:tab pos="0" algn="l"/>
                <a:tab pos="442243" algn="l"/>
                <a:tab pos="886055" algn="l"/>
                <a:tab pos="1329866" algn="l"/>
                <a:tab pos="1773679" algn="l"/>
                <a:tab pos="2217490" algn="l"/>
                <a:tab pos="2661302" algn="l"/>
                <a:tab pos="3105113" algn="l"/>
                <a:tab pos="3548925" algn="l"/>
                <a:tab pos="3992736" algn="l"/>
                <a:tab pos="4436548" algn="l"/>
                <a:tab pos="4880360" algn="l"/>
                <a:tab pos="5324171" algn="l"/>
                <a:tab pos="5767983" algn="l"/>
                <a:tab pos="6211795" algn="l"/>
                <a:tab pos="6655606" algn="l"/>
                <a:tab pos="7099418" algn="l"/>
                <a:tab pos="7543229" algn="l"/>
                <a:tab pos="7987041" algn="l"/>
                <a:tab pos="8430852" algn="l"/>
                <a:tab pos="8874664" algn="l"/>
                <a:tab pos="8876232" algn="l"/>
                <a:tab pos="9320045" algn="l"/>
                <a:tab pos="9763855" algn="l"/>
                <a:tab pos="10207668" algn="l"/>
              </a:tabLst>
            </a:pPr>
            <a:r>
              <a:rPr lang="pt-BR" sz="2900" dirty="0" smtClean="0">
                <a:solidFill>
                  <a:srgbClr val="000080"/>
                </a:solidFill>
                <a:latin typeface="Palatino Linotype" pitchFamily="18" charset="0"/>
                <a:ea typeface="Verdana" pitchFamily="34" charset="0"/>
                <a:cs typeface="Verdana" pitchFamily="34" charset="0"/>
              </a:rPr>
              <a:t> Cuidados c/ </a:t>
            </a:r>
            <a:r>
              <a:rPr lang="pt-BR" sz="2900" dirty="0" err="1" smtClean="0">
                <a:solidFill>
                  <a:srgbClr val="000080"/>
                </a:solidFill>
                <a:latin typeface="Palatino Linotype" pitchFamily="18" charset="0"/>
                <a:ea typeface="Verdana" pitchFamily="34" charset="0"/>
                <a:cs typeface="Verdana" pitchFamily="34" charset="0"/>
              </a:rPr>
              <a:t>infs</a:t>
            </a:r>
            <a:r>
              <a:rPr lang="pt-BR" sz="2900" dirty="0" smtClean="0">
                <a:solidFill>
                  <a:srgbClr val="000080"/>
                </a:solidFill>
                <a:latin typeface="Palatino Linotype" pitchFamily="18" charset="0"/>
                <a:ea typeface="Verdana" pitchFamily="34" charset="0"/>
                <a:cs typeface="Verdana" pitchFamily="34" charset="0"/>
              </a:rPr>
              <a:t>. sensíveis na apuração de tributos;</a:t>
            </a:r>
          </a:p>
          <a:p>
            <a:pPr>
              <a:spcBef>
                <a:spcPts val="309"/>
              </a:spcBef>
              <a:spcAft>
                <a:spcPts val="1432"/>
              </a:spcAft>
              <a:tabLst>
                <a:tab pos="0" algn="l"/>
                <a:tab pos="442243" algn="l"/>
                <a:tab pos="886055" algn="l"/>
                <a:tab pos="1329866" algn="l"/>
                <a:tab pos="1773679" algn="l"/>
                <a:tab pos="2217490" algn="l"/>
                <a:tab pos="2661302" algn="l"/>
                <a:tab pos="3105113" algn="l"/>
                <a:tab pos="3548925" algn="l"/>
                <a:tab pos="3992736" algn="l"/>
                <a:tab pos="4436548" algn="l"/>
                <a:tab pos="4880360" algn="l"/>
                <a:tab pos="5324171" algn="l"/>
                <a:tab pos="5767983" algn="l"/>
                <a:tab pos="6211795" algn="l"/>
                <a:tab pos="6655606" algn="l"/>
                <a:tab pos="7099418" algn="l"/>
                <a:tab pos="7543229" algn="l"/>
                <a:tab pos="7987041" algn="l"/>
                <a:tab pos="8430852" algn="l"/>
                <a:tab pos="8874664" algn="l"/>
                <a:tab pos="8876232" algn="l"/>
                <a:tab pos="9320045" algn="l"/>
                <a:tab pos="9763855" algn="l"/>
                <a:tab pos="10207668" algn="l"/>
              </a:tabLst>
            </a:pPr>
            <a:endParaRPr lang="pt-BR" sz="800" dirty="0" smtClean="0">
              <a:solidFill>
                <a:srgbClr val="000080"/>
              </a:solidFill>
              <a:latin typeface="Palatino Linotype" pitchFamily="18" charset="0"/>
              <a:ea typeface="Verdana" pitchFamily="34" charset="0"/>
              <a:cs typeface="Verdana" pitchFamily="34" charset="0"/>
            </a:endParaRPr>
          </a:p>
          <a:p>
            <a:pPr>
              <a:spcBef>
                <a:spcPts val="309"/>
              </a:spcBef>
              <a:spcAft>
                <a:spcPts val="1432"/>
              </a:spcAft>
              <a:tabLst>
                <a:tab pos="0" algn="l"/>
                <a:tab pos="442243" algn="l"/>
                <a:tab pos="886055" algn="l"/>
                <a:tab pos="1329866" algn="l"/>
                <a:tab pos="1773679" algn="l"/>
                <a:tab pos="2217490" algn="l"/>
                <a:tab pos="2661302" algn="l"/>
                <a:tab pos="3105113" algn="l"/>
                <a:tab pos="3548925" algn="l"/>
                <a:tab pos="3992736" algn="l"/>
                <a:tab pos="4436548" algn="l"/>
                <a:tab pos="4880360" algn="l"/>
                <a:tab pos="5324171" algn="l"/>
                <a:tab pos="5767983" algn="l"/>
                <a:tab pos="6211795" algn="l"/>
                <a:tab pos="6655606" algn="l"/>
                <a:tab pos="7099418" algn="l"/>
                <a:tab pos="7543229" algn="l"/>
                <a:tab pos="7987041" algn="l"/>
                <a:tab pos="8430852" algn="l"/>
                <a:tab pos="8874664" algn="l"/>
                <a:tab pos="8876232" algn="l"/>
                <a:tab pos="9320045" algn="l"/>
                <a:tab pos="9763855" algn="l"/>
                <a:tab pos="10207668" algn="l"/>
              </a:tabLst>
            </a:pPr>
            <a:r>
              <a:rPr lang="pt-BR" sz="2900" dirty="0" smtClean="0">
                <a:solidFill>
                  <a:srgbClr val="000080"/>
                </a:solidFill>
                <a:latin typeface="Palatino Linotype" pitchFamily="18" charset="0"/>
                <a:ea typeface="Verdana" pitchFamily="34" charset="0"/>
                <a:cs typeface="Verdana" pitchFamily="34" charset="0"/>
              </a:rPr>
              <a:t>OBS.: A contribuição previdenciária será calculada pelo eSocial e pela </a:t>
            </a:r>
            <a:r>
              <a:rPr lang="pt-BR" sz="2900" dirty="0" err="1" smtClean="0">
                <a:solidFill>
                  <a:srgbClr val="000080"/>
                </a:solidFill>
                <a:latin typeface="Palatino Linotype" pitchFamily="18" charset="0"/>
                <a:ea typeface="Verdana" pitchFamily="34" charset="0"/>
                <a:cs typeface="Verdana" pitchFamily="34" charset="0"/>
              </a:rPr>
              <a:t>EFD-Reinf</a:t>
            </a:r>
            <a:r>
              <a:rPr lang="pt-BR" sz="2900" dirty="0" smtClean="0">
                <a:solidFill>
                  <a:srgbClr val="000080"/>
                </a:solidFill>
                <a:latin typeface="Palatino Linotype" pitchFamily="18" charset="0"/>
                <a:ea typeface="Verdana" pitchFamily="34" charset="0"/>
                <a:cs typeface="Verdana" pitchFamily="34" charset="0"/>
              </a:rPr>
              <a:t>. Futuramente será também para outros tributos administrados pela </a:t>
            </a:r>
            <a:r>
              <a:rPr lang="pt-BR" sz="2900" dirty="0" err="1" smtClean="0">
                <a:solidFill>
                  <a:srgbClr val="000080"/>
                </a:solidFill>
                <a:latin typeface="Palatino Linotype" pitchFamily="18" charset="0"/>
                <a:ea typeface="Verdana" pitchFamily="34" charset="0"/>
                <a:cs typeface="Verdana" pitchFamily="34" charset="0"/>
              </a:rPr>
              <a:t>RFB</a:t>
            </a:r>
            <a:r>
              <a:rPr lang="pt-BR" sz="2900" dirty="0" smtClean="0">
                <a:solidFill>
                  <a:srgbClr val="000080"/>
                </a:solidFill>
                <a:latin typeface="Palatino Linotype" pitchFamily="18" charset="0"/>
                <a:ea typeface="Verdana" pitchFamily="34" charset="0"/>
                <a:cs typeface="Verdana" pitchFamily="34" charset="0"/>
              </a:rPr>
              <a:t>.</a:t>
            </a:r>
          </a:p>
        </p:txBody>
      </p:sp>
      <p:sp>
        <p:nvSpPr>
          <p:cNvPr id="33794" name="Text Box 2"/>
          <p:cNvSpPr txBox="1">
            <a:spLocks noChangeArrowheads="1"/>
          </p:cNvSpPr>
          <p:nvPr/>
        </p:nvSpPr>
        <p:spPr bwMode="auto">
          <a:xfrm>
            <a:off x="496460" y="1279862"/>
            <a:ext cx="10006440" cy="641147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88908" tIns="44454" rIns="88908" bIns="44454"/>
          <a:lstStyle/>
          <a:p>
            <a:pPr>
              <a:spcBef>
                <a:spcPts val="309"/>
              </a:spcBef>
              <a:spcAft>
                <a:spcPts val="878"/>
              </a:spcAft>
              <a:tabLst>
                <a:tab pos="0" algn="l"/>
                <a:tab pos="442243" algn="l"/>
                <a:tab pos="886055" algn="l"/>
                <a:tab pos="1329866" algn="l"/>
                <a:tab pos="1773679" algn="l"/>
                <a:tab pos="2217490" algn="l"/>
                <a:tab pos="2661302" algn="l"/>
                <a:tab pos="3105113" algn="l"/>
                <a:tab pos="3548925" algn="l"/>
                <a:tab pos="3992736" algn="l"/>
                <a:tab pos="4436548" algn="l"/>
                <a:tab pos="4880360" algn="l"/>
                <a:tab pos="5324171" algn="l"/>
                <a:tab pos="5767983" algn="l"/>
                <a:tab pos="6211795" algn="l"/>
                <a:tab pos="6655606" algn="l"/>
                <a:tab pos="7099418" algn="l"/>
                <a:tab pos="7543229" algn="l"/>
                <a:tab pos="7987041" algn="l"/>
                <a:tab pos="8430852" algn="l"/>
                <a:tab pos="8874664" algn="l"/>
                <a:tab pos="8876232" algn="l"/>
                <a:tab pos="9320045" algn="l"/>
              </a:tabLst>
            </a:pPr>
            <a:r>
              <a:rPr lang="pt-BR" sz="3800" b="1" dirty="0" smtClean="0">
                <a:solidFill>
                  <a:srgbClr val="000080"/>
                </a:solidFill>
                <a:latin typeface="Palatino Linotype" pitchFamily="18" charset="0"/>
                <a:ea typeface="Verdana" pitchFamily="34" charset="0"/>
                <a:cs typeface="Verdana" pitchFamily="34" charset="0"/>
              </a:rPr>
              <a:t>Dicas importantes</a:t>
            </a:r>
            <a:endParaRPr lang="pt-BR" sz="3800" b="1" dirty="0">
              <a:solidFill>
                <a:srgbClr val="000080"/>
              </a:solidFill>
              <a:latin typeface="Palatino Linotype" pitchFamily="18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Text Box 1"/>
          <p:cNvSpPr txBox="1">
            <a:spLocks noChangeArrowheads="1"/>
          </p:cNvSpPr>
          <p:nvPr/>
        </p:nvSpPr>
        <p:spPr bwMode="auto">
          <a:xfrm>
            <a:off x="568502" y="2326588"/>
            <a:ext cx="10370823" cy="5001312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88908" tIns="44454" rIns="88908" bIns="44454"/>
          <a:lstStyle/>
          <a:p>
            <a:pPr>
              <a:spcBef>
                <a:spcPts val="309"/>
              </a:spcBef>
              <a:spcAft>
                <a:spcPts val="1432"/>
              </a:spcAft>
              <a:buFont typeface="Wingdings" pitchFamily="2" charset="2"/>
              <a:buChar char="ü"/>
              <a:tabLst>
                <a:tab pos="0" algn="l"/>
                <a:tab pos="442243" algn="l"/>
                <a:tab pos="886055" algn="l"/>
                <a:tab pos="1329866" algn="l"/>
                <a:tab pos="1773679" algn="l"/>
                <a:tab pos="2217490" algn="l"/>
                <a:tab pos="2661302" algn="l"/>
                <a:tab pos="3105113" algn="l"/>
                <a:tab pos="3548925" algn="l"/>
                <a:tab pos="3992736" algn="l"/>
                <a:tab pos="4436548" algn="l"/>
                <a:tab pos="4880360" algn="l"/>
                <a:tab pos="5324171" algn="l"/>
                <a:tab pos="5767983" algn="l"/>
                <a:tab pos="6211795" algn="l"/>
                <a:tab pos="6655606" algn="l"/>
                <a:tab pos="7099418" algn="l"/>
                <a:tab pos="7543229" algn="l"/>
                <a:tab pos="7987041" algn="l"/>
                <a:tab pos="8430852" algn="l"/>
                <a:tab pos="8874664" algn="l"/>
                <a:tab pos="8876232" algn="l"/>
                <a:tab pos="9320045" algn="l"/>
                <a:tab pos="9763855" algn="l"/>
                <a:tab pos="10207668" algn="l"/>
              </a:tabLst>
            </a:pPr>
            <a:r>
              <a:rPr lang="pt-BR" sz="2900" dirty="0" smtClean="0">
                <a:solidFill>
                  <a:srgbClr val="000080"/>
                </a:solidFill>
                <a:latin typeface="Palatino Linotype" pitchFamily="18" charset="0"/>
                <a:ea typeface="Verdana" pitchFamily="34" charset="0"/>
                <a:cs typeface="Verdana" pitchFamily="34" charset="0"/>
              </a:rPr>
              <a:t> Informações do empregador/contribuinte:</a:t>
            </a:r>
          </a:p>
          <a:p>
            <a:pPr lvl="2">
              <a:spcBef>
                <a:spcPts val="309"/>
              </a:spcBef>
              <a:spcAft>
                <a:spcPts val="1432"/>
              </a:spcAft>
              <a:buFont typeface="Wingdings" pitchFamily="2" charset="2"/>
              <a:buChar char="ü"/>
              <a:tabLst>
                <a:tab pos="0" algn="l"/>
                <a:tab pos="442243" algn="l"/>
                <a:tab pos="886055" algn="l"/>
                <a:tab pos="1329866" algn="l"/>
                <a:tab pos="1773679" algn="l"/>
                <a:tab pos="2217490" algn="l"/>
                <a:tab pos="2661302" algn="l"/>
                <a:tab pos="3105113" algn="l"/>
                <a:tab pos="3548925" algn="l"/>
                <a:tab pos="3992736" algn="l"/>
                <a:tab pos="4436548" algn="l"/>
                <a:tab pos="4880360" algn="l"/>
                <a:tab pos="5324171" algn="l"/>
                <a:tab pos="5767983" algn="l"/>
                <a:tab pos="6211795" algn="l"/>
                <a:tab pos="6655606" algn="l"/>
                <a:tab pos="7099418" algn="l"/>
                <a:tab pos="7543229" algn="l"/>
                <a:tab pos="7987041" algn="l"/>
                <a:tab pos="8430852" algn="l"/>
                <a:tab pos="8874664" algn="l"/>
                <a:tab pos="8876232" algn="l"/>
                <a:tab pos="9320045" algn="l"/>
                <a:tab pos="9763855" algn="l"/>
                <a:tab pos="10207668" algn="l"/>
              </a:tabLst>
            </a:pPr>
            <a:r>
              <a:rPr lang="pt-BR" sz="2900" dirty="0" smtClean="0">
                <a:solidFill>
                  <a:srgbClr val="000080"/>
                </a:solidFill>
                <a:latin typeface="Palatino Linotype" pitchFamily="18" charset="0"/>
                <a:ea typeface="Verdana" pitchFamily="34" charset="0"/>
                <a:cs typeface="Verdana" pitchFamily="34" charset="0"/>
              </a:rPr>
              <a:t> Classificação tributária;</a:t>
            </a:r>
          </a:p>
          <a:p>
            <a:pPr lvl="2">
              <a:spcBef>
                <a:spcPts val="309"/>
              </a:spcBef>
              <a:spcAft>
                <a:spcPts val="1432"/>
              </a:spcAft>
              <a:buFont typeface="Wingdings" pitchFamily="2" charset="2"/>
              <a:buChar char="ü"/>
              <a:tabLst>
                <a:tab pos="0" algn="l"/>
                <a:tab pos="442243" algn="l"/>
                <a:tab pos="886055" algn="l"/>
                <a:tab pos="1329866" algn="l"/>
                <a:tab pos="1773679" algn="l"/>
                <a:tab pos="2217490" algn="l"/>
                <a:tab pos="2661302" algn="l"/>
                <a:tab pos="3105113" algn="l"/>
                <a:tab pos="3548925" algn="l"/>
                <a:tab pos="3992736" algn="l"/>
                <a:tab pos="4436548" algn="l"/>
                <a:tab pos="4880360" algn="l"/>
                <a:tab pos="5324171" algn="l"/>
                <a:tab pos="5767983" algn="l"/>
                <a:tab pos="6211795" algn="l"/>
                <a:tab pos="6655606" algn="l"/>
                <a:tab pos="7099418" algn="l"/>
                <a:tab pos="7543229" algn="l"/>
                <a:tab pos="7987041" algn="l"/>
                <a:tab pos="8430852" algn="l"/>
                <a:tab pos="8874664" algn="l"/>
                <a:tab pos="8876232" algn="l"/>
                <a:tab pos="9320045" algn="l"/>
                <a:tab pos="9763855" algn="l"/>
                <a:tab pos="10207668" algn="l"/>
              </a:tabLst>
            </a:pPr>
            <a:r>
              <a:rPr lang="pt-BR" sz="2900" dirty="0" smtClean="0">
                <a:solidFill>
                  <a:srgbClr val="000080"/>
                </a:solidFill>
                <a:latin typeface="Palatino Linotype" pitchFamily="18" charset="0"/>
                <a:ea typeface="Verdana" pitchFamily="34" charset="0"/>
                <a:cs typeface="Verdana" pitchFamily="34" charset="0"/>
              </a:rPr>
              <a:t> Indicativo de Cooperativa;</a:t>
            </a:r>
          </a:p>
          <a:p>
            <a:pPr lvl="2">
              <a:spcBef>
                <a:spcPts val="309"/>
              </a:spcBef>
              <a:spcAft>
                <a:spcPts val="1432"/>
              </a:spcAft>
              <a:buFont typeface="Wingdings" pitchFamily="2" charset="2"/>
              <a:buChar char="ü"/>
              <a:tabLst>
                <a:tab pos="0" algn="l"/>
                <a:tab pos="442243" algn="l"/>
                <a:tab pos="886055" algn="l"/>
                <a:tab pos="1329866" algn="l"/>
                <a:tab pos="1773679" algn="l"/>
                <a:tab pos="2217490" algn="l"/>
                <a:tab pos="2661302" algn="l"/>
                <a:tab pos="3105113" algn="l"/>
                <a:tab pos="3548925" algn="l"/>
                <a:tab pos="3992736" algn="l"/>
                <a:tab pos="4436548" algn="l"/>
                <a:tab pos="4880360" algn="l"/>
                <a:tab pos="5324171" algn="l"/>
                <a:tab pos="5767983" algn="l"/>
                <a:tab pos="6211795" algn="l"/>
                <a:tab pos="6655606" algn="l"/>
                <a:tab pos="7099418" algn="l"/>
                <a:tab pos="7543229" algn="l"/>
                <a:tab pos="7987041" algn="l"/>
                <a:tab pos="8430852" algn="l"/>
                <a:tab pos="8874664" algn="l"/>
                <a:tab pos="8876232" algn="l"/>
                <a:tab pos="9320045" algn="l"/>
                <a:tab pos="9763855" algn="l"/>
                <a:tab pos="10207668" algn="l"/>
              </a:tabLst>
            </a:pPr>
            <a:r>
              <a:rPr lang="pt-BR" sz="2900" dirty="0" smtClean="0">
                <a:solidFill>
                  <a:srgbClr val="000080"/>
                </a:solidFill>
                <a:latin typeface="Palatino Linotype" pitchFamily="18" charset="0"/>
                <a:ea typeface="Verdana" pitchFamily="34" charset="0"/>
                <a:cs typeface="Verdana" pitchFamily="34" charset="0"/>
              </a:rPr>
              <a:t> Indicativo de Construtora;</a:t>
            </a:r>
          </a:p>
          <a:p>
            <a:pPr lvl="2">
              <a:spcBef>
                <a:spcPts val="309"/>
              </a:spcBef>
              <a:spcAft>
                <a:spcPts val="1432"/>
              </a:spcAft>
              <a:buFont typeface="Wingdings" pitchFamily="2" charset="2"/>
              <a:buChar char="ü"/>
              <a:tabLst>
                <a:tab pos="0" algn="l"/>
                <a:tab pos="442243" algn="l"/>
                <a:tab pos="886055" algn="l"/>
                <a:tab pos="1329866" algn="l"/>
                <a:tab pos="1773679" algn="l"/>
                <a:tab pos="2217490" algn="l"/>
                <a:tab pos="2661302" algn="l"/>
                <a:tab pos="3105113" algn="l"/>
                <a:tab pos="3548925" algn="l"/>
                <a:tab pos="3992736" algn="l"/>
                <a:tab pos="4436548" algn="l"/>
                <a:tab pos="4880360" algn="l"/>
                <a:tab pos="5324171" algn="l"/>
                <a:tab pos="5767983" algn="l"/>
                <a:tab pos="6211795" algn="l"/>
                <a:tab pos="6655606" algn="l"/>
                <a:tab pos="7099418" algn="l"/>
                <a:tab pos="7543229" algn="l"/>
                <a:tab pos="7987041" algn="l"/>
                <a:tab pos="8430852" algn="l"/>
                <a:tab pos="8874664" algn="l"/>
                <a:tab pos="8876232" algn="l"/>
                <a:tab pos="9320045" algn="l"/>
                <a:tab pos="9763855" algn="l"/>
                <a:tab pos="10207668" algn="l"/>
              </a:tabLst>
            </a:pPr>
            <a:r>
              <a:rPr lang="pt-BR" sz="2900" dirty="0" smtClean="0">
                <a:solidFill>
                  <a:srgbClr val="000080"/>
                </a:solidFill>
                <a:latin typeface="Palatino Linotype" pitchFamily="18" charset="0"/>
                <a:ea typeface="Verdana" pitchFamily="34" charset="0"/>
                <a:cs typeface="Verdana" pitchFamily="34" charset="0"/>
              </a:rPr>
              <a:t> Indicativo de desoneração de folha. </a:t>
            </a:r>
          </a:p>
        </p:txBody>
      </p:sp>
      <p:sp>
        <p:nvSpPr>
          <p:cNvPr id="33794" name="Text Box 2"/>
          <p:cNvSpPr txBox="1">
            <a:spLocks noChangeArrowheads="1"/>
          </p:cNvSpPr>
          <p:nvPr/>
        </p:nvSpPr>
        <p:spPr bwMode="auto">
          <a:xfrm>
            <a:off x="496460" y="1279862"/>
            <a:ext cx="10006440" cy="641147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88908" tIns="44454" rIns="88908" bIns="44454"/>
          <a:lstStyle/>
          <a:p>
            <a:pPr>
              <a:spcBef>
                <a:spcPts val="309"/>
              </a:spcBef>
              <a:spcAft>
                <a:spcPts val="878"/>
              </a:spcAft>
              <a:tabLst>
                <a:tab pos="0" algn="l"/>
                <a:tab pos="442243" algn="l"/>
                <a:tab pos="886055" algn="l"/>
                <a:tab pos="1329866" algn="l"/>
                <a:tab pos="1773679" algn="l"/>
                <a:tab pos="2217490" algn="l"/>
                <a:tab pos="2661302" algn="l"/>
                <a:tab pos="3105113" algn="l"/>
                <a:tab pos="3548925" algn="l"/>
                <a:tab pos="3992736" algn="l"/>
                <a:tab pos="4436548" algn="l"/>
                <a:tab pos="4880360" algn="l"/>
                <a:tab pos="5324171" algn="l"/>
                <a:tab pos="5767983" algn="l"/>
                <a:tab pos="6211795" algn="l"/>
                <a:tab pos="6655606" algn="l"/>
                <a:tab pos="7099418" algn="l"/>
                <a:tab pos="7543229" algn="l"/>
                <a:tab pos="7987041" algn="l"/>
                <a:tab pos="8430852" algn="l"/>
                <a:tab pos="8874664" algn="l"/>
                <a:tab pos="8876232" algn="l"/>
                <a:tab pos="9320045" algn="l"/>
              </a:tabLst>
            </a:pPr>
            <a:r>
              <a:rPr lang="pt-BR" sz="3800" b="1" dirty="0" smtClean="0">
                <a:solidFill>
                  <a:srgbClr val="000080"/>
                </a:solidFill>
                <a:latin typeface="Palatino Linotype" pitchFamily="18" charset="0"/>
                <a:ea typeface="Verdana" pitchFamily="34" charset="0"/>
                <a:cs typeface="Verdana" pitchFamily="34" charset="0"/>
              </a:rPr>
              <a:t>Tabelas</a:t>
            </a:r>
            <a:endParaRPr lang="pt-BR" sz="3800" b="1" dirty="0">
              <a:solidFill>
                <a:srgbClr val="000080"/>
              </a:solidFill>
              <a:latin typeface="Palatino Linotype" pitchFamily="18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Text Box 1"/>
          <p:cNvSpPr txBox="1">
            <a:spLocks noChangeArrowheads="1"/>
          </p:cNvSpPr>
          <p:nvPr/>
        </p:nvSpPr>
        <p:spPr bwMode="auto">
          <a:xfrm>
            <a:off x="568502" y="2326588"/>
            <a:ext cx="10370823" cy="5001312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88908" tIns="44454" rIns="88908" bIns="44454"/>
          <a:lstStyle/>
          <a:p>
            <a:pPr>
              <a:spcBef>
                <a:spcPts val="309"/>
              </a:spcBef>
              <a:spcAft>
                <a:spcPts val="1432"/>
              </a:spcAft>
              <a:tabLst>
                <a:tab pos="0" algn="l"/>
                <a:tab pos="442243" algn="l"/>
                <a:tab pos="886055" algn="l"/>
                <a:tab pos="1329866" algn="l"/>
                <a:tab pos="1773679" algn="l"/>
                <a:tab pos="2217490" algn="l"/>
                <a:tab pos="2661302" algn="l"/>
                <a:tab pos="3105113" algn="l"/>
                <a:tab pos="3548925" algn="l"/>
                <a:tab pos="3992736" algn="l"/>
                <a:tab pos="4436548" algn="l"/>
                <a:tab pos="4880360" algn="l"/>
                <a:tab pos="5324171" algn="l"/>
                <a:tab pos="5767983" algn="l"/>
                <a:tab pos="6211795" algn="l"/>
                <a:tab pos="6655606" algn="l"/>
                <a:tab pos="7099418" algn="l"/>
                <a:tab pos="7543229" algn="l"/>
                <a:tab pos="7987041" algn="l"/>
                <a:tab pos="8430852" algn="l"/>
                <a:tab pos="8874664" algn="l"/>
                <a:tab pos="8876232" algn="l"/>
                <a:tab pos="9320045" algn="l"/>
                <a:tab pos="9763855" algn="l"/>
                <a:tab pos="10207668" algn="l"/>
              </a:tabLst>
            </a:pPr>
            <a:r>
              <a:rPr lang="pt-BR" sz="2900" dirty="0" smtClean="0">
                <a:solidFill>
                  <a:srgbClr val="000080"/>
                </a:solidFill>
                <a:latin typeface="Palatino Linotype" pitchFamily="18" charset="0"/>
                <a:ea typeface="Verdana" pitchFamily="34" charset="0"/>
                <a:cs typeface="Verdana" pitchFamily="34" charset="0"/>
              </a:rPr>
              <a:t>Tabela de Estabelecimentos (S-1005):</a:t>
            </a:r>
          </a:p>
          <a:p>
            <a:pPr lvl="1">
              <a:spcBef>
                <a:spcPts val="309"/>
              </a:spcBef>
              <a:spcAft>
                <a:spcPts val="1432"/>
              </a:spcAft>
              <a:buFont typeface="Wingdings" pitchFamily="2" charset="2"/>
              <a:buChar char="ü"/>
              <a:tabLst>
                <a:tab pos="0" algn="l"/>
                <a:tab pos="442243" algn="l"/>
                <a:tab pos="886055" algn="l"/>
                <a:tab pos="1329866" algn="l"/>
                <a:tab pos="1773679" algn="l"/>
                <a:tab pos="2217490" algn="l"/>
                <a:tab pos="2661302" algn="l"/>
                <a:tab pos="3105113" algn="l"/>
                <a:tab pos="3548925" algn="l"/>
                <a:tab pos="3992736" algn="l"/>
                <a:tab pos="4436548" algn="l"/>
                <a:tab pos="4880360" algn="l"/>
                <a:tab pos="5324171" algn="l"/>
                <a:tab pos="5767983" algn="l"/>
                <a:tab pos="6211795" algn="l"/>
                <a:tab pos="6655606" algn="l"/>
                <a:tab pos="7099418" algn="l"/>
                <a:tab pos="7543229" algn="l"/>
                <a:tab pos="7987041" algn="l"/>
                <a:tab pos="8430852" algn="l"/>
                <a:tab pos="8874664" algn="l"/>
                <a:tab pos="8876232" algn="l"/>
                <a:tab pos="9320045" algn="l"/>
                <a:tab pos="9763855" algn="l"/>
                <a:tab pos="10207668" algn="l"/>
              </a:tabLst>
            </a:pPr>
            <a:r>
              <a:rPr lang="pt-BR" sz="2900" dirty="0" smtClean="0">
                <a:solidFill>
                  <a:srgbClr val="000080"/>
                </a:solidFill>
                <a:latin typeface="Palatino Linotype" pitchFamily="18" charset="0"/>
                <a:ea typeface="Verdana" pitchFamily="34" charset="0"/>
                <a:cs typeface="Verdana" pitchFamily="34" charset="0"/>
              </a:rPr>
              <a:t> </a:t>
            </a:r>
            <a:r>
              <a:rPr lang="pt-BR" sz="2900" dirty="0" err="1" smtClean="0">
                <a:solidFill>
                  <a:srgbClr val="000080"/>
                </a:solidFill>
                <a:latin typeface="Palatino Linotype" pitchFamily="18" charset="0"/>
                <a:ea typeface="Verdana" pitchFamily="34" charset="0"/>
                <a:cs typeface="Verdana" pitchFamily="34" charset="0"/>
              </a:rPr>
              <a:t>Cnae</a:t>
            </a:r>
            <a:r>
              <a:rPr lang="pt-BR" sz="2900" dirty="0" smtClean="0">
                <a:solidFill>
                  <a:srgbClr val="000080"/>
                </a:solidFill>
                <a:latin typeface="Palatino Linotype" pitchFamily="18" charset="0"/>
                <a:ea typeface="Verdana" pitchFamily="34" charset="0"/>
                <a:cs typeface="Verdana" pitchFamily="34" charset="0"/>
              </a:rPr>
              <a:t> preponderante;</a:t>
            </a:r>
          </a:p>
          <a:p>
            <a:pPr lvl="1">
              <a:spcBef>
                <a:spcPts val="309"/>
              </a:spcBef>
              <a:spcAft>
                <a:spcPts val="1432"/>
              </a:spcAft>
              <a:buFont typeface="Wingdings" pitchFamily="2" charset="2"/>
              <a:buChar char="ü"/>
              <a:tabLst>
                <a:tab pos="0" algn="l"/>
                <a:tab pos="442243" algn="l"/>
                <a:tab pos="886055" algn="l"/>
                <a:tab pos="1329866" algn="l"/>
                <a:tab pos="1773679" algn="l"/>
                <a:tab pos="2217490" algn="l"/>
                <a:tab pos="2661302" algn="l"/>
                <a:tab pos="3105113" algn="l"/>
                <a:tab pos="3548925" algn="l"/>
                <a:tab pos="3992736" algn="l"/>
                <a:tab pos="4436548" algn="l"/>
                <a:tab pos="4880360" algn="l"/>
                <a:tab pos="5324171" algn="l"/>
                <a:tab pos="5767983" algn="l"/>
                <a:tab pos="6211795" algn="l"/>
                <a:tab pos="6655606" algn="l"/>
                <a:tab pos="7099418" algn="l"/>
                <a:tab pos="7543229" algn="l"/>
                <a:tab pos="7987041" algn="l"/>
                <a:tab pos="8430852" algn="l"/>
                <a:tab pos="8874664" algn="l"/>
                <a:tab pos="8876232" algn="l"/>
                <a:tab pos="9320045" algn="l"/>
                <a:tab pos="9763855" algn="l"/>
                <a:tab pos="10207668" algn="l"/>
              </a:tabLst>
            </a:pPr>
            <a:r>
              <a:rPr lang="pt-BR" sz="2900" dirty="0" smtClean="0">
                <a:solidFill>
                  <a:srgbClr val="000080"/>
                </a:solidFill>
                <a:latin typeface="Palatino Linotype" pitchFamily="18" charset="0"/>
                <a:ea typeface="Verdana" pitchFamily="34" charset="0"/>
                <a:cs typeface="Verdana" pitchFamily="34" charset="0"/>
              </a:rPr>
              <a:t> Alíquota </a:t>
            </a:r>
            <a:r>
              <a:rPr lang="pt-BR" sz="2900" dirty="0" err="1" smtClean="0">
                <a:solidFill>
                  <a:srgbClr val="000080"/>
                </a:solidFill>
                <a:latin typeface="Palatino Linotype" pitchFamily="18" charset="0"/>
                <a:ea typeface="Verdana" pitchFamily="34" charset="0"/>
                <a:cs typeface="Verdana" pitchFamily="34" charset="0"/>
              </a:rPr>
              <a:t>RAT</a:t>
            </a:r>
            <a:r>
              <a:rPr lang="pt-BR" sz="2900" dirty="0" smtClean="0">
                <a:solidFill>
                  <a:srgbClr val="000080"/>
                </a:solidFill>
                <a:latin typeface="Palatino Linotype" pitchFamily="18" charset="0"/>
                <a:ea typeface="Verdana" pitchFamily="34" charset="0"/>
                <a:cs typeface="Verdana" pitchFamily="34" charset="0"/>
              </a:rPr>
              <a:t>, </a:t>
            </a:r>
            <a:r>
              <a:rPr lang="pt-BR" sz="2900" dirty="0" err="1" smtClean="0">
                <a:solidFill>
                  <a:srgbClr val="000080"/>
                </a:solidFill>
                <a:latin typeface="Palatino Linotype" pitchFamily="18" charset="0"/>
                <a:ea typeface="Verdana" pitchFamily="34" charset="0"/>
                <a:cs typeface="Verdana" pitchFamily="34" charset="0"/>
              </a:rPr>
              <a:t>FAP</a:t>
            </a:r>
            <a:r>
              <a:rPr lang="pt-BR" sz="2900" dirty="0" smtClean="0">
                <a:solidFill>
                  <a:srgbClr val="000080"/>
                </a:solidFill>
                <a:latin typeface="Palatino Linotype" pitchFamily="18" charset="0"/>
                <a:ea typeface="Verdana" pitchFamily="34" charset="0"/>
                <a:cs typeface="Verdana" pitchFamily="34" charset="0"/>
              </a:rPr>
              <a:t>;</a:t>
            </a:r>
          </a:p>
          <a:p>
            <a:pPr lvl="1">
              <a:spcBef>
                <a:spcPts val="309"/>
              </a:spcBef>
              <a:spcAft>
                <a:spcPts val="1432"/>
              </a:spcAft>
              <a:buFont typeface="Wingdings" pitchFamily="2" charset="2"/>
              <a:buChar char="ü"/>
              <a:tabLst>
                <a:tab pos="0" algn="l"/>
                <a:tab pos="442243" algn="l"/>
                <a:tab pos="886055" algn="l"/>
                <a:tab pos="1329866" algn="l"/>
                <a:tab pos="1773679" algn="l"/>
                <a:tab pos="2217490" algn="l"/>
                <a:tab pos="2661302" algn="l"/>
                <a:tab pos="3105113" algn="l"/>
                <a:tab pos="3548925" algn="l"/>
                <a:tab pos="3992736" algn="l"/>
                <a:tab pos="4436548" algn="l"/>
                <a:tab pos="4880360" algn="l"/>
                <a:tab pos="5324171" algn="l"/>
                <a:tab pos="5767983" algn="l"/>
                <a:tab pos="6211795" algn="l"/>
                <a:tab pos="6655606" algn="l"/>
                <a:tab pos="7099418" algn="l"/>
                <a:tab pos="7543229" algn="l"/>
                <a:tab pos="7987041" algn="l"/>
                <a:tab pos="8430852" algn="l"/>
                <a:tab pos="8874664" algn="l"/>
                <a:tab pos="8876232" algn="l"/>
                <a:tab pos="9320045" algn="l"/>
                <a:tab pos="9763855" algn="l"/>
                <a:tab pos="10207668" algn="l"/>
              </a:tabLst>
            </a:pPr>
            <a:r>
              <a:rPr lang="pt-BR" sz="2900" dirty="0" smtClean="0">
                <a:solidFill>
                  <a:srgbClr val="000080"/>
                </a:solidFill>
                <a:latin typeface="Palatino Linotype" pitchFamily="18" charset="0"/>
                <a:ea typeface="Verdana" pitchFamily="34" charset="0"/>
                <a:cs typeface="Verdana" pitchFamily="34" charset="0"/>
              </a:rPr>
              <a:t> Obras de Construção Civil.</a:t>
            </a:r>
          </a:p>
        </p:txBody>
      </p:sp>
      <p:sp>
        <p:nvSpPr>
          <p:cNvPr id="33794" name="Text Box 2"/>
          <p:cNvSpPr txBox="1">
            <a:spLocks noChangeArrowheads="1"/>
          </p:cNvSpPr>
          <p:nvPr/>
        </p:nvSpPr>
        <p:spPr bwMode="auto">
          <a:xfrm>
            <a:off x="496460" y="1279862"/>
            <a:ext cx="10006440" cy="641147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88908" tIns="44454" rIns="88908" bIns="44454"/>
          <a:lstStyle/>
          <a:p>
            <a:pPr>
              <a:spcBef>
                <a:spcPts val="309"/>
              </a:spcBef>
              <a:spcAft>
                <a:spcPts val="878"/>
              </a:spcAft>
              <a:tabLst>
                <a:tab pos="0" algn="l"/>
                <a:tab pos="442243" algn="l"/>
                <a:tab pos="886055" algn="l"/>
                <a:tab pos="1329866" algn="l"/>
                <a:tab pos="1773679" algn="l"/>
                <a:tab pos="2217490" algn="l"/>
                <a:tab pos="2661302" algn="l"/>
                <a:tab pos="3105113" algn="l"/>
                <a:tab pos="3548925" algn="l"/>
                <a:tab pos="3992736" algn="l"/>
                <a:tab pos="4436548" algn="l"/>
                <a:tab pos="4880360" algn="l"/>
                <a:tab pos="5324171" algn="l"/>
                <a:tab pos="5767983" algn="l"/>
                <a:tab pos="6211795" algn="l"/>
                <a:tab pos="6655606" algn="l"/>
                <a:tab pos="7099418" algn="l"/>
                <a:tab pos="7543229" algn="l"/>
                <a:tab pos="7987041" algn="l"/>
                <a:tab pos="8430852" algn="l"/>
                <a:tab pos="8874664" algn="l"/>
                <a:tab pos="8876232" algn="l"/>
                <a:tab pos="9320045" algn="l"/>
              </a:tabLst>
            </a:pPr>
            <a:r>
              <a:rPr lang="pt-BR" sz="3800" b="1" dirty="0" smtClean="0">
                <a:solidFill>
                  <a:srgbClr val="000080"/>
                </a:solidFill>
                <a:latin typeface="Palatino Linotype" pitchFamily="18" charset="0"/>
                <a:ea typeface="Verdana" pitchFamily="34" charset="0"/>
                <a:cs typeface="Verdana" pitchFamily="34" charset="0"/>
              </a:rPr>
              <a:t>Tabelas</a:t>
            </a:r>
            <a:endParaRPr lang="pt-BR" sz="3800" b="1" dirty="0">
              <a:solidFill>
                <a:srgbClr val="000080"/>
              </a:solidFill>
              <a:latin typeface="Palatino Linotype" pitchFamily="18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Text Box 1"/>
          <p:cNvSpPr txBox="1">
            <a:spLocks noChangeArrowheads="1"/>
          </p:cNvSpPr>
          <p:nvPr/>
        </p:nvSpPr>
        <p:spPr bwMode="auto">
          <a:xfrm>
            <a:off x="568502" y="2326588"/>
            <a:ext cx="10370823" cy="5001312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88908" tIns="44454" rIns="88908" bIns="44454"/>
          <a:lstStyle/>
          <a:p>
            <a:pPr>
              <a:spcBef>
                <a:spcPts val="309"/>
              </a:spcBef>
              <a:spcAft>
                <a:spcPts val="1432"/>
              </a:spcAft>
              <a:buFont typeface="Wingdings" pitchFamily="2" charset="2"/>
              <a:buChar char="ü"/>
              <a:tabLst>
                <a:tab pos="0" algn="l"/>
                <a:tab pos="442243" algn="l"/>
                <a:tab pos="886055" algn="l"/>
                <a:tab pos="1329866" algn="l"/>
                <a:tab pos="1773679" algn="l"/>
                <a:tab pos="2217490" algn="l"/>
                <a:tab pos="2661302" algn="l"/>
                <a:tab pos="3105113" algn="l"/>
                <a:tab pos="3548925" algn="l"/>
                <a:tab pos="3992736" algn="l"/>
                <a:tab pos="4436548" algn="l"/>
                <a:tab pos="4880360" algn="l"/>
                <a:tab pos="5324171" algn="l"/>
                <a:tab pos="5767983" algn="l"/>
                <a:tab pos="6211795" algn="l"/>
                <a:tab pos="6655606" algn="l"/>
                <a:tab pos="7099418" algn="l"/>
                <a:tab pos="7543229" algn="l"/>
                <a:tab pos="7987041" algn="l"/>
                <a:tab pos="8430852" algn="l"/>
                <a:tab pos="8874664" algn="l"/>
                <a:tab pos="8876232" algn="l"/>
                <a:tab pos="9320045" algn="l"/>
                <a:tab pos="9763855" algn="l"/>
                <a:tab pos="10207668" algn="l"/>
              </a:tabLst>
            </a:pPr>
            <a:r>
              <a:rPr lang="pt-BR" sz="2900" dirty="0" smtClean="0">
                <a:solidFill>
                  <a:srgbClr val="000080"/>
                </a:solidFill>
                <a:latin typeface="Palatino Linotype" pitchFamily="18" charset="0"/>
                <a:ea typeface="Verdana" pitchFamily="34" charset="0"/>
                <a:cs typeface="Verdana" pitchFamily="34" charset="0"/>
              </a:rPr>
              <a:t> Tabelas de rubricas:</a:t>
            </a:r>
          </a:p>
          <a:p>
            <a:pPr lvl="1">
              <a:spcBef>
                <a:spcPts val="309"/>
              </a:spcBef>
              <a:spcAft>
                <a:spcPts val="1432"/>
              </a:spcAft>
              <a:buFont typeface="Wingdings" pitchFamily="2" charset="2"/>
              <a:buChar char="ü"/>
              <a:tabLst>
                <a:tab pos="0" algn="l"/>
                <a:tab pos="442243" algn="l"/>
                <a:tab pos="886055" algn="l"/>
                <a:tab pos="1329866" algn="l"/>
                <a:tab pos="1773679" algn="l"/>
                <a:tab pos="2217490" algn="l"/>
                <a:tab pos="2661302" algn="l"/>
                <a:tab pos="3105113" algn="l"/>
                <a:tab pos="3548925" algn="l"/>
                <a:tab pos="3992736" algn="l"/>
                <a:tab pos="4436548" algn="l"/>
                <a:tab pos="4880360" algn="l"/>
                <a:tab pos="5324171" algn="l"/>
                <a:tab pos="5767983" algn="l"/>
                <a:tab pos="6211795" algn="l"/>
                <a:tab pos="6655606" algn="l"/>
                <a:tab pos="7099418" algn="l"/>
                <a:tab pos="7543229" algn="l"/>
                <a:tab pos="7987041" algn="l"/>
                <a:tab pos="8430852" algn="l"/>
                <a:tab pos="8874664" algn="l"/>
                <a:tab pos="8876232" algn="l"/>
                <a:tab pos="9320045" algn="l"/>
                <a:tab pos="9763855" algn="l"/>
                <a:tab pos="10207668" algn="l"/>
              </a:tabLst>
            </a:pPr>
            <a:r>
              <a:rPr lang="pt-BR" sz="2900" dirty="0" smtClean="0">
                <a:solidFill>
                  <a:srgbClr val="000080"/>
                </a:solidFill>
                <a:latin typeface="Palatino Linotype" pitchFamily="18" charset="0"/>
                <a:ea typeface="Verdana" pitchFamily="34" charset="0"/>
                <a:cs typeface="Verdana" pitchFamily="34" charset="0"/>
              </a:rPr>
              <a:t> É uma tabela pouco atualizada, muitas vezes com diversos itens não utilizados há tempo.</a:t>
            </a:r>
          </a:p>
          <a:p>
            <a:pPr lvl="1">
              <a:spcBef>
                <a:spcPts val="309"/>
              </a:spcBef>
              <a:spcAft>
                <a:spcPts val="1432"/>
              </a:spcAft>
              <a:buFont typeface="Wingdings" pitchFamily="2" charset="2"/>
              <a:buChar char="ü"/>
              <a:tabLst>
                <a:tab pos="0" algn="l"/>
                <a:tab pos="442243" algn="l"/>
                <a:tab pos="886055" algn="l"/>
                <a:tab pos="1329866" algn="l"/>
                <a:tab pos="1773679" algn="l"/>
                <a:tab pos="2217490" algn="l"/>
                <a:tab pos="2661302" algn="l"/>
                <a:tab pos="3105113" algn="l"/>
                <a:tab pos="3548925" algn="l"/>
                <a:tab pos="3992736" algn="l"/>
                <a:tab pos="4436548" algn="l"/>
                <a:tab pos="4880360" algn="l"/>
                <a:tab pos="5324171" algn="l"/>
                <a:tab pos="5767983" algn="l"/>
                <a:tab pos="6211795" algn="l"/>
                <a:tab pos="6655606" algn="l"/>
                <a:tab pos="7099418" algn="l"/>
                <a:tab pos="7543229" algn="l"/>
                <a:tab pos="7987041" algn="l"/>
                <a:tab pos="8430852" algn="l"/>
                <a:tab pos="8874664" algn="l"/>
                <a:tab pos="8876232" algn="l"/>
                <a:tab pos="9320045" algn="l"/>
                <a:tab pos="9763855" algn="l"/>
                <a:tab pos="10207668" algn="l"/>
              </a:tabLst>
            </a:pPr>
            <a:r>
              <a:rPr lang="pt-BR" sz="2900" dirty="0" smtClean="0">
                <a:solidFill>
                  <a:srgbClr val="000080"/>
                </a:solidFill>
                <a:latin typeface="Palatino Linotype" pitchFamily="18" charset="0"/>
                <a:ea typeface="Verdana" pitchFamily="34" charset="0"/>
                <a:cs typeface="Verdana" pitchFamily="34" charset="0"/>
              </a:rPr>
              <a:t> Altamente recomendável fazer o saneamento antes de enviá-las, com avaliação jurídica;</a:t>
            </a:r>
          </a:p>
          <a:p>
            <a:pPr lvl="1">
              <a:spcBef>
                <a:spcPts val="309"/>
              </a:spcBef>
              <a:spcAft>
                <a:spcPts val="1432"/>
              </a:spcAft>
              <a:buFont typeface="Wingdings" pitchFamily="2" charset="2"/>
              <a:buChar char="ü"/>
              <a:tabLst>
                <a:tab pos="0" algn="l"/>
                <a:tab pos="442243" algn="l"/>
                <a:tab pos="886055" algn="l"/>
                <a:tab pos="1329866" algn="l"/>
                <a:tab pos="1773679" algn="l"/>
                <a:tab pos="2217490" algn="l"/>
                <a:tab pos="2661302" algn="l"/>
                <a:tab pos="3105113" algn="l"/>
                <a:tab pos="3548925" algn="l"/>
                <a:tab pos="3992736" algn="l"/>
                <a:tab pos="4436548" algn="l"/>
                <a:tab pos="4880360" algn="l"/>
                <a:tab pos="5324171" algn="l"/>
                <a:tab pos="5767983" algn="l"/>
                <a:tab pos="6211795" algn="l"/>
                <a:tab pos="6655606" algn="l"/>
                <a:tab pos="7099418" algn="l"/>
                <a:tab pos="7543229" algn="l"/>
                <a:tab pos="7987041" algn="l"/>
                <a:tab pos="8430852" algn="l"/>
                <a:tab pos="8874664" algn="l"/>
                <a:tab pos="8876232" algn="l"/>
                <a:tab pos="9320045" algn="l"/>
                <a:tab pos="9763855" algn="l"/>
                <a:tab pos="10207668" algn="l"/>
              </a:tabLst>
            </a:pPr>
            <a:r>
              <a:rPr lang="pt-BR" sz="2900" dirty="0" smtClean="0">
                <a:solidFill>
                  <a:srgbClr val="000080"/>
                </a:solidFill>
                <a:latin typeface="Palatino Linotype" pitchFamily="18" charset="0"/>
                <a:ea typeface="Verdana" pitchFamily="34" charset="0"/>
                <a:cs typeface="Verdana" pitchFamily="34" charset="0"/>
              </a:rPr>
              <a:t> Submeter ao eSocial apenas as rubricas efetivamente utilizadas.</a:t>
            </a:r>
          </a:p>
        </p:txBody>
      </p:sp>
      <p:sp>
        <p:nvSpPr>
          <p:cNvPr id="33794" name="Text Box 2"/>
          <p:cNvSpPr txBox="1">
            <a:spLocks noChangeArrowheads="1"/>
          </p:cNvSpPr>
          <p:nvPr/>
        </p:nvSpPr>
        <p:spPr bwMode="auto">
          <a:xfrm>
            <a:off x="496460" y="1279862"/>
            <a:ext cx="10006440" cy="641147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88908" tIns="44454" rIns="88908" bIns="44454"/>
          <a:lstStyle/>
          <a:p>
            <a:pPr>
              <a:spcBef>
                <a:spcPts val="309"/>
              </a:spcBef>
              <a:spcAft>
                <a:spcPts val="878"/>
              </a:spcAft>
              <a:tabLst>
                <a:tab pos="0" algn="l"/>
                <a:tab pos="442243" algn="l"/>
                <a:tab pos="886055" algn="l"/>
                <a:tab pos="1329866" algn="l"/>
                <a:tab pos="1773679" algn="l"/>
                <a:tab pos="2217490" algn="l"/>
                <a:tab pos="2661302" algn="l"/>
                <a:tab pos="3105113" algn="l"/>
                <a:tab pos="3548925" algn="l"/>
                <a:tab pos="3992736" algn="l"/>
                <a:tab pos="4436548" algn="l"/>
                <a:tab pos="4880360" algn="l"/>
                <a:tab pos="5324171" algn="l"/>
                <a:tab pos="5767983" algn="l"/>
                <a:tab pos="6211795" algn="l"/>
                <a:tab pos="6655606" algn="l"/>
                <a:tab pos="7099418" algn="l"/>
                <a:tab pos="7543229" algn="l"/>
                <a:tab pos="7987041" algn="l"/>
                <a:tab pos="8430852" algn="l"/>
                <a:tab pos="8874664" algn="l"/>
                <a:tab pos="8876232" algn="l"/>
                <a:tab pos="9320045" algn="l"/>
              </a:tabLst>
            </a:pPr>
            <a:r>
              <a:rPr lang="pt-BR" sz="3800" b="1" dirty="0" smtClean="0">
                <a:solidFill>
                  <a:srgbClr val="000080"/>
                </a:solidFill>
                <a:latin typeface="Palatino Linotype" pitchFamily="18" charset="0"/>
                <a:ea typeface="Verdana" pitchFamily="34" charset="0"/>
                <a:cs typeface="Verdana" pitchFamily="34" charset="0"/>
              </a:rPr>
              <a:t>Tabelas</a:t>
            </a:r>
            <a:endParaRPr lang="pt-BR" sz="3800" b="1" dirty="0">
              <a:solidFill>
                <a:srgbClr val="000080"/>
              </a:solidFill>
              <a:latin typeface="Palatino Linotype" pitchFamily="18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Text Box 1"/>
          <p:cNvSpPr txBox="1">
            <a:spLocks noChangeArrowheads="1"/>
          </p:cNvSpPr>
          <p:nvPr/>
        </p:nvSpPr>
        <p:spPr bwMode="auto">
          <a:xfrm>
            <a:off x="568502" y="2059888"/>
            <a:ext cx="10370823" cy="5001312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88908" tIns="44454" rIns="88908" bIns="44454"/>
          <a:lstStyle/>
          <a:p>
            <a:pPr>
              <a:spcBef>
                <a:spcPts val="309"/>
              </a:spcBef>
              <a:spcAft>
                <a:spcPts val="1432"/>
              </a:spcAft>
              <a:tabLst>
                <a:tab pos="0" algn="l"/>
                <a:tab pos="442243" algn="l"/>
                <a:tab pos="886055" algn="l"/>
                <a:tab pos="1329866" algn="l"/>
                <a:tab pos="1773679" algn="l"/>
                <a:tab pos="2217490" algn="l"/>
                <a:tab pos="2661302" algn="l"/>
                <a:tab pos="3105113" algn="l"/>
                <a:tab pos="3548925" algn="l"/>
                <a:tab pos="3992736" algn="l"/>
                <a:tab pos="4436548" algn="l"/>
                <a:tab pos="4880360" algn="l"/>
                <a:tab pos="5324171" algn="l"/>
                <a:tab pos="5767983" algn="l"/>
                <a:tab pos="6211795" algn="l"/>
                <a:tab pos="6655606" algn="l"/>
                <a:tab pos="7099418" algn="l"/>
                <a:tab pos="7543229" algn="l"/>
                <a:tab pos="7987041" algn="l"/>
                <a:tab pos="8430852" algn="l"/>
                <a:tab pos="8874664" algn="l"/>
                <a:tab pos="8876232" algn="l"/>
                <a:tab pos="9320045" algn="l"/>
                <a:tab pos="9763855" algn="l"/>
                <a:tab pos="10207668" algn="l"/>
              </a:tabLst>
            </a:pPr>
            <a:r>
              <a:rPr lang="pt-BR" sz="2900" dirty="0" smtClean="0">
                <a:solidFill>
                  <a:srgbClr val="000080"/>
                </a:solidFill>
                <a:latin typeface="Palatino Linotype" pitchFamily="18" charset="0"/>
                <a:ea typeface="Verdana" pitchFamily="34" charset="0"/>
                <a:cs typeface="Verdana" pitchFamily="34" charset="0"/>
              </a:rPr>
              <a:t>Tabelas de lotações tributárias:</a:t>
            </a:r>
          </a:p>
          <a:p>
            <a:pPr>
              <a:spcBef>
                <a:spcPts val="309"/>
              </a:spcBef>
              <a:spcAft>
                <a:spcPts val="1432"/>
              </a:spcAft>
              <a:buFont typeface="Wingdings" pitchFamily="2" charset="2"/>
              <a:buChar char="ü"/>
              <a:tabLst>
                <a:tab pos="0" algn="l"/>
                <a:tab pos="442243" algn="l"/>
                <a:tab pos="886055" algn="l"/>
                <a:tab pos="1329866" algn="l"/>
                <a:tab pos="1773679" algn="l"/>
                <a:tab pos="2217490" algn="l"/>
                <a:tab pos="2661302" algn="l"/>
                <a:tab pos="3105113" algn="l"/>
                <a:tab pos="3548925" algn="l"/>
                <a:tab pos="3992736" algn="l"/>
                <a:tab pos="4436548" algn="l"/>
                <a:tab pos="4880360" algn="l"/>
                <a:tab pos="5324171" algn="l"/>
                <a:tab pos="5767983" algn="l"/>
                <a:tab pos="6211795" algn="l"/>
                <a:tab pos="6655606" algn="l"/>
                <a:tab pos="7099418" algn="l"/>
                <a:tab pos="7543229" algn="l"/>
                <a:tab pos="7987041" algn="l"/>
                <a:tab pos="8430852" algn="l"/>
                <a:tab pos="8874664" algn="l"/>
                <a:tab pos="8876232" algn="l"/>
                <a:tab pos="9320045" algn="l"/>
                <a:tab pos="9763855" algn="l"/>
                <a:tab pos="10207668" algn="l"/>
              </a:tabLst>
            </a:pPr>
            <a:r>
              <a:rPr lang="pt-BR" sz="2900" dirty="0" smtClean="0">
                <a:solidFill>
                  <a:srgbClr val="000080"/>
                </a:solidFill>
                <a:latin typeface="Palatino Linotype" pitchFamily="18" charset="0"/>
                <a:ea typeface="Verdana" pitchFamily="34" charset="0"/>
                <a:cs typeface="Verdana" pitchFamily="34" charset="0"/>
              </a:rPr>
              <a:t> Indicação do </a:t>
            </a:r>
            <a:r>
              <a:rPr lang="pt-BR" sz="2900" dirty="0" err="1" smtClean="0">
                <a:solidFill>
                  <a:srgbClr val="000080"/>
                </a:solidFill>
                <a:latin typeface="Palatino Linotype" pitchFamily="18" charset="0"/>
                <a:ea typeface="Verdana" pitchFamily="34" charset="0"/>
                <a:cs typeface="Verdana" pitchFamily="34" charset="0"/>
              </a:rPr>
              <a:t>FPAS</a:t>
            </a:r>
            <a:r>
              <a:rPr lang="pt-BR" sz="2900" dirty="0" smtClean="0">
                <a:solidFill>
                  <a:srgbClr val="000080"/>
                </a:solidFill>
                <a:latin typeface="Palatino Linotype" pitchFamily="18" charset="0"/>
                <a:ea typeface="Verdana" pitchFamily="34" charset="0"/>
                <a:cs typeface="Verdana" pitchFamily="34" charset="0"/>
              </a:rPr>
              <a:t> determina recolhimento aos Terceiros;</a:t>
            </a:r>
          </a:p>
          <a:p>
            <a:pPr>
              <a:spcBef>
                <a:spcPts val="309"/>
              </a:spcBef>
              <a:spcAft>
                <a:spcPts val="1432"/>
              </a:spcAft>
              <a:buFont typeface="Wingdings" pitchFamily="2" charset="2"/>
              <a:buChar char="ü"/>
              <a:tabLst>
                <a:tab pos="0" algn="l"/>
                <a:tab pos="442243" algn="l"/>
                <a:tab pos="886055" algn="l"/>
                <a:tab pos="1329866" algn="l"/>
                <a:tab pos="1773679" algn="l"/>
                <a:tab pos="2217490" algn="l"/>
                <a:tab pos="2661302" algn="l"/>
                <a:tab pos="3105113" algn="l"/>
                <a:tab pos="3548925" algn="l"/>
                <a:tab pos="3992736" algn="l"/>
                <a:tab pos="4436548" algn="l"/>
                <a:tab pos="4880360" algn="l"/>
                <a:tab pos="5324171" algn="l"/>
                <a:tab pos="5767983" algn="l"/>
                <a:tab pos="6211795" algn="l"/>
                <a:tab pos="6655606" algn="l"/>
                <a:tab pos="7099418" algn="l"/>
                <a:tab pos="7543229" algn="l"/>
                <a:tab pos="7987041" algn="l"/>
                <a:tab pos="8430852" algn="l"/>
                <a:tab pos="8874664" algn="l"/>
                <a:tab pos="8876232" algn="l"/>
                <a:tab pos="9320045" algn="l"/>
                <a:tab pos="9763855" algn="l"/>
                <a:tab pos="10207668" algn="l"/>
              </a:tabLst>
            </a:pPr>
            <a:r>
              <a:rPr lang="pt-BR" sz="2900" dirty="0" smtClean="0">
                <a:solidFill>
                  <a:srgbClr val="FF0000"/>
                </a:solidFill>
                <a:latin typeface="Palatino Linotype" pitchFamily="18" charset="0"/>
                <a:ea typeface="Verdana" pitchFamily="34" charset="0"/>
                <a:cs typeface="Verdana" pitchFamily="34" charset="0"/>
              </a:rPr>
              <a:t> Recomendável:</a:t>
            </a:r>
            <a:r>
              <a:rPr lang="pt-BR" sz="2900" dirty="0" smtClean="0">
                <a:solidFill>
                  <a:srgbClr val="000080"/>
                </a:solidFill>
                <a:latin typeface="Palatino Linotype" pitchFamily="18" charset="0"/>
                <a:ea typeface="Verdana" pitchFamily="34" charset="0"/>
                <a:cs typeface="Verdana" pitchFamily="34" charset="0"/>
              </a:rPr>
              <a:t> cada empresa deve ter, em regra, apenas uma lotação tributária do </a:t>
            </a:r>
            <a:r>
              <a:rPr lang="pt-BR" sz="2900" dirty="0" smtClean="0">
                <a:solidFill>
                  <a:srgbClr val="FF0000"/>
                </a:solidFill>
                <a:latin typeface="Palatino Linotype" pitchFamily="18" charset="0"/>
                <a:ea typeface="Verdana" pitchFamily="34" charset="0"/>
                <a:cs typeface="Verdana" pitchFamily="34" charset="0"/>
              </a:rPr>
              <a:t>tipo 01</a:t>
            </a:r>
            <a:r>
              <a:rPr lang="pt-BR" sz="2900" dirty="0" smtClean="0">
                <a:solidFill>
                  <a:srgbClr val="000080"/>
                </a:solidFill>
                <a:latin typeface="Palatino Linotype" pitchFamily="18" charset="0"/>
                <a:ea typeface="Verdana" pitchFamily="34" charset="0"/>
                <a:cs typeface="Verdana" pitchFamily="34" charset="0"/>
              </a:rPr>
              <a:t>;</a:t>
            </a:r>
          </a:p>
          <a:p>
            <a:pPr>
              <a:spcBef>
                <a:spcPts val="309"/>
              </a:spcBef>
              <a:spcAft>
                <a:spcPts val="1432"/>
              </a:spcAft>
              <a:buFont typeface="Wingdings" pitchFamily="2" charset="2"/>
              <a:buChar char="ü"/>
              <a:tabLst>
                <a:tab pos="0" algn="l"/>
                <a:tab pos="442243" algn="l"/>
                <a:tab pos="886055" algn="l"/>
                <a:tab pos="1329866" algn="l"/>
                <a:tab pos="1773679" algn="l"/>
                <a:tab pos="2217490" algn="l"/>
                <a:tab pos="2661302" algn="l"/>
                <a:tab pos="3105113" algn="l"/>
                <a:tab pos="3548925" algn="l"/>
                <a:tab pos="3992736" algn="l"/>
                <a:tab pos="4436548" algn="l"/>
                <a:tab pos="4880360" algn="l"/>
                <a:tab pos="5324171" algn="l"/>
                <a:tab pos="5767983" algn="l"/>
                <a:tab pos="6211795" algn="l"/>
                <a:tab pos="6655606" algn="l"/>
                <a:tab pos="7099418" algn="l"/>
                <a:tab pos="7543229" algn="l"/>
                <a:tab pos="7987041" algn="l"/>
                <a:tab pos="8430852" algn="l"/>
                <a:tab pos="8874664" algn="l"/>
                <a:tab pos="8876232" algn="l"/>
                <a:tab pos="9320045" algn="l"/>
                <a:tab pos="9763855" algn="l"/>
                <a:tab pos="10207668" algn="l"/>
              </a:tabLst>
            </a:pPr>
            <a:r>
              <a:rPr lang="pt-BR" sz="2900" dirty="0" smtClean="0">
                <a:solidFill>
                  <a:srgbClr val="000080"/>
                </a:solidFill>
                <a:latin typeface="Palatino Linotype" pitchFamily="18" charset="0"/>
                <a:ea typeface="Verdana" pitchFamily="34" charset="0"/>
                <a:cs typeface="Verdana" pitchFamily="34" charset="0"/>
              </a:rPr>
              <a:t> Exceções:</a:t>
            </a:r>
          </a:p>
          <a:p>
            <a:pPr lvl="1">
              <a:spcBef>
                <a:spcPts val="309"/>
              </a:spcBef>
              <a:spcAft>
                <a:spcPts val="1432"/>
              </a:spcAft>
              <a:buFont typeface="Wingdings" pitchFamily="2" charset="2"/>
              <a:buChar char="ü"/>
              <a:tabLst>
                <a:tab pos="0" algn="l"/>
                <a:tab pos="442243" algn="l"/>
                <a:tab pos="886055" algn="l"/>
                <a:tab pos="1329866" algn="l"/>
                <a:tab pos="1773679" algn="l"/>
                <a:tab pos="2217490" algn="l"/>
                <a:tab pos="2661302" algn="l"/>
                <a:tab pos="3105113" algn="l"/>
                <a:tab pos="3548925" algn="l"/>
                <a:tab pos="3992736" algn="l"/>
                <a:tab pos="4436548" algn="l"/>
                <a:tab pos="4880360" algn="l"/>
                <a:tab pos="5324171" algn="l"/>
                <a:tab pos="5767983" algn="l"/>
                <a:tab pos="6211795" algn="l"/>
                <a:tab pos="6655606" algn="l"/>
                <a:tab pos="7099418" algn="l"/>
                <a:tab pos="7543229" algn="l"/>
                <a:tab pos="7987041" algn="l"/>
                <a:tab pos="8430852" algn="l"/>
                <a:tab pos="8874664" algn="l"/>
                <a:tab pos="8876232" algn="l"/>
                <a:tab pos="9320045" algn="l"/>
                <a:tab pos="9763855" algn="l"/>
                <a:tab pos="10207668" algn="l"/>
              </a:tabLst>
            </a:pPr>
            <a:r>
              <a:rPr lang="pt-BR" sz="2900" dirty="0" smtClean="0">
                <a:solidFill>
                  <a:srgbClr val="000080"/>
                </a:solidFill>
                <a:latin typeface="Palatino Linotype" pitchFamily="18" charset="0"/>
                <a:ea typeface="Verdana" pitchFamily="34" charset="0"/>
                <a:cs typeface="Verdana" pitchFamily="34" charset="0"/>
              </a:rPr>
              <a:t> Existência de mais de um </a:t>
            </a:r>
            <a:r>
              <a:rPr lang="pt-BR" sz="2900" dirty="0" err="1" smtClean="0">
                <a:solidFill>
                  <a:srgbClr val="000080"/>
                </a:solidFill>
                <a:latin typeface="Palatino Linotype" pitchFamily="18" charset="0"/>
                <a:ea typeface="Verdana" pitchFamily="34" charset="0"/>
                <a:cs typeface="Verdana" pitchFamily="34" charset="0"/>
              </a:rPr>
              <a:t>FPAS</a:t>
            </a:r>
            <a:r>
              <a:rPr lang="pt-BR" sz="2900" dirty="0" smtClean="0">
                <a:solidFill>
                  <a:srgbClr val="000080"/>
                </a:solidFill>
                <a:latin typeface="Palatino Linotype" pitchFamily="18" charset="0"/>
                <a:ea typeface="Verdana" pitchFamily="34" charset="0"/>
                <a:cs typeface="Verdana" pitchFamily="34" charset="0"/>
              </a:rPr>
              <a:t> - criar tantas lotações quantos forem os </a:t>
            </a:r>
            <a:r>
              <a:rPr lang="pt-BR" sz="2900" dirty="0" err="1" smtClean="0">
                <a:solidFill>
                  <a:srgbClr val="000080"/>
                </a:solidFill>
                <a:latin typeface="Palatino Linotype" pitchFamily="18" charset="0"/>
                <a:ea typeface="Verdana" pitchFamily="34" charset="0"/>
                <a:cs typeface="Verdana" pitchFamily="34" charset="0"/>
              </a:rPr>
              <a:t>FPAS</a:t>
            </a:r>
            <a:r>
              <a:rPr lang="pt-BR" sz="2900" dirty="0" smtClean="0">
                <a:solidFill>
                  <a:srgbClr val="000080"/>
                </a:solidFill>
                <a:latin typeface="Palatino Linotype" pitchFamily="18" charset="0"/>
                <a:ea typeface="Verdana" pitchFamily="34" charset="0"/>
                <a:cs typeface="Verdana" pitchFamily="34" charset="0"/>
              </a:rPr>
              <a:t>;</a:t>
            </a:r>
          </a:p>
          <a:p>
            <a:pPr lvl="1">
              <a:spcBef>
                <a:spcPts val="309"/>
              </a:spcBef>
              <a:spcAft>
                <a:spcPts val="1432"/>
              </a:spcAft>
              <a:buFont typeface="Wingdings" pitchFamily="2" charset="2"/>
              <a:buChar char="ü"/>
              <a:tabLst>
                <a:tab pos="0" algn="l"/>
                <a:tab pos="442243" algn="l"/>
                <a:tab pos="886055" algn="l"/>
                <a:tab pos="1329866" algn="l"/>
                <a:tab pos="1773679" algn="l"/>
                <a:tab pos="2217490" algn="l"/>
                <a:tab pos="2661302" algn="l"/>
                <a:tab pos="3105113" algn="l"/>
                <a:tab pos="3548925" algn="l"/>
                <a:tab pos="3992736" algn="l"/>
                <a:tab pos="4436548" algn="l"/>
                <a:tab pos="4880360" algn="l"/>
                <a:tab pos="5324171" algn="l"/>
                <a:tab pos="5767983" algn="l"/>
                <a:tab pos="6211795" algn="l"/>
                <a:tab pos="6655606" algn="l"/>
                <a:tab pos="7099418" algn="l"/>
                <a:tab pos="7543229" algn="l"/>
                <a:tab pos="7987041" algn="l"/>
                <a:tab pos="8430852" algn="l"/>
                <a:tab pos="8874664" algn="l"/>
                <a:tab pos="8876232" algn="l"/>
                <a:tab pos="9320045" algn="l"/>
                <a:tab pos="9763855" algn="l"/>
                <a:tab pos="10207668" algn="l"/>
              </a:tabLst>
            </a:pPr>
            <a:r>
              <a:rPr lang="pt-BR" sz="2900" dirty="0" smtClean="0">
                <a:solidFill>
                  <a:srgbClr val="000080"/>
                </a:solidFill>
                <a:latin typeface="Palatino Linotype" pitchFamily="18" charset="0"/>
                <a:ea typeface="Verdana" pitchFamily="34" charset="0"/>
                <a:cs typeface="Verdana" pitchFamily="34" charset="0"/>
              </a:rPr>
              <a:t> Realização de convênios com Terceiros, de forma regionalizada, ou por estabelecimento, para recolhimento direto.</a:t>
            </a:r>
          </a:p>
        </p:txBody>
      </p:sp>
      <p:sp>
        <p:nvSpPr>
          <p:cNvPr id="33794" name="Text Box 2"/>
          <p:cNvSpPr txBox="1">
            <a:spLocks noChangeArrowheads="1"/>
          </p:cNvSpPr>
          <p:nvPr/>
        </p:nvSpPr>
        <p:spPr bwMode="auto">
          <a:xfrm>
            <a:off x="496460" y="1229062"/>
            <a:ext cx="10006440" cy="641147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88908" tIns="44454" rIns="88908" bIns="44454"/>
          <a:lstStyle/>
          <a:p>
            <a:pPr>
              <a:spcBef>
                <a:spcPts val="309"/>
              </a:spcBef>
              <a:spcAft>
                <a:spcPts val="878"/>
              </a:spcAft>
              <a:tabLst>
                <a:tab pos="0" algn="l"/>
                <a:tab pos="442243" algn="l"/>
                <a:tab pos="886055" algn="l"/>
                <a:tab pos="1329866" algn="l"/>
                <a:tab pos="1773679" algn="l"/>
                <a:tab pos="2217490" algn="l"/>
                <a:tab pos="2661302" algn="l"/>
                <a:tab pos="3105113" algn="l"/>
                <a:tab pos="3548925" algn="l"/>
                <a:tab pos="3992736" algn="l"/>
                <a:tab pos="4436548" algn="l"/>
                <a:tab pos="4880360" algn="l"/>
                <a:tab pos="5324171" algn="l"/>
                <a:tab pos="5767983" algn="l"/>
                <a:tab pos="6211795" algn="l"/>
                <a:tab pos="6655606" algn="l"/>
                <a:tab pos="7099418" algn="l"/>
                <a:tab pos="7543229" algn="l"/>
                <a:tab pos="7987041" algn="l"/>
                <a:tab pos="8430852" algn="l"/>
                <a:tab pos="8874664" algn="l"/>
                <a:tab pos="8876232" algn="l"/>
                <a:tab pos="9320045" algn="l"/>
              </a:tabLst>
            </a:pPr>
            <a:r>
              <a:rPr lang="pt-BR" sz="3800" b="1" dirty="0" smtClean="0">
                <a:solidFill>
                  <a:srgbClr val="000080"/>
                </a:solidFill>
                <a:latin typeface="Palatino Linotype" pitchFamily="18" charset="0"/>
                <a:ea typeface="Verdana" pitchFamily="34" charset="0"/>
                <a:cs typeface="Verdana" pitchFamily="34" charset="0"/>
              </a:rPr>
              <a:t>Tabelas</a:t>
            </a:r>
            <a:endParaRPr lang="pt-BR" sz="3800" b="1" dirty="0">
              <a:solidFill>
                <a:srgbClr val="000080"/>
              </a:solidFill>
              <a:latin typeface="Palatino Linotype" pitchFamily="18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Text Box 1"/>
          <p:cNvSpPr txBox="1">
            <a:spLocks noChangeArrowheads="1"/>
          </p:cNvSpPr>
          <p:nvPr/>
        </p:nvSpPr>
        <p:spPr bwMode="auto">
          <a:xfrm>
            <a:off x="568502" y="2326588"/>
            <a:ext cx="10370823" cy="5001312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88908" tIns="44454" rIns="88908" bIns="44454"/>
          <a:lstStyle/>
          <a:p>
            <a:pPr>
              <a:spcBef>
                <a:spcPts val="309"/>
              </a:spcBef>
              <a:spcAft>
                <a:spcPts val="1432"/>
              </a:spcAft>
              <a:tabLst>
                <a:tab pos="0" algn="l"/>
                <a:tab pos="442243" algn="l"/>
                <a:tab pos="886055" algn="l"/>
                <a:tab pos="1329866" algn="l"/>
                <a:tab pos="1773679" algn="l"/>
                <a:tab pos="2217490" algn="l"/>
                <a:tab pos="2661302" algn="l"/>
                <a:tab pos="3105113" algn="l"/>
                <a:tab pos="3548925" algn="l"/>
                <a:tab pos="3992736" algn="l"/>
                <a:tab pos="4436548" algn="l"/>
                <a:tab pos="4880360" algn="l"/>
                <a:tab pos="5324171" algn="l"/>
                <a:tab pos="5767983" algn="l"/>
                <a:tab pos="6211795" algn="l"/>
                <a:tab pos="6655606" algn="l"/>
                <a:tab pos="7099418" algn="l"/>
                <a:tab pos="7543229" algn="l"/>
                <a:tab pos="7987041" algn="l"/>
                <a:tab pos="8430852" algn="l"/>
                <a:tab pos="8874664" algn="l"/>
                <a:tab pos="8876232" algn="l"/>
                <a:tab pos="9320045" algn="l"/>
                <a:tab pos="9763855" algn="l"/>
                <a:tab pos="10207668" algn="l"/>
              </a:tabLst>
            </a:pPr>
            <a:r>
              <a:rPr lang="pt-BR" sz="2900" dirty="0" smtClean="0">
                <a:solidFill>
                  <a:srgbClr val="000080"/>
                </a:solidFill>
                <a:latin typeface="Palatino Linotype" pitchFamily="18" charset="0"/>
                <a:ea typeface="Verdana" pitchFamily="34" charset="0"/>
                <a:cs typeface="Verdana" pitchFamily="34" charset="0"/>
              </a:rPr>
              <a:t>Importante:</a:t>
            </a:r>
          </a:p>
          <a:p>
            <a:pPr lvl="1">
              <a:spcBef>
                <a:spcPts val="309"/>
              </a:spcBef>
              <a:spcAft>
                <a:spcPts val="1432"/>
              </a:spcAft>
              <a:buFont typeface="Wingdings" pitchFamily="2" charset="2"/>
              <a:buChar char="ü"/>
              <a:tabLst>
                <a:tab pos="0" algn="l"/>
                <a:tab pos="442243" algn="l"/>
                <a:tab pos="886055" algn="l"/>
                <a:tab pos="1329866" algn="l"/>
                <a:tab pos="1773679" algn="l"/>
                <a:tab pos="2217490" algn="l"/>
                <a:tab pos="2661302" algn="l"/>
                <a:tab pos="3105113" algn="l"/>
                <a:tab pos="3548925" algn="l"/>
                <a:tab pos="3992736" algn="l"/>
                <a:tab pos="4436548" algn="l"/>
                <a:tab pos="4880360" algn="l"/>
                <a:tab pos="5324171" algn="l"/>
                <a:tab pos="5767983" algn="l"/>
                <a:tab pos="6211795" algn="l"/>
                <a:tab pos="6655606" algn="l"/>
                <a:tab pos="7099418" algn="l"/>
                <a:tab pos="7543229" algn="l"/>
                <a:tab pos="7987041" algn="l"/>
                <a:tab pos="8430852" algn="l"/>
                <a:tab pos="8874664" algn="l"/>
                <a:tab pos="8876232" algn="l"/>
                <a:tab pos="9320045" algn="l"/>
                <a:tab pos="9763855" algn="l"/>
                <a:tab pos="10207668" algn="l"/>
              </a:tabLst>
            </a:pPr>
            <a:r>
              <a:rPr lang="pt-BR" sz="2900" dirty="0" smtClean="0">
                <a:solidFill>
                  <a:srgbClr val="000080"/>
                </a:solidFill>
                <a:latin typeface="Palatino Linotype" pitchFamily="18" charset="0"/>
                <a:ea typeface="Verdana" pitchFamily="34" charset="0"/>
                <a:cs typeface="Verdana" pitchFamily="34" charset="0"/>
              </a:rPr>
              <a:t> Eventos de tabelas devem ser enviados apenas para serem referenciados em algum evento periódico ou não periódico;</a:t>
            </a:r>
          </a:p>
          <a:p>
            <a:pPr lvl="1">
              <a:spcBef>
                <a:spcPts val="309"/>
              </a:spcBef>
              <a:spcAft>
                <a:spcPts val="1432"/>
              </a:spcAft>
              <a:buFont typeface="Wingdings" pitchFamily="2" charset="2"/>
              <a:buChar char="ü"/>
              <a:tabLst>
                <a:tab pos="0" algn="l"/>
                <a:tab pos="442243" algn="l"/>
                <a:tab pos="886055" algn="l"/>
                <a:tab pos="1329866" algn="l"/>
                <a:tab pos="1773679" algn="l"/>
                <a:tab pos="2217490" algn="l"/>
                <a:tab pos="2661302" algn="l"/>
                <a:tab pos="3105113" algn="l"/>
                <a:tab pos="3548925" algn="l"/>
                <a:tab pos="3992736" algn="l"/>
                <a:tab pos="4436548" algn="l"/>
                <a:tab pos="4880360" algn="l"/>
                <a:tab pos="5324171" algn="l"/>
                <a:tab pos="5767983" algn="l"/>
                <a:tab pos="6211795" algn="l"/>
                <a:tab pos="6655606" algn="l"/>
                <a:tab pos="7099418" algn="l"/>
                <a:tab pos="7543229" algn="l"/>
                <a:tab pos="7987041" algn="l"/>
                <a:tab pos="8430852" algn="l"/>
                <a:tab pos="8874664" algn="l"/>
                <a:tab pos="8876232" algn="l"/>
                <a:tab pos="9320045" algn="l"/>
                <a:tab pos="9763855" algn="l"/>
                <a:tab pos="10207668" algn="l"/>
              </a:tabLst>
            </a:pPr>
            <a:r>
              <a:rPr lang="pt-BR" sz="2900" dirty="0" smtClean="0">
                <a:solidFill>
                  <a:srgbClr val="000080"/>
                </a:solidFill>
                <a:latin typeface="Palatino Linotype" pitchFamily="18" charset="0"/>
                <a:ea typeface="Verdana" pitchFamily="34" charset="0"/>
                <a:cs typeface="Verdana" pitchFamily="34" charset="0"/>
              </a:rPr>
              <a:t> Nenhuma informação de qualquer uma das tabelas fora dessa condição básica deve ser enviado ao eSocial ou à </a:t>
            </a:r>
            <a:r>
              <a:rPr lang="pt-BR" sz="2900" dirty="0" err="1" smtClean="0">
                <a:solidFill>
                  <a:srgbClr val="000080"/>
                </a:solidFill>
                <a:latin typeface="Palatino Linotype" pitchFamily="18" charset="0"/>
                <a:ea typeface="Verdana" pitchFamily="34" charset="0"/>
                <a:cs typeface="Verdana" pitchFamily="34" charset="0"/>
              </a:rPr>
              <a:t>EFD-Reinf</a:t>
            </a:r>
            <a:r>
              <a:rPr lang="pt-BR" sz="2900" dirty="0" smtClean="0">
                <a:solidFill>
                  <a:srgbClr val="000080"/>
                </a:solidFill>
                <a:latin typeface="Palatino Linotype" pitchFamily="18" charset="0"/>
                <a:ea typeface="Verdana" pitchFamily="34" charset="0"/>
                <a:cs typeface="Verdana" pitchFamily="34" charset="0"/>
              </a:rPr>
              <a:t>.</a:t>
            </a:r>
          </a:p>
        </p:txBody>
      </p:sp>
      <p:sp>
        <p:nvSpPr>
          <p:cNvPr id="33794" name="Text Box 2"/>
          <p:cNvSpPr txBox="1">
            <a:spLocks noChangeArrowheads="1"/>
          </p:cNvSpPr>
          <p:nvPr/>
        </p:nvSpPr>
        <p:spPr bwMode="auto">
          <a:xfrm>
            <a:off x="496460" y="1279862"/>
            <a:ext cx="10006440" cy="641147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88908" tIns="44454" rIns="88908" bIns="44454"/>
          <a:lstStyle/>
          <a:p>
            <a:pPr>
              <a:spcBef>
                <a:spcPts val="309"/>
              </a:spcBef>
              <a:spcAft>
                <a:spcPts val="878"/>
              </a:spcAft>
              <a:tabLst>
                <a:tab pos="0" algn="l"/>
                <a:tab pos="442243" algn="l"/>
                <a:tab pos="886055" algn="l"/>
                <a:tab pos="1329866" algn="l"/>
                <a:tab pos="1773679" algn="l"/>
                <a:tab pos="2217490" algn="l"/>
                <a:tab pos="2661302" algn="l"/>
                <a:tab pos="3105113" algn="l"/>
                <a:tab pos="3548925" algn="l"/>
                <a:tab pos="3992736" algn="l"/>
                <a:tab pos="4436548" algn="l"/>
                <a:tab pos="4880360" algn="l"/>
                <a:tab pos="5324171" algn="l"/>
                <a:tab pos="5767983" algn="l"/>
                <a:tab pos="6211795" algn="l"/>
                <a:tab pos="6655606" algn="l"/>
                <a:tab pos="7099418" algn="l"/>
                <a:tab pos="7543229" algn="l"/>
                <a:tab pos="7987041" algn="l"/>
                <a:tab pos="8430852" algn="l"/>
                <a:tab pos="8874664" algn="l"/>
                <a:tab pos="8876232" algn="l"/>
                <a:tab pos="9320045" algn="l"/>
              </a:tabLst>
            </a:pPr>
            <a:r>
              <a:rPr lang="pt-BR" sz="3800" b="1" dirty="0" smtClean="0">
                <a:solidFill>
                  <a:srgbClr val="000080"/>
                </a:solidFill>
                <a:latin typeface="Palatino Linotype" pitchFamily="18" charset="0"/>
                <a:ea typeface="Verdana" pitchFamily="34" charset="0"/>
                <a:cs typeface="Verdana" pitchFamily="34" charset="0"/>
              </a:rPr>
              <a:t>Tabelas</a:t>
            </a:r>
            <a:endParaRPr lang="pt-BR" sz="3800" b="1" dirty="0">
              <a:solidFill>
                <a:srgbClr val="000080"/>
              </a:solidFill>
              <a:latin typeface="Palatino Linotype" pitchFamily="18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750460" y="1168760"/>
            <a:ext cx="9518856" cy="641147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88908" tIns="44454" rIns="88908" bIns="44454"/>
          <a:lstStyle/>
          <a:p>
            <a:pPr algn="ctr">
              <a:spcBef>
                <a:spcPts val="309"/>
              </a:spcBef>
              <a:spcAft>
                <a:spcPts val="878"/>
              </a:spcAft>
              <a:tabLst>
                <a:tab pos="0" algn="l"/>
                <a:tab pos="442243" algn="l"/>
                <a:tab pos="886055" algn="l"/>
                <a:tab pos="1329866" algn="l"/>
                <a:tab pos="1773679" algn="l"/>
                <a:tab pos="2217490" algn="l"/>
                <a:tab pos="2661302" algn="l"/>
                <a:tab pos="3105113" algn="l"/>
                <a:tab pos="3548925" algn="l"/>
                <a:tab pos="3992736" algn="l"/>
                <a:tab pos="4436548" algn="l"/>
                <a:tab pos="4880360" algn="l"/>
                <a:tab pos="5324171" algn="l"/>
                <a:tab pos="5767983" algn="l"/>
                <a:tab pos="6211795" algn="l"/>
                <a:tab pos="6655606" algn="l"/>
                <a:tab pos="7099418" algn="l"/>
                <a:tab pos="7543229" algn="l"/>
                <a:tab pos="7987041" algn="l"/>
                <a:tab pos="8430852" algn="l"/>
                <a:tab pos="8874664" algn="l"/>
                <a:tab pos="8876232" algn="l"/>
                <a:tab pos="9320045" algn="l"/>
              </a:tabLst>
            </a:pPr>
            <a:r>
              <a:rPr lang="pt-BR" sz="3200" b="1" dirty="0" smtClean="0">
                <a:solidFill>
                  <a:srgbClr val="000080"/>
                </a:solidFill>
                <a:latin typeface="Palatino Linotype" pitchFamily="18" charset="0"/>
                <a:ea typeface="Verdana" pitchFamily="34" charset="0"/>
                <a:cs typeface="Verdana" pitchFamily="34" charset="0"/>
              </a:rPr>
              <a:t>Integrações </a:t>
            </a:r>
            <a:r>
              <a:rPr lang="pt-BR" sz="3200" b="1" dirty="0" err="1" smtClean="0">
                <a:solidFill>
                  <a:srgbClr val="000080"/>
                </a:solidFill>
                <a:latin typeface="Palatino Linotype" pitchFamily="18" charset="0"/>
                <a:ea typeface="Verdana" pitchFamily="34" charset="0"/>
                <a:cs typeface="Verdana" pitchFamily="34" charset="0"/>
              </a:rPr>
              <a:t>RFB</a:t>
            </a:r>
            <a:r>
              <a:rPr lang="pt-BR" sz="3200" b="1" dirty="0" smtClean="0">
                <a:solidFill>
                  <a:srgbClr val="000080"/>
                </a:solidFill>
                <a:latin typeface="Palatino Linotype" pitchFamily="18" charset="0"/>
                <a:ea typeface="Verdana" pitchFamily="34" charset="0"/>
                <a:cs typeface="Verdana" pitchFamily="34" charset="0"/>
              </a:rPr>
              <a:t> e Caixa</a:t>
            </a:r>
            <a:endParaRPr lang="pt-BR" sz="3200" b="1" dirty="0">
              <a:solidFill>
                <a:srgbClr val="000080"/>
              </a:solidFill>
              <a:latin typeface="Palatino Linotype" pitchFamily="18" charset="0"/>
              <a:ea typeface="Verdana" pitchFamily="34" charset="0"/>
              <a:cs typeface="Verdana" pitchFamily="34" charset="0"/>
            </a:endParaRPr>
          </a:p>
        </p:txBody>
      </p:sp>
      <p:cxnSp>
        <p:nvCxnSpPr>
          <p:cNvPr id="10" name="Conector reto 9"/>
          <p:cNvCxnSpPr/>
          <p:nvPr/>
        </p:nvCxnSpPr>
        <p:spPr>
          <a:xfrm flipV="1">
            <a:off x="228600" y="3978298"/>
            <a:ext cx="10680700" cy="0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tângulo de cantos arredondados 14"/>
          <p:cNvSpPr/>
          <p:nvPr/>
        </p:nvSpPr>
        <p:spPr>
          <a:xfrm>
            <a:off x="1651000" y="4454086"/>
            <a:ext cx="3517900" cy="495300"/>
          </a:xfrm>
          <a:prstGeom prst="round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200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Amb</a:t>
            </a:r>
            <a:r>
              <a:rPr lang="pt-BR" sz="2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. Nac. eSocial</a:t>
            </a:r>
            <a:endParaRPr lang="pt-BR" sz="22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6" name="Retângulo de cantos arredondados 15"/>
          <p:cNvSpPr/>
          <p:nvPr/>
        </p:nvSpPr>
        <p:spPr>
          <a:xfrm>
            <a:off x="6515100" y="4454086"/>
            <a:ext cx="3708400" cy="495300"/>
          </a:xfrm>
          <a:prstGeom prst="round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200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Amb</a:t>
            </a:r>
            <a:r>
              <a:rPr lang="pt-BR" sz="2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. Nac. </a:t>
            </a:r>
            <a:r>
              <a:rPr lang="pt-BR" sz="2200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EFD-Reinf</a:t>
            </a:r>
            <a:endParaRPr lang="pt-BR" sz="22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8" name="Retângulo de cantos arredondados 17"/>
          <p:cNvSpPr/>
          <p:nvPr/>
        </p:nvSpPr>
        <p:spPr>
          <a:xfrm>
            <a:off x="3822700" y="5521502"/>
            <a:ext cx="6807200" cy="495300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200" b="1" dirty="0" smtClean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Ambiente </a:t>
            </a:r>
            <a:r>
              <a:rPr lang="pt-BR" sz="2200" b="1" dirty="0" err="1" smtClean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RFB</a:t>
            </a:r>
            <a:r>
              <a:rPr lang="pt-BR" sz="2200" b="1" dirty="0" smtClean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Unificado – </a:t>
            </a:r>
            <a:r>
              <a:rPr lang="pt-BR" sz="2200" b="1" dirty="0" err="1" smtClean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DCTF</a:t>
            </a:r>
            <a:r>
              <a:rPr lang="pt-BR" sz="2200" b="1" dirty="0" smtClean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Web</a:t>
            </a:r>
            <a:endParaRPr lang="pt-BR" sz="2200" b="1" dirty="0">
              <a:solidFill>
                <a:schemeClr val="tx2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9" name="Fluxograma: Documento 18"/>
          <p:cNvSpPr/>
          <p:nvPr/>
        </p:nvSpPr>
        <p:spPr>
          <a:xfrm>
            <a:off x="6009863" y="6622371"/>
            <a:ext cx="1943100" cy="1028700"/>
          </a:xfrm>
          <a:prstGeom prst="flowChartDocument">
            <a:avLst/>
          </a:prstGeom>
          <a:solidFill>
            <a:srgbClr val="0099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Novo DARF</a:t>
            </a:r>
            <a:endParaRPr lang="pt-BR" sz="22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25" name="Retângulo de cantos arredondados 24"/>
          <p:cNvSpPr/>
          <p:nvPr/>
        </p:nvSpPr>
        <p:spPr>
          <a:xfrm rot="-5400000">
            <a:off x="-114300" y="2847998"/>
            <a:ext cx="1536700" cy="520700"/>
          </a:xfrm>
          <a:prstGeom prst="round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Empresa</a:t>
            </a:r>
            <a:endParaRPr lang="pt-BR" sz="20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26" name="Retângulo de cantos arredondados 25"/>
          <p:cNvSpPr/>
          <p:nvPr/>
        </p:nvSpPr>
        <p:spPr>
          <a:xfrm rot="-5400000">
            <a:off x="-1066800" y="5589341"/>
            <a:ext cx="3467100" cy="520700"/>
          </a:xfrm>
          <a:prstGeom prst="round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Governo</a:t>
            </a:r>
            <a:endParaRPr lang="pt-BR" sz="20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27" name="Fluxograma: Documento 26"/>
          <p:cNvSpPr/>
          <p:nvPr/>
        </p:nvSpPr>
        <p:spPr>
          <a:xfrm>
            <a:off x="1663700" y="6582414"/>
            <a:ext cx="1625910" cy="1019623"/>
          </a:xfrm>
          <a:prstGeom prst="flowChartDocument">
            <a:avLst/>
          </a:prstGeom>
          <a:solidFill>
            <a:srgbClr val="0099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Guia FGTS</a:t>
            </a:r>
            <a:endParaRPr lang="pt-BR" sz="22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29" name="Retângulo de cantos arredondados 28"/>
          <p:cNvSpPr/>
          <p:nvPr/>
        </p:nvSpPr>
        <p:spPr>
          <a:xfrm>
            <a:off x="1625600" y="5534202"/>
            <a:ext cx="1612900" cy="495300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200" b="1" dirty="0" smtClean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Caixa</a:t>
            </a:r>
          </a:p>
        </p:txBody>
      </p:sp>
      <p:sp>
        <p:nvSpPr>
          <p:cNvPr id="34" name="Retângulo de cantos arredondados 33"/>
          <p:cNvSpPr/>
          <p:nvPr/>
        </p:nvSpPr>
        <p:spPr>
          <a:xfrm>
            <a:off x="1384300" y="2768600"/>
            <a:ext cx="2247900" cy="86679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Eventos do</a:t>
            </a:r>
          </a:p>
          <a:p>
            <a:pPr algn="ctr"/>
            <a:r>
              <a:rPr lang="pt-BR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eSocial</a:t>
            </a:r>
            <a:endParaRPr lang="pt-BR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35" name="image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 bwMode="auto">
          <a:xfrm>
            <a:off x="3079048" y="2567462"/>
            <a:ext cx="1076341" cy="455138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</p:pic>
      <p:sp>
        <p:nvSpPr>
          <p:cNvPr id="36" name="Retângulo de cantos arredondados 35"/>
          <p:cNvSpPr/>
          <p:nvPr/>
        </p:nvSpPr>
        <p:spPr>
          <a:xfrm>
            <a:off x="8559801" y="2717800"/>
            <a:ext cx="2266484" cy="85409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Eventos da</a:t>
            </a:r>
          </a:p>
          <a:p>
            <a:pPr algn="ctr"/>
            <a:r>
              <a:rPr lang="pt-BR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EFD-Reinf</a:t>
            </a:r>
            <a:endParaRPr lang="pt-BR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37" name="image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 bwMode="auto">
          <a:xfrm>
            <a:off x="7892348" y="2516662"/>
            <a:ext cx="1076341" cy="455138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</p:pic>
      <p:pic>
        <p:nvPicPr>
          <p:cNvPr id="38" name="pasted-image.pdf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05473" y="2235200"/>
            <a:ext cx="2357355" cy="1724225"/>
          </a:xfrm>
          <a:prstGeom prst="rect">
            <a:avLst/>
          </a:prstGeom>
          <a:ln w="12700">
            <a:miter lim="400000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</p:pic>
      <p:cxnSp>
        <p:nvCxnSpPr>
          <p:cNvPr id="40" name="AutoShape 10"/>
          <p:cNvCxnSpPr>
            <a:cxnSpLocks noChangeShapeType="1"/>
          </p:cNvCxnSpPr>
          <p:nvPr/>
        </p:nvCxnSpPr>
        <p:spPr bwMode="auto">
          <a:xfrm rot="10800000" flipV="1">
            <a:off x="4152900" y="3276600"/>
            <a:ext cx="533400" cy="12700"/>
          </a:xfrm>
          <a:prstGeom prst="straightConnector1">
            <a:avLst/>
          </a:prstGeom>
          <a:noFill/>
          <a:ln w="57150" cap="sq">
            <a:solidFill>
              <a:srgbClr val="006C31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43" name="AutoShape 10"/>
          <p:cNvCxnSpPr>
            <a:cxnSpLocks noChangeShapeType="1"/>
          </p:cNvCxnSpPr>
          <p:nvPr/>
        </p:nvCxnSpPr>
        <p:spPr bwMode="auto">
          <a:xfrm>
            <a:off x="7302500" y="3263900"/>
            <a:ext cx="596900" cy="1588"/>
          </a:xfrm>
          <a:prstGeom prst="straightConnector1">
            <a:avLst/>
          </a:prstGeom>
          <a:noFill/>
          <a:ln w="57150" cap="sq">
            <a:solidFill>
              <a:srgbClr val="006C31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46" name="AutoShape 10"/>
          <p:cNvCxnSpPr>
            <a:cxnSpLocks noChangeShapeType="1"/>
          </p:cNvCxnSpPr>
          <p:nvPr/>
        </p:nvCxnSpPr>
        <p:spPr bwMode="auto">
          <a:xfrm rot="16200000" flipH="1">
            <a:off x="2527300" y="3949700"/>
            <a:ext cx="546100" cy="190500"/>
          </a:xfrm>
          <a:prstGeom prst="straightConnector1">
            <a:avLst/>
          </a:prstGeom>
          <a:noFill/>
          <a:ln w="57150" cap="sq">
            <a:solidFill>
              <a:srgbClr val="006C31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49" name="AutoShape 10"/>
          <p:cNvCxnSpPr>
            <a:cxnSpLocks noChangeShapeType="1"/>
          </p:cNvCxnSpPr>
          <p:nvPr/>
        </p:nvCxnSpPr>
        <p:spPr bwMode="auto">
          <a:xfrm rot="5400000">
            <a:off x="9017000" y="3911600"/>
            <a:ext cx="596900" cy="266700"/>
          </a:xfrm>
          <a:prstGeom prst="straightConnector1">
            <a:avLst/>
          </a:prstGeom>
          <a:noFill/>
          <a:ln w="57150" cap="sq">
            <a:solidFill>
              <a:srgbClr val="006C31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51" name="AutoShape 10"/>
          <p:cNvCxnSpPr>
            <a:cxnSpLocks noChangeShapeType="1"/>
          </p:cNvCxnSpPr>
          <p:nvPr/>
        </p:nvCxnSpPr>
        <p:spPr bwMode="auto">
          <a:xfrm rot="5400000">
            <a:off x="8267700" y="5232400"/>
            <a:ext cx="355600" cy="50800"/>
          </a:xfrm>
          <a:prstGeom prst="straightConnector1">
            <a:avLst/>
          </a:prstGeom>
          <a:noFill/>
          <a:ln w="57150" cap="sq">
            <a:solidFill>
              <a:srgbClr val="006C31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54" name="AutoShape 10"/>
          <p:cNvCxnSpPr>
            <a:cxnSpLocks noChangeShapeType="1"/>
          </p:cNvCxnSpPr>
          <p:nvPr/>
        </p:nvCxnSpPr>
        <p:spPr bwMode="auto">
          <a:xfrm rot="16200000" flipH="1">
            <a:off x="4165600" y="5219700"/>
            <a:ext cx="368300" cy="63500"/>
          </a:xfrm>
          <a:prstGeom prst="straightConnector1">
            <a:avLst/>
          </a:prstGeom>
          <a:noFill/>
          <a:ln w="57150" cap="sq">
            <a:solidFill>
              <a:srgbClr val="006C31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55" name="AutoShape 10"/>
          <p:cNvCxnSpPr>
            <a:cxnSpLocks noChangeShapeType="1"/>
          </p:cNvCxnSpPr>
          <p:nvPr/>
        </p:nvCxnSpPr>
        <p:spPr bwMode="auto">
          <a:xfrm rot="5400000">
            <a:off x="2286000" y="5232400"/>
            <a:ext cx="355600" cy="50800"/>
          </a:xfrm>
          <a:prstGeom prst="straightConnector1">
            <a:avLst/>
          </a:prstGeom>
          <a:noFill/>
          <a:ln w="57150" cap="sq">
            <a:solidFill>
              <a:srgbClr val="006C31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57" name="AutoShape 10"/>
          <p:cNvCxnSpPr>
            <a:cxnSpLocks noChangeShapeType="1"/>
          </p:cNvCxnSpPr>
          <p:nvPr/>
        </p:nvCxnSpPr>
        <p:spPr bwMode="auto">
          <a:xfrm rot="5400000">
            <a:off x="6800850" y="6343650"/>
            <a:ext cx="342900" cy="1588"/>
          </a:xfrm>
          <a:prstGeom prst="straightConnector1">
            <a:avLst/>
          </a:prstGeom>
          <a:noFill/>
          <a:ln w="57150" cap="sq">
            <a:solidFill>
              <a:srgbClr val="006C31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58" name="AutoShape 10"/>
          <p:cNvCxnSpPr>
            <a:cxnSpLocks noChangeShapeType="1"/>
          </p:cNvCxnSpPr>
          <p:nvPr/>
        </p:nvCxnSpPr>
        <p:spPr bwMode="auto">
          <a:xfrm rot="5400000">
            <a:off x="2260600" y="6337300"/>
            <a:ext cx="381000" cy="1588"/>
          </a:xfrm>
          <a:prstGeom prst="straightConnector1">
            <a:avLst/>
          </a:prstGeom>
          <a:noFill/>
          <a:ln w="57150" cap="sq">
            <a:solidFill>
              <a:srgbClr val="006C31"/>
            </a:solidFill>
            <a:miter lim="800000"/>
            <a:headEnd/>
            <a:tailEnd type="triangle" w="med" len="med"/>
          </a:ln>
          <a:effectLst/>
        </p:spPr>
      </p:cxn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6" grpId="0" animBg="1"/>
      <p:bldP spid="18" grpId="0" animBg="1"/>
      <p:bldP spid="19" grpId="0" animBg="1"/>
      <p:bldP spid="27" grpId="0" animBg="1"/>
      <p:bldP spid="29" grpId="0" animBg="1"/>
      <p:bldP spid="34" grpId="0" animBg="1"/>
      <p:bldP spid="36" grpId="0" animBg="1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 descr="Abraco no contribuinte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1161713" cy="7921625"/>
          </a:xfrm>
          <a:prstGeom prst="rect">
            <a:avLst/>
          </a:prstGeom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576262" y="2303463"/>
            <a:ext cx="10421937" cy="47450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5000" rIns="90000" bIns="45000"/>
          <a:lstStyle/>
          <a:p>
            <a:pPr marL="69850" indent="-69850">
              <a:spcBef>
                <a:spcPts val="313"/>
              </a:spcBef>
              <a:spcAft>
                <a:spcPts val="888"/>
              </a:spcAft>
              <a:buFont typeface="Wingdings" charset="2"/>
              <a:buChar char=""/>
              <a:tabLst>
                <a:tab pos="69850" algn="l"/>
                <a:tab pos="517525" algn="l"/>
                <a:tab pos="966788" algn="l"/>
                <a:tab pos="1416050" algn="l"/>
                <a:tab pos="1865313" algn="l"/>
                <a:tab pos="2314575" algn="l"/>
                <a:tab pos="2763838" algn="l"/>
                <a:tab pos="3213100" algn="l"/>
                <a:tab pos="3662363" algn="l"/>
                <a:tab pos="4111625" algn="l"/>
                <a:tab pos="4560888" algn="l"/>
                <a:tab pos="5010150" algn="l"/>
                <a:tab pos="5459413" algn="l"/>
                <a:tab pos="5908675" algn="l"/>
                <a:tab pos="6357938" algn="l"/>
                <a:tab pos="6807200" algn="l"/>
                <a:tab pos="7256463" algn="l"/>
                <a:tab pos="7705725" algn="l"/>
                <a:tab pos="8154988" algn="l"/>
                <a:tab pos="8604250" algn="l"/>
                <a:tab pos="9053513" algn="l"/>
              </a:tabLst>
            </a:pPr>
            <a:r>
              <a:rPr lang="pt-BR" sz="2900" dirty="0" smtClean="0">
                <a:solidFill>
                  <a:srgbClr val="000080"/>
                </a:solidFill>
                <a:latin typeface="Palatino Linotype" pitchFamily="18" charset="0"/>
                <a:ea typeface="Lucida Sans Unicode" charset="0"/>
                <a:cs typeface="Lucida Sans Unicode" charset="0"/>
              </a:rPr>
              <a:t> Espera-se que os sistemas de folha de pagamento dos empregadores sejam utilizados para composição e geração dos eventos remuneratórios * do eSocial</a:t>
            </a:r>
            <a:r>
              <a:rPr lang="pt-BR" sz="2900" dirty="0" smtClean="0">
                <a:solidFill>
                  <a:srgbClr val="000080"/>
                </a:solidFill>
                <a:latin typeface="Palatino Linotype" pitchFamily="18" charset="0"/>
                <a:ea typeface="Lucida Sans Unicode" charset="0"/>
                <a:cs typeface="Lucida Sans Unicode" charset="0"/>
              </a:rPr>
              <a:t>;</a:t>
            </a:r>
          </a:p>
          <a:p>
            <a:pPr marL="69850" indent="-69850">
              <a:spcBef>
                <a:spcPts val="313"/>
              </a:spcBef>
              <a:spcAft>
                <a:spcPts val="888"/>
              </a:spcAft>
              <a:buFont typeface="Wingdings" charset="2"/>
              <a:buChar char=""/>
              <a:tabLst>
                <a:tab pos="69850" algn="l"/>
                <a:tab pos="517525" algn="l"/>
                <a:tab pos="966788" algn="l"/>
                <a:tab pos="1416050" algn="l"/>
                <a:tab pos="1865313" algn="l"/>
                <a:tab pos="2314575" algn="l"/>
                <a:tab pos="2763838" algn="l"/>
                <a:tab pos="3213100" algn="l"/>
                <a:tab pos="3662363" algn="l"/>
                <a:tab pos="4111625" algn="l"/>
                <a:tab pos="4560888" algn="l"/>
                <a:tab pos="5010150" algn="l"/>
                <a:tab pos="5459413" algn="l"/>
                <a:tab pos="5908675" algn="l"/>
                <a:tab pos="6357938" algn="l"/>
                <a:tab pos="6807200" algn="l"/>
                <a:tab pos="7256463" algn="l"/>
                <a:tab pos="7705725" algn="l"/>
                <a:tab pos="8154988" algn="l"/>
                <a:tab pos="8604250" algn="l"/>
                <a:tab pos="9053513" algn="l"/>
              </a:tabLst>
            </a:pPr>
            <a:r>
              <a:rPr lang="pt-BR" sz="2900" dirty="0" smtClean="0">
                <a:solidFill>
                  <a:srgbClr val="000080"/>
                </a:solidFill>
                <a:latin typeface="Palatino Linotype" pitchFamily="18" charset="0"/>
                <a:ea typeface="Lucida Sans Unicode" charset="0"/>
                <a:cs typeface="Lucida Sans Unicode" charset="0"/>
              </a:rPr>
              <a:t> S-1200 e S-1202 </a:t>
            </a:r>
            <a:r>
              <a:rPr lang="pt-BR" sz="2900" dirty="0" smtClean="0">
                <a:solidFill>
                  <a:srgbClr val="000080"/>
                </a:solidFill>
                <a:latin typeface="Palatino Linotype" pitchFamily="18" charset="0"/>
                <a:ea typeface="Lucida Sans Unicode" charset="0"/>
                <a:cs typeface="Lucida Sans Unicode" charset="0"/>
              </a:rPr>
              <a:t>– </a:t>
            </a:r>
            <a:r>
              <a:rPr lang="pt-BR" sz="2900" dirty="0" smtClean="0">
                <a:solidFill>
                  <a:srgbClr val="000080"/>
                </a:solidFill>
                <a:latin typeface="Palatino Linotype" pitchFamily="18" charset="0"/>
                <a:ea typeface="Lucida Sans Unicode" charset="0"/>
                <a:cs typeface="Lucida Sans Unicode" charset="0"/>
              </a:rPr>
              <a:t>remuneração </a:t>
            </a:r>
            <a:r>
              <a:rPr lang="pt-BR" sz="2900" dirty="0" smtClean="0">
                <a:solidFill>
                  <a:srgbClr val="000080"/>
                </a:solidFill>
                <a:latin typeface="Palatino Linotype" pitchFamily="18" charset="0"/>
                <a:ea typeface="Lucida Sans Unicode" charset="0"/>
                <a:cs typeface="Lucida Sans Unicode" charset="0"/>
              </a:rPr>
              <a:t>mensal ou </a:t>
            </a:r>
            <a:r>
              <a:rPr lang="pt-BR" sz="2900" dirty="0" smtClean="0">
                <a:solidFill>
                  <a:srgbClr val="000080"/>
                </a:solidFill>
                <a:latin typeface="Palatino Linotype" pitchFamily="18" charset="0"/>
                <a:ea typeface="Lucida Sans Unicode" charset="0"/>
                <a:cs typeface="Lucida Sans Unicode" charset="0"/>
              </a:rPr>
              <a:t>anual;</a:t>
            </a:r>
          </a:p>
          <a:p>
            <a:pPr marL="69850" indent="-69850">
              <a:spcBef>
                <a:spcPts val="313"/>
              </a:spcBef>
              <a:spcAft>
                <a:spcPts val="888"/>
              </a:spcAft>
              <a:buFont typeface="Wingdings" charset="2"/>
              <a:buChar char=""/>
              <a:tabLst>
                <a:tab pos="69850" algn="l"/>
                <a:tab pos="517525" algn="l"/>
                <a:tab pos="966788" algn="l"/>
                <a:tab pos="1416050" algn="l"/>
                <a:tab pos="1865313" algn="l"/>
                <a:tab pos="2314575" algn="l"/>
                <a:tab pos="2763838" algn="l"/>
                <a:tab pos="3213100" algn="l"/>
                <a:tab pos="3662363" algn="l"/>
                <a:tab pos="4111625" algn="l"/>
                <a:tab pos="4560888" algn="l"/>
                <a:tab pos="5010150" algn="l"/>
                <a:tab pos="5459413" algn="l"/>
                <a:tab pos="5908675" algn="l"/>
                <a:tab pos="6357938" algn="l"/>
                <a:tab pos="6807200" algn="l"/>
                <a:tab pos="7256463" algn="l"/>
                <a:tab pos="7705725" algn="l"/>
                <a:tab pos="8154988" algn="l"/>
                <a:tab pos="8604250" algn="l"/>
                <a:tab pos="9053513" algn="l"/>
              </a:tabLst>
            </a:pPr>
            <a:r>
              <a:rPr lang="pt-BR" sz="2900" dirty="0" smtClean="0">
                <a:solidFill>
                  <a:srgbClr val="000080"/>
                </a:solidFill>
                <a:latin typeface="Palatino Linotype" pitchFamily="18" charset="0"/>
                <a:ea typeface="Lucida Sans Unicode" charset="0"/>
                <a:cs typeface="Lucida Sans Unicode" charset="0"/>
              </a:rPr>
              <a:t> </a:t>
            </a:r>
            <a:r>
              <a:rPr lang="pt-BR" sz="2900" dirty="0" smtClean="0">
                <a:solidFill>
                  <a:srgbClr val="000080"/>
                </a:solidFill>
                <a:latin typeface="Palatino Linotype" pitchFamily="18" charset="0"/>
                <a:ea typeface="Lucida Sans Unicode" charset="0"/>
                <a:cs typeface="Lucida Sans Unicode" charset="0"/>
              </a:rPr>
              <a:t>S-1207 – Benefícios previdenciários de </a:t>
            </a:r>
            <a:r>
              <a:rPr lang="pt-BR" sz="2900" dirty="0" err="1" smtClean="0">
                <a:solidFill>
                  <a:srgbClr val="000080"/>
                </a:solidFill>
                <a:latin typeface="Palatino Linotype" pitchFamily="18" charset="0"/>
                <a:ea typeface="Lucida Sans Unicode" charset="0"/>
                <a:cs typeface="Lucida Sans Unicode" charset="0"/>
              </a:rPr>
              <a:t>RPPS</a:t>
            </a:r>
            <a:r>
              <a:rPr lang="pt-BR" sz="2900" dirty="0" smtClean="0">
                <a:solidFill>
                  <a:srgbClr val="000080"/>
                </a:solidFill>
                <a:latin typeface="Palatino Linotype" pitchFamily="18" charset="0"/>
                <a:ea typeface="Lucida Sans Unicode" charset="0"/>
                <a:cs typeface="Lucida Sans Unicode" charset="0"/>
              </a:rPr>
              <a:t>;</a:t>
            </a:r>
            <a:endParaRPr lang="pt-BR" sz="2900" dirty="0" smtClean="0">
              <a:solidFill>
                <a:srgbClr val="000080"/>
              </a:solidFill>
              <a:latin typeface="Palatino Linotype" pitchFamily="18" charset="0"/>
              <a:ea typeface="Lucida Sans Unicode" charset="0"/>
              <a:cs typeface="Lucida Sans Unicode" charset="0"/>
            </a:endParaRPr>
          </a:p>
          <a:p>
            <a:pPr marL="69850" indent="-69850">
              <a:spcBef>
                <a:spcPts val="313"/>
              </a:spcBef>
              <a:spcAft>
                <a:spcPts val="888"/>
              </a:spcAft>
              <a:buFont typeface="Wingdings" charset="2"/>
              <a:buChar char=""/>
              <a:tabLst>
                <a:tab pos="69850" algn="l"/>
                <a:tab pos="517525" algn="l"/>
                <a:tab pos="966788" algn="l"/>
                <a:tab pos="1416050" algn="l"/>
                <a:tab pos="1865313" algn="l"/>
                <a:tab pos="2314575" algn="l"/>
                <a:tab pos="2763838" algn="l"/>
                <a:tab pos="3213100" algn="l"/>
                <a:tab pos="3662363" algn="l"/>
                <a:tab pos="4111625" algn="l"/>
                <a:tab pos="4560888" algn="l"/>
                <a:tab pos="5010150" algn="l"/>
                <a:tab pos="5459413" algn="l"/>
                <a:tab pos="5908675" algn="l"/>
                <a:tab pos="6357938" algn="l"/>
                <a:tab pos="6807200" algn="l"/>
                <a:tab pos="7256463" algn="l"/>
                <a:tab pos="7705725" algn="l"/>
                <a:tab pos="8154988" algn="l"/>
                <a:tab pos="8604250" algn="l"/>
                <a:tab pos="9053513" algn="l"/>
              </a:tabLst>
            </a:pPr>
            <a:r>
              <a:rPr lang="pt-BR" sz="2900" dirty="0" smtClean="0">
                <a:solidFill>
                  <a:srgbClr val="000080"/>
                </a:solidFill>
                <a:latin typeface="Palatino Linotype" pitchFamily="18" charset="0"/>
                <a:ea typeface="Lucida Sans Unicode" charset="0"/>
                <a:cs typeface="Lucida Sans Unicode" charset="0"/>
              </a:rPr>
              <a:t> S-2299 </a:t>
            </a:r>
            <a:r>
              <a:rPr lang="pt-BR" sz="2900" dirty="0" smtClean="0">
                <a:solidFill>
                  <a:srgbClr val="000080"/>
                </a:solidFill>
                <a:latin typeface="Palatino Linotype" pitchFamily="18" charset="0"/>
                <a:ea typeface="Lucida Sans Unicode" charset="0"/>
                <a:cs typeface="Lucida Sans Unicode" charset="0"/>
              </a:rPr>
              <a:t>e S-2399 </a:t>
            </a:r>
            <a:r>
              <a:rPr lang="pt-BR" sz="2900" dirty="0" smtClean="0">
                <a:solidFill>
                  <a:srgbClr val="000080"/>
                </a:solidFill>
                <a:latin typeface="Palatino Linotype" pitchFamily="18" charset="0"/>
                <a:ea typeface="Lucida Sans Unicode" charset="0"/>
                <a:cs typeface="Lucida Sans Unicode" charset="0"/>
              </a:rPr>
              <a:t>– Eventos </a:t>
            </a:r>
            <a:r>
              <a:rPr lang="pt-BR" sz="2900" dirty="0" smtClean="0">
                <a:solidFill>
                  <a:srgbClr val="000080"/>
                </a:solidFill>
                <a:latin typeface="Palatino Linotype" pitchFamily="18" charset="0"/>
                <a:ea typeface="Lucida Sans Unicode" charset="0"/>
                <a:cs typeface="Lucida Sans Unicode" charset="0"/>
              </a:rPr>
              <a:t>de desligamento - verbas </a:t>
            </a:r>
            <a:r>
              <a:rPr lang="pt-BR" sz="2900" dirty="0" smtClean="0">
                <a:solidFill>
                  <a:srgbClr val="000080"/>
                </a:solidFill>
                <a:latin typeface="Palatino Linotype" pitchFamily="18" charset="0"/>
                <a:ea typeface="Lucida Sans Unicode" charset="0"/>
                <a:cs typeface="Lucida Sans Unicode" charset="0"/>
              </a:rPr>
              <a:t>rescisórias.</a:t>
            </a:r>
            <a:endParaRPr lang="pt-BR" sz="2900" dirty="0" smtClean="0">
              <a:solidFill>
                <a:srgbClr val="000080"/>
              </a:solidFill>
              <a:latin typeface="Palatino Linotype" pitchFamily="18" charset="0"/>
              <a:ea typeface="Lucida Sans Unicode" charset="0"/>
              <a:cs typeface="Lucida Sans Unicode" charset="0"/>
            </a:endParaRPr>
          </a:p>
          <a:p>
            <a:pPr marL="69850" indent="-69850">
              <a:spcBef>
                <a:spcPts val="313"/>
              </a:spcBef>
              <a:spcAft>
                <a:spcPts val="888"/>
              </a:spcAft>
              <a:buFont typeface="Wingdings" charset="2"/>
              <a:buChar char=""/>
              <a:tabLst>
                <a:tab pos="69850" algn="l"/>
                <a:tab pos="517525" algn="l"/>
                <a:tab pos="966788" algn="l"/>
                <a:tab pos="1416050" algn="l"/>
                <a:tab pos="1865313" algn="l"/>
                <a:tab pos="2314575" algn="l"/>
                <a:tab pos="2763838" algn="l"/>
                <a:tab pos="3213100" algn="l"/>
                <a:tab pos="3662363" algn="l"/>
                <a:tab pos="4111625" algn="l"/>
                <a:tab pos="4560888" algn="l"/>
                <a:tab pos="5010150" algn="l"/>
                <a:tab pos="5459413" algn="l"/>
                <a:tab pos="5908675" algn="l"/>
                <a:tab pos="6357938" algn="l"/>
                <a:tab pos="6807200" algn="l"/>
                <a:tab pos="7256463" algn="l"/>
                <a:tab pos="7705725" algn="l"/>
                <a:tab pos="8154988" algn="l"/>
                <a:tab pos="8604250" algn="l"/>
                <a:tab pos="9053513" algn="l"/>
              </a:tabLst>
            </a:pPr>
            <a:endParaRPr lang="pt-BR" sz="2900" dirty="0" smtClean="0">
              <a:solidFill>
                <a:srgbClr val="000080"/>
              </a:solidFill>
              <a:latin typeface="Palatino Linotype" pitchFamily="18" charset="0"/>
              <a:ea typeface="Lucida Sans Unicode" charset="0"/>
              <a:cs typeface="Lucida Sans Unicode" charset="0"/>
            </a:endParaRPr>
          </a:p>
          <a:p>
            <a:pPr marL="69850" indent="-69850">
              <a:spcBef>
                <a:spcPts val="313"/>
              </a:spcBef>
              <a:spcAft>
                <a:spcPts val="888"/>
              </a:spcAft>
              <a:tabLst>
                <a:tab pos="69850" algn="l"/>
                <a:tab pos="517525" algn="l"/>
                <a:tab pos="966788" algn="l"/>
                <a:tab pos="1416050" algn="l"/>
                <a:tab pos="1865313" algn="l"/>
                <a:tab pos="2314575" algn="l"/>
                <a:tab pos="2763838" algn="l"/>
                <a:tab pos="3213100" algn="l"/>
                <a:tab pos="3662363" algn="l"/>
                <a:tab pos="4111625" algn="l"/>
                <a:tab pos="4560888" algn="l"/>
                <a:tab pos="5010150" algn="l"/>
                <a:tab pos="5459413" algn="l"/>
                <a:tab pos="5908675" algn="l"/>
                <a:tab pos="6357938" algn="l"/>
                <a:tab pos="6807200" algn="l"/>
                <a:tab pos="7256463" algn="l"/>
                <a:tab pos="7705725" algn="l"/>
                <a:tab pos="8154988" algn="l"/>
                <a:tab pos="8604250" algn="l"/>
                <a:tab pos="9053513" algn="l"/>
              </a:tabLst>
            </a:pPr>
            <a:r>
              <a:rPr lang="pt-BR" sz="2900" dirty="0" smtClean="0">
                <a:solidFill>
                  <a:srgbClr val="000080"/>
                </a:solidFill>
                <a:latin typeface="Palatino Linotype" pitchFamily="18" charset="0"/>
                <a:ea typeface="Lucida Sans Unicode" charset="0"/>
                <a:cs typeface="Lucida Sans Unicode" charset="0"/>
              </a:rPr>
              <a:t>* Eventos que possuem informações de remuneração.</a:t>
            </a: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503238" y="1295400"/>
            <a:ext cx="6048375" cy="6477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5000" rIns="90000" bIns="45000"/>
          <a:lstStyle/>
          <a:p>
            <a:pPr algn="l">
              <a:spcBef>
                <a:spcPts val="313"/>
              </a:spcBef>
              <a:spcAft>
                <a:spcPts val="888"/>
              </a:spcAft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t-BR" sz="3800" b="1" dirty="0" smtClean="0">
                <a:solidFill>
                  <a:srgbClr val="000080"/>
                </a:solidFill>
                <a:latin typeface="Palatino Linotype" pitchFamily="18" charset="0"/>
                <a:ea typeface="Lucida Sans Unicode" charset="0"/>
                <a:cs typeface="Lucida Sans Unicode" charset="0"/>
              </a:rPr>
              <a:t>Eventos de remuneração</a:t>
            </a:r>
            <a:endParaRPr lang="pt-BR" sz="3800" b="1" dirty="0">
              <a:solidFill>
                <a:srgbClr val="000080"/>
              </a:solidFill>
              <a:latin typeface="Palatino Linotype" pitchFamily="18" charset="0"/>
              <a:ea typeface="Lucida Sans Unicode" charset="0"/>
              <a:cs typeface="Lucida Sans Unicode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 descr="Obrigado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50631" y="3031428"/>
            <a:ext cx="1947069" cy="2243834"/>
          </a:xfrm>
          <a:prstGeom prst="rect">
            <a:avLst/>
          </a:prstGeom>
          <a:effectLst>
            <a:outerShdw blurRad="101600" dist="762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1131460" y="1838662"/>
            <a:ext cx="2754740" cy="641147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88908" tIns="44454" rIns="88908" bIns="44454"/>
          <a:lstStyle/>
          <a:p>
            <a:pPr>
              <a:spcBef>
                <a:spcPts val="309"/>
              </a:spcBef>
              <a:spcAft>
                <a:spcPts val="878"/>
              </a:spcAft>
              <a:tabLst>
                <a:tab pos="0" algn="l"/>
                <a:tab pos="442243" algn="l"/>
                <a:tab pos="886055" algn="l"/>
                <a:tab pos="1329866" algn="l"/>
                <a:tab pos="1773679" algn="l"/>
                <a:tab pos="2217490" algn="l"/>
                <a:tab pos="2661302" algn="l"/>
                <a:tab pos="3105113" algn="l"/>
                <a:tab pos="3548925" algn="l"/>
                <a:tab pos="3992736" algn="l"/>
                <a:tab pos="4436548" algn="l"/>
                <a:tab pos="4880360" algn="l"/>
                <a:tab pos="5324171" algn="l"/>
                <a:tab pos="5767983" algn="l"/>
                <a:tab pos="6211795" algn="l"/>
                <a:tab pos="6655606" algn="l"/>
                <a:tab pos="7099418" algn="l"/>
                <a:tab pos="7543229" algn="l"/>
                <a:tab pos="7987041" algn="l"/>
                <a:tab pos="8430852" algn="l"/>
                <a:tab pos="8874664" algn="l"/>
                <a:tab pos="8876232" algn="l"/>
                <a:tab pos="9320045" algn="l"/>
              </a:tabLst>
            </a:pPr>
            <a:r>
              <a:rPr lang="pt-BR" sz="3800" b="1" i="1" dirty="0" smtClean="0">
                <a:solidFill>
                  <a:srgbClr val="000080"/>
                </a:solidFill>
                <a:latin typeface="Palatino Linotype" pitchFamily="18" charset="0"/>
                <a:ea typeface="Verdana" pitchFamily="34" charset="0"/>
                <a:cs typeface="Verdana" pitchFamily="34" charset="0"/>
              </a:rPr>
              <a:t>Obrigado!</a:t>
            </a:r>
            <a:endParaRPr lang="pt-BR" sz="3800" b="1" i="1" dirty="0">
              <a:solidFill>
                <a:srgbClr val="000080"/>
              </a:solidFill>
              <a:latin typeface="Palatino Linotype" pitchFamily="18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3987800" y="6172200"/>
            <a:ext cx="6692900" cy="14478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88908" tIns="44454" rIns="88908" bIns="44454"/>
          <a:lstStyle/>
          <a:p>
            <a:pPr algn="r">
              <a:spcBef>
                <a:spcPts val="309"/>
              </a:spcBef>
              <a:spcAft>
                <a:spcPts val="878"/>
              </a:spcAft>
              <a:tabLst>
                <a:tab pos="0" algn="l"/>
                <a:tab pos="442243" algn="l"/>
                <a:tab pos="886055" algn="l"/>
                <a:tab pos="1329866" algn="l"/>
                <a:tab pos="1773679" algn="l"/>
                <a:tab pos="2217490" algn="l"/>
                <a:tab pos="2661302" algn="l"/>
                <a:tab pos="3105113" algn="l"/>
                <a:tab pos="3548925" algn="l"/>
                <a:tab pos="3992736" algn="l"/>
                <a:tab pos="4436548" algn="l"/>
                <a:tab pos="4880360" algn="l"/>
                <a:tab pos="5324171" algn="l"/>
                <a:tab pos="5767983" algn="l"/>
                <a:tab pos="6211795" algn="l"/>
                <a:tab pos="6655606" algn="l"/>
                <a:tab pos="7099418" algn="l"/>
                <a:tab pos="7543229" algn="l"/>
                <a:tab pos="7987041" algn="l"/>
                <a:tab pos="8430852" algn="l"/>
                <a:tab pos="8874664" algn="l"/>
                <a:tab pos="8876232" algn="l"/>
                <a:tab pos="9320045" algn="l"/>
              </a:tabLst>
            </a:pPr>
            <a:r>
              <a:rPr lang="pt-BR" sz="2800" b="1" i="1" dirty="0" smtClean="0">
                <a:solidFill>
                  <a:srgbClr val="000080"/>
                </a:solidFill>
                <a:latin typeface="Palatino Linotype" pitchFamily="18" charset="0"/>
                <a:ea typeface="Verdana" pitchFamily="34" charset="0"/>
                <a:cs typeface="Verdana" pitchFamily="34" charset="0"/>
              </a:rPr>
              <a:t>Samuel </a:t>
            </a:r>
            <a:r>
              <a:rPr lang="pt-BR" sz="2800" b="1" i="1" dirty="0" err="1" smtClean="0">
                <a:solidFill>
                  <a:srgbClr val="000080"/>
                </a:solidFill>
                <a:latin typeface="Palatino Linotype" pitchFamily="18" charset="0"/>
                <a:ea typeface="Verdana" pitchFamily="34" charset="0"/>
                <a:cs typeface="Verdana" pitchFamily="34" charset="0"/>
              </a:rPr>
              <a:t>Kruger</a:t>
            </a:r>
            <a:endParaRPr lang="pt-BR" sz="2800" b="1" i="1" dirty="0" smtClean="0">
              <a:solidFill>
                <a:srgbClr val="000080"/>
              </a:solidFill>
              <a:latin typeface="Palatino Linotype" pitchFamily="18" charset="0"/>
              <a:ea typeface="Verdana" pitchFamily="34" charset="0"/>
              <a:cs typeface="Verdana" pitchFamily="34" charset="0"/>
            </a:endParaRPr>
          </a:p>
          <a:p>
            <a:pPr algn="r">
              <a:spcBef>
                <a:spcPts val="0"/>
              </a:spcBef>
              <a:spcAft>
                <a:spcPts val="0"/>
              </a:spcAft>
              <a:tabLst>
                <a:tab pos="0" algn="l"/>
                <a:tab pos="442243" algn="l"/>
                <a:tab pos="886055" algn="l"/>
                <a:tab pos="1329866" algn="l"/>
                <a:tab pos="1773679" algn="l"/>
                <a:tab pos="2217490" algn="l"/>
                <a:tab pos="2661302" algn="l"/>
                <a:tab pos="3105113" algn="l"/>
                <a:tab pos="3548925" algn="l"/>
                <a:tab pos="3992736" algn="l"/>
                <a:tab pos="4436548" algn="l"/>
                <a:tab pos="4880360" algn="l"/>
                <a:tab pos="5324171" algn="l"/>
                <a:tab pos="5767983" algn="l"/>
                <a:tab pos="6211795" algn="l"/>
                <a:tab pos="6655606" algn="l"/>
                <a:tab pos="7099418" algn="l"/>
                <a:tab pos="7543229" algn="l"/>
                <a:tab pos="7987041" algn="l"/>
                <a:tab pos="8430852" algn="l"/>
                <a:tab pos="8874664" algn="l"/>
                <a:tab pos="8876232" algn="l"/>
                <a:tab pos="9320045" algn="l"/>
              </a:tabLst>
            </a:pPr>
            <a:r>
              <a:rPr lang="pt-BR" sz="2400" i="1" dirty="0" smtClean="0">
                <a:solidFill>
                  <a:srgbClr val="000080"/>
                </a:solidFill>
                <a:latin typeface="Palatino Linotype" pitchFamily="18" charset="0"/>
                <a:ea typeface="Verdana" pitchFamily="34" charset="0"/>
                <a:cs typeface="Verdana" pitchFamily="34" charset="0"/>
              </a:rPr>
              <a:t>Auditor-Fiscal da Receita Federal do Brasil</a:t>
            </a:r>
          </a:p>
          <a:p>
            <a:pPr algn="r">
              <a:spcBef>
                <a:spcPts val="0"/>
              </a:spcBef>
              <a:spcAft>
                <a:spcPts val="0"/>
              </a:spcAft>
              <a:tabLst>
                <a:tab pos="0" algn="l"/>
                <a:tab pos="442243" algn="l"/>
                <a:tab pos="886055" algn="l"/>
                <a:tab pos="1329866" algn="l"/>
                <a:tab pos="1773679" algn="l"/>
                <a:tab pos="2217490" algn="l"/>
                <a:tab pos="2661302" algn="l"/>
                <a:tab pos="3105113" algn="l"/>
                <a:tab pos="3548925" algn="l"/>
                <a:tab pos="3992736" algn="l"/>
                <a:tab pos="4436548" algn="l"/>
                <a:tab pos="4880360" algn="l"/>
                <a:tab pos="5324171" algn="l"/>
                <a:tab pos="5767983" algn="l"/>
                <a:tab pos="6211795" algn="l"/>
                <a:tab pos="6655606" algn="l"/>
                <a:tab pos="7099418" algn="l"/>
                <a:tab pos="7543229" algn="l"/>
                <a:tab pos="7987041" algn="l"/>
                <a:tab pos="8430852" algn="l"/>
                <a:tab pos="8874664" algn="l"/>
                <a:tab pos="8876232" algn="l"/>
                <a:tab pos="9320045" algn="l"/>
              </a:tabLst>
            </a:pPr>
            <a:r>
              <a:rPr lang="pt-BR" sz="2400" i="1" dirty="0" smtClean="0">
                <a:solidFill>
                  <a:srgbClr val="000080"/>
                </a:solidFill>
                <a:latin typeface="Palatino Linotype" pitchFamily="18" charset="0"/>
                <a:ea typeface="Verdana" pitchFamily="34" charset="0"/>
                <a:cs typeface="Verdana" pitchFamily="34" charset="0"/>
              </a:rPr>
              <a:t>http://receita.fazenda.gov.br</a:t>
            </a:r>
            <a:endParaRPr lang="pt-BR" sz="2400" i="1" dirty="0">
              <a:solidFill>
                <a:srgbClr val="000080"/>
              </a:solidFill>
              <a:latin typeface="Palatino Linotype" pitchFamily="18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tângulo de cantos arredondados 9"/>
          <p:cNvSpPr/>
          <p:nvPr/>
        </p:nvSpPr>
        <p:spPr>
          <a:xfrm>
            <a:off x="7277100" y="2159000"/>
            <a:ext cx="3035300" cy="4292600"/>
          </a:xfrm>
          <a:prstGeom prst="roundRect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3794" name="Text Box 2"/>
          <p:cNvSpPr txBox="1">
            <a:spLocks noChangeArrowheads="1"/>
          </p:cNvSpPr>
          <p:nvPr/>
        </p:nvSpPr>
        <p:spPr bwMode="auto">
          <a:xfrm>
            <a:off x="496460" y="1279862"/>
            <a:ext cx="10006440" cy="641147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88908" tIns="44454" rIns="88908" bIns="44454"/>
          <a:lstStyle/>
          <a:p>
            <a:pPr>
              <a:spcBef>
                <a:spcPts val="309"/>
              </a:spcBef>
              <a:spcAft>
                <a:spcPts val="878"/>
              </a:spcAft>
              <a:tabLst>
                <a:tab pos="0" algn="l"/>
                <a:tab pos="442243" algn="l"/>
                <a:tab pos="886055" algn="l"/>
                <a:tab pos="1329866" algn="l"/>
                <a:tab pos="1773679" algn="l"/>
                <a:tab pos="2217490" algn="l"/>
                <a:tab pos="2661302" algn="l"/>
                <a:tab pos="3105113" algn="l"/>
                <a:tab pos="3548925" algn="l"/>
                <a:tab pos="3992736" algn="l"/>
                <a:tab pos="4436548" algn="l"/>
                <a:tab pos="4880360" algn="l"/>
                <a:tab pos="5324171" algn="l"/>
                <a:tab pos="5767983" algn="l"/>
                <a:tab pos="6211795" algn="l"/>
                <a:tab pos="6655606" algn="l"/>
                <a:tab pos="7099418" algn="l"/>
                <a:tab pos="7543229" algn="l"/>
                <a:tab pos="7987041" algn="l"/>
                <a:tab pos="8430852" algn="l"/>
                <a:tab pos="8874664" algn="l"/>
                <a:tab pos="8876232" algn="l"/>
                <a:tab pos="9320045" algn="l"/>
              </a:tabLst>
            </a:pPr>
            <a:r>
              <a:rPr lang="pt-BR" sz="3800" b="1" dirty="0" err="1" smtClean="0">
                <a:solidFill>
                  <a:srgbClr val="000080"/>
                </a:solidFill>
                <a:latin typeface="Palatino Linotype" pitchFamily="18" charset="0"/>
                <a:ea typeface="Verdana" pitchFamily="34" charset="0"/>
                <a:cs typeface="Verdana" pitchFamily="34" charset="0"/>
              </a:rPr>
              <a:t>Webservice</a:t>
            </a:r>
            <a:r>
              <a:rPr lang="pt-BR" sz="3800" b="1" dirty="0" smtClean="0">
                <a:solidFill>
                  <a:srgbClr val="000080"/>
                </a:solidFill>
                <a:latin typeface="Palatino Linotype" pitchFamily="18" charset="0"/>
                <a:ea typeface="Verdana" pitchFamily="34" charset="0"/>
                <a:cs typeface="Verdana" pitchFamily="34" charset="0"/>
              </a:rPr>
              <a:t> – arquivos XML</a:t>
            </a:r>
            <a:endParaRPr lang="pt-BR" sz="3800" b="1" dirty="0">
              <a:solidFill>
                <a:srgbClr val="000080"/>
              </a:solidFill>
              <a:latin typeface="Palatino Linotype" pitchFamily="18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558800" y="5334000"/>
            <a:ext cx="3238500" cy="830997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sz="4800" b="1" dirty="0" err="1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ERP</a:t>
            </a:r>
            <a:endParaRPr lang="pt-BR" sz="4800" b="1" dirty="0">
              <a:solidFill>
                <a:schemeClr val="bg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645400" y="3924301"/>
            <a:ext cx="2298700" cy="584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sp>
        <p:nvSpPr>
          <p:cNvPr id="8" name="Seta para a esquerda 7"/>
          <p:cNvSpPr/>
          <p:nvPr/>
        </p:nvSpPr>
        <p:spPr>
          <a:xfrm>
            <a:off x="4508500" y="4165600"/>
            <a:ext cx="2120900" cy="48463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1" name="Text Box 2"/>
          <p:cNvSpPr txBox="1">
            <a:spLocks noChangeArrowheads="1"/>
          </p:cNvSpPr>
          <p:nvPr/>
        </p:nvSpPr>
        <p:spPr bwMode="auto">
          <a:xfrm>
            <a:off x="483760" y="6905962"/>
            <a:ext cx="10006440" cy="641147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88908" tIns="44454" rIns="88908" bIns="44454"/>
          <a:lstStyle/>
          <a:p>
            <a:pPr>
              <a:spcBef>
                <a:spcPts val="309"/>
              </a:spcBef>
              <a:spcAft>
                <a:spcPts val="878"/>
              </a:spcAft>
              <a:tabLst>
                <a:tab pos="0" algn="l"/>
                <a:tab pos="442243" algn="l"/>
                <a:tab pos="886055" algn="l"/>
                <a:tab pos="1329866" algn="l"/>
                <a:tab pos="1773679" algn="l"/>
                <a:tab pos="2217490" algn="l"/>
                <a:tab pos="2661302" algn="l"/>
                <a:tab pos="3105113" algn="l"/>
                <a:tab pos="3548925" algn="l"/>
                <a:tab pos="3992736" algn="l"/>
                <a:tab pos="4436548" algn="l"/>
                <a:tab pos="4880360" algn="l"/>
                <a:tab pos="5324171" algn="l"/>
                <a:tab pos="5767983" algn="l"/>
                <a:tab pos="6211795" algn="l"/>
                <a:tab pos="6655606" algn="l"/>
                <a:tab pos="7099418" algn="l"/>
                <a:tab pos="7543229" algn="l"/>
                <a:tab pos="7987041" algn="l"/>
                <a:tab pos="8430852" algn="l"/>
                <a:tab pos="8874664" algn="l"/>
                <a:tab pos="8876232" algn="l"/>
                <a:tab pos="9320045" algn="l"/>
              </a:tabLst>
            </a:pPr>
            <a:r>
              <a:rPr lang="pt-BR" sz="2800" dirty="0" smtClean="0">
                <a:solidFill>
                  <a:srgbClr val="000080"/>
                </a:solidFill>
                <a:latin typeface="Palatino Linotype" pitchFamily="18" charset="0"/>
                <a:ea typeface="Verdana" pitchFamily="34" charset="0"/>
                <a:cs typeface="Verdana" pitchFamily="34" charset="0"/>
              </a:rPr>
              <a:t>Transmissão direta, sem </a:t>
            </a:r>
            <a:r>
              <a:rPr lang="pt-BR" sz="2800" dirty="0" err="1" smtClean="0">
                <a:solidFill>
                  <a:srgbClr val="000080"/>
                </a:solidFill>
                <a:latin typeface="Palatino Linotype" pitchFamily="18" charset="0"/>
                <a:ea typeface="Verdana" pitchFamily="34" charset="0"/>
                <a:cs typeface="Verdana" pitchFamily="34" charset="0"/>
              </a:rPr>
              <a:t>PGD</a:t>
            </a:r>
            <a:r>
              <a:rPr lang="pt-BR" sz="2800" dirty="0" smtClean="0">
                <a:solidFill>
                  <a:srgbClr val="000080"/>
                </a:solidFill>
                <a:latin typeface="Palatino Linotype" pitchFamily="18" charset="0"/>
                <a:ea typeface="Verdana" pitchFamily="34" charset="0"/>
                <a:cs typeface="Verdana" pitchFamily="34" charset="0"/>
              </a:rPr>
              <a:t>.</a:t>
            </a:r>
            <a:endParaRPr lang="pt-BR" sz="2800" dirty="0">
              <a:solidFill>
                <a:srgbClr val="000080"/>
              </a:solidFill>
              <a:latin typeface="Palatino Linotype" pitchFamily="18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12" name="pasted-image.pdf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 flipH="1">
            <a:off x="558800" y="2178907"/>
            <a:ext cx="3234013" cy="3155401"/>
          </a:xfrm>
          <a:prstGeom prst="rect">
            <a:avLst/>
          </a:prstGeom>
          <a:ln w="12700">
            <a:miter lim="400000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</p:pic>
      <p:sp>
        <p:nvSpPr>
          <p:cNvPr id="7" name="Seta para a direita 6"/>
          <p:cNvSpPr/>
          <p:nvPr/>
        </p:nvSpPr>
        <p:spPr>
          <a:xfrm>
            <a:off x="4495800" y="3568700"/>
            <a:ext cx="2146300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14" name="image.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 bwMode="auto">
          <a:xfrm>
            <a:off x="4884836" y="2474582"/>
            <a:ext cx="1416854" cy="599126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 additive="repl"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576262" y="2303463"/>
            <a:ext cx="10421937" cy="47450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5000" rIns="90000" bIns="45000"/>
          <a:lstStyle/>
          <a:p>
            <a:pPr marL="69850" indent="-69850" algn="l">
              <a:spcBef>
                <a:spcPts val="313"/>
              </a:spcBef>
              <a:spcAft>
                <a:spcPts val="888"/>
              </a:spcAft>
              <a:buFont typeface="Wingdings" charset="2"/>
              <a:buChar char=""/>
              <a:tabLst>
                <a:tab pos="69850" algn="l"/>
                <a:tab pos="517525" algn="l"/>
                <a:tab pos="966788" algn="l"/>
                <a:tab pos="1416050" algn="l"/>
                <a:tab pos="1865313" algn="l"/>
                <a:tab pos="2314575" algn="l"/>
                <a:tab pos="2763838" algn="l"/>
                <a:tab pos="3213100" algn="l"/>
                <a:tab pos="3662363" algn="l"/>
                <a:tab pos="4111625" algn="l"/>
                <a:tab pos="4560888" algn="l"/>
                <a:tab pos="5010150" algn="l"/>
                <a:tab pos="5459413" algn="l"/>
                <a:tab pos="5908675" algn="l"/>
                <a:tab pos="6357938" algn="l"/>
                <a:tab pos="6807200" algn="l"/>
                <a:tab pos="7256463" algn="l"/>
                <a:tab pos="7705725" algn="l"/>
                <a:tab pos="8154988" algn="l"/>
                <a:tab pos="8604250" algn="l"/>
                <a:tab pos="9053513" algn="l"/>
              </a:tabLst>
            </a:pPr>
            <a:r>
              <a:rPr lang="pt-BR" sz="2900" dirty="0" smtClean="0">
                <a:solidFill>
                  <a:srgbClr val="000080"/>
                </a:solidFill>
                <a:latin typeface="Palatino Linotype" pitchFamily="18" charset="0"/>
                <a:ea typeface="Lucida Sans Unicode" charset="0"/>
                <a:cs typeface="Lucida Sans Unicode" charset="0"/>
              </a:rPr>
              <a:t> </a:t>
            </a:r>
            <a:r>
              <a:rPr lang="pt-BR" sz="2900" dirty="0" smtClean="0">
                <a:solidFill>
                  <a:srgbClr val="000080"/>
                </a:solidFill>
                <a:latin typeface="Palatino Linotype" pitchFamily="18" charset="0"/>
                <a:ea typeface="Lucida Sans Unicode" charset="0"/>
                <a:cs typeface="Lucida Sans Unicode" charset="0"/>
              </a:rPr>
              <a:t>Um arquivo para cada trabalhador;</a:t>
            </a: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503238" y="1295400"/>
            <a:ext cx="6048375" cy="6477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5000" rIns="90000" bIns="45000"/>
          <a:lstStyle/>
          <a:p>
            <a:pPr algn="l">
              <a:spcBef>
                <a:spcPts val="313"/>
              </a:spcBef>
              <a:spcAft>
                <a:spcPts val="888"/>
              </a:spcAft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t-BR" sz="3800" b="1" dirty="0" smtClean="0">
                <a:solidFill>
                  <a:srgbClr val="000080"/>
                </a:solidFill>
                <a:latin typeface="Palatino Linotype" pitchFamily="18" charset="0"/>
                <a:ea typeface="Lucida Sans Unicode" charset="0"/>
                <a:cs typeface="Lucida Sans Unicode" charset="0"/>
              </a:rPr>
              <a:t>Eventos </a:t>
            </a:r>
            <a:r>
              <a:rPr lang="pt-BR" sz="3800" b="1" smtClean="0">
                <a:solidFill>
                  <a:srgbClr val="000080"/>
                </a:solidFill>
                <a:latin typeface="Palatino Linotype" pitchFamily="18" charset="0"/>
                <a:ea typeface="Lucida Sans Unicode" charset="0"/>
                <a:cs typeface="Lucida Sans Unicode" charset="0"/>
              </a:rPr>
              <a:t>de Remuneração</a:t>
            </a:r>
            <a:endParaRPr lang="pt-BR" sz="3800" b="1" dirty="0">
              <a:solidFill>
                <a:srgbClr val="000080"/>
              </a:solidFill>
              <a:latin typeface="Palatino Linotype" pitchFamily="18" charset="0"/>
              <a:ea typeface="Lucida Sans Unicode" charset="0"/>
              <a:cs typeface="Lucida Sans Unicode" charset="0"/>
            </a:endParaRPr>
          </a:p>
        </p:txBody>
      </p:sp>
      <p:pic>
        <p:nvPicPr>
          <p:cNvPr id="7" name="Imagem 6" descr="Full-ou-especific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07309" y="2030363"/>
            <a:ext cx="2361668" cy="4014837"/>
          </a:xfrm>
          <a:prstGeom prst="rect">
            <a:avLst/>
          </a:prstGeom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576262" y="2303463"/>
            <a:ext cx="10421937" cy="47450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5000" rIns="90000" bIns="45000"/>
          <a:lstStyle/>
          <a:p>
            <a:pPr marL="69850" indent="-69850" algn="l">
              <a:spcBef>
                <a:spcPts val="313"/>
              </a:spcBef>
              <a:spcAft>
                <a:spcPts val="888"/>
              </a:spcAft>
              <a:buFont typeface="Wingdings" charset="2"/>
              <a:buChar char=""/>
              <a:tabLst>
                <a:tab pos="69850" algn="l"/>
                <a:tab pos="517525" algn="l"/>
                <a:tab pos="966788" algn="l"/>
                <a:tab pos="1416050" algn="l"/>
                <a:tab pos="1865313" algn="l"/>
                <a:tab pos="2314575" algn="l"/>
                <a:tab pos="2763838" algn="l"/>
                <a:tab pos="3213100" algn="l"/>
                <a:tab pos="3662363" algn="l"/>
                <a:tab pos="4111625" algn="l"/>
                <a:tab pos="4560888" algn="l"/>
                <a:tab pos="5010150" algn="l"/>
                <a:tab pos="5459413" algn="l"/>
                <a:tab pos="5908675" algn="l"/>
                <a:tab pos="6357938" algn="l"/>
                <a:tab pos="6807200" algn="l"/>
                <a:tab pos="7256463" algn="l"/>
                <a:tab pos="7705725" algn="l"/>
                <a:tab pos="8154988" algn="l"/>
                <a:tab pos="8604250" algn="l"/>
                <a:tab pos="9053513" algn="l"/>
              </a:tabLst>
            </a:pPr>
            <a:r>
              <a:rPr lang="pt-BR" sz="2900" dirty="0" smtClean="0">
                <a:solidFill>
                  <a:srgbClr val="000080"/>
                </a:solidFill>
                <a:latin typeface="Palatino Linotype" pitchFamily="18" charset="0"/>
                <a:ea typeface="Lucida Sans Unicode" charset="0"/>
                <a:cs typeface="Lucida Sans Unicode" charset="0"/>
              </a:rPr>
              <a:t> As </a:t>
            </a:r>
            <a:r>
              <a:rPr lang="pt-BR" sz="2900" dirty="0" smtClean="0">
                <a:solidFill>
                  <a:srgbClr val="000080"/>
                </a:solidFill>
                <a:latin typeface="Palatino Linotype" pitchFamily="18" charset="0"/>
                <a:ea typeface="Lucida Sans Unicode" charset="0"/>
                <a:cs typeface="Lucida Sans Unicode" charset="0"/>
              </a:rPr>
              <a:t>retificações passam a ser pontuais;</a:t>
            </a:r>
          </a:p>
          <a:p>
            <a:pPr marL="69850" indent="-69850" algn="l">
              <a:spcBef>
                <a:spcPts val="313"/>
              </a:spcBef>
              <a:spcAft>
                <a:spcPts val="888"/>
              </a:spcAft>
              <a:buFont typeface="Wingdings" charset="2"/>
              <a:buChar char=""/>
              <a:tabLst>
                <a:tab pos="69850" algn="l"/>
                <a:tab pos="517525" algn="l"/>
                <a:tab pos="966788" algn="l"/>
                <a:tab pos="1416050" algn="l"/>
                <a:tab pos="1865313" algn="l"/>
                <a:tab pos="2314575" algn="l"/>
                <a:tab pos="2763838" algn="l"/>
                <a:tab pos="3213100" algn="l"/>
                <a:tab pos="3662363" algn="l"/>
                <a:tab pos="4111625" algn="l"/>
                <a:tab pos="4560888" algn="l"/>
                <a:tab pos="5010150" algn="l"/>
                <a:tab pos="5459413" algn="l"/>
                <a:tab pos="5908675" algn="l"/>
                <a:tab pos="6357938" algn="l"/>
                <a:tab pos="6807200" algn="l"/>
                <a:tab pos="7256463" algn="l"/>
                <a:tab pos="7705725" algn="l"/>
                <a:tab pos="8154988" algn="l"/>
                <a:tab pos="8604250" algn="l"/>
                <a:tab pos="9053513" algn="l"/>
              </a:tabLst>
            </a:pPr>
            <a:r>
              <a:rPr lang="pt-BR" sz="2900" dirty="0" smtClean="0">
                <a:solidFill>
                  <a:srgbClr val="000080"/>
                </a:solidFill>
                <a:latin typeface="Palatino Linotype" pitchFamily="18" charset="0"/>
                <a:ea typeface="Lucida Sans Unicode" charset="0"/>
                <a:cs typeface="Lucida Sans Unicode" charset="0"/>
              </a:rPr>
              <a:t> Bom para o empregador;</a:t>
            </a:r>
          </a:p>
          <a:p>
            <a:pPr marL="69850" indent="-69850" algn="l">
              <a:spcBef>
                <a:spcPts val="313"/>
              </a:spcBef>
              <a:spcAft>
                <a:spcPts val="888"/>
              </a:spcAft>
              <a:buFont typeface="Wingdings" charset="2"/>
              <a:buChar char=""/>
              <a:tabLst>
                <a:tab pos="69850" algn="l"/>
                <a:tab pos="517525" algn="l"/>
                <a:tab pos="966788" algn="l"/>
                <a:tab pos="1416050" algn="l"/>
                <a:tab pos="1865313" algn="l"/>
                <a:tab pos="2314575" algn="l"/>
                <a:tab pos="2763838" algn="l"/>
                <a:tab pos="3213100" algn="l"/>
                <a:tab pos="3662363" algn="l"/>
                <a:tab pos="4111625" algn="l"/>
                <a:tab pos="4560888" algn="l"/>
                <a:tab pos="5010150" algn="l"/>
                <a:tab pos="5459413" algn="l"/>
                <a:tab pos="5908675" algn="l"/>
                <a:tab pos="6357938" algn="l"/>
                <a:tab pos="6807200" algn="l"/>
                <a:tab pos="7256463" algn="l"/>
                <a:tab pos="7705725" algn="l"/>
                <a:tab pos="8154988" algn="l"/>
                <a:tab pos="8604250" algn="l"/>
                <a:tab pos="9053513" algn="l"/>
              </a:tabLst>
            </a:pPr>
            <a:r>
              <a:rPr lang="pt-BR" sz="2900" dirty="0" smtClean="0">
                <a:solidFill>
                  <a:srgbClr val="000080"/>
                </a:solidFill>
                <a:latin typeface="Palatino Linotype" pitchFamily="18" charset="0"/>
                <a:ea typeface="Lucida Sans Unicode" charset="0"/>
                <a:cs typeface="Lucida Sans Unicode" charset="0"/>
              </a:rPr>
              <a:t> Bom para o governo.</a:t>
            </a: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503238" y="1295400"/>
            <a:ext cx="6048375" cy="6477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5000" rIns="90000" bIns="45000"/>
          <a:lstStyle/>
          <a:p>
            <a:pPr algn="l">
              <a:spcBef>
                <a:spcPts val="313"/>
              </a:spcBef>
              <a:spcAft>
                <a:spcPts val="888"/>
              </a:spcAft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t-BR" sz="3800" b="1" dirty="0" smtClean="0">
                <a:solidFill>
                  <a:srgbClr val="000080"/>
                </a:solidFill>
                <a:latin typeface="Palatino Linotype" pitchFamily="18" charset="0"/>
                <a:ea typeface="Lucida Sans Unicode" charset="0"/>
                <a:cs typeface="Lucida Sans Unicode" charset="0"/>
              </a:rPr>
              <a:t>Eventos </a:t>
            </a:r>
            <a:r>
              <a:rPr lang="pt-BR" sz="3800" b="1" smtClean="0">
                <a:solidFill>
                  <a:srgbClr val="000080"/>
                </a:solidFill>
                <a:latin typeface="Palatino Linotype" pitchFamily="18" charset="0"/>
                <a:ea typeface="Lucida Sans Unicode" charset="0"/>
                <a:cs typeface="Lucida Sans Unicode" charset="0"/>
              </a:rPr>
              <a:t>de Remuneração</a:t>
            </a:r>
            <a:endParaRPr lang="pt-BR" sz="3800" b="1" dirty="0">
              <a:solidFill>
                <a:srgbClr val="000080"/>
              </a:solidFill>
              <a:latin typeface="Palatino Linotype" pitchFamily="18" charset="0"/>
              <a:ea typeface="Lucida Sans Unicode" charset="0"/>
              <a:cs typeface="Lucida Sans Unicode" charset="0"/>
            </a:endParaRPr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84200" y="5005388"/>
            <a:ext cx="2143125" cy="2133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pic>
        <p:nvPicPr>
          <p:cNvPr id="7" name="Imagem 6" descr="Full-ou-especific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407309" y="2030363"/>
            <a:ext cx="2361668" cy="4014837"/>
          </a:xfrm>
          <a:prstGeom prst="rect">
            <a:avLst/>
          </a:prstGeom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Text Box 1"/>
          <p:cNvSpPr txBox="1">
            <a:spLocks noChangeArrowheads="1"/>
          </p:cNvSpPr>
          <p:nvPr/>
        </p:nvSpPr>
        <p:spPr bwMode="auto">
          <a:xfrm>
            <a:off x="568502" y="2136087"/>
            <a:ext cx="10370823" cy="5547413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88908" tIns="44454" rIns="88908" bIns="44454"/>
          <a:lstStyle/>
          <a:p>
            <a:pPr>
              <a:spcBef>
                <a:spcPts val="309"/>
              </a:spcBef>
              <a:spcAft>
                <a:spcPts val="1432"/>
              </a:spcAft>
              <a:tabLst>
                <a:tab pos="0" algn="l"/>
                <a:tab pos="442243" algn="l"/>
                <a:tab pos="886055" algn="l"/>
                <a:tab pos="1329866" algn="l"/>
                <a:tab pos="1773679" algn="l"/>
                <a:tab pos="2217490" algn="l"/>
                <a:tab pos="2661302" algn="l"/>
                <a:tab pos="3105113" algn="l"/>
                <a:tab pos="3548925" algn="l"/>
                <a:tab pos="3992736" algn="l"/>
                <a:tab pos="4436548" algn="l"/>
                <a:tab pos="4880360" algn="l"/>
                <a:tab pos="5324171" algn="l"/>
                <a:tab pos="5767983" algn="l"/>
                <a:tab pos="6211795" algn="l"/>
                <a:tab pos="6655606" algn="l"/>
                <a:tab pos="7099418" algn="l"/>
                <a:tab pos="7543229" algn="l"/>
                <a:tab pos="7987041" algn="l"/>
                <a:tab pos="8430852" algn="l"/>
                <a:tab pos="8874664" algn="l"/>
                <a:tab pos="8876232" algn="l"/>
                <a:tab pos="9320045" algn="l"/>
                <a:tab pos="9763855" algn="l"/>
                <a:tab pos="10207668" algn="l"/>
              </a:tabLst>
            </a:pPr>
            <a:r>
              <a:rPr lang="pt-BR" sz="2900" dirty="0" err="1" smtClean="0">
                <a:solidFill>
                  <a:srgbClr val="000080"/>
                </a:solidFill>
                <a:latin typeface="Palatino Linotype" pitchFamily="18" charset="0"/>
                <a:ea typeface="Verdana" pitchFamily="34" charset="0"/>
                <a:cs typeface="Verdana" pitchFamily="34" charset="0"/>
              </a:rPr>
              <a:t>RET</a:t>
            </a:r>
            <a:r>
              <a:rPr lang="pt-BR" sz="2900" dirty="0" smtClean="0">
                <a:solidFill>
                  <a:srgbClr val="000080"/>
                </a:solidFill>
                <a:latin typeface="Palatino Linotype" pitchFamily="18" charset="0"/>
                <a:ea typeface="Verdana" pitchFamily="34" charset="0"/>
                <a:cs typeface="Verdana" pitchFamily="34" charset="0"/>
              </a:rPr>
              <a:t> – Registro de Eventos Trabalhistas: </a:t>
            </a:r>
          </a:p>
          <a:p>
            <a:pPr lvl="1">
              <a:spcBef>
                <a:spcPts val="309"/>
              </a:spcBef>
              <a:spcAft>
                <a:spcPts val="1432"/>
              </a:spcAft>
              <a:buFont typeface="Wingdings" pitchFamily="2" charset="2"/>
              <a:buChar char="ü"/>
              <a:tabLst>
                <a:tab pos="0" algn="l"/>
                <a:tab pos="442243" algn="l"/>
                <a:tab pos="886055" algn="l"/>
                <a:tab pos="1329866" algn="l"/>
                <a:tab pos="1773679" algn="l"/>
                <a:tab pos="2217490" algn="l"/>
                <a:tab pos="2661302" algn="l"/>
                <a:tab pos="3105113" algn="l"/>
                <a:tab pos="3548925" algn="l"/>
                <a:tab pos="3992736" algn="l"/>
                <a:tab pos="4436548" algn="l"/>
                <a:tab pos="4880360" algn="l"/>
                <a:tab pos="5324171" algn="l"/>
                <a:tab pos="5767983" algn="l"/>
                <a:tab pos="6211795" algn="l"/>
                <a:tab pos="6655606" algn="l"/>
                <a:tab pos="7099418" algn="l"/>
                <a:tab pos="7543229" algn="l"/>
                <a:tab pos="7987041" algn="l"/>
                <a:tab pos="8430852" algn="l"/>
                <a:tab pos="8874664" algn="l"/>
                <a:tab pos="8876232" algn="l"/>
                <a:tab pos="9320045" algn="l"/>
                <a:tab pos="9763855" algn="l"/>
                <a:tab pos="10207668" algn="l"/>
              </a:tabLst>
            </a:pPr>
            <a:r>
              <a:rPr lang="pt-BR" sz="2900" dirty="0" smtClean="0">
                <a:solidFill>
                  <a:srgbClr val="000080"/>
                </a:solidFill>
                <a:latin typeface="Palatino Linotype" pitchFamily="18" charset="0"/>
                <a:ea typeface="Verdana" pitchFamily="34" charset="0"/>
                <a:cs typeface="Verdana" pitchFamily="34" charset="0"/>
              </a:rPr>
              <a:t> Composto pelos eventos não periódicos;</a:t>
            </a:r>
          </a:p>
          <a:p>
            <a:pPr lvl="1">
              <a:spcBef>
                <a:spcPts val="309"/>
              </a:spcBef>
              <a:spcAft>
                <a:spcPts val="1432"/>
              </a:spcAft>
              <a:buFont typeface="Wingdings" pitchFamily="2" charset="2"/>
              <a:buChar char="ü"/>
              <a:tabLst>
                <a:tab pos="0" algn="l"/>
                <a:tab pos="442243" algn="l"/>
                <a:tab pos="886055" algn="l"/>
                <a:tab pos="1329866" algn="l"/>
                <a:tab pos="1773679" algn="l"/>
                <a:tab pos="2217490" algn="l"/>
                <a:tab pos="2661302" algn="l"/>
                <a:tab pos="3105113" algn="l"/>
                <a:tab pos="3548925" algn="l"/>
                <a:tab pos="3992736" algn="l"/>
                <a:tab pos="4436548" algn="l"/>
                <a:tab pos="4880360" algn="l"/>
                <a:tab pos="5324171" algn="l"/>
                <a:tab pos="5767983" algn="l"/>
                <a:tab pos="6211795" algn="l"/>
                <a:tab pos="6655606" algn="l"/>
                <a:tab pos="7099418" algn="l"/>
                <a:tab pos="7543229" algn="l"/>
                <a:tab pos="7987041" algn="l"/>
                <a:tab pos="8430852" algn="l"/>
                <a:tab pos="8874664" algn="l"/>
                <a:tab pos="8876232" algn="l"/>
                <a:tab pos="9320045" algn="l"/>
                <a:tab pos="9763855" algn="l"/>
                <a:tab pos="10207668" algn="l"/>
              </a:tabLst>
            </a:pPr>
            <a:r>
              <a:rPr lang="pt-BR" sz="2900" dirty="0" smtClean="0">
                <a:solidFill>
                  <a:srgbClr val="000080"/>
                </a:solidFill>
                <a:latin typeface="Palatino Linotype" pitchFamily="18" charset="0"/>
                <a:ea typeface="Verdana" pitchFamily="34" charset="0"/>
                <a:cs typeface="Verdana" pitchFamily="34" charset="0"/>
              </a:rPr>
              <a:t> Empilhamento lógico e cronológico dos eventos trabalhistas;</a:t>
            </a:r>
          </a:p>
          <a:p>
            <a:pPr lvl="1">
              <a:spcBef>
                <a:spcPts val="309"/>
              </a:spcBef>
              <a:spcAft>
                <a:spcPts val="1432"/>
              </a:spcAft>
              <a:buFont typeface="Wingdings" pitchFamily="2" charset="2"/>
              <a:buChar char="ü"/>
              <a:tabLst>
                <a:tab pos="0" algn="l"/>
                <a:tab pos="442243" algn="l"/>
                <a:tab pos="886055" algn="l"/>
                <a:tab pos="1329866" algn="l"/>
                <a:tab pos="1773679" algn="l"/>
                <a:tab pos="2217490" algn="l"/>
                <a:tab pos="2661302" algn="l"/>
                <a:tab pos="3105113" algn="l"/>
                <a:tab pos="3548925" algn="l"/>
                <a:tab pos="3992736" algn="l"/>
                <a:tab pos="4436548" algn="l"/>
                <a:tab pos="4880360" algn="l"/>
                <a:tab pos="5324171" algn="l"/>
                <a:tab pos="5767983" algn="l"/>
                <a:tab pos="6211795" algn="l"/>
                <a:tab pos="6655606" algn="l"/>
                <a:tab pos="7099418" algn="l"/>
                <a:tab pos="7543229" algn="l"/>
                <a:tab pos="7987041" algn="l"/>
                <a:tab pos="8430852" algn="l"/>
                <a:tab pos="8874664" algn="l"/>
                <a:tab pos="8876232" algn="l"/>
                <a:tab pos="9320045" algn="l"/>
                <a:tab pos="9763855" algn="l"/>
                <a:tab pos="10207668" algn="l"/>
              </a:tabLst>
            </a:pPr>
            <a:r>
              <a:rPr lang="pt-BR" sz="2900" dirty="0" smtClean="0">
                <a:solidFill>
                  <a:srgbClr val="000080"/>
                </a:solidFill>
                <a:latin typeface="Palatino Linotype" pitchFamily="18" charset="0"/>
                <a:ea typeface="Verdana" pitchFamily="34" charset="0"/>
                <a:cs typeface="Verdana" pitchFamily="34" charset="0"/>
              </a:rPr>
              <a:t> Individual para cada trabalhador.</a:t>
            </a:r>
          </a:p>
          <a:p>
            <a:pPr>
              <a:spcBef>
                <a:spcPts val="309"/>
              </a:spcBef>
              <a:spcAft>
                <a:spcPts val="1432"/>
              </a:spcAft>
              <a:tabLst>
                <a:tab pos="0" algn="l"/>
                <a:tab pos="442243" algn="l"/>
                <a:tab pos="886055" algn="l"/>
                <a:tab pos="1329866" algn="l"/>
                <a:tab pos="1773679" algn="l"/>
                <a:tab pos="2217490" algn="l"/>
                <a:tab pos="2661302" algn="l"/>
                <a:tab pos="3105113" algn="l"/>
                <a:tab pos="3548925" algn="l"/>
                <a:tab pos="3992736" algn="l"/>
                <a:tab pos="4436548" algn="l"/>
                <a:tab pos="4880360" algn="l"/>
                <a:tab pos="5324171" algn="l"/>
                <a:tab pos="5767983" algn="l"/>
                <a:tab pos="6211795" algn="l"/>
                <a:tab pos="6655606" algn="l"/>
                <a:tab pos="7099418" algn="l"/>
                <a:tab pos="7543229" algn="l"/>
                <a:tab pos="7987041" algn="l"/>
                <a:tab pos="8430852" algn="l"/>
                <a:tab pos="8874664" algn="l"/>
                <a:tab pos="8876232" algn="l"/>
                <a:tab pos="9320045" algn="l"/>
                <a:tab pos="9763855" algn="l"/>
                <a:tab pos="10207668" algn="l"/>
              </a:tabLst>
            </a:pPr>
            <a:endParaRPr lang="pt-BR" sz="800" dirty="0" smtClean="0">
              <a:solidFill>
                <a:srgbClr val="000080"/>
              </a:solidFill>
              <a:latin typeface="Palatino Linotype" pitchFamily="18" charset="0"/>
              <a:ea typeface="Verdana" pitchFamily="34" charset="0"/>
              <a:cs typeface="Verdana" pitchFamily="34" charset="0"/>
            </a:endParaRPr>
          </a:p>
          <a:p>
            <a:pPr>
              <a:spcBef>
                <a:spcPts val="309"/>
              </a:spcBef>
              <a:spcAft>
                <a:spcPts val="1432"/>
              </a:spcAft>
              <a:tabLst>
                <a:tab pos="0" algn="l"/>
                <a:tab pos="442243" algn="l"/>
                <a:tab pos="886055" algn="l"/>
                <a:tab pos="1329866" algn="l"/>
                <a:tab pos="1773679" algn="l"/>
                <a:tab pos="2217490" algn="l"/>
                <a:tab pos="2661302" algn="l"/>
                <a:tab pos="3105113" algn="l"/>
                <a:tab pos="3548925" algn="l"/>
                <a:tab pos="3992736" algn="l"/>
                <a:tab pos="4436548" algn="l"/>
                <a:tab pos="4880360" algn="l"/>
                <a:tab pos="5324171" algn="l"/>
                <a:tab pos="5767983" algn="l"/>
                <a:tab pos="6211795" algn="l"/>
                <a:tab pos="6655606" algn="l"/>
                <a:tab pos="7099418" algn="l"/>
                <a:tab pos="7543229" algn="l"/>
                <a:tab pos="7987041" algn="l"/>
                <a:tab pos="8430852" algn="l"/>
                <a:tab pos="8874664" algn="l"/>
                <a:tab pos="8876232" algn="l"/>
                <a:tab pos="9320045" algn="l"/>
                <a:tab pos="9763855" algn="l"/>
                <a:tab pos="10207668" algn="l"/>
              </a:tabLst>
            </a:pPr>
            <a:r>
              <a:rPr lang="pt-BR" sz="2900" dirty="0" smtClean="0">
                <a:solidFill>
                  <a:srgbClr val="000080"/>
                </a:solidFill>
                <a:latin typeface="Palatino Linotype" pitchFamily="18" charset="0"/>
                <a:ea typeface="Verdana" pitchFamily="34" charset="0"/>
                <a:cs typeface="Verdana" pitchFamily="34" charset="0"/>
              </a:rPr>
              <a:t>Novos eventos devem estar consistentes com o </a:t>
            </a:r>
            <a:r>
              <a:rPr lang="pt-BR" sz="2900" dirty="0" err="1" smtClean="0">
                <a:solidFill>
                  <a:srgbClr val="000080"/>
                </a:solidFill>
                <a:latin typeface="Palatino Linotype" pitchFamily="18" charset="0"/>
                <a:ea typeface="Verdana" pitchFamily="34" charset="0"/>
                <a:cs typeface="Verdana" pitchFamily="34" charset="0"/>
              </a:rPr>
              <a:t>RET</a:t>
            </a:r>
            <a:r>
              <a:rPr lang="pt-BR" sz="2900" dirty="0" smtClean="0">
                <a:solidFill>
                  <a:srgbClr val="000080"/>
                </a:solidFill>
                <a:latin typeface="Palatino Linotype" pitchFamily="18" charset="0"/>
                <a:ea typeface="Verdana" pitchFamily="34" charset="0"/>
                <a:cs typeface="Verdana" pitchFamily="34" charset="0"/>
              </a:rPr>
              <a:t>:</a:t>
            </a:r>
          </a:p>
          <a:p>
            <a:pPr lvl="1">
              <a:spcBef>
                <a:spcPts val="309"/>
              </a:spcBef>
              <a:spcAft>
                <a:spcPts val="1432"/>
              </a:spcAft>
              <a:buFont typeface="Wingdings" pitchFamily="2" charset="2"/>
              <a:buChar char="ü"/>
              <a:tabLst>
                <a:tab pos="0" algn="l"/>
                <a:tab pos="442243" algn="l"/>
                <a:tab pos="886055" algn="l"/>
                <a:tab pos="1329866" algn="l"/>
                <a:tab pos="1773679" algn="l"/>
                <a:tab pos="2217490" algn="l"/>
                <a:tab pos="2661302" algn="l"/>
                <a:tab pos="3105113" algn="l"/>
                <a:tab pos="3548925" algn="l"/>
                <a:tab pos="3992736" algn="l"/>
                <a:tab pos="4436548" algn="l"/>
                <a:tab pos="4880360" algn="l"/>
                <a:tab pos="5324171" algn="l"/>
                <a:tab pos="5767983" algn="l"/>
                <a:tab pos="6211795" algn="l"/>
                <a:tab pos="6655606" algn="l"/>
                <a:tab pos="7099418" algn="l"/>
                <a:tab pos="7543229" algn="l"/>
                <a:tab pos="7987041" algn="l"/>
                <a:tab pos="8430852" algn="l"/>
                <a:tab pos="8874664" algn="l"/>
                <a:tab pos="8876232" algn="l"/>
                <a:tab pos="9320045" algn="l"/>
                <a:tab pos="9763855" algn="l"/>
                <a:tab pos="10207668" algn="l"/>
              </a:tabLst>
            </a:pPr>
            <a:r>
              <a:rPr lang="pt-BR" sz="2900" dirty="0" smtClean="0">
                <a:solidFill>
                  <a:srgbClr val="000080"/>
                </a:solidFill>
                <a:latin typeface="Palatino Linotype" pitchFamily="18" charset="0"/>
                <a:ea typeface="Verdana" pitchFamily="34" charset="0"/>
                <a:cs typeface="Verdana" pitchFamily="34" charset="0"/>
              </a:rPr>
              <a:t> Não periódicos;</a:t>
            </a:r>
          </a:p>
          <a:p>
            <a:pPr lvl="1">
              <a:spcBef>
                <a:spcPts val="309"/>
              </a:spcBef>
              <a:spcAft>
                <a:spcPts val="1432"/>
              </a:spcAft>
              <a:buFont typeface="Wingdings" pitchFamily="2" charset="2"/>
              <a:buChar char="ü"/>
              <a:tabLst>
                <a:tab pos="0" algn="l"/>
                <a:tab pos="442243" algn="l"/>
                <a:tab pos="886055" algn="l"/>
                <a:tab pos="1329866" algn="l"/>
                <a:tab pos="1773679" algn="l"/>
                <a:tab pos="2217490" algn="l"/>
                <a:tab pos="2661302" algn="l"/>
                <a:tab pos="3105113" algn="l"/>
                <a:tab pos="3548925" algn="l"/>
                <a:tab pos="3992736" algn="l"/>
                <a:tab pos="4436548" algn="l"/>
                <a:tab pos="4880360" algn="l"/>
                <a:tab pos="5324171" algn="l"/>
                <a:tab pos="5767983" algn="l"/>
                <a:tab pos="6211795" algn="l"/>
                <a:tab pos="6655606" algn="l"/>
                <a:tab pos="7099418" algn="l"/>
                <a:tab pos="7543229" algn="l"/>
                <a:tab pos="7987041" algn="l"/>
                <a:tab pos="8430852" algn="l"/>
                <a:tab pos="8874664" algn="l"/>
                <a:tab pos="8876232" algn="l"/>
                <a:tab pos="9320045" algn="l"/>
                <a:tab pos="9763855" algn="l"/>
                <a:tab pos="10207668" algn="l"/>
              </a:tabLst>
            </a:pPr>
            <a:r>
              <a:rPr lang="pt-BR" sz="2900" dirty="0" smtClean="0">
                <a:solidFill>
                  <a:srgbClr val="000080"/>
                </a:solidFill>
                <a:latin typeface="Palatino Linotype" pitchFamily="18" charset="0"/>
                <a:ea typeface="Verdana" pitchFamily="34" charset="0"/>
                <a:cs typeface="Verdana" pitchFamily="34" charset="0"/>
              </a:rPr>
              <a:t> Remuneração.</a:t>
            </a:r>
          </a:p>
        </p:txBody>
      </p:sp>
      <p:sp>
        <p:nvSpPr>
          <p:cNvPr id="33794" name="Text Box 2"/>
          <p:cNvSpPr txBox="1">
            <a:spLocks noChangeArrowheads="1"/>
          </p:cNvSpPr>
          <p:nvPr/>
        </p:nvSpPr>
        <p:spPr bwMode="auto">
          <a:xfrm>
            <a:off x="496460" y="1279862"/>
            <a:ext cx="9518856" cy="641147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88908" tIns="44454" rIns="88908" bIns="44454"/>
          <a:lstStyle/>
          <a:p>
            <a:pPr>
              <a:spcBef>
                <a:spcPts val="309"/>
              </a:spcBef>
              <a:spcAft>
                <a:spcPts val="878"/>
              </a:spcAft>
              <a:tabLst>
                <a:tab pos="0" algn="l"/>
                <a:tab pos="442243" algn="l"/>
                <a:tab pos="886055" algn="l"/>
                <a:tab pos="1329866" algn="l"/>
                <a:tab pos="1773679" algn="l"/>
                <a:tab pos="2217490" algn="l"/>
                <a:tab pos="2661302" algn="l"/>
                <a:tab pos="3105113" algn="l"/>
                <a:tab pos="3548925" algn="l"/>
                <a:tab pos="3992736" algn="l"/>
                <a:tab pos="4436548" algn="l"/>
                <a:tab pos="4880360" algn="l"/>
                <a:tab pos="5324171" algn="l"/>
                <a:tab pos="5767983" algn="l"/>
                <a:tab pos="6211795" algn="l"/>
                <a:tab pos="6655606" algn="l"/>
                <a:tab pos="7099418" algn="l"/>
                <a:tab pos="7543229" algn="l"/>
                <a:tab pos="7987041" algn="l"/>
                <a:tab pos="8430852" algn="l"/>
                <a:tab pos="8874664" algn="l"/>
                <a:tab pos="8876232" algn="l"/>
                <a:tab pos="9320045" algn="l"/>
              </a:tabLst>
            </a:pPr>
            <a:r>
              <a:rPr lang="pt-BR" sz="3800" b="1" dirty="0" smtClean="0">
                <a:solidFill>
                  <a:srgbClr val="000080"/>
                </a:solidFill>
                <a:latin typeface="Palatino Linotype" pitchFamily="18" charset="0"/>
                <a:ea typeface="Verdana" pitchFamily="34" charset="0"/>
                <a:cs typeface="Verdana" pitchFamily="34" charset="0"/>
              </a:rPr>
              <a:t>Eventos de Remuneração</a:t>
            </a:r>
            <a:endParaRPr lang="pt-BR" sz="3800" b="1" dirty="0">
              <a:solidFill>
                <a:srgbClr val="000080"/>
              </a:solidFill>
              <a:latin typeface="Palatino Linotype" pitchFamily="18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do Office">
  <a:themeElements>
    <a:clrScheme name="Personalizada 7">
      <a:dk1>
        <a:srgbClr val="262626"/>
      </a:dk1>
      <a:lt1>
        <a:srgbClr val="FFFFFF"/>
      </a:lt1>
      <a:dk2>
        <a:srgbClr val="323F4F"/>
      </a:dk2>
      <a:lt2>
        <a:srgbClr val="E7E6E6"/>
      </a:lt2>
      <a:accent1>
        <a:srgbClr val="2864A0"/>
      </a:accent1>
      <a:accent2>
        <a:srgbClr val="527C0E"/>
      </a:accent2>
      <a:accent3>
        <a:srgbClr val="5A5A5A"/>
      </a:accent3>
      <a:accent4>
        <a:srgbClr val="BC5610"/>
      </a:accent4>
      <a:accent5>
        <a:srgbClr val="037F7C"/>
      </a:accent5>
      <a:accent6>
        <a:srgbClr val="9B9003"/>
      </a:accent6>
      <a:hlink>
        <a:srgbClr val="0070C0"/>
      </a:hlink>
      <a:folHlink>
        <a:srgbClr val="C00000"/>
      </a:folHlink>
    </a:clrScheme>
    <a:fontScheme name="Personalizada 1">
      <a:majorFont>
        <a:latin typeface="Calibri Light"/>
        <a:ea typeface=""/>
        <a:cs typeface=""/>
      </a:majorFont>
      <a:minorFont>
        <a:latin typeface="Calibri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12202</TotalTime>
  <Words>2130</Words>
  <Application>Microsoft Office PowerPoint</Application>
  <PresentationFormat>Personalizar</PresentationFormat>
  <Paragraphs>298</Paragraphs>
  <Slides>50</Slides>
  <Notes>48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50</vt:i4>
      </vt:variant>
    </vt:vector>
  </HeadingPairs>
  <TitlesOfParts>
    <vt:vector size="51" baseType="lpstr">
      <vt:lpstr>Tema do Office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  <vt:lpstr>Slide 28</vt:lpstr>
      <vt:lpstr>Slide 29</vt:lpstr>
      <vt:lpstr>Slide 30</vt:lpstr>
      <vt:lpstr>Slide 31</vt:lpstr>
      <vt:lpstr>Slide 32</vt:lpstr>
      <vt:lpstr>Slide 33</vt:lpstr>
      <vt:lpstr>Slide 34</vt:lpstr>
      <vt:lpstr>Slide 35</vt:lpstr>
      <vt:lpstr>Slide 36</vt:lpstr>
      <vt:lpstr>Slide 37</vt:lpstr>
      <vt:lpstr>Slide 38</vt:lpstr>
      <vt:lpstr>Slide 39</vt:lpstr>
      <vt:lpstr>Slide 40</vt:lpstr>
      <vt:lpstr>Slide 41</vt:lpstr>
      <vt:lpstr>Slide 42</vt:lpstr>
      <vt:lpstr>Slide 43</vt:lpstr>
      <vt:lpstr>Slide 44</vt:lpstr>
      <vt:lpstr>Slide 45</vt:lpstr>
      <vt:lpstr>Slide 46</vt:lpstr>
      <vt:lpstr>Slide 47</vt:lpstr>
      <vt:lpstr>Slide 48</vt:lpstr>
      <vt:lpstr>Slide 49</vt:lpstr>
      <vt:lpstr>Slide 50</vt:lpstr>
    </vt:vector>
  </TitlesOfParts>
  <Company>Caixa Econômica Federal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Rafael Artioli Colaciti</dc:creator>
  <cp:lastModifiedBy>Samuel</cp:lastModifiedBy>
  <cp:revision>1380</cp:revision>
  <dcterms:created xsi:type="dcterms:W3CDTF">2015-02-10T19:14:04Z</dcterms:created>
  <dcterms:modified xsi:type="dcterms:W3CDTF">2017-12-14T11:39:05Z</dcterms:modified>
</cp:coreProperties>
</file>