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9" r:id="rId5"/>
    <p:sldId id="270" r:id="rId6"/>
    <p:sldId id="271" r:id="rId7"/>
    <p:sldId id="272"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305" r:id="rId22"/>
    <p:sldId id="306" r:id="rId23"/>
    <p:sldId id="300" r:id="rId24"/>
    <p:sldId id="301" r:id="rId25"/>
    <p:sldId id="302" r:id="rId26"/>
    <p:sldId id="307" r:id="rId27"/>
    <p:sldId id="308" r:id="rId28"/>
    <p:sldId id="309" r:id="rId29"/>
    <p:sldId id="268" r:id="rId3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17C"/>
    <a:srgbClr val="005DB8"/>
    <a:srgbClr val="29A9E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70FA9A0-5582-446F-938F-C88E73743767}"/>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EA0F79F-D123-4059-B5AE-91966941A2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8452EF64-8466-44B4-A95B-7A776090BF18}"/>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5" name="Espaço Reservado para Rodapé 4">
            <a:extLst>
              <a:ext uri="{FF2B5EF4-FFF2-40B4-BE49-F238E27FC236}">
                <a16:creationId xmlns:a16="http://schemas.microsoft.com/office/drawing/2014/main" id="{C11AFF16-C64A-4C60-9224-5FDB0DD02225}"/>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DCCC09F-44D8-49AA-AEB7-835D2D7C2362}"/>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3314224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897123-CE28-4AE1-99AE-CA0548BBD1D9}"/>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349540A9-948E-4434-A9DC-E2C3A9D3BCD4}"/>
              </a:ext>
            </a:extLst>
          </p:cNvPr>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0B95C9D0-C844-4F5C-99B5-DB914898621E}"/>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5" name="Espaço Reservado para Rodapé 4">
            <a:extLst>
              <a:ext uri="{FF2B5EF4-FFF2-40B4-BE49-F238E27FC236}">
                <a16:creationId xmlns:a16="http://schemas.microsoft.com/office/drawing/2014/main" id="{45E4C485-F608-46ED-AA5F-47DF1A304C2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C467EC0-4CBE-4668-83FF-AF69885C72C1}"/>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256082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03079F3-5644-42CE-8C33-A10A84438204}"/>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CA21B145-A895-4CF1-8CF0-C291D675A6E0}"/>
              </a:ext>
            </a:extLst>
          </p:cNvPr>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CBC59C9-9A61-4C1A-B581-7D2531716127}"/>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5" name="Espaço Reservado para Rodapé 4">
            <a:extLst>
              <a:ext uri="{FF2B5EF4-FFF2-40B4-BE49-F238E27FC236}">
                <a16:creationId xmlns:a16="http://schemas.microsoft.com/office/drawing/2014/main" id="{AD22A591-8B8B-46B2-A360-107E325C479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F059A079-DBBC-4F7B-B989-951C7DA9837B}"/>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4180276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B372A8-6045-4B39-8F8B-E37AE2DF6B23}"/>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65A612E7-9EA9-4A5A-AFEF-16C9115C7AF2}"/>
              </a:ext>
            </a:extLst>
          </p:cNvPr>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54A024B-F1B3-4D75-8BA9-B05BE7A07FD0}"/>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5" name="Espaço Reservado para Rodapé 4">
            <a:extLst>
              <a:ext uri="{FF2B5EF4-FFF2-40B4-BE49-F238E27FC236}">
                <a16:creationId xmlns:a16="http://schemas.microsoft.com/office/drawing/2014/main" id="{7282B2F5-8E01-4D29-BF8A-DC6713CE641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709F8C35-88A1-4AD4-B886-73A8EBB4A5E3}"/>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223551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FFBD04-E1FB-422C-98C0-32161D8A7362}"/>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805BA3EA-BC36-4EED-8DE2-954E736BE0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a:extLst>
              <a:ext uri="{FF2B5EF4-FFF2-40B4-BE49-F238E27FC236}">
                <a16:creationId xmlns:a16="http://schemas.microsoft.com/office/drawing/2014/main" id="{02AC7384-2FE7-4A13-98D8-547482E8D777}"/>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5" name="Espaço Reservado para Rodapé 4">
            <a:extLst>
              <a:ext uri="{FF2B5EF4-FFF2-40B4-BE49-F238E27FC236}">
                <a16:creationId xmlns:a16="http://schemas.microsoft.com/office/drawing/2014/main" id="{E700C472-C6C1-4B06-9DEF-260B3476359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600C995F-AA16-4081-AD1F-8D8879C8C028}"/>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3602892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0425D6-6AD6-4CCD-8C82-FA583BA723D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7B07E90D-DF01-4B74-93A1-25FDD04196F4}"/>
              </a:ext>
            </a:extLst>
          </p:cNvPr>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ABF0F2D4-59A4-4BFB-8A24-DC001205E32D}"/>
              </a:ext>
            </a:extLst>
          </p:cNvPr>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90A67074-9833-49D3-AD72-5BB13FBD8344}"/>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6" name="Espaço Reservado para Rodapé 5">
            <a:extLst>
              <a:ext uri="{FF2B5EF4-FFF2-40B4-BE49-F238E27FC236}">
                <a16:creationId xmlns:a16="http://schemas.microsoft.com/office/drawing/2014/main" id="{4CFA9B37-18E9-49B3-A02F-8BB1254D0AF8}"/>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08D42211-BD11-4015-A94D-C54DE2016479}"/>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2753438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E28673-1ABD-480A-BE4B-CC0B31C6721E}"/>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EE033ABA-3FA4-4D6E-948D-51374B90F8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a:extLst>
              <a:ext uri="{FF2B5EF4-FFF2-40B4-BE49-F238E27FC236}">
                <a16:creationId xmlns:a16="http://schemas.microsoft.com/office/drawing/2014/main" id="{57333F51-0959-4097-82BA-738D398EF8DD}"/>
              </a:ext>
            </a:extLst>
          </p:cNvPr>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F0E34143-D435-47F0-9EBE-4413EAC1DE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a:extLst>
              <a:ext uri="{FF2B5EF4-FFF2-40B4-BE49-F238E27FC236}">
                <a16:creationId xmlns:a16="http://schemas.microsoft.com/office/drawing/2014/main" id="{6972027E-F2E2-4782-87C7-BEBED8415586}"/>
              </a:ext>
            </a:extLst>
          </p:cNvPr>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641DF6DD-83CA-47AD-A078-27B8CF20FAE6}"/>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8" name="Espaço Reservado para Rodapé 7">
            <a:extLst>
              <a:ext uri="{FF2B5EF4-FFF2-40B4-BE49-F238E27FC236}">
                <a16:creationId xmlns:a16="http://schemas.microsoft.com/office/drawing/2014/main" id="{4177ECBD-BD99-493F-9CED-1A24651C2E83}"/>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986213B5-3613-4261-9C45-14FF8CD60017}"/>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1804739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0BA4F9-7E6A-4794-ACB8-EFC2D83CA879}"/>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30A8DFF0-43E1-4101-A58D-FB563F815C5A}"/>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4" name="Espaço Reservado para Rodapé 3">
            <a:extLst>
              <a:ext uri="{FF2B5EF4-FFF2-40B4-BE49-F238E27FC236}">
                <a16:creationId xmlns:a16="http://schemas.microsoft.com/office/drawing/2014/main" id="{D35D6E4E-073C-4B28-929B-1E3FC0580596}"/>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224FDBE9-EE0F-4463-8DE5-756ABD112362}"/>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3852889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1DB4A343-DEEC-43D3-8E5E-CA5BC5950558}"/>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3" name="Espaço Reservado para Rodapé 2">
            <a:extLst>
              <a:ext uri="{FF2B5EF4-FFF2-40B4-BE49-F238E27FC236}">
                <a16:creationId xmlns:a16="http://schemas.microsoft.com/office/drawing/2014/main" id="{77EC2FFE-966A-423B-9735-BB6BD7810040}"/>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DA65D284-8975-4202-9973-1F6CBF91BA4E}"/>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1608303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1C5918-D680-4825-8B4D-60495F95658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368C7A8E-B43A-4281-B9C5-8A6479E414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68BE3FE5-6772-4D2D-A922-A8C35E5FF7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92B56DC3-6676-409E-8595-9E8A22F94934}"/>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6" name="Espaço Reservado para Rodapé 5">
            <a:extLst>
              <a:ext uri="{FF2B5EF4-FFF2-40B4-BE49-F238E27FC236}">
                <a16:creationId xmlns:a16="http://schemas.microsoft.com/office/drawing/2014/main" id="{CABCA6B0-42E9-44C7-9260-9459FBE64B75}"/>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A242B175-960D-455D-B511-A498CCA65A67}"/>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407982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C91A2C-03F4-4797-99A8-9E3A6C5E9D84}"/>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94122D15-A1E4-4F36-9C74-C1AFAE79E8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0AA86D69-48D6-4865-9E94-95A0B62F63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a:extLst>
              <a:ext uri="{FF2B5EF4-FFF2-40B4-BE49-F238E27FC236}">
                <a16:creationId xmlns:a16="http://schemas.microsoft.com/office/drawing/2014/main" id="{9BE7AE51-A636-4DCE-87C9-2474BC3766DF}"/>
              </a:ext>
            </a:extLst>
          </p:cNvPr>
          <p:cNvSpPr>
            <a:spLocks noGrp="1"/>
          </p:cNvSpPr>
          <p:nvPr>
            <p:ph type="dt" sz="half" idx="10"/>
          </p:nvPr>
        </p:nvSpPr>
        <p:spPr/>
        <p:txBody>
          <a:bodyPr/>
          <a:lstStyle/>
          <a:p>
            <a:fld id="{367F186F-427D-4EDE-ACAF-7F4F53639E95}" type="datetimeFigureOut">
              <a:rPr lang="pt-BR" smtClean="0"/>
              <a:pPr/>
              <a:t>19/04/2024</a:t>
            </a:fld>
            <a:endParaRPr lang="pt-BR"/>
          </a:p>
        </p:txBody>
      </p:sp>
      <p:sp>
        <p:nvSpPr>
          <p:cNvPr id="6" name="Espaço Reservado para Rodapé 5">
            <a:extLst>
              <a:ext uri="{FF2B5EF4-FFF2-40B4-BE49-F238E27FC236}">
                <a16:creationId xmlns:a16="http://schemas.microsoft.com/office/drawing/2014/main" id="{017E4305-E822-4C47-8798-09ECF156F181}"/>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2571DDE6-E7A3-4BEE-9628-8491830C4E2E}"/>
              </a:ext>
            </a:extLst>
          </p:cNvPr>
          <p:cNvSpPr>
            <a:spLocks noGrp="1"/>
          </p:cNvSpPr>
          <p:nvPr>
            <p:ph type="sldNum" sz="quarter" idx="12"/>
          </p:nvPr>
        </p:nvSpPr>
        <p:spPr/>
        <p:txBody>
          <a:bodyPr/>
          <a:lstStyle/>
          <a:p>
            <a:fld id="{86C6C13F-81B7-4C9A-89C2-C5AD0546FAA2}" type="slidenum">
              <a:rPr lang="pt-BR" smtClean="0"/>
              <a:pPr/>
              <a:t>‹nº›</a:t>
            </a:fld>
            <a:endParaRPr lang="pt-BR"/>
          </a:p>
        </p:txBody>
      </p:sp>
    </p:spTree>
    <p:extLst>
      <p:ext uri="{BB962C8B-B14F-4D97-AF65-F5344CB8AC3E}">
        <p14:creationId xmlns:p14="http://schemas.microsoft.com/office/powerpoint/2010/main" val="209720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50E83D3A-43D4-4A30-B53F-33F4D273AB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2A255008-634D-4F61-BCB8-9C67099559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B6B95CC-0CF4-48EB-828E-3AB955775B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F186F-427D-4EDE-ACAF-7F4F53639E95}" type="datetimeFigureOut">
              <a:rPr lang="pt-BR" smtClean="0"/>
              <a:pPr/>
              <a:t>19/04/2024</a:t>
            </a:fld>
            <a:endParaRPr lang="pt-BR"/>
          </a:p>
        </p:txBody>
      </p:sp>
      <p:sp>
        <p:nvSpPr>
          <p:cNvPr id="5" name="Espaço Reservado para Rodapé 4">
            <a:extLst>
              <a:ext uri="{FF2B5EF4-FFF2-40B4-BE49-F238E27FC236}">
                <a16:creationId xmlns:a16="http://schemas.microsoft.com/office/drawing/2014/main" id="{1357CCBE-6F8D-4456-821B-C4116DBA2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A05A6103-6563-4311-A79A-B198E505C8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6C13F-81B7-4C9A-89C2-C5AD0546FAA2}" type="slidenum">
              <a:rPr lang="pt-BR" smtClean="0"/>
              <a:pPr/>
              <a:t>‹nº›</a:t>
            </a:fld>
            <a:endParaRPr lang="pt-BR"/>
          </a:p>
        </p:txBody>
      </p:sp>
    </p:spTree>
    <p:extLst>
      <p:ext uri="{BB962C8B-B14F-4D97-AF65-F5344CB8AC3E}">
        <p14:creationId xmlns:p14="http://schemas.microsoft.com/office/powerpoint/2010/main" val="1631805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7C8484C7-B856-4407-81EB-0B84EBC15C5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0"/>
            <a:ext cx="12191999" cy="6857999"/>
          </a:xfrm>
          <a:prstGeom prst="rect">
            <a:avLst/>
          </a:prstGeom>
        </p:spPr>
      </p:pic>
    </p:spTree>
    <p:extLst>
      <p:ext uri="{BB962C8B-B14F-4D97-AF65-F5344CB8AC3E}">
        <p14:creationId xmlns:p14="http://schemas.microsoft.com/office/powerpoint/2010/main" val="1083999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059344874"/>
              </p:ext>
            </p:extLst>
          </p:nvPr>
        </p:nvGraphicFramePr>
        <p:xfrm>
          <a:off x="688769" y="1522649"/>
          <a:ext cx="9844802" cy="350355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184.  .............................</a:t>
                      </a:r>
                    </a:p>
                    <a:p>
                      <a:pPr marL="0" algn="just" defTabSz="914400" rtl="0" eaLnBrk="1" latinLnBrk="0" hangingPunct="1"/>
                      <a:r>
                        <a:rPr lang="pt-BR" sz="1800" kern="1200" dirty="0">
                          <a:solidFill>
                            <a:schemeClr val="dk1"/>
                          </a:solidFill>
                          <a:effectLst/>
                          <a:latin typeface="+mn-lt"/>
                          <a:ea typeface="+mn-ea"/>
                          <a:cs typeface="+mn-cs"/>
                        </a:rPr>
                        <a:t>Parágrafo único. O tempo de contribuição comum ao RGPS prestado pelo segurado ao próprio ente instituidor, averbado até 18 de janeiro de 2019, poderá ser contado para fins de concessão de benefícios e a comprovação para fins de compensação financeira se dará por meio de certidão específica, conforme modelo constante do Anexo XIII.</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184.  .............................</a:t>
                      </a:r>
                    </a:p>
                    <a:p>
                      <a:pPr marL="0" algn="just" defTabSz="914400" rtl="0" eaLnBrk="1" latinLnBrk="0" hangingPunct="1"/>
                      <a:r>
                        <a:rPr lang="pt-BR" sz="1800" kern="1200" dirty="0">
                          <a:solidFill>
                            <a:schemeClr val="dk1"/>
                          </a:solidFill>
                          <a:effectLst/>
                          <a:latin typeface="+mn-lt"/>
                          <a:ea typeface="+mn-ea"/>
                          <a:cs typeface="+mn-cs"/>
                        </a:rPr>
                        <a:t>Parágrafo único. Ressalvada a hipótese de que trata o § 3º do art. 188, o tempo de contribuição comum ao RGPS prestado pelo segurado ao próprio ente instituidor, averbado automaticamente pelo ente até 18 de janeiro de 2019, poderá ser contado para fins de concessão de benefícios no RPPS a qualquer tempo, utilizando-se, como comprovação para fins de compensação financeira, certidão específica conforme modelo constante do Anexo XIII.”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2054322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4171777778"/>
              </p:ext>
            </p:extLst>
          </p:nvPr>
        </p:nvGraphicFramePr>
        <p:xfrm>
          <a:off x="688769" y="1522649"/>
          <a:ext cx="9844802" cy="3229235"/>
        </p:xfrm>
        <a:graphic>
          <a:graphicData uri="http://schemas.openxmlformats.org/drawingml/2006/table">
            <a:tbl>
              <a:tblPr firstRow="1" bandRow="1">
                <a:tableStyleId>{5C22544A-7EE6-4342-B048-85BDC9FD1C3A}</a:tableStyleId>
              </a:tblPr>
              <a:tblGrid>
                <a:gridCol w="4928260">
                  <a:extLst>
                    <a:ext uri="{9D8B030D-6E8A-4147-A177-3AD203B41FA5}">
                      <a16:colId xmlns:a16="http://schemas.microsoft.com/office/drawing/2014/main" val="3565666456"/>
                    </a:ext>
                  </a:extLst>
                </a:gridCol>
                <a:gridCol w="4916542">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188.  .............................</a:t>
                      </a:r>
                    </a:p>
                    <a:p>
                      <a:pPr marL="0" algn="just" defTabSz="914400" rtl="0" eaLnBrk="1" latinLnBrk="0" hangingPunct="1"/>
                      <a:r>
                        <a:rPr lang="pt-BR" sz="1800" kern="1200" dirty="0">
                          <a:solidFill>
                            <a:schemeClr val="dk1"/>
                          </a:solidFill>
                          <a:effectLst/>
                          <a:latin typeface="+mn-lt"/>
                          <a:ea typeface="+mn-ea"/>
                          <a:cs typeface="+mn-cs"/>
                        </a:rPr>
                        <a:t>§ 1º A informação na CTC sobre o tempo de contribuição reconhecido pelo regime de origem como tempo de natureza especial, está restrita às seguintes hipóteses e períodos, ressalvados os casos de segurados amparados em decisão judicial, a qualquer tempo, nos limites nela estabelecidos:</a:t>
                      </a:r>
                    </a:p>
                    <a:p>
                      <a:pPr marL="0" algn="just" defTabSz="914400" rtl="0" eaLnBrk="1" latinLnBrk="0" hangingPunct="1"/>
                      <a:r>
                        <a:rPr lang="pt-BR" sz="18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188.  .............................</a:t>
                      </a:r>
                    </a:p>
                    <a:p>
                      <a:pPr marL="0" algn="just" defTabSz="914400" rtl="0" eaLnBrk="1" latinLnBrk="0" hangingPunct="1"/>
                      <a:r>
                        <a:rPr lang="pt-BR" sz="1800" kern="1200" dirty="0">
                          <a:solidFill>
                            <a:schemeClr val="dk1"/>
                          </a:solidFill>
                          <a:effectLst/>
                          <a:latin typeface="+mn-lt"/>
                          <a:ea typeface="+mn-ea"/>
                          <a:cs typeface="+mn-cs"/>
                        </a:rPr>
                        <a:t>§ 1º Ressalvados os casos de </a:t>
                      </a:r>
                      <a:r>
                        <a:rPr lang="pt-BR" sz="1800" kern="1200" dirty="0" err="1">
                          <a:solidFill>
                            <a:schemeClr val="dk1"/>
                          </a:solidFill>
                          <a:effectLst/>
                          <a:latin typeface="+mn-lt"/>
                          <a:ea typeface="+mn-ea"/>
                          <a:cs typeface="+mn-cs"/>
                        </a:rPr>
                        <a:t>ex-segurados</a:t>
                      </a:r>
                      <a:r>
                        <a:rPr lang="pt-BR" sz="1800" kern="1200" dirty="0">
                          <a:solidFill>
                            <a:schemeClr val="dk1"/>
                          </a:solidFill>
                          <a:effectLst/>
                          <a:latin typeface="+mn-lt"/>
                          <a:ea typeface="+mn-ea"/>
                          <a:cs typeface="+mn-cs"/>
                        </a:rPr>
                        <a:t> amparados em decisão judicial, observados os limites nela estabelecidos, o ente de origem reconhecerá o tempo de contribuição de natureza especial cumprido no RPPS a qualquer tempo e emitirá a CTC com essa informação apenas nas seguintes hipóteses:</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(continua)</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2738657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6" y="880439"/>
            <a:ext cx="4802432" cy="369332"/>
          </a:xfrm>
          <a:prstGeom prst="rect">
            <a:avLst/>
          </a:prstGeom>
          <a:noFill/>
          <a:ln>
            <a:noFill/>
          </a:ln>
        </p:spPr>
        <p:txBody>
          <a:bodyPr wrap="square" rtlCol="0">
            <a:spAutoFit/>
          </a:bodyPr>
          <a:lstStyle/>
          <a:p>
            <a:r>
              <a:rPr lang="pt-BR" dirty="0">
                <a:solidFill>
                  <a:srgbClr val="005DB8"/>
                </a:solidFill>
                <a:latin typeface="+mj-lt"/>
              </a:rPr>
              <a:t>Portaria nº 1.467/2022 (continuação do art. 188)</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659812"/>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2461014951"/>
              </p:ext>
            </p:extLst>
          </p:nvPr>
        </p:nvGraphicFramePr>
        <p:xfrm>
          <a:off x="688768" y="1332411"/>
          <a:ext cx="10319657" cy="4602480"/>
        </p:xfrm>
        <a:graphic>
          <a:graphicData uri="http://schemas.openxmlformats.org/drawingml/2006/table">
            <a:tbl>
              <a:tblPr firstRow="1" bandRow="1">
                <a:tableStyleId>{5C22544A-7EE6-4342-B048-85BDC9FD1C3A}</a:tableStyleId>
              </a:tblPr>
              <a:tblGrid>
                <a:gridCol w="4170120">
                  <a:extLst>
                    <a:ext uri="{9D8B030D-6E8A-4147-A177-3AD203B41FA5}">
                      <a16:colId xmlns:a16="http://schemas.microsoft.com/office/drawing/2014/main" val="3565666456"/>
                    </a:ext>
                  </a:extLst>
                </a:gridCol>
                <a:gridCol w="6149537">
                  <a:extLst>
                    <a:ext uri="{9D8B030D-6E8A-4147-A177-3AD203B41FA5}">
                      <a16:colId xmlns:a16="http://schemas.microsoft.com/office/drawing/2014/main" val="4082247875"/>
                    </a:ext>
                  </a:extLst>
                </a:gridCol>
              </a:tblGrid>
              <a:tr h="346728">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4016267">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sz="1700" kern="1200" dirty="0">
                          <a:solidFill>
                            <a:schemeClr val="dk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pt-BR" sz="1700" kern="1200" dirty="0">
                          <a:solidFill>
                            <a:schemeClr val="dk1"/>
                          </a:solidFill>
                          <a:effectLst/>
                          <a:latin typeface="+mn-lt"/>
                          <a:ea typeface="+mn-ea"/>
                          <a:cs typeface="+mn-cs"/>
                        </a:rPr>
                        <a:t>§ 3º O reconhecimento, pelo RPPS instituidor do benefício, de tempo de natureza especial exercido com filiação a outro RPPS ou ao RGPS será feito somente por CTC, inclusive se o tempo de natureza especial tenha sido prestado ao ente federativo instituidor a qualquer tempo, mas com filiação ao RGPS.</a:t>
                      </a:r>
                    </a:p>
                    <a:p>
                      <a:pPr marL="0" algn="just" defTabSz="914400" rtl="0" eaLnBrk="1" latinLnBrk="0" hangingPunct="1"/>
                      <a:endParaRPr lang="pt-BR" sz="1700" kern="1200" dirty="0">
                        <a:solidFill>
                          <a:schemeClr val="dk1"/>
                        </a:solidFill>
                        <a:effectLst/>
                        <a:latin typeface="+mn-lt"/>
                        <a:ea typeface="+mn-ea"/>
                        <a:cs typeface="+mn-cs"/>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sz="1700" kern="1200" dirty="0">
                          <a:solidFill>
                            <a:schemeClr val="dk1"/>
                          </a:solidFill>
                          <a:effectLst/>
                          <a:latin typeface="+mn-lt"/>
                          <a:ea typeface="+mn-ea"/>
                          <a:cs typeface="+mn-cs"/>
                        </a:rPr>
                        <a:t>............................................</a:t>
                      </a:r>
                    </a:p>
                    <a:p>
                      <a:pPr marL="0" algn="just" defTabSz="914400" rtl="0" eaLnBrk="1" latinLnBrk="0" hangingPunct="1"/>
                      <a:r>
                        <a:rPr lang="pt-BR" sz="1700" kern="1200" dirty="0">
                          <a:solidFill>
                            <a:schemeClr val="dk1"/>
                          </a:solidFill>
                          <a:effectLst/>
                          <a:latin typeface="+mn-lt"/>
                          <a:ea typeface="+mn-ea"/>
                          <a:cs typeface="+mn-cs"/>
                        </a:rPr>
                        <a:t>§ 3º A averbação e cômputo, pelo RPPS instituidor do benefício, de tempo de natureza especial exercido com filiação a outro RPPS ou ao RGPS, serão feitos somente por CTC emitida pelo regime de origem, inclusive se esse tempo foi prestado ao ente federativo instituidor a qualquer tempo, mas com filiação ao RGPS.</a:t>
                      </a:r>
                    </a:p>
                    <a:p>
                      <a:pPr marL="0" algn="just" defTabSz="914400" rtl="0" eaLnBrk="1" latinLnBrk="0" hangingPunct="1"/>
                      <a:r>
                        <a:rPr lang="pt-BR" sz="1700" kern="1200" dirty="0">
                          <a:solidFill>
                            <a:schemeClr val="dk1"/>
                          </a:solidFill>
                          <a:effectLst/>
                          <a:latin typeface="+mn-lt"/>
                          <a:ea typeface="+mn-ea"/>
                          <a:cs typeface="+mn-cs"/>
                        </a:rPr>
                        <a:t>§ 4º Na hipótese de que trata o inciso I, b, do § 1º, por não haver norma geral aplicável à aposentadoria com idade e tempo de contribuição diferenciados para os segurados dos RPPS com deficiência, o ente federativo somente poderá emitir ou averbar CTC do segurado nessa condição, que contemplará todo o tempo especial exercido, depois de editar a lei complementar de que trata o § 4º-A do art. 40 da Constituição Federal, que assegure esse benefício para seus servidores ativos, ressalvado o amparo em decisão judicial expressa.” (NR)</a:t>
                      </a:r>
                    </a:p>
                    <a:p>
                      <a:pPr marL="0" algn="just" defTabSz="914400" rtl="0" eaLnBrk="1" latinLnBrk="0" hangingPunct="1"/>
                      <a:endParaRPr lang="pt-BR" sz="1700" kern="1200" dirty="0">
                        <a:solidFill>
                          <a:schemeClr val="dk1"/>
                        </a:solidFill>
                        <a:effectLst/>
                        <a:latin typeface="+mn-lt"/>
                        <a:ea typeface="+mn-ea"/>
                        <a:cs typeface="+mn-cs"/>
                      </a:endParaRP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4254720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406275769"/>
              </p:ext>
            </p:extLst>
          </p:nvPr>
        </p:nvGraphicFramePr>
        <p:xfrm>
          <a:off x="688769" y="1522649"/>
          <a:ext cx="9844802" cy="2406275"/>
        </p:xfrm>
        <a:graphic>
          <a:graphicData uri="http://schemas.openxmlformats.org/drawingml/2006/table">
            <a:tbl>
              <a:tblPr firstRow="1" bandRow="1">
                <a:tableStyleId>{5C22544A-7EE6-4342-B048-85BDC9FD1C3A}</a:tableStyleId>
              </a:tblPr>
              <a:tblGrid>
                <a:gridCol w="4370119">
                  <a:extLst>
                    <a:ext uri="{9D8B030D-6E8A-4147-A177-3AD203B41FA5}">
                      <a16:colId xmlns:a16="http://schemas.microsoft.com/office/drawing/2014/main" val="3565666456"/>
                    </a:ext>
                  </a:extLst>
                </a:gridCol>
                <a:gridCol w="547468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84524">
                <a:tc>
                  <a:txBody>
                    <a:bodyPr/>
                    <a:lstStyle/>
                    <a:p>
                      <a:pPr marL="0" algn="just" defTabSz="914400" rtl="0" eaLnBrk="1" latinLnBrk="0" hangingPunct="1"/>
                      <a:r>
                        <a:rPr lang="pt-BR" sz="1800" kern="1200" dirty="0">
                          <a:solidFill>
                            <a:schemeClr val="dk1"/>
                          </a:solidFill>
                          <a:effectLst/>
                          <a:latin typeface="+mn-lt"/>
                          <a:ea typeface="+mn-ea"/>
                          <a:cs typeface="+mn-cs"/>
                        </a:rPr>
                        <a:t>Art. 189.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2º (...).</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189.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3º Caso o ex-servidor requeira a emissão de CTC correspondente a cargos acumuláveis que </a:t>
                      </a:r>
                      <a:r>
                        <a:rPr lang="pt-BR" sz="1800" kern="1200" dirty="0" err="1">
                          <a:solidFill>
                            <a:schemeClr val="dk1"/>
                          </a:solidFill>
                          <a:effectLst/>
                          <a:latin typeface="+mn-lt"/>
                          <a:ea typeface="+mn-ea"/>
                          <a:cs typeface="+mn-cs"/>
                        </a:rPr>
                        <a:t>titularizava</a:t>
                      </a:r>
                      <a:r>
                        <a:rPr lang="pt-BR" sz="1800" kern="1200" dirty="0">
                          <a:solidFill>
                            <a:schemeClr val="dk1"/>
                          </a:solidFill>
                          <a:effectLst/>
                          <a:latin typeface="+mn-lt"/>
                          <a:ea typeface="+mn-ea"/>
                          <a:cs typeface="+mn-cs"/>
                        </a:rPr>
                        <a:t> no ente federativo, deverá ser emitida uma única Certidão em relação a cada cargo, observado o disposto no art. 192.”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815585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223297346"/>
              </p:ext>
            </p:extLst>
          </p:nvPr>
        </p:nvGraphicFramePr>
        <p:xfrm>
          <a:off x="688769" y="1522649"/>
          <a:ext cx="9844802" cy="295491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192.  Quando solicitado pelo </a:t>
                      </a:r>
                      <a:r>
                        <a:rPr lang="pt-BR" sz="1800" kern="1200" dirty="0" err="1">
                          <a:solidFill>
                            <a:schemeClr val="dk1"/>
                          </a:solidFill>
                          <a:effectLst/>
                          <a:latin typeface="+mn-lt"/>
                          <a:ea typeface="+mn-ea"/>
                          <a:cs typeface="+mn-cs"/>
                        </a:rPr>
                        <a:t>ex-segurado</a:t>
                      </a:r>
                      <a:r>
                        <a:rPr lang="pt-BR" sz="1800" kern="1200" dirty="0">
                          <a:solidFill>
                            <a:schemeClr val="dk1"/>
                          </a:solidFill>
                          <a:effectLst/>
                          <a:latin typeface="+mn-lt"/>
                          <a:ea typeface="+mn-ea"/>
                          <a:cs typeface="+mn-cs"/>
                        </a:rPr>
                        <a:t> que mantém filiação a 2 (dois) RPPS ou 2 (dois) vínculos funcionais com filiação ao mesmo RPPS e ao RGPS, é permitida a emissão de CTC única com destinação do tempo de contribuição para, no máximo, estes três regimes previdenciários ou dois vínculos, segundo indicação do requerente.</a:t>
                      </a:r>
                    </a:p>
                    <a:p>
                      <a:pPr marL="0" algn="just" defTabSz="914400" rtl="0" eaLnBrk="1" latinLnBrk="0" hangingPunct="1"/>
                      <a:r>
                        <a:rPr lang="pt-BR" sz="18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192.  Quando solicitado pelo </a:t>
                      </a:r>
                      <a:r>
                        <a:rPr lang="pt-BR" sz="1800" kern="1200" dirty="0" err="1">
                          <a:solidFill>
                            <a:schemeClr val="dk1"/>
                          </a:solidFill>
                          <a:effectLst/>
                          <a:latin typeface="+mn-lt"/>
                          <a:ea typeface="+mn-ea"/>
                          <a:cs typeface="+mn-cs"/>
                        </a:rPr>
                        <a:t>ex-segurado</a:t>
                      </a:r>
                      <a:r>
                        <a:rPr lang="pt-BR" sz="1800" kern="1200" dirty="0">
                          <a:solidFill>
                            <a:schemeClr val="dk1"/>
                          </a:solidFill>
                          <a:effectLst/>
                          <a:latin typeface="+mn-lt"/>
                          <a:ea typeface="+mn-ea"/>
                          <a:cs typeface="+mn-cs"/>
                        </a:rPr>
                        <a:t> que mantém filiação a 2 (dois) RPPS ou 2 (dois) vínculos funcionais com filiação ao mesmo RPPS e exerce atividades com filiação ao RGPS, é permitida a emissão de CTC única, pelo RPPS, com destinação do tempo de contribuição para, no máximo, estes três regimes previdenciários ou dois vínculos, segundo indicação do requerente.</a:t>
                      </a:r>
                    </a:p>
                    <a:p>
                      <a:pPr marL="0" algn="just" defTabSz="914400" rtl="0" eaLnBrk="1" latinLnBrk="0" hangingPunct="1"/>
                      <a:r>
                        <a:rPr lang="pt-BR" sz="1800" kern="1200" dirty="0">
                          <a:solidFill>
                            <a:schemeClr val="dk1"/>
                          </a:solidFill>
                          <a:effectLst/>
                          <a:latin typeface="+mn-lt"/>
                          <a:ea typeface="+mn-ea"/>
                          <a:cs typeface="+mn-cs"/>
                        </a:rPr>
                        <a:t>.............................................”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2825081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775935"/>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542245"/>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411198331"/>
              </p:ext>
            </p:extLst>
          </p:nvPr>
        </p:nvGraphicFramePr>
        <p:xfrm>
          <a:off x="688768" y="1300578"/>
          <a:ext cx="10466911" cy="3854075"/>
        </p:xfrm>
        <a:graphic>
          <a:graphicData uri="http://schemas.openxmlformats.org/drawingml/2006/table">
            <a:tbl>
              <a:tblPr firstRow="1" bandRow="1">
                <a:tableStyleId>{5C22544A-7EE6-4342-B048-85BDC9FD1C3A}</a:tableStyleId>
              </a:tblPr>
              <a:tblGrid>
                <a:gridCol w="4797783">
                  <a:extLst>
                    <a:ext uri="{9D8B030D-6E8A-4147-A177-3AD203B41FA5}">
                      <a16:colId xmlns:a16="http://schemas.microsoft.com/office/drawing/2014/main" val="3565666456"/>
                    </a:ext>
                  </a:extLst>
                </a:gridCol>
                <a:gridCol w="5669128">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700" kern="1200" dirty="0">
                          <a:solidFill>
                            <a:schemeClr val="dk1"/>
                          </a:solidFill>
                          <a:effectLst/>
                          <a:latin typeface="+mn-lt"/>
                          <a:ea typeface="+mn-ea"/>
                          <a:cs typeface="+mn-cs"/>
                        </a:rPr>
                        <a:t>Art. 208. As previsões deste Capítulo se aplicam às certidões emitidas para comprovar o tempo de contribuição aos regimes de previdência aplicáveis a titulares de mandato eletivo da União, dos Estados, do Distrito Federal e dos Municípios para a contagem recíproca e a compensação financeira de que trata o § 9º do art. 201 da Constituição Federal, conforme previsão do § 2º do art. 14 da Emenda Constitucional nº 103, de 2019.</a:t>
                      </a:r>
                    </a:p>
                  </a:txBody>
                  <a:tcPr/>
                </a:tc>
                <a:tc>
                  <a:txBody>
                    <a:bodyPr/>
                    <a:lstStyle/>
                    <a:p>
                      <a:pPr marL="0" algn="just" defTabSz="914400" rtl="0" eaLnBrk="1" latinLnBrk="0" hangingPunct="1"/>
                      <a:r>
                        <a:rPr lang="pt-BR" sz="1700" kern="1200" dirty="0">
                          <a:solidFill>
                            <a:schemeClr val="dk1"/>
                          </a:solidFill>
                          <a:effectLst/>
                          <a:latin typeface="+mn-lt"/>
                          <a:ea typeface="+mn-ea"/>
                          <a:cs typeface="+mn-cs"/>
                        </a:rPr>
                        <a:t>“Art. 208.  ............................</a:t>
                      </a:r>
                    </a:p>
                    <a:p>
                      <a:pPr marL="0" algn="just" defTabSz="914400" rtl="0" eaLnBrk="1" latinLnBrk="0" hangingPunct="1"/>
                      <a:r>
                        <a:rPr lang="pt-BR" sz="1700" kern="1200" dirty="0">
                          <a:solidFill>
                            <a:schemeClr val="dk1"/>
                          </a:solidFill>
                          <a:effectLst/>
                          <a:latin typeface="+mn-lt"/>
                          <a:ea typeface="+mn-ea"/>
                          <a:cs typeface="+mn-cs"/>
                        </a:rPr>
                        <a:t>Parágrafo único. Os RPPS e o RGPS averbarão o tempo de contribuição de seus segurados que for certificado, conforme o caput, pelos regimes de previdência aplicáveis a titulares de mandato eletivo da União, dos Estados, do Distrito Federal e dos Municípios, na situação de desvinculação destes por opção expressa, e, para os segurados que optaram por permanecer nestes regimes, nos termos dos §§ 1º, 4º e 5º do art. 14 da Emenda Constitucional nº 103, de 2019, os RPPS poderão emitir, para ex-servidores, e o RGPS, para seus segurados atuais e anteriores, a CTC referente a tempo de contribuição anterior à filiação aos regimes de previdência dos mencionados agentes políticos." (NR) </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1069063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723683"/>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568371"/>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706491079"/>
              </p:ext>
            </p:extLst>
          </p:nvPr>
        </p:nvGraphicFramePr>
        <p:xfrm>
          <a:off x="457200" y="1209137"/>
          <a:ext cx="10646229" cy="4052195"/>
        </p:xfrm>
        <a:graphic>
          <a:graphicData uri="http://schemas.openxmlformats.org/drawingml/2006/table">
            <a:tbl>
              <a:tblPr firstRow="1" bandRow="1">
                <a:tableStyleId>{5C22544A-7EE6-4342-B048-85BDC9FD1C3A}</a:tableStyleId>
              </a:tblPr>
              <a:tblGrid>
                <a:gridCol w="5303766">
                  <a:extLst>
                    <a:ext uri="{9D8B030D-6E8A-4147-A177-3AD203B41FA5}">
                      <a16:colId xmlns:a16="http://schemas.microsoft.com/office/drawing/2014/main" val="3565666456"/>
                    </a:ext>
                  </a:extLst>
                </a:gridCol>
                <a:gridCol w="534246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241.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II - - à estrutura de governança do RPPS, com a identificação dos dirigentes da unidade gestora, do responsável pela gestão das aplicações dos recursos e dos membros dos conselhos deliberativo e fiscal e do comitê de investimentos;</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9º (...).</a:t>
                      </a:r>
                    </a:p>
                    <a:p>
                      <a:pPr marL="0" algn="just" defTabSz="914400" rtl="0" eaLnBrk="1" latinLnBrk="0" hangingPunct="1"/>
                      <a:endParaRPr lang="pt-BR" sz="1800" kern="1200" dirty="0">
                        <a:solidFill>
                          <a:schemeClr val="dk1"/>
                        </a:solidFill>
                        <a:effectLst/>
                        <a:latin typeface="+mn-lt"/>
                        <a:ea typeface="+mn-ea"/>
                        <a:cs typeface="+mn-cs"/>
                      </a:endParaRP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241.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II - à estrutura de governança do RPPS, contemplando a identificação dos dirigentes da unidade gestora, do responsável pela gestão das aplicações dos recursos e dos membros dos conselhos deliberativo e fiscal e do comitê de investimentos e a comprovação do atendimento aos requisitos de que trata o art. 76;</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10.  As entidades certificadoras, reconhecidas na forma do § 5º do art. 78, deverão encaminhar, para fins da divulgação de que trata o § 7º desse artigo, as informações dos certificados por elas expedidos.”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831027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754684698"/>
              </p:ext>
            </p:extLst>
          </p:nvPr>
        </p:nvGraphicFramePr>
        <p:xfrm>
          <a:off x="688769" y="1522649"/>
          <a:ext cx="9844802" cy="295491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247.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1º Para a emissão do CRP dos RPPS em extinção, após a atualização do histórico do regime previdenciário no </a:t>
                      </a:r>
                      <a:r>
                        <a:rPr lang="pt-BR" sz="1800" kern="1200" dirty="0" err="1">
                          <a:solidFill>
                            <a:schemeClr val="dk1"/>
                          </a:solidFill>
                          <a:effectLst/>
                          <a:latin typeface="+mn-lt"/>
                          <a:ea typeface="+mn-ea"/>
                          <a:cs typeface="+mn-cs"/>
                        </a:rPr>
                        <a:t>Cadprev</a:t>
                      </a:r>
                      <a:r>
                        <a:rPr lang="pt-BR" sz="1800" kern="1200" dirty="0">
                          <a:solidFill>
                            <a:schemeClr val="dk1"/>
                          </a:solidFill>
                          <a:effectLst/>
                          <a:latin typeface="+mn-lt"/>
                          <a:ea typeface="+mn-ea"/>
                          <a:cs typeface="+mn-cs"/>
                        </a:rPr>
                        <a:t>, deverão ser encaminhados o </a:t>
                      </a:r>
                      <a:r>
                        <a:rPr lang="pt-BR" sz="1800" b="1" kern="1200" dirty="0">
                          <a:solidFill>
                            <a:schemeClr val="dk1"/>
                          </a:solidFill>
                          <a:effectLst/>
                          <a:latin typeface="+mn-lt"/>
                          <a:ea typeface="+mn-ea"/>
                          <a:cs typeface="+mn-cs"/>
                        </a:rPr>
                        <a:t>DPIR</a:t>
                      </a:r>
                      <a:r>
                        <a:rPr lang="pt-BR" sz="1800" kern="1200" dirty="0">
                          <a:solidFill>
                            <a:schemeClr val="dk1"/>
                          </a:solidFill>
                          <a:effectLst/>
                          <a:latin typeface="+mn-lt"/>
                          <a:ea typeface="+mn-ea"/>
                          <a:cs typeface="+mn-cs"/>
                        </a:rPr>
                        <a:t> e o DAIR e ser comprovado o atendimento ao previsto nos incisos I, II, VIII, IX, XI e XII do caput, observado o disposto no art. 181.</a:t>
                      </a:r>
                    </a:p>
                    <a:p>
                      <a:pPr marL="0" algn="just" defTabSz="914400" rtl="0" eaLnBrk="1" latinLnBrk="0" hangingPunct="1"/>
                      <a:endParaRPr lang="pt-BR" sz="1800" kern="1200" dirty="0">
                        <a:solidFill>
                          <a:schemeClr val="dk1"/>
                        </a:solidFill>
                        <a:effectLst/>
                        <a:latin typeface="+mn-lt"/>
                        <a:ea typeface="+mn-ea"/>
                        <a:cs typeface="+mn-cs"/>
                      </a:endParaRP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247.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1º Para a emissão do CRP dos RPPS em extinção, após a atualização do histórico do regime previdenciário no </a:t>
                      </a:r>
                      <a:r>
                        <a:rPr lang="pt-BR" sz="1800" kern="1200" dirty="0" err="1">
                          <a:solidFill>
                            <a:schemeClr val="dk1"/>
                          </a:solidFill>
                          <a:effectLst/>
                          <a:latin typeface="+mn-lt"/>
                          <a:ea typeface="+mn-ea"/>
                          <a:cs typeface="+mn-cs"/>
                        </a:rPr>
                        <a:t>Cadprev</a:t>
                      </a:r>
                      <a:r>
                        <a:rPr lang="pt-BR" sz="1800" kern="1200" dirty="0">
                          <a:solidFill>
                            <a:schemeClr val="dk1"/>
                          </a:solidFill>
                          <a:effectLst/>
                          <a:latin typeface="+mn-lt"/>
                          <a:ea typeface="+mn-ea"/>
                          <a:cs typeface="+mn-cs"/>
                        </a:rPr>
                        <a:t>, deverão ser encaminhados o DIPR e o DAIR e ser comprovado o atendimento ao previsto nos incisos I, II, VIII, IX, XI e XII do caput, observado o disposto no art. 181.</a:t>
                      </a:r>
                    </a:p>
                    <a:p>
                      <a:pPr marL="0" algn="just" defTabSz="914400" rtl="0" eaLnBrk="1" latinLnBrk="0" hangingPunct="1"/>
                      <a:r>
                        <a:rPr lang="pt-BR" sz="1800" kern="1200" dirty="0">
                          <a:solidFill>
                            <a:schemeClr val="dk1"/>
                          </a:solidFill>
                          <a:effectLst/>
                          <a:latin typeface="+mn-lt"/>
                          <a:ea typeface="+mn-ea"/>
                          <a:cs typeface="+mn-cs"/>
                        </a:rPr>
                        <a:t>............................................”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946093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6" y="880439"/>
            <a:ext cx="3508021" cy="369332"/>
          </a:xfrm>
          <a:prstGeom prst="rect">
            <a:avLst/>
          </a:prstGeom>
          <a:noFill/>
          <a:ln>
            <a:noFill/>
          </a:ln>
        </p:spPr>
        <p:txBody>
          <a:bodyPr wrap="square" rtlCol="0">
            <a:spAutoFit/>
          </a:bodyPr>
          <a:lstStyle/>
          <a:p>
            <a:r>
              <a:rPr lang="pt-BR" b="1" dirty="0">
                <a:solidFill>
                  <a:srgbClr val="005DB8"/>
                </a:solidFill>
                <a:latin typeface="+mj-lt"/>
              </a:rPr>
              <a:t>ANEXO I</a:t>
            </a:r>
            <a:r>
              <a:rPr lang="pt-BR" dirty="0">
                <a:solidFill>
                  <a:srgbClr val="005DB8"/>
                </a:solidFill>
                <a:latin typeface="+mj-lt"/>
              </a:rPr>
              <a:t> da 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646749"/>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4136564797"/>
              </p:ext>
            </p:extLst>
          </p:nvPr>
        </p:nvGraphicFramePr>
        <p:xfrm>
          <a:off x="688768" y="1522649"/>
          <a:ext cx="10192591" cy="4372235"/>
        </p:xfrm>
        <a:graphic>
          <a:graphicData uri="http://schemas.openxmlformats.org/drawingml/2006/table">
            <a:tbl>
              <a:tblPr firstRow="1" bandRow="1">
                <a:tableStyleId>{5C22544A-7EE6-4342-B048-85BDC9FD1C3A}</a:tableStyleId>
              </a:tblPr>
              <a:tblGrid>
                <a:gridCol w="4823758">
                  <a:extLst>
                    <a:ext uri="{9D8B030D-6E8A-4147-A177-3AD203B41FA5}">
                      <a16:colId xmlns:a16="http://schemas.microsoft.com/office/drawing/2014/main" val="3565666456"/>
                    </a:ext>
                  </a:extLst>
                </a:gridCol>
                <a:gridCol w="536883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700" kern="1200" dirty="0">
                          <a:solidFill>
                            <a:schemeClr val="dk1"/>
                          </a:solidFill>
                          <a:effectLst/>
                          <a:latin typeface="+mn-lt"/>
                          <a:ea typeface="+mn-ea"/>
                          <a:cs typeface="+mn-cs"/>
                        </a:rPr>
                        <a:t>Art. 9º  ................................</a:t>
                      </a:r>
                    </a:p>
                    <a:p>
                      <a:pPr marL="0" algn="just" defTabSz="914400" rtl="0" eaLnBrk="1" latinLnBrk="0" hangingPunct="1"/>
                      <a:r>
                        <a:rPr lang="pt-BR" sz="1700" kern="1200" dirty="0">
                          <a:solidFill>
                            <a:schemeClr val="dk1"/>
                          </a:solidFill>
                          <a:effectLst/>
                          <a:latin typeface="+mn-lt"/>
                          <a:ea typeface="+mn-ea"/>
                          <a:cs typeface="+mn-cs"/>
                        </a:rPr>
                        <a:t>..............................................</a:t>
                      </a:r>
                    </a:p>
                    <a:p>
                      <a:pPr marL="0" algn="just" defTabSz="914400" rtl="0" eaLnBrk="1" latinLnBrk="0" hangingPunct="1"/>
                      <a:r>
                        <a:rPr lang="pt-BR" sz="1700" kern="1200" dirty="0">
                          <a:solidFill>
                            <a:schemeClr val="dk1"/>
                          </a:solidFill>
                          <a:effectLst/>
                          <a:latin typeface="+mn-lt"/>
                          <a:ea typeface="+mn-ea"/>
                          <a:cs typeface="+mn-cs"/>
                        </a:rPr>
                        <a:t>§ 6º Poderão ser excluídas da média de que trata o caput as contribuições que resultem em redução do valor do benefício, desde que mantido o tempo mínimo de contribuição exigido, vedada a utilização do tempo excluído para qualquer finalidade, inclusive para o acréscimo a que se referem os §§ 2º e 5º para a averbação em outro regime previdenciário ou para a obtenção dos 127 proventos de inatividade das atividades militares de que tratam os </a:t>
                      </a:r>
                      <a:r>
                        <a:rPr lang="pt-BR" sz="1700" kern="1200" dirty="0" err="1">
                          <a:solidFill>
                            <a:schemeClr val="dk1"/>
                          </a:solidFill>
                          <a:effectLst/>
                          <a:latin typeface="+mn-lt"/>
                          <a:ea typeface="+mn-ea"/>
                          <a:cs typeface="+mn-cs"/>
                        </a:rPr>
                        <a:t>arts</a:t>
                      </a:r>
                      <a:r>
                        <a:rPr lang="pt-BR" sz="1700" kern="1200" dirty="0">
                          <a:solidFill>
                            <a:schemeClr val="dk1"/>
                          </a:solidFill>
                          <a:effectLst/>
                          <a:latin typeface="+mn-lt"/>
                          <a:ea typeface="+mn-ea"/>
                          <a:cs typeface="+mn-cs"/>
                        </a:rPr>
                        <a:t>. 42 e 142 da Constituição Federal.</a:t>
                      </a:r>
                    </a:p>
                    <a:p>
                      <a:pPr marL="0" algn="just" defTabSz="914400" rtl="0" eaLnBrk="1" latinLnBrk="0" hangingPunct="1"/>
                      <a:r>
                        <a:rPr lang="pt-BR" sz="17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700" kern="1200" dirty="0">
                          <a:solidFill>
                            <a:schemeClr val="dk1"/>
                          </a:solidFill>
                          <a:effectLst/>
                          <a:latin typeface="+mn-lt"/>
                          <a:ea typeface="+mn-ea"/>
                          <a:cs typeface="+mn-cs"/>
                        </a:rPr>
                        <a:t>“Art. 9º  ................................</a:t>
                      </a:r>
                    </a:p>
                    <a:p>
                      <a:pPr marL="0" algn="just" defTabSz="914400" rtl="0" eaLnBrk="1" latinLnBrk="0" hangingPunct="1"/>
                      <a:r>
                        <a:rPr lang="pt-BR" sz="1700" kern="1200" dirty="0">
                          <a:solidFill>
                            <a:schemeClr val="dk1"/>
                          </a:solidFill>
                          <a:effectLst/>
                          <a:latin typeface="+mn-lt"/>
                          <a:ea typeface="+mn-ea"/>
                          <a:cs typeface="+mn-cs"/>
                        </a:rPr>
                        <a:t>..............................................</a:t>
                      </a:r>
                    </a:p>
                    <a:p>
                      <a:pPr marL="0" algn="just" defTabSz="914400" rtl="0" eaLnBrk="1" latinLnBrk="0" hangingPunct="1"/>
                      <a:r>
                        <a:rPr lang="pt-BR" sz="1700" kern="1200" dirty="0">
                          <a:solidFill>
                            <a:schemeClr val="dk1"/>
                          </a:solidFill>
                          <a:effectLst/>
                          <a:latin typeface="+mn-lt"/>
                          <a:ea typeface="+mn-ea"/>
                          <a:cs typeface="+mn-cs"/>
                        </a:rPr>
                        <a:t>§ 6º  Poderão ser excluídas da média de que trata o caput as contribuições recolhidas </a:t>
                      </a:r>
                      <a:r>
                        <a:rPr lang="pt-BR" sz="1700" u="sng" kern="1200" dirty="0">
                          <a:solidFill>
                            <a:schemeClr val="dk1"/>
                          </a:solidFill>
                          <a:effectLst/>
                          <a:latin typeface="+mn-lt"/>
                          <a:ea typeface="+mn-ea"/>
                          <a:cs typeface="+mn-cs"/>
                        </a:rPr>
                        <a:t>a qualquer regime previdenciário ou sistema de proteção social dos militares </a:t>
                      </a:r>
                      <a:r>
                        <a:rPr lang="pt-BR" sz="1700" kern="1200" dirty="0">
                          <a:solidFill>
                            <a:schemeClr val="dk1"/>
                          </a:solidFill>
                          <a:effectLst/>
                          <a:latin typeface="+mn-lt"/>
                          <a:ea typeface="+mn-ea"/>
                          <a:cs typeface="+mn-cs"/>
                        </a:rPr>
                        <a:t>que resultem em redução do valor do benefício, desde que mantido o tempo mínimo de contribuição exigido, vedada a utilização do tempo excluído para qualquer finalidade, inclusive para o acréscimo a que se referem os §§ 2º e 5º, para a averbação em outro regime previdenciário ou para a obtenção dos proventos de inatividade das atividades militares de que tratam os </a:t>
                      </a:r>
                      <a:r>
                        <a:rPr lang="pt-BR" sz="1700" kern="1200" dirty="0" err="1">
                          <a:solidFill>
                            <a:schemeClr val="dk1"/>
                          </a:solidFill>
                          <a:effectLst/>
                          <a:latin typeface="+mn-lt"/>
                          <a:ea typeface="+mn-ea"/>
                          <a:cs typeface="+mn-cs"/>
                        </a:rPr>
                        <a:t>arts</a:t>
                      </a:r>
                      <a:r>
                        <a:rPr lang="pt-BR" sz="1700" kern="1200" dirty="0">
                          <a:solidFill>
                            <a:schemeClr val="dk1"/>
                          </a:solidFill>
                          <a:effectLst/>
                          <a:latin typeface="+mn-lt"/>
                          <a:ea typeface="+mn-ea"/>
                          <a:cs typeface="+mn-cs"/>
                        </a:rPr>
                        <a:t>. 42 e 142 da Constituição Federal.</a:t>
                      </a:r>
                    </a:p>
                    <a:p>
                      <a:pPr marL="0" algn="just" defTabSz="914400" rtl="0" eaLnBrk="1" latinLnBrk="0" hangingPunct="1"/>
                      <a:r>
                        <a:rPr lang="pt-BR" sz="1700" kern="1200" dirty="0">
                          <a:solidFill>
                            <a:schemeClr val="dk1"/>
                          </a:solidFill>
                          <a:effectLst/>
                          <a:latin typeface="+mn-lt"/>
                          <a:ea typeface="+mn-ea"/>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lang="pt-BR" sz="1700" kern="1200" dirty="0">
                          <a:solidFill>
                            <a:schemeClr val="dk1"/>
                          </a:solidFill>
                          <a:effectLst/>
                          <a:latin typeface="+mn-lt"/>
                          <a:ea typeface="+mn-ea"/>
                          <a:cs typeface="+mn-cs"/>
                        </a:rPr>
                        <a:t>(continua)</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625486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746906" y="775935"/>
            <a:ext cx="5657454" cy="646331"/>
          </a:xfrm>
          <a:prstGeom prst="rect">
            <a:avLst/>
          </a:prstGeom>
          <a:noFill/>
          <a:ln>
            <a:noFill/>
          </a:ln>
        </p:spPr>
        <p:txBody>
          <a:bodyPr wrap="square" rtlCol="0">
            <a:spAutoFit/>
          </a:bodyPr>
          <a:lstStyle/>
          <a:p>
            <a:r>
              <a:rPr lang="pt-BR" b="1" dirty="0">
                <a:solidFill>
                  <a:srgbClr val="005DB8"/>
                </a:solidFill>
                <a:latin typeface="+mj-lt"/>
              </a:rPr>
              <a:t>ANEXO I</a:t>
            </a:r>
            <a:r>
              <a:rPr lang="pt-BR" dirty="0">
                <a:solidFill>
                  <a:srgbClr val="005DB8"/>
                </a:solidFill>
                <a:latin typeface="+mj-lt"/>
              </a:rPr>
              <a:t> da Portaria nº 1.467/2022 (continuação art. 9º)</a:t>
            </a:r>
          </a:p>
          <a:p>
            <a:endParaRPr lang="pt-BR" dirty="0">
              <a:solidFill>
                <a:srgbClr val="005DB8"/>
              </a:solidFill>
              <a:latin typeface="+mj-lt"/>
            </a:endParaRP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58143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2070476694"/>
              </p:ext>
            </p:extLst>
          </p:nvPr>
        </p:nvGraphicFramePr>
        <p:xfrm>
          <a:off x="688769" y="1522649"/>
          <a:ext cx="9844802" cy="432651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8º Nas hipóteses de competências em que não tenha havido contribuição para RPPS a base de cálculo dos proventos será a remuneração percebida pelo segurado no cargo efetivo ou o subsídio nas competências a partir de julho de 1994.</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13. (...).</a:t>
                      </a:r>
                    </a:p>
                    <a:p>
                      <a:pPr marL="0" algn="just" defTabSz="914400" rtl="0" eaLnBrk="1" latinLnBrk="0" hangingPunct="1"/>
                      <a:endParaRPr lang="pt-BR" sz="1800" kern="1200" dirty="0">
                        <a:solidFill>
                          <a:schemeClr val="dk1"/>
                        </a:solidFill>
                        <a:effectLst/>
                        <a:latin typeface="+mn-lt"/>
                        <a:ea typeface="+mn-ea"/>
                        <a:cs typeface="+mn-cs"/>
                      </a:endParaRP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8º  A base de cálculo dos proventos será o subsídio ou a remuneração do segurado no cargo efetivo nas competências a partir de julho de 1994 em que não tenha havido contribuição para RPPS, </a:t>
                      </a:r>
                      <a:r>
                        <a:rPr lang="pt-BR" sz="1800" u="sng" kern="1200" dirty="0">
                          <a:solidFill>
                            <a:schemeClr val="dk1"/>
                          </a:solidFill>
                          <a:effectLst/>
                          <a:latin typeface="+mn-lt"/>
                          <a:ea typeface="+mn-ea"/>
                          <a:cs typeface="+mn-cs"/>
                        </a:rPr>
                        <a:t>inclusive quando houve isenção de contribuição ou afastamento do cargo, desde que seja considerado como de efetivo exercício</a:t>
                      </a:r>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14.  O valor dos proventos iniciais calculados conforme este artigo pode ser superior à remuneração ou subsídio do cargo efetivo em que se der a aposentadoria, observado o disposto no § 1º.”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96371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8125CE05-1231-48BB-9C86-E3E64DB156E4}"/>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0" y="-1"/>
            <a:ext cx="12191999" cy="6858000"/>
          </a:xfrm>
          <a:prstGeom prst="rect">
            <a:avLst/>
          </a:prstGeom>
        </p:spPr>
      </p:pic>
      <p:pic>
        <p:nvPicPr>
          <p:cNvPr id="2" name="Imagem 1" descr="Forma&#10;&#10;Descrição gerada automaticamente com confiança baixa">
            <a:extLst>
              <a:ext uri="{FF2B5EF4-FFF2-40B4-BE49-F238E27FC236}">
                <a16:creationId xmlns:a16="http://schemas.microsoft.com/office/drawing/2014/main" id="{AD9455D6-A498-B90C-3727-6A9D2C45FF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5942" y="0"/>
            <a:ext cx="12192000" cy="6858000"/>
          </a:xfrm>
          <a:prstGeom prst="rect">
            <a:avLst/>
          </a:prstGeom>
        </p:spPr>
      </p:pic>
      <p:pic>
        <p:nvPicPr>
          <p:cNvPr id="3" name="Imagem 2">
            <a:extLst>
              <a:ext uri="{FF2B5EF4-FFF2-40B4-BE49-F238E27FC236}">
                <a16:creationId xmlns:a16="http://schemas.microsoft.com/office/drawing/2014/main" id="{CA28350C-0B01-B24D-E23F-B28375E3BA5E}"/>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984042" y="265703"/>
            <a:ext cx="1876524" cy="225182"/>
          </a:xfrm>
          <a:prstGeom prst="rect">
            <a:avLst/>
          </a:prstGeom>
        </p:spPr>
      </p:pic>
      <p:sp>
        <p:nvSpPr>
          <p:cNvPr id="6" name="CaixaDeTexto 5">
            <a:extLst>
              <a:ext uri="{FF2B5EF4-FFF2-40B4-BE49-F238E27FC236}">
                <a16:creationId xmlns:a16="http://schemas.microsoft.com/office/drawing/2014/main" id="{096BCCC6-6322-47B6-BF82-2874E2373B5C}"/>
              </a:ext>
            </a:extLst>
          </p:cNvPr>
          <p:cNvSpPr txBox="1"/>
          <p:nvPr/>
        </p:nvSpPr>
        <p:spPr>
          <a:xfrm>
            <a:off x="3241220" y="1668882"/>
            <a:ext cx="7093405" cy="1531445"/>
          </a:xfrm>
          <a:prstGeom prst="rect">
            <a:avLst/>
          </a:prstGeom>
          <a:noFill/>
        </p:spPr>
        <p:txBody>
          <a:bodyPr wrap="square" rtlCol="0">
            <a:spAutoFit/>
          </a:bodyPr>
          <a:lstStyle/>
          <a:p>
            <a:pPr algn="just">
              <a:lnSpc>
                <a:spcPct val="150000"/>
              </a:lnSpc>
            </a:pPr>
            <a:r>
              <a:rPr lang="pt-BR" sz="2400" dirty="0">
                <a:solidFill>
                  <a:srgbClr val="000000"/>
                </a:solidFill>
                <a:latin typeface="Calibri" panose="020F0502020204030204" pitchFamily="34" charset="0"/>
              </a:rPr>
              <a:t>Por</a:t>
            </a:r>
            <a:r>
              <a:rPr lang="pt-BR" sz="2400" b="0" i="0" dirty="0">
                <a:solidFill>
                  <a:srgbClr val="000000"/>
                </a:solidFill>
                <a:effectLst/>
                <a:latin typeface="Calibri" panose="020F0502020204030204" pitchFamily="34" charset="0"/>
              </a:rPr>
              <a:t>taria MPS nº 1.180, </a:t>
            </a:r>
            <a:r>
              <a:rPr lang="pt-BR" sz="2400" dirty="0">
                <a:solidFill>
                  <a:srgbClr val="000000"/>
                </a:solidFill>
                <a:latin typeface="Calibri" panose="020F0502020204030204" pitchFamily="34" charset="0"/>
              </a:rPr>
              <a:t>de 16 de abril de 2024 </a:t>
            </a:r>
            <a:r>
              <a:rPr lang="pt-BR" sz="2400" b="0" i="0" dirty="0">
                <a:solidFill>
                  <a:srgbClr val="000000"/>
                </a:solidFill>
                <a:effectLst/>
                <a:latin typeface="Calibri" panose="020F0502020204030204" pitchFamily="34" charset="0"/>
              </a:rPr>
              <a:t>que Altera a Portaria MTP nº 1.467, de 2 de junho de 2022 </a:t>
            </a:r>
          </a:p>
          <a:p>
            <a:pPr algn="just">
              <a:lnSpc>
                <a:spcPct val="150000"/>
              </a:lnSpc>
            </a:pPr>
            <a:endParaRPr lang="pt-BR" sz="1600" dirty="0">
              <a:solidFill>
                <a:srgbClr val="000000"/>
              </a:solidFill>
              <a:latin typeface="Calibri" panose="020F0502020204030204" pitchFamily="34" charset="0"/>
            </a:endParaRPr>
          </a:p>
        </p:txBody>
      </p:sp>
      <p:sp>
        <p:nvSpPr>
          <p:cNvPr id="8" name="CaixaDeTexto 7">
            <a:extLst>
              <a:ext uri="{FF2B5EF4-FFF2-40B4-BE49-F238E27FC236}">
                <a16:creationId xmlns:a16="http://schemas.microsoft.com/office/drawing/2014/main" id="{037966D6-EF39-4579-A1D6-9E421E642E74}"/>
              </a:ext>
            </a:extLst>
          </p:cNvPr>
          <p:cNvSpPr txBox="1"/>
          <p:nvPr/>
        </p:nvSpPr>
        <p:spPr>
          <a:xfrm>
            <a:off x="195943" y="1251245"/>
            <a:ext cx="2860766" cy="584775"/>
          </a:xfrm>
          <a:prstGeom prst="rect">
            <a:avLst/>
          </a:prstGeom>
          <a:noFill/>
        </p:spPr>
        <p:txBody>
          <a:bodyPr wrap="square">
            <a:spAutoFit/>
          </a:bodyPr>
          <a:lstStyle/>
          <a:p>
            <a:r>
              <a:rPr lang="pt-BR" sz="3200" spc="300" dirty="0">
                <a:solidFill>
                  <a:schemeClr val="bg1"/>
                </a:solidFill>
                <a:latin typeface="+mj-lt"/>
              </a:rPr>
              <a:t>INTRODUÇÃO</a:t>
            </a:r>
          </a:p>
        </p:txBody>
      </p:sp>
      <p:sp>
        <p:nvSpPr>
          <p:cNvPr id="9" name="CaixaDeTexto 8">
            <a:extLst>
              <a:ext uri="{FF2B5EF4-FFF2-40B4-BE49-F238E27FC236}">
                <a16:creationId xmlns:a16="http://schemas.microsoft.com/office/drawing/2014/main" id="{6BE233BC-D87C-4BC8-93CC-F88A679FB09A}"/>
              </a:ext>
            </a:extLst>
          </p:cNvPr>
          <p:cNvSpPr txBox="1"/>
          <p:nvPr/>
        </p:nvSpPr>
        <p:spPr>
          <a:xfrm>
            <a:off x="3316062" y="4599247"/>
            <a:ext cx="7694838" cy="1095300"/>
          </a:xfrm>
          <a:prstGeom prst="rect">
            <a:avLst/>
          </a:prstGeom>
          <a:noFill/>
        </p:spPr>
        <p:txBody>
          <a:bodyPr wrap="square" rtlCol="0">
            <a:spAutoFit/>
          </a:bodyPr>
          <a:lstStyle/>
          <a:p>
            <a:pPr algn="just">
              <a:lnSpc>
                <a:spcPct val="150000"/>
              </a:lnSpc>
            </a:pPr>
            <a:r>
              <a:rPr lang="pt-BR" sz="1500" i="1" dirty="0">
                <a:solidFill>
                  <a:schemeClr val="bg1"/>
                </a:solidFill>
                <a:latin typeface="+mj-lt"/>
              </a:rPr>
              <a:t>https://www.in.gov.br/en/web/dou/-/portaria-mps-n-1.180-de-16-de-abril-de-2024-*-555181444</a:t>
            </a:r>
          </a:p>
          <a:p>
            <a:pPr algn="just">
              <a:lnSpc>
                <a:spcPct val="150000"/>
              </a:lnSpc>
            </a:pPr>
            <a:endParaRPr lang="pt-BR" sz="1500" i="1" dirty="0">
              <a:solidFill>
                <a:schemeClr val="bg1"/>
              </a:solidFill>
              <a:latin typeface="+mj-lt"/>
            </a:endParaRPr>
          </a:p>
          <a:p>
            <a:pPr algn="just">
              <a:lnSpc>
                <a:spcPct val="150000"/>
              </a:lnSpc>
            </a:pPr>
            <a:r>
              <a:rPr lang="pt-BR" sz="1500" i="1" dirty="0">
                <a:solidFill>
                  <a:schemeClr val="bg1"/>
                </a:solidFill>
                <a:latin typeface="+mj-lt"/>
              </a:rPr>
              <a:t>Quadro das Alterações no formato “de” “para”</a:t>
            </a:r>
          </a:p>
        </p:txBody>
      </p:sp>
      <p:cxnSp>
        <p:nvCxnSpPr>
          <p:cNvPr id="19" name="Conector reto 18">
            <a:extLst>
              <a:ext uri="{FF2B5EF4-FFF2-40B4-BE49-F238E27FC236}">
                <a16:creationId xmlns:a16="http://schemas.microsoft.com/office/drawing/2014/main" id="{3B8590DE-A680-4E26-BEEC-02E1B0681BA9}"/>
              </a:ext>
            </a:extLst>
          </p:cNvPr>
          <p:cNvCxnSpPr>
            <a:cxnSpLocks/>
          </p:cNvCxnSpPr>
          <p:nvPr/>
        </p:nvCxnSpPr>
        <p:spPr>
          <a:xfrm>
            <a:off x="3192787" y="1350085"/>
            <a:ext cx="0" cy="3935370"/>
          </a:xfrm>
          <a:prstGeom prst="line">
            <a:avLst/>
          </a:prstGeom>
          <a:ln>
            <a:solidFill>
              <a:srgbClr val="29A9E1"/>
            </a:solidFill>
          </a:ln>
        </p:spPr>
        <p:style>
          <a:lnRef idx="3">
            <a:schemeClr val="dk1"/>
          </a:lnRef>
          <a:fillRef idx="0">
            <a:schemeClr val="dk1"/>
          </a:fillRef>
          <a:effectRef idx="2">
            <a:schemeClr val="dk1"/>
          </a:effectRef>
          <a:fontRef idx="minor">
            <a:schemeClr val="tx1"/>
          </a:fontRef>
        </p:style>
      </p:cxnSp>
      <p:sp>
        <p:nvSpPr>
          <p:cNvPr id="10" name="CaixaDeTexto 9">
            <a:extLst>
              <a:ext uri="{FF2B5EF4-FFF2-40B4-BE49-F238E27FC236}">
                <a16:creationId xmlns:a16="http://schemas.microsoft.com/office/drawing/2014/main" id="{6BE233BC-D87C-4BC8-93CC-F88A679FB09A}"/>
              </a:ext>
            </a:extLst>
          </p:cNvPr>
          <p:cNvSpPr txBox="1"/>
          <p:nvPr/>
        </p:nvSpPr>
        <p:spPr>
          <a:xfrm>
            <a:off x="3468462" y="5875065"/>
            <a:ext cx="6942635" cy="553998"/>
          </a:xfrm>
          <a:prstGeom prst="rect">
            <a:avLst/>
          </a:prstGeom>
          <a:noFill/>
        </p:spPr>
        <p:txBody>
          <a:bodyPr wrap="square" rtlCol="0">
            <a:spAutoFit/>
          </a:bodyPr>
          <a:lstStyle/>
          <a:p>
            <a:pPr algn="r">
              <a:lnSpc>
                <a:spcPct val="150000"/>
              </a:lnSpc>
            </a:pPr>
            <a:r>
              <a:rPr lang="pt-BR" sz="2000" b="1" dirty="0">
                <a:latin typeface="+mj-lt"/>
              </a:rPr>
              <a:t>Abril de 2024</a:t>
            </a:r>
          </a:p>
        </p:txBody>
      </p:sp>
    </p:spTree>
    <p:extLst>
      <p:ext uri="{BB962C8B-B14F-4D97-AF65-F5344CB8AC3E}">
        <p14:creationId xmlns:p14="http://schemas.microsoft.com/office/powerpoint/2010/main" val="10456474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4743054" cy="369332"/>
          </a:xfrm>
          <a:prstGeom prst="rect">
            <a:avLst/>
          </a:prstGeom>
          <a:noFill/>
          <a:ln>
            <a:noFill/>
          </a:ln>
        </p:spPr>
        <p:txBody>
          <a:bodyPr wrap="square" rtlCol="0">
            <a:spAutoFit/>
          </a:bodyPr>
          <a:lstStyle/>
          <a:p>
            <a:r>
              <a:rPr lang="pt-BR" b="1" dirty="0">
                <a:solidFill>
                  <a:srgbClr val="005DB8"/>
                </a:solidFill>
                <a:latin typeface="+mj-lt"/>
              </a:rPr>
              <a:t>ANEXO II </a:t>
            </a:r>
            <a:r>
              <a:rPr lang="pt-BR" dirty="0">
                <a:solidFill>
                  <a:srgbClr val="005DB8"/>
                </a:solidFill>
                <a:latin typeface="+mj-lt"/>
              </a:rPr>
              <a:t>da 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513449434"/>
              </p:ext>
            </p:extLst>
          </p:nvPr>
        </p:nvGraphicFramePr>
        <p:xfrm>
          <a:off x="688769" y="1522649"/>
          <a:ext cx="9844802" cy="460083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7º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3º (...).</a:t>
                      </a:r>
                    </a:p>
                    <a:p>
                      <a:pPr marL="0" algn="just" defTabSz="914400" rtl="0" eaLnBrk="1" latinLnBrk="0" hangingPunct="1"/>
                      <a:r>
                        <a:rPr lang="pt-BR" sz="1800" kern="1200" dirty="0">
                          <a:solidFill>
                            <a:schemeClr val="dk1"/>
                          </a:solidFill>
                          <a:effectLst/>
                          <a:latin typeface="+mn-lt"/>
                          <a:ea typeface="+mn-ea"/>
                          <a:cs typeface="+mn-cs"/>
                        </a:rPr>
                        <a:t> </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7º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4º Os acréscimos de que tratam os §§ 2º e 3º aplicam-se apenas aos proventos do segurado que implementar todos os requisitos previstos neste artigo antes da publicação:</a:t>
                      </a:r>
                    </a:p>
                    <a:p>
                      <a:pPr marL="0" algn="just" defTabSz="914400" rtl="0" eaLnBrk="1" latinLnBrk="0" hangingPunct="1"/>
                      <a:r>
                        <a:rPr lang="pt-BR" sz="1800" kern="1200" dirty="0">
                          <a:solidFill>
                            <a:schemeClr val="dk1"/>
                          </a:solidFill>
                          <a:effectLst/>
                          <a:latin typeface="+mn-lt"/>
                          <a:ea typeface="+mn-ea"/>
                          <a:cs typeface="+mn-cs"/>
                        </a:rPr>
                        <a:t>a) da Emenda Constitucional nº 103, de 2019, no âmbito do RPPS da União; ou</a:t>
                      </a:r>
                    </a:p>
                    <a:p>
                      <a:pPr marL="0" algn="just" defTabSz="914400" rtl="0" eaLnBrk="1" latinLnBrk="0" hangingPunct="1"/>
                      <a:r>
                        <a:rPr lang="pt-BR" sz="1800" kern="1200" dirty="0">
                          <a:solidFill>
                            <a:schemeClr val="dk1"/>
                          </a:solidFill>
                          <a:effectLst/>
                          <a:latin typeface="+mn-lt"/>
                          <a:ea typeface="+mn-ea"/>
                          <a:cs typeface="+mn-cs"/>
                        </a:rPr>
                        <a:t>b) da Lei de iniciativa privativa do Poder Executivo dos Estados, do Distrito Federal e dos Municípios que referendar integralmente, no âmbito desses entes, a revogação do art. 2º da Emenda Constitucional nº 41, de 2003, conforme art. 36, II, da Emenda Constitucional nº 103, de 2019.” (NR)</a:t>
                      </a:r>
                    </a:p>
                    <a:p>
                      <a:pPr marL="0" algn="just" defTabSz="914400" rtl="0" eaLnBrk="1" latinLnBrk="0" hangingPunct="1"/>
                      <a:endParaRPr lang="pt-BR" sz="1800" kern="1200" dirty="0">
                        <a:solidFill>
                          <a:schemeClr val="dk1"/>
                        </a:solidFill>
                        <a:effectLst/>
                        <a:latin typeface="+mn-lt"/>
                        <a:ea typeface="+mn-ea"/>
                        <a:cs typeface="+mn-cs"/>
                      </a:endParaRP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1347133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775935"/>
            <a:ext cx="4743054" cy="369332"/>
          </a:xfrm>
          <a:prstGeom prst="rect">
            <a:avLst/>
          </a:prstGeom>
          <a:noFill/>
          <a:ln>
            <a:noFill/>
          </a:ln>
        </p:spPr>
        <p:txBody>
          <a:bodyPr wrap="square" rtlCol="0">
            <a:spAutoFit/>
          </a:bodyPr>
          <a:lstStyle/>
          <a:p>
            <a:r>
              <a:rPr lang="pt-BR" b="1" dirty="0">
                <a:solidFill>
                  <a:srgbClr val="005DB8"/>
                </a:solidFill>
                <a:latin typeface="+mj-lt"/>
              </a:rPr>
              <a:t>ANEXO II </a:t>
            </a:r>
            <a:r>
              <a:rPr lang="pt-BR" dirty="0">
                <a:solidFill>
                  <a:srgbClr val="005DB8"/>
                </a:solidFill>
                <a:latin typeface="+mj-lt"/>
              </a:rPr>
              <a:t>da 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568371"/>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1206422484"/>
              </p:ext>
            </p:extLst>
          </p:nvPr>
        </p:nvGraphicFramePr>
        <p:xfrm>
          <a:off x="600891" y="1365876"/>
          <a:ext cx="10737669" cy="4686316"/>
        </p:xfrm>
        <a:graphic>
          <a:graphicData uri="http://schemas.openxmlformats.org/drawingml/2006/table">
            <a:tbl>
              <a:tblPr firstRow="1" bandRow="1">
                <a:tableStyleId>{5C22544A-7EE6-4342-B048-85BDC9FD1C3A}</a:tableStyleId>
              </a:tblPr>
              <a:tblGrid>
                <a:gridCol w="5349319">
                  <a:extLst>
                    <a:ext uri="{9D8B030D-6E8A-4147-A177-3AD203B41FA5}">
                      <a16:colId xmlns:a16="http://schemas.microsoft.com/office/drawing/2014/main" val="3565666456"/>
                    </a:ext>
                  </a:extLst>
                </a:gridCol>
                <a:gridCol w="5388350">
                  <a:extLst>
                    <a:ext uri="{9D8B030D-6E8A-4147-A177-3AD203B41FA5}">
                      <a16:colId xmlns:a16="http://schemas.microsoft.com/office/drawing/2014/main" val="4082247875"/>
                    </a:ext>
                  </a:extLst>
                </a:gridCol>
              </a:tblGrid>
              <a:tr h="355712">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4320556">
                <a:tc>
                  <a:txBody>
                    <a:bodyPr/>
                    <a:lstStyle/>
                    <a:p>
                      <a:pPr marL="0" algn="just" defTabSz="914400" rtl="0" eaLnBrk="1" latinLnBrk="0" hangingPunct="1"/>
                      <a:r>
                        <a:rPr lang="pt-BR" sz="1700" kern="1200" dirty="0">
                          <a:solidFill>
                            <a:schemeClr val="dk1"/>
                          </a:solidFill>
                          <a:effectLst/>
                          <a:latin typeface="+mn-lt"/>
                          <a:ea typeface="+mn-ea"/>
                          <a:cs typeface="+mn-cs"/>
                        </a:rPr>
                        <a:t>Art. 10. ...............................</a:t>
                      </a:r>
                    </a:p>
                    <a:p>
                      <a:pPr marL="0" algn="just" defTabSz="914400" rtl="0" eaLnBrk="1" latinLnBrk="0" hangingPunct="1"/>
                      <a:r>
                        <a:rPr lang="pt-BR" sz="1700" kern="1200" dirty="0">
                          <a:solidFill>
                            <a:schemeClr val="dk1"/>
                          </a:solidFill>
                          <a:effectLst/>
                          <a:latin typeface="+mn-lt"/>
                          <a:ea typeface="+mn-ea"/>
                          <a:cs typeface="+mn-cs"/>
                        </a:rPr>
                        <a:t>§ 1º A base de cálculo dos proventos será o subsídio ou a remuneração do segurado no cargo efetivo nas competências a partir de julho de 1994 em que não tenha havido contribuição para RPPS.</a:t>
                      </a:r>
                    </a:p>
                    <a:p>
                      <a:pPr marL="0" algn="just" defTabSz="914400" rtl="0" eaLnBrk="1" latinLnBrk="0" hangingPunct="1"/>
                      <a:endParaRPr lang="pt-BR" sz="1700" kern="1200" dirty="0">
                        <a:solidFill>
                          <a:schemeClr val="dk1"/>
                        </a:solidFill>
                        <a:effectLst/>
                        <a:latin typeface="+mn-lt"/>
                        <a:ea typeface="+mn-ea"/>
                        <a:cs typeface="+mn-cs"/>
                      </a:endParaRPr>
                    </a:p>
                    <a:p>
                      <a:pPr marL="0" algn="just" defTabSz="914400" rtl="0" eaLnBrk="1" latinLnBrk="0" hangingPunct="1"/>
                      <a:r>
                        <a:rPr lang="pt-BR" sz="1700" kern="1200" dirty="0">
                          <a:solidFill>
                            <a:schemeClr val="dk1"/>
                          </a:solidFill>
                          <a:effectLst/>
                          <a:latin typeface="+mn-lt"/>
                          <a:ea typeface="+mn-ea"/>
                          <a:cs typeface="+mn-cs"/>
                        </a:rPr>
                        <a:t>§ 2º As remunerações consideradas na base de cálculo dos proventos conforme este artigo, que serão atualizadas na forma do § 9º, não poderão ser: </a:t>
                      </a:r>
                    </a:p>
                    <a:p>
                      <a:pPr marL="0" algn="just" defTabSz="914400" rtl="0" eaLnBrk="1" latinLnBrk="0" hangingPunct="1"/>
                      <a:r>
                        <a:rPr lang="pt-BR" sz="1700" kern="1200" dirty="0">
                          <a:solidFill>
                            <a:schemeClr val="dk1"/>
                          </a:solidFill>
                          <a:effectLst/>
                          <a:latin typeface="+mn-lt"/>
                          <a:ea typeface="+mn-ea"/>
                          <a:cs typeface="+mn-cs"/>
                        </a:rPr>
                        <a:t>I - inferiores ao valor do salário mínimo vigente na competência da remuneração; e </a:t>
                      </a:r>
                    </a:p>
                    <a:p>
                      <a:pPr marL="0" algn="just" defTabSz="914400" rtl="0" eaLnBrk="1" latinLnBrk="0" hangingPunct="1"/>
                      <a:r>
                        <a:rPr lang="pt-BR" sz="1700" kern="1200" dirty="0">
                          <a:solidFill>
                            <a:schemeClr val="dk1"/>
                          </a:solidFill>
                          <a:effectLst/>
                          <a:latin typeface="+mn-lt"/>
                          <a:ea typeface="+mn-ea"/>
                          <a:cs typeface="+mn-cs"/>
                        </a:rPr>
                        <a:t>II - superiores ao limite máximo do salário de contribuição vigente na competência da remuneração, quanto aos meses em que o segurado esteve filiado ao RGPS.</a:t>
                      </a:r>
                    </a:p>
                  </a:txBody>
                  <a:tcPr/>
                </a:tc>
                <a:tc>
                  <a:txBody>
                    <a:bodyPr/>
                    <a:lstStyle/>
                    <a:p>
                      <a:pPr marL="0" algn="just" defTabSz="914400" rtl="0" eaLnBrk="1" latinLnBrk="0" hangingPunct="1"/>
                      <a:r>
                        <a:rPr lang="pt-BR" sz="1700" kern="1200" dirty="0">
                          <a:solidFill>
                            <a:schemeClr val="dk1"/>
                          </a:solidFill>
                          <a:effectLst/>
                          <a:latin typeface="+mn-lt"/>
                          <a:ea typeface="+mn-ea"/>
                          <a:cs typeface="+mn-cs"/>
                        </a:rPr>
                        <a:t>“Art. 10. ...............................</a:t>
                      </a:r>
                    </a:p>
                    <a:p>
                      <a:pPr marL="0" algn="just" defTabSz="914400" rtl="0" eaLnBrk="1" latinLnBrk="0" hangingPunct="1"/>
                      <a:r>
                        <a:rPr lang="pt-BR" sz="1700" kern="1200" dirty="0">
                          <a:solidFill>
                            <a:schemeClr val="dk1"/>
                          </a:solidFill>
                          <a:effectLst/>
                          <a:latin typeface="+mn-lt"/>
                          <a:ea typeface="+mn-ea"/>
                          <a:cs typeface="+mn-cs"/>
                        </a:rPr>
                        <a:t>§ 1º A base de cálculo dos proventos será o subsídio ou a remuneração do segurado no cargo efetivo nas competências a partir de julho de 1994 em que não tenha havido contribuição para RPPS, i</a:t>
                      </a:r>
                      <a:r>
                        <a:rPr lang="pt-BR" sz="1700" u="sng" kern="1200" dirty="0">
                          <a:solidFill>
                            <a:schemeClr val="dk1"/>
                          </a:solidFill>
                          <a:effectLst/>
                          <a:latin typeface="+mn-lt"/>
                          <a:ea typeface="+mn-ea"/>
                          <a:cs typeface="+mn-cs"/>
                        </a:rPr>
                        <a:t>nclusive quando houve isenção de contribuição ou afastamento do cargo, desde que seja considerado como de efetivo exercício</a:t>
                      </a:r>
                      <a:r>
                        <a:rPr lang="pt-BR" sz="1700" kern="1200" dirty="0">
                          <a:solidFill>
                            <a:schemeClr val="dk1"/>
                          </a:solidFill>
                          <a:effectLst/>
                          <a:latin typeface="+mn-lt"/>
                          <a:ea typeface="+mn-ea"/>
                          <a:cs typeface="+mn-cs"/>
                        </a:rPr>
                        <a:t>.</a:t>
                      </a:r>
                    </a:p>
                    <a:p>
                      <a:pPr marL="0" algn="just" defTabSz="914400" rtl="0" eaLnBrk="1" latinLnBrk="0" hangingPunct="1"/>
                      <a:endParaRPr lang="pt-BR" sz="1700" kern="1200" dirty="0">
                        <a:solidFill>
                          <a:schemeClr val="dk1"/>
                        </a:solidFill>
                        <a:effectLst/>
                        <a:latin typeface="+mn-lt"/>
                        <a:ea typeface="+mn-ea"/>
                        <a:cs typeface="+mn-cs"/>
                      </a:endParaRPr>
                    </a:p>
                    <a:p>
                      <a:pPr marL="0" algn="just" defTabSz="914400" rtl="0" eaLnBrk="1" latinLnBrk="0" hangingPunct="1"/>
                      <a:r>
                        <a:rPr lang="pt-BR" sz="1700" kern="1200" dirty="0">
                          <a:solidFill>
                            <a:schemeClr val="dk1"/>
                          </a:solidFill>
                          <a:effectLst/>
                          <a:latin typeface="+mn-lt"/>
                          <a:ea typeface="+mn-ea"/>
                          <a:cs typeface="+mn-cs"/>
                        </a:rPr>
                        <a:t>§ 2º As remunerações consideradas na base de cálculo dos proventos conforme este artigo, que serão atualizadas na forma do § 8º, não poderão ser:</a:t>
                      </a:r>
                    </a:p>
                    <a:p>
                      <a:pPr marL="0" algn="just" defTabSz="914400" rtl="0" eaLnBrk="1" latinLnBrk="0" hangingPunct="1"/>
                      <a:r>
                        <a:rPr lang="pt-BR" sz="1700" kern="1200" dirty="0">
                          <a:solidFill>
                            <a:schemeClr val="dk1"/>
                          </a:solidFill>
                          <a:effectLst/>
                          <a:latin typeface="+mn-lt"/>
                          <a:ea typeface="+mn-ea"/>
                          <a:cs typeface="+mn-cs"/>
                        </a:rPr>
                        <a:t>............................................” (NR)</a:t>
                      </a:r>
                    </a:p>
                    <a:p>
                      <a:pPr marL="0" algn="just" defTabSz="914400" rtl="0" eaLnBrk="1" latinLnBrk="0" hangingPunct="1"/>
                      <a:endParaRPr lang="pt-BR" sz="1700" kern="1200" dirty="0">
                        <a:solidFill>
                          <a:schemeClr val="dk1"/>
                        </a:solidFill>
                        <a:effectLst/>
                        <a:latin typeface="+mn-lt"/>
                        <a:ea typeface="+mn-ea"/>
                        <a:cs typeface="+mn-cs"/>
                      </a:endParaRP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2743941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4743054" cy="369332"/>
          </a:xfrm>
          <a:prstGeom prst="rect">
            <a:avLst/>
          </a:prstGeom>
          <a:noFill/>
          <a:ln>
            <a:noFill/>
          </a:ln>
        </p:spPr>
        <p:txBody>
          <a:bodyPr wrap="square" rtlCol="0">
            <a:spAutoFit/>
          </a:bodyPr>
          <a:lstStyle/>
          <a:p>
            <a:r>
              <a:rPr lang="pt-BR" b="1" dirty="0">
                <a:solidFill>
                  <a:srgbClr val="005DB8"/>
                </a:solidFill>
                <a:latin typeface="+mj-lt"/>
              </a:rPr>
              <a:t>ANEXO II </a:t>
            </a:r>
            <a:r>
              <a:rPr lang="pt-BR" dirty="0">
                <a:solidFill>
                  <a:srgbClr val="005DB8"/>
                </a:solidFill>
                <a:latin typeface="+mj-lt"/>
              </a:rPr>
              <a:t>da 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771114089"/>
              </p:ext>
            </p:extLst>
          </p:nvPr>
        </p:nvGraphicFramePr>
        <p:xfrm>
          <a:off x="688769" y="1522649"/>
          <a:ext cx="9844802" cy="4052195"/>
        </p:xfrm>
        <a:graphic>
          <a:graphicData uri="http://schemas.openxmlformats.org/drawingml/2006/table">
            <a:tbl>
              <a:tblPr firstRow="1" bandRow="1">
                <a:tableStyleId>{5C22544A-7EE6-4342-B048-85BDC9FD1C3A}</a:tableStyleId>
              </a:tblPr>
              <a:tblGrid>
                <a:gridCol w="4235928">
                  <a:extLst>
                    <a:ext uri="{9D8B030D-6E8A-4147-A177-3AD203B41FA5}">
                      <a16:colId xmlns:a16="http://schemas.microsoft.com/office/drawing/2014/main" val="3565666456"/>
                    </a:ext>
                  </a:extLst>
                </a:gridCol>
                <a:gridCol w="5608874">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15.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3º Lei do ente poderá prever critérios e condições para concessão do abono de permanência, inclusive quanto a seu valor.</a:t>
                      </a:r>
                    </a:p>
                    <a:p>
                      <a:pPr marL="0" algn="just" defTabSz="914400" rtl="0" eaLnBrk="1" latinLnBrk="0" hangingPunct="1"/>
                      <a:r>
                        <a:rPr lang="pt-BR" sz="18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15.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3º A lei do respectivo ente federativo de que trata o § 19 do art. 40 da Constituição Federal estabelecerá critérios, inclusive quanto à determinação de seu valor, para concessão do abono de permanência a que poderá fazer jus o servidor titular de cargo efetivo que tenha completado as exigências para a aposentadoria voluntária e que opte por permanecer em atividade, sendo equivalente, no máximo, ao valor da sua contribuição previdenciária, até completar a idade para a aposentadoria compulsória.</a:t>
                      </a:r>
                    </a:p>
                    <a:p>
                      <a:pPr marL="0" algn="just" defTabSz="914400" rtl="0" eaLnBrk="1" latinLnBrk="0" hangingPunct="1"/>
                      <a:r>
                        <a:rPr lang="pt-BR" sz="1800" kern="1200" dirty="0">
                          <a:solidFill>
                            <a:schemeClr val="dk1"/>
                          </a:solidFill>
                          <a:effectLst/>
                          <a:latin typeface="+mn-lt"/>
                          <a:ea typeface="+mn-ea"/>
                          <a:cs typeface="+mn-cs"/>
                        </a:rPr>
                        <a:t>...........................................”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487303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4743054" cy="369332"/>
          </a:xfrm>
          <a:prstGeom prst="rect">
            <a:avLst/>
          </a:prstGeom>
          <a:noFill/>
          <a:ln>
            <a:noFill/>
          </a:ln>
        </p:spPr>
        <p:txBody>
          <a:bodyPr wrap="square" rtlCol="0">
            <a:spAutoFit/>
          </a:bodyPr>
          <a:lstStyle/>
          <a:p>
            <a:r>
              <a:rPr lang="pt-BR" b="1" dirty="0">
                <a:solidFill>
                  <a:srgbClr val="005DB8"/>
                </a:solidFill>
                <a:latin typeface="+mj-lt"/>
              </a:rPr>
              <a:t>ANEXO IX </a:t>
            </a:r>
            <a:r>
              <a:rPr lang="pt-BR" dirty="0">
                <a:solidFill>
                  <a:srgbClr val="005DB8"/>
                </a:solidFill>
                <a:latin typeface="+mj-lt"/>
              </a:rPr>
              <a:t>da 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832434695"/>
              </p:ext>
            </p:extLst>
          </p:nvPr>
        </p:nvGraphicFramePr>
        <p:xfrm>
          <a:off x="700645" y="1887040"/>
          <a:ext cx="9844802" cy="2644632"/>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3565666456"/>
                    </a:ext>
                  </a:extLst>
                </a:gridCol>
                <a:gridCol w="6804719">
                  <a:extLst>
                    <a:ext uri="{9D8B030D-6E8A-4147-A177-3AD203B41FA5}">
                      <a16:colId xmlns:a16="http://schemas.microsoft.com/office/drawing/2014/main" val="4082247875"/>
                    </a:ext>
                  </a:extLst>
                </a:gridCol>
              </a:tblGrid>
              <a:tr h="314130">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2278872">
                <a:tc>
                  <a:txBody>
                    <a:bodyPr/>
                    <a:lstStyle/>
                    <a:p>
                      <a:endParaRPr lang="pt-BR" dirty="0"/>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 alteração proposta pelo Anexo I da minuta para o </a:t>
                      </a:r>
                      <a:r>
                        <a:rPr lang="pt-BR" sz="1800" b="1" kern="1200" dirty="0">
                          <a:solidFill>
                            <a:schemeClr val="dk1"/>
                          </a:solidFill>
                          <a:effectLst/>
                          <a:latin typeface="+mn-lt"/>
                          <a:ea typeface="+mn-ea"/>
                          <a:cs typeface="+mn-cs"/>
                        </a:rPr>
                        <a:t>Anexo IX da Portaria MTP nº 1.467, de 2022</a:t>
                      </a:r>
                      <a:r>
                        <a:rPr lang="pt-BR" sz="1800" kern="1200" dirty="0">
                          <a:solidFill>
                            <a:schemeClr val="dk1"/>
                          </a:solidFill>
                          <a:effectLst/>
                          <a:latin typeface="+mn-lt"/>
                          <a:ea typeface="+mn-ea"/>
                          <a:cs typeface="+mn-cs"/>
                        </a:rPr>
                        <a:t>, que contém o modelo da </a:t>
                      </a:r>
                      <a:r>
                        <a:rPr lang="pt-BR" sz="1800" b="1" kern="1200" dirty="0">
                          <a:solidFill>
                            <a:schemeClr val="dk1"/>
                          </a:solidFill>
                          <a:effectLst/>
                          <a:latin typeface="+mn-lt"/>
                          <a:ea typeface="+mn-ea"/>
                          <a:cs typeface="+mn-cs"/>
                        </a:rPr>
                        <a:t>Certidão de Tempo de Contribuição (CTC)</a:t>
                      </a:r>
                      <a:r>
                        <a:rPr lang="pt-BR" sz="1800" kern="1200" dirty="0">
                          <a:solidFill>
                            <a:schemeClr val="dk1"/>
                          </a:solidFill>
                          <a:effectLst/>
                          <a:latin typeface="+mn-lt"/>
                          <a:ea typeface="+mn-ea"/>
                          <a:cs typeface="+mn-cs"/>
                        </a:rPr>
                        <a:t>, trata-se apenas da previsão, no campo denominado "Destinação do Tempo de Contribuição", de inclusão do </a:t>
                      </a:r>
                      <a:r>
                        <a:rPr lang="pt-BR" sz="1800" b="1" kern="1200" dirty="0">
                          <a:solidFill>
                            <a:schemeClr val="dk1"/>
                          </a:solidFill>
                          <a:effectLst/>
                          <a:latin typeface="+mn-lt"/>
                          <a:ea typeface="+mn-ea"/>
                          <a:cs typeface="+mn-cs"/>
                        </a:rPr>
                        <a:t>CNPJ do ente destinatário</a:t>
                      </a:r>
                      <a:r>
                        <a:rPr lang="pt-BR" sz="1800" kern="1200" dirty="0">
                          <a:solidFill>
                            <a:schemeClr val="dk1"/>
                          </a:solidFill>
                          <a:effectLst/>
                          <a:latin typeface="+mn-lt"/>
                          <a:ea typeface="+mn-ea"/>
                          <a:cs typeface="+mn-cs"/>
                        </a:rPr>
                        <a:t>, a ser inserido pelo órgão expedidor da CTC, com vistas a conferir segurança jurídica no âmbito da contagem recíproca de tempo de contribuição para efeito de aposentadoria.</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418220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6" y="1063321"/>
            <a:ext cx="4600575" cy="369332"/>
          </a:xfrm>
          <a:prstGeom prst="rect">
            <a:avLst/>
          </a:prstGeom>
          <a:noFill/>
          <a:ln>
            <a:noFill/>
          </a:ln>
        </p:spPr>
        <p:txBody>
          <a:bodyPr wrap="square" rtlCol="0">
            <a:spAutoFit/>
          </a:bodyPr>
          <a:lstStyle/>
          <a:p>
            <a:r>
              <a:rPr lang="pt-BR" b="1" dirty="0">
                <a:solidFill>
                  <a:srgbClr val="005DB8"/>
                </a:solidFill>
                <a:latin typeface="+mj-lt"/>
              </a:rPr>
              <a:t>ANEXO XV </a:t>
            </a:r>
            <a:r>
              <a:rPr lang="pt-BR" dirty="0">
                <a:solidFill>
                  <a:srgbClr val="005DB8"/>
                </a:solidFill>
                <a:latin typeface="+mj-lt"/>
              </a:rPr>
              <a:t>da 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189984299"/>
              </p:ext>
            </p:extLst>
          </p:nvPr>
        </p:nvGraphicFramePr>
        <p:xfrm>
          <a:off x="760021" y="1888366"/>
          <a:ext cx="9844802" cy="2406275"/>
        </p:xfrm>
        <a:graphic>
          <a:graphicData uri="http://schemas.openxmlformats.org/drawingml/2006/table">
            <a:tbl>
              <a:tblPr firstRow="1" bandRow="1">
                <a:tableStyleId>{5C22544A-7EE6-4342-B048-85BDC9FD1C3A}</a:tableStyleId>
              </a:tblPr>
              <a:tblGrid>
                <a:gridCol w="2873828">
                  <a:extLst>
                    <a:ext uri="{9D8B030D-6E8A-4147-A177-3AD203B41FA5}">
                      <a16:colId xmlns:a16="http://schemas.microsoft.com/office/drawing/2014/main" val="3565666456"/>
                    </a:ext>
                  </a:extLst>
                </a:gridCol>
                <a:gridCol w="6970974">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r>
                        <a:rPr lang="pt-BR" dirty="0"/>
                        <a:t>-</a:t>
                      </a:r>
                    </a:p>
                  </a:txBody>
                  <a:tcPr/>
                </a:tc>
                <a:tc>
                  <a:txBody>
                    <a:bodyPr/>
                    <a:lstStyle/>
                    <a:p>
                      <a:pPr algn="just"/>
                      <a:r>
                        <a:rPr lang="pt-BR" sz="1800" kern="1200" dirty="0">
                          <a:solidFill>
                            <a:schemeClr val="dk1"/>
                          </a:solidFill>
                          <a:effectLst/>
                          <a:latin typeface="+mn-lt"/>
                          <a:ea typeface="+mn-ea"/>
                          <a:cs typeface="+mn-cs"/>
                        </a:rPr>
                        <a:t>Novo </a:t>
                      </a:r>
                      <a:r>
                        <a:rPr lang="pt-BR" b="1" dirty="0">
                          <a:effectLst/>
                        </a:rPr>
                        <a:t>Anexo XV da Portaria MTP nº 1.467, de 2022</a:t>
                      </a:r>
                      <a:r>
                        <a:rPr lang="pt-BR" dirty="0">
                          <a:effectLst/>
                        </a:rPr>
                        <a:t>, a ser acrescido na forma do Anexo II da minuta. Entre outros dados, esse formulário indica o órgão ou entidade da Administração Pública responsável pelo ônus da remuneração, bem como pela retenção e recolhimento da contribuição do servidor cedido, juntamente com o valor da contribuição do ente para o custeio da previdência social e o repasse dessas contribuições à unidade gestora do RPPS a que está vinculado o segurado cedido.</a:t>
                      </a:r>
                      <a:endParaRPr lang="pt-BR" dirty="0"/>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040348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5301194" cy="369332"/>
          </a:xfrm>
          <a:prstGeom prst="rect">
            <a:avLst/>
          </a:prstGeom>
          <a:noFill/>
          <a:ln>
            <a:noFill/>
          </a:ln>
        </p:spPr>
        <p:txBody>
          <a:bodyPr wrap="square" rtlCol="0">
            <a:spAutoFit/>
          </a:bodyPr>
          <a:lstStyle/>
          <a:p>
            <a:r>
              <a:rPr lang="pt-BR" dirty="0">
                <a:solidFill>
                  <a:srgbClr val="005DB8"/>
                </a:solidFill>
                <a:latin typeface="+mj-lt"/>
              </a:rPr>
              <a:t>Portaria nº 1.467/2022: NORMAS REVOGADAS</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944107106"/>
              </p:ext>
            </p:extLst>
          </p:nvPr>
        </p:nvGraphicFramePr>
        <p:xfrm>
          <a:off x="688769" y="1522649"/>
          <a:ext cx="9844802" cy="405219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12. Lei do ente federativo definirá as parcelas que comporão a base de cálculo das contribuições devidas ao RPPS, observados os seguintes parâmetros:</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VI - quando o pagamento mensal do segurado sofrer descontos em razão de faltas ou de quaisquer outras ocorrências, a alíquota de contribuição deverá incidir sobre o valor total da base de cálculo prevista em lei, relativa à remuneração ou subsídio mensal do segurado no cargo, desconsiderados os descontos; e</a:t>
                      </a:r>
                    </a:p>
                    <a:p>
                      <a:pPr marL="0" algn="just" defTabSz="914400" rtl="0" eaLnBrk="1" latinLnBrk="0" hangingPunct="1"/>
                      <a:r>
                        <a:rPr lang="pt-BR" sz="18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12.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VI – revogado; e</a:t>
                      </a:r>
                    </a:p>
                    <a:p>
                      <a:pPr marL="0" algn="just" defTabSz="914400" rtl="0" eaLnBrk="1" latinLnBrk="0" hangingPunct="1"/>
                      <a:r>
                        <a:rPr lang="pt-BR" sz="1800" kern="1200" dirty="0">
                          <a:solidFill>
                            <a:schemeClr val="dk1"/>
                          </a:solidFill>
                          <a:effectLst/>
                          <a:latin typeface="+mn-lt"/>
                          <a:ea typeface="+mn-ea"/>
                          <a:cs typeface="+mn-cs"/>
                        </a:rPr>
                        <a:t>..................</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18873050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5301194" cy="369332"/>
          </a:xfrm>
          <a:prstGeom prst="rect">
            <a:avLst/>
          </a:prstGeom>
          <a:noFill/>
          <a:ln>
            <a:noFill/>
          </a:ln>
        </p:spPr>
        <p:txBody>
          <a:bodyPr wrap="square" rtlCol="0">
            <a:spAutoFit/>
          </a:bodyPr>
          <a:lstStyle/>
          <a:p>
            <a:r>
              <a:rPr lang="pt-BR" dirty="0">
                <a:solidFill>
                  <a:srgbClr val="005DB8"/>
                </a:solidFill>
                <a:latin typeface="+mj-lt"/>
              </a:rPr>
              <a:t>Portaria nº 1.467/2022: NORMAS REVOGADAS</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423905044"/>
              </p:ext>
            </p:extLst>
          </p:nvPr>
        </p:nvGraphicFramePr>
        <p:xfrm>
          <a:off x="688769" y="1522649"/>
          <a:ext cx="9844802" cy="213195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195. É vedada a emissão de CTC:</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VII - para </a:t>
                      </a:r>
                      <a:r>
                        <a:rPr lang="pt-BR" sz="1800" kern="1200" dirty="0" err="1">
                          <a:solidFill>
                            <a:schemeClr val="dk1"/>
                          </a:solidFill>
                          <a:effectLst/>
                          <a:latin typeface="+mn-lt"/>
                          <a:ea typeface="+mn-ea"/>
                          <a:cs typeface="+mn-cs"/>
                        </a:rPr>
                        <a:t>ex-segurado</a:t>
                      </a:r>
                      <a:r>
                        <a:rPr lang="pt-BR" sz="1800" kern="1200" dirty="0">
                          <a:solidFill>
                            <a:schemeClr val="dk1"/>
                          </a:solidFill>
                          <a:effectLst/>
                          <a:latin typeface="+mn-lt"/>
                          <a:ea typeface="+mn-ea"/>
                          <a:cs typeface="+mn-cs"/>
                        </a:rPr>
                        <a:t> não titular de cargo efetivo, em relação a período posterior a 16 de dezembro de 1998.</a:t>
                      </a:r>
                    </a:p>
                    <a:p>
                      <a:pPr marL="0" algn="just" defTabSz="914400" rtl="0" eaLnBrk="1" latinLnBrk="0" hangingPunct="1"/>
                      <a:r>
                        <a:rPr lang="pt-BR" sz="18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195. É vedada a emissão de CTC:</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VII – revogado.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endParaRPr lang="pt-BR" sz="1800" kern="1200" dirty="0">
                        <a:solidFill>
                          <a:schemeClr val="dk1"/>
                        </a:solidFill>
                        <a:effectLst/>
                        <a:latin typeface="+mn-lt"/>
                        <a:ea typeface="+mn-ea"/>
                        <a:cs typeface="+mn-cs"/>
                      </a:endParaRP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1553024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906565"/>
            <a:ext cx="5301194" cy="369332"/>
          </a:xfrm>
          <a:prstGeom prst="rect">
            <a:avLst/>
          </a:prstGeom>
          <a:noFill/>
          <a:ln>
            <a:noFill/>
          </a:ln>
        </p:spPr>
        <p:txBody>
          <a:bodyPr wrap="square" rtlCol="0">
            <a:spAutoFit/>
          </a:bodyPr>
          <a:lstStyle/>
          <a:p>
            <a:r>
              <a:rPr lang="pt-BR" dirty="0">
                <a:solidFill>
                  <a:srgbClr val="005DB8"/>
                </a:solidFill>
                <a:latin typeface="+mj-lt"/>
              </a:rPr>
              <a:t>Portaria nº 1.467/2022: NORMAS REVOGADAS</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71206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915410249"/>
              </p:ext>
            </p:extLst>
          </p:nvPr>
        </p:nvGraphicFramePr>
        <p:xfrm>
          <a:off x="688769" y="1515287"/>
          <a:ext cx="10331532" cy="4297680"/>
        </p:xfrm>
        <a:graphic>
          <a:graphicData uri="http://schemas.openxmlformats.org/drawingml/2006/table">
            <a:tbl>
              <a:tblPr firstRow="1" bandRow="1">
                <a:tableStyleId>{5C22544A-7EE6-4342-B048-85BDC9FD1C3A}</a:tableStyleId>
              </a:tblPr>
              <a:tblGrid>
                <a:gridCol w="5999414">
                  <a:extLst>
                    <a:ext uri="{9D8B030D-6E8A-4147-A177-3AD203B41FA5}">
                      <a16:colId xmlns:a16="http://schemas.microsoft.com/office/drawing/2014/main" val="3565666456"/>
                    </a:ext>
                  </a:extLst>
                </a:gridCol>
                <a:gridCol w="4332118">
                  <a:extLst>
                    <a:ext uri="{9D8B030D-6E8A-4147-A177-3AD203B41FA5}">
                      <a16:colId xmlns:a16="http://schemas.microsoft.com/office/drawing/2014/main" val="4082247875"/>
                    </a:ext>
                  </a:extLst>
                </a:gridCol>
              </a:tblGrid>
              <a:tr h="345384">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847798">
                <a:tc>
                  <a:txBody>
                    <a:bodyPr/>
                    <a:lstStyle/>
                    <a:p>
                      <a:pPr marL="0" algn="just" defTabSz="914400" rtl="0" eaLnBrk="1" latinLnBrk="0" hangingPunct="1"/>
                      <a:r>
                        <a:rPr lang="pt-BR" sz="1800" b="1" kern="1200" dirty="0">
                          <a:solidFill>
                            <a:schemeClr val="dk1"/>
                          </a:solidFill>
                          <a:effectLst/>
                          <a:latin typeface="+mn-lt"/>
                          <a:ea typeface="+mn-ea"/>
                          <a:cs typeface="+mn-cs"/>
                        </a:rPr>
                        <a:t>Anexo I</a:t>
                      </a:r>
                    </a:p>
                    <a:p>
                      <a:pPr marL="0" algn="just" defTabSz="914400" rtl="0" eaLnBrk="1" latinLnBrk="0" hangingPunct="1"/>
                      <a:r>
                        <a:rPr lang="pt-BR" sz="1800" kern="1200" dirty="0">
                          <a:solidFill>
                            <a:schemeClr val="dk1"/>
                          </a:solidFill>
                          <a:effectLst/>
                          <a:latin typeface="+mn-lt"/>
                          <a:ea typeface="+mn-ea"/>
                          <a:cs typeface="+mn-cs"/>
                        </a:rPr>
                        <a:t>Art. 12. Até que entre em vigor lei do ente federativo de que trata o § 19 do art. 40 da Constituição Federal, o segurado do RPPS que cumprir as exigências para a concessão da aposentadoria voluntária nos termos do disposto nos </a:t>
                      </a:r>
                      <a:r>
                        <a:rPr lang="pt-BR" sz="1800" kern="1200" dirty="0" err="1">
                          <a:solidFill>
                            <a:schemeClr val="dk1"/>
                          </a:solidFill>
                          <a:effectLst/>
                          <a:latin typeface="+mn-lt"/>
                          <a:ea typeface="+mn-ea"/>
                          <a:cs typeface="+mn-cs"/>
                        </a:rPr>
                        <a:t>arts</a:t>
                      </a:r>
                      <a:r>
                        <a:rPr lang="pt-BR" sz="1800" kern="1200" dirty="0">
                          <a:solidFill>
                            <a:schemeClr val="dk1"/>
                          </a:solidFill>
                          <a:effectLst/>
                          <a:latin typeface="+mn-lt"/>
                          <a:ea typeface="+mn-ea"/>
                          <a:cs typeface="+mn-cs"/>
                        </a:rPr>
                        <a:t>. 1º, I, 2º, 5º, 6º, 7º e 8º, e que optar por permanecer em atividade, fará jus a um abono de permanência equivalente ao valor da sua contribuição previdenciária, até completar a idade para aposentadoria compulsória.</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2º O valor do abono de permanência será equivalente ao valor da contribuição efetivamente descontada do segurado, ou recolhida por este, relativamente a cada competência.</a:t>
                      </a:r>
                    </a:p>
                    <a:p>
                      <a:pPr marL="0" algn="just" defTabSz="914400" rtl="0" eaLnBrk="1" latinLnBrk="0" hangingPunct="1"/>
                      <a:r>
                        <a:rPr lang="pt-BR" sz="18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800" b="1" kern="1200" dirty="0">
                          <a:solidFill>
                            <a:schemeClr val="dk1"/>
                          </a:solidFill>
                          <a:effectLst/>
                          <a:latin typeface="+mn-lt"/>
                          <a:ea typeface="+mn-ea"/>
                          <a:cs typeface="+mn-cs"/>
                        </a:rPr>
                        <a:t>Anexo I</a:t>
                      </a:r>
                    </a:p>
                    <a:p>
                      <a:pPr marL="0" algn="just" defTabSz="914400" rtl="0" eaLnBrk="1" latinLnBrk="0" hangingPunct="1"/>
                      <a:r>
                        <a:rPr lang="pt-BR" sz="1800" kern="1200" dirty="0">
                          <a:solidFill>
                            <a:schemeClr val="dk1"/>
                          </a:solidFill>
                          <a:effectLst/>
                          <a:latin typeface="+mn-lt"/>
                          <a:ea typeface="+mn-ea"/>
                          <a:cs typeface="+mn-cs"/>
                        </a:rPr>
                        <a:t>Art. 12.(...)</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2º revogado.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endParaRPr lang="pt-BR" sz="1800" kern="1200" dirty="0">
                        <a:solidFill>
                          <a:schemeClr val="dk1"/>
                        </a:solidFill>
                        <a:effectLst/>
                        <a:latin typeface="+mn-lt"/>
                        <a:ea typeface="+mn-ea"/>
                        <a:cs typeface="+mn-cs"/>
                      </a:endParaRP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8123702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5301194" cy="369332"/>
          </a:xfrm>
          <a:prstGeom prst="rect">
            <a:avLst/>
          </a:prstGeom>
          <a:noFill/>
          <a:ln>
            <a:noFill/>
          </a:ln>
        </p:spPr>
        <p:txBody>
          <a:bodyPr wrap="square" rtlCol="0">
            <a:spAutoFit/>
          </a:bodyPr>
          <a:lstStyle/>
          <a:p>
            <a:r>
              <a:rPr lang="pt-BR" dirty="0">
                <a:solidFill>
                  <a:srgbClr val="005DB8"/>
                </a:solidFill>
                <a:latin typeface="+mj-lt"/>
              </a:rPr>
              <a:t>Portaria nº 1.467/2022: NORMAS REVOGADAS</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1250026185"/>
              </p:ext>
            </p:extLst>
          </p:nvPr>
        </p:nvGraphicFramePr>
        <p:xfrm>
          <a:off x="688769" y="1365349"/>
          <a:ext cx="10331532" cy="4572000"/>
        </p:xfrm>
        <a:graphic>
          <a:graphicData uri="http://schemas.openxmlformats.org/drawingml/2006/table">
            <a:tbl>
              <a:tblPr firstRow="1" bandRow="1">
                <a:tableStyleId>{5C22544A-7EE6-4342-B048-85BDC9FD1C3A}</a:tableStyleId>
              </a:tblPr>
              <a:tblGrid>
                <a:gridCol w="6198919">
                  <a:extLst>
                    <a:ext uri="{9D8B030D-6E8A-4147-A177-3AD203B41FA5}">
                      <a16:colId xmlns:a16="http://schemas.microsoft.com/office/drawing/2014/main" val="3565666456"/>
                    </a:ext>
                  </a:extLst>
                </a:gridCol>
                <a:gridCol w="4132613">
                  <a:extLst>
                    <a:ext uri="{9D8B030D-6E8A-4147-A177-3AD203B41FA5}">
                      <a16:colId xmlns:a16="http://schemas.microsoft.com/office/drawing/2014/main" val="4082247875"/>
                    </a:ext>
                  </a:extLst>
                </a:gridCol>
              </a:tblGrid>
              <a:tr h="333713">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4185613">
                <a:tc>
                  <a:txBody>
                    <a:bodyPr/>
                    <a:lstStyle/>
                    <a:p>
                      <a:pPr marL="0" algn="just" defTabSz="914400" rtl="0" eaLnBrk="1" latinLnBrk="0" hangingPunct="1"/>
                      <a:r>
                        <a:rPr lang="pt-BR" sz="1800" b="1" kern="1200" dirty="0">
                          <a:solidFill>
                            <a:schemeClr val="dk1"/>
                          </a:solidFill>
                          <a:effectLst/>
                          <a:latin typeface="+mn-lt"/>
                          <a:ea typeface="+mn-ea"/>
                          <a:cs typeface="+mn-cs"/>
                        </a:rPr>
                        <a:t>Anexo II</a:t>
                      </a:r>
                    </a:p>
                    <a:p>
                      <a:pPr marL="0" algn="just" defTabSz="914400" rtl="0" eaLnBrk="1" latinLnBrk="0" hangingPunct="1"/>
                      <a:r>
                        <a:rPr lang="pt-BR" sz="1800" kern="1200" dirty="0">
                          <a:solidFill>
                            <a:schemeClr val="dk1"/>
                          </a:solidFill>
                          <a:effectLst/>
                          <a:latin typeface="+mn-lt"/>
                          <a:ea typeface="+mn-ea"/>
                          <a:cs typeface="+mn-cs"/>
                        </a:rPr>
                        <a:t>Art. 15. Até que entre em vigor lei do ente federativo de que trata o § 19 do art. 40 da Constituição Federal, o segurado do RPPS que cumprir as exigências para a concessão da aposentadoria prevista na alínea “a” do inciso III do caput do art. 1º, ou no art. 7º e que opte por permanecer em atividade, fará jus a um abono de permanência equivalente ao valor da sua contribuição previdenciária até completar as exigências para aposentadoria compulsória prevista no inciso II do caput do art. 1º.</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2º O valor do abono de permanência será equivalente ao valor da contribuição efetivamente descontada do segurado, ou recolhida por este, relativamente a cada competência.</a:t>
                      </a:r>
                    </a:p>
                    <a:p>
                      <a:pPr marL="0" algn="just" defTabSz="914400" rtl="0" eaLnBrk="1" latinLnBrk="0" hangingPunct="1"/>
                      <a:r>
                        <a:rPr lang="pt-BR" sz="18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800" b="1" kern="1200" dirty="0">
                          <a:solidFill>
                            <a:schemeClr val="dk1"/>
                          </a:solidFill>
                          <a:effectLst/>
                          <a:latin typeface="+mn-lt"/>
                          <a:ea typeface="+mn-ea"/>
                          <a:cs typeface="+mn-cs"/>
                        </a:rPr>
                        <a:t>Anexo II</a:t>
                      </a:r>
                    </a:p>
                    <a:p>
                      <a:pPr marL="0" algn="just" defTabSz="914400" rtl="0" eaLnBrk="1" latinLnBrk="0" hangingPunct="1"/>
                      <a:r>
                        <a:rPr lang="pt-BR" sz="1800" kern="1200" dirty="0">
                          <a:solidFill>
                            <a:schemeClr val="dk1"/>
                          </a:solidFill>
                          <a:effectLst/>
                          <a:latin typeface="+mn-lt"/>
                          <a:ea typeface="+mn-ea"/>
                          <a:cs typeface="+mn-cs"/>
                        </a:rPr>
                        <a:t>Art. 15.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2º revogado.</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endParaRPr lang="pt-BR" sz="1800" kern="1200" dirty="0">
                        <a:solidFill>
                          <a:schemeClr val="dk1"/>
                        </a:solidFill>
                        <a:effectLst/>
                        <a:latin typeface="+mn-lt"/>
                        <a:ea typeface="+mn-ea"/>
                        <a:cs typeface="+mn-cs"/>
                      </a:endParaRP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5104992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m 4">
            <a:extLst>
              <a:ext uri="{FF2B5EF4-FFF2-40B4-BE49-F238E27FC236}">
                <a16:creationId xmlns:a16="http://schemas.microsoft.com/office/drawing/2014/main" id="{C8B48B4A-1E86-D754-6EF7-C39104ABC9DC}"/>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8309184" y="128906"/>
            <a:ext cx="3620440" cy="434452"/>
          </a:xfrm>
          <a:prstGeom prst="rect">
            <a:avLst/>
          </a:prstGeom>
        </p:spPr>
      </p:pic>
      <p:sp>
        <p:nvSpPr>
          <p:cNvPr id="3" name="CaixaDeTexto 2">
            <a:extLst>
              <a:ext uri="{FF2B5EF4-FFF2-40B4-BE49-F238E27FC236}">
                <a16:creationId xmlns:a16="http://schemas.microsoft.com/office/drawing/2014/main" id="{AB12137F-D5BB-1038-DAC5-3EDED4D7BF32}"/>
              </a:ext>
            </a:extLst>
          </p:cNvPr>
          <p:cNvSpPr txBox="1"/>
          <p:nvPr/>
        </p:nvSpPr>
        <p:spPr>
          <a:xfrm>
            <a:off x="2452662" y="2808498"/>
            <a:ext cx="7572428" cy="1200329"/>
          </a:xfrm>
          <a:prstGeom prst="rect">
            <a:avLst/>
          </a:prstGeom>
          <a:noFill/>
        </p:spPr>
        <p:txBody>
          <a:bodyPr wrap="square">
            <a:spAutoFit/>
          </a:bodyPr>
          <a:lstStyle/>
          <a:p>
            <a:pPr algn="ctr" defTabSz="1371600" eaLnBrk="0" fontAlgn="base" hangingPunct="0">
              <a:spcBef>
                <a:spcPct val="0"/>
              </a:spcBef>
              <a:spcAft>
                <a:spcPct val="0"/>
              </a:spcAft>
              <a:defRPr/>
            </a:pPr>
            <a:r>
              <a:rPr lang="pt-BR" dirty="0">
                <a:solidFill>
                  <a:prstClr val="black"/>
                </a:solidFill>
                <a:cs typeface="Arial" panose="020B0604020202020204" pitchFamily="34" charset="0"/>
              </a:rPr>
              <a:t>Coordenação Geral de Normatização e Acompanhamento Legal</a:t>
            </a:r>
          </a:p>
          <a:p>
            <a:pPr algn="ctr" defTabSz="1371600" eaLnBrk="0" fontAlgn="base" hangingPunct="0">
              <a:spcBef>
                <a:spcPct val="0"/>
              </a:spcBef>
              <a:spcAft>
                <a:spcPct val="0"/>
              </a:spcAft>
              <a:defRPr/>
            </a:pPr>
            <a:r>
              <a:rPr lang="pt-BR" sz="1800" dirty="0">
                <a:solidFill>
                  <a:prstClr val="black"/>
                </a:solidFill>
                <a:cs typeface="Arial" panose="020B0604020202020204" pitchFamily="34" charset="0"/>
              </a:rPr>
              <a:t>Departamento dos Regimes de Previdência no Serviço Público</a:t>
            </a:r>
          </a:p>
          <a:p>
            <a:pPr algn="ctr" defTabSz="1371600" eaLnBrk="0" fontAlgn="base" hangingPunct="0">
              <a:spcBef>
                <a:spcPct val="0"/>
              </a:spcBef>
              <a:spcAft>
                <a:spcPct val="0"/>
              </a:spcAft>
              <a:defRPr/>
            </a:pPr>
            <a:r>
              <a:rPr lang="pt-BR" sz="1800" dirty="0">
                <a:solidFill>
                  <a:prstClr val="black"/>
                </a:solidFill>
                <a:cs typeface="Arial" panose="020B0604020202020204" pitchFamily="34" charset="0"/>
              </a:rPr>
              <a:t>Secretaria de Regime Próprio e Complementar</a:t>
            </a:r>
          </a:p>
          <a:p>
            <a:pPr algn="ctr" defTabSz="1371600" eaLnBrk="0" fontAlgn="base" hangingPunct="0">
              <a:spcBef>
                <a:spcPct val="0"/>
              </a:spcBef>
              <a:spcAft>
                <a:spcPct val="0"/>
              </a:spcAft>
              <a:defRPr/>
            </a:pPr>
            <a:r>
              <a:rPr lang="pt-BR" dirty="0">
                <a:solidFill>
                  <a:prstClr val="black"/>
                </a:solidFill>
                <a:cs typeface="Arial" panose="020B0604020202020204" pitchFamily="34" charset="0"/>
              </a:rPr>
              <a:t>Ministério da Previdência Social</a:t>
            </a:r>
            <a:endParaRPr lang="pt-BR" sz="1800" dirty="0">
              <a:solidFill>
                <a:prstClr val="black"/>
              </a:solidFill>
              <a:cs typeface="Arial" panose="020B0604020202020204" pitchFamily="34" charset="0"/>
            </a:endParaRPr>
          </a:p>
        </p:txBody>
      </p:sp>
    </p:spTree>
    <p:extLst>
      <p:ext uri="{BB962C8B-B14F-4D97-AF65-F5344CB8AC3E}">
        <p14:creationId xmlns:p14="http://schemas.microsoft.com/office/powerpoint/2010/main" val="2347197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3572096761"/>
              </p:ext>
            </p:extLst>
          </p:nvPr>
        </p:nvGraphicFramePr>
        <p:xfrm>
          <a:off x="688769" y="1522649"/>
          <a:ext cx="9844802" cy="3229235"/>
        </p:xfrm>
        <a:graphic>
          <a:graphicData uri="http://schemas.openxmlformats.org/drawingml/2006/table">
            <a:tbl>
              <a:tblPr firstRow="1" bandRow="1">
                <a:tableStyleId>{5C22544A-7EE6-4342-B048-85BDC9FD1C3A}</a:tableStyleId>
              </a:tblPr>
              <a:tblGrid>
                <a:gridCol w="3610099">
                  <a:extLst>
                    <a:ext uri="{9D8B030D-6E8A-4147-A177-3AD203B41FA5}">
                      <a16:colId xmlns:a16="http://schemas.microsoft.com/office/drawing/2014/main" val="3565666456"/>
                    </a:ext>
                  </a:extLst>
                </a:gridCol>
                <a:gridCol w="623470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r>
                        <a:rPr lang="pt-BR" dirty="0"/>
                        <a:t>-</a:t>
                      </a:r>
                    </a:p>
                  </a:txBody>
                  <a:tcPr/>
                </a:tc>
                <a:tc>
                  <a:txBody>
                    <a:bodyPr/>
                    <a:lstStyle/>
                    <a:p>
                      <a:pPr algn="just"/>
                      <a:r>
                        <a:rPr lang="pt-BR" sz="1800" kern="1200" dirty="0">
                          <a:solidFill>
                            <a:schemeClr val="dk1"/>
                          </a:solidFill>
                          <a:effectLst/>
                          <a:latin typeface="+mn-lt"/>
                          <a:ea typeface="+mn-ea"/>
                          <a:cs typeface="+mn-cs"/>
                        </a:rPr>
                        <a:t>“Art. 13-A.  A contribuição do servidor público ativo da União, dos Estados, do Distrito Federal e dos Municípios, incluídas suas autarquias e fundações, para os respectivos regimes próprios de previdência social, bem como a de seus aposentados e pensionistas, incidirá sobre a base de contribuição apurada isoladamente para cada um dos vínculos previdenciários do servidor e/ou beneficiário da Previdência Social, salvo disposição diversa prevista em lei do ente federativo, para o plano de custeio, em relação aos vínculos do servidor, aposentado e pensionista no âmbito do mesmo RPPS." (NR)</a:t>
                      </a:r>
                      <a:endParaRPr lang="pt-BR" dirty="0"/>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1921426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2993267506"/>
              </p:ext>
            </p:extLst>
          </p:nvPr>
        </p:nvGraphicFramePr>
        <p:xfrm>
          <a:off x="688769" y="1522649"/>
          <a:ext cx="9844802" cy="3777875"/>
        </p:xfrm>
        <a:graphic>
          <a:graphicData uri="http://schemas.openxmlformats.org/drawingml/2006/table">
            <a:tbl>
              <a:tblPr firstRow="1" bandRow="1">
                <a:tableStyleId>{5C22544A-7EE6-4342-B048-85BDC9FD1C3A}</a:tableStyleId>
              </a:tblPr>
              <a:tblGrid>
                <a:gridCol w="3610099">
                  <a:extLst>
                    <a:ext uri="{9D8B030D-6E8A-4147-A177-3AD203B41FA5}">
                      <a16:colId xmlns:a16="http://schemas.microsoft.com/office/drawing/2014/main" val="3565666456"/>
                    </a:ext>
                  </a:extLst>
                </a:gridCol>
                <a:gridCol w="623470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r>
                        <a:rPr lang="pt-BR" dirty="0"/>
                        <a:t>-</a:t>
                      </a:r>
                    </a:p>
                  </a:txBody>
                  <a:tcPr/>
                </a:tc>
                <a:tc>
                  <a:txBody>
                    <a:bodyPr/>
                    <a:lstStyle/>
                    <a:p>
                      <a:pPr algn="just"/>
                      <a:r>
                        <a:rPr lang="pt-BR" sz="1800" kern="1200" dirty="0">
                          <a:solidFill>
                            <a:schemeClr val="dk1"/>
                          </a:solidFill>
                          <a:effectLst/>
                          <a:latin typeface="+mn-lt"/>
                          <a:ea typeface="+mn-ea"/>
                          <a:cs typeface="+mn-cs"/>
                        </a:rPr>
                        <a:t>"Art. 22-A.  A solicitação de cessão deverá ser apresentada pelo órgão ou entidade cessionária nos moldes do Anexo XV, e a movimentação do agente público cedido será formalizada mediante publicação no veículo oficial de divulgação da Administração Pública cedente.</a:t>
                      </a:r>
                    </a:p>
                    <a:p>
                      <a:pPr algn="just"/>
                      <a:r>
                        <a:rPr lang="pt-BR" sz="1800" kern="1200" dirty="0">
                          <a:solidFill>
                            <a:schemeClr val="dk1"/>
                          </a:solidFill>
                          <a:effectLst/>
                          <a:latin typeface="+mn-lt"/>
                          <a:ea typeface="+mn-ea"/>
                          <a:cs typeface="+mn-cs"/>
                        </a:rPr>
                        <a:t>Parágrafo único. Compete ao órgão ou entidade cessionária:</a:t>
                      </a:r>
                    </a:p>
                    <a:p>
                      <a:pPr algn="just"/>
                      <a:r>
                        <a:rPr lang="pt-BR" sz="1800" kern="1200" dirty="0">
                          <a:solidFill>
                            <a:schemeClr val="dk1"/>
                          </a:solidFill>
                          <a:effectLst/>
                          <a:latin typeface="+mn-lt"/>
                          <a:ea typeface="+mn-ea"/>
                          <a:cs typeface="+mn-cs"/>
                        </a:rPr>
                        <a:t>I - informar ao órgão ou entidade cedente a data da efetiva entrada em exercício do agente público cedido para fins de atualização sistêmica pertinente à movimentação efetuada; e</a:t>
                      </a:r>
                    </a:p>
                    <a:p>
                      <a:pPr algn="just"/>
                      <a:r>
                        <a:rPr lang="pt-BR" sz="1800" kern="1200" dirty="0">
                          <a:solidFill>
                            <a:schemeClr val="dk1"/>
                          </a:solidFill>
                          <a:effectLst/>
                          <a:latin typeface="+mn-lt"/>
                          <a:ea typeface="+mn-ea"/>
                          <a:cs typeface="+mn-cs"/>
                        </a:rPr>
                        <a:t>II - acompanhar a frequência e informar ao órgão ou entidade cedente qualquer ocorrência funcional, inclusive faltas não justificadas ou em desacordo com a legislação vigente." (NR)</a:t>
                      </a:r>
                      <a:endParaRPr lang="pt-BR" dirty="0"/>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7626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2640842897"/>
              </p:ext>
            </p:extLst>
          </p:nvPr>
        </p:nvGraphicFramePr>
        <p:xfrm>
          <a:off x="688769" y="1522649"/>
          <a:ext cx="9844802" cy="3777875"/>
        </p:xfrm>
        <a:graphic>
          <a:graphicData uri="http://schemas.openxmlformats.org/drawingml/2006/table">
            <a:tbl>
              <a:tblPr firstRow="1" bandRow="1">
                <a:tableStyleId>{5C22544A-7EE6-4342-B048-85BDC9FD1C3A}</a:tableStyleId>
              </a:tblPr>
              <a:tblGrid>
                <a:gridCol w="4880758">
                  <a:extLst>
                    <a:ext uri="{9D8B030D-6E8A-4147-A177-3AD203B41FA5}">
                      <a16:colId xmlns:a16="http://schemas.microsoft.com/office/drawing/2014/main" val="3565666456"/>
                    </a:ext>
                  </a:extLst>
                </a:gridCol>
                <a:gridCol w="4964044">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23.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5º Será suspensa a contagem do tempo de contribuição para efeitos de concessão de benefícios previdenciários do segurado que não efetivar o recolhimento das contribuições ao RPPS e não será devida, no período, a cobertura dos riscos previdenciários não programáveis de aposentadoria por incapacidade permanente para o trabalho, aposentadoria por invalidez e pensão por morte.</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23.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5º Será suspensa a contagem do tempo de contribuição para efeitos de concessão de benefícios previdenciários do segurado que não efetivar o recolhimento das contribuições ao RPPS e não será devida, no período, a cobertura dos riscos previdenciários não programáveis de aposentadoria por incapacidade permanente para o trabalho, aposentadoria por invalidez e pensão por morte, </a:t>
                      </a:r>
                      <a:r>
                        <a:rPr lang="pt-BR" sz="1800" b="0" kern="1200" dirty="0">
                          <a:solidFill>
                            <a:schemeClr val="dk1"/>
                          </a:solidFill>
                          <a:effectLst/>
                          <a:latin typeface="+mn-lt"/>
                          <a:ea typeface="+mn-ea"/>
                          <a:cs typeface="+mn-cs"/>
                        </a:rPr>
                        <a:t>exceto na hipótese do § 2º do art. 11 do Anexo I, conforme art. 169.” </a:t>
                      </a:r>
                      <a:r>
                        <a:rPr lang="pt-BR" sz="1800" kern="1200" dirty="0">
                          <a:solidFill>
                            <a:schemeClr val="dk1"/>
                          </a:solidFill>
                          <a:effectLst/>
                          <a:latin typeface="+mn-lt"/>
                          <a:ea typeface="+mn-ea"/>
                          <a:cs typeface="+mn-cs"/>
                        </a:rPr>
                        <a:t>(NR)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052817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1766153721"/>
              </p:ext>
            </p:extLst>
          </p:nvPr>
        </p:nvGraphicFramePr>
        <p:xfrm>
          <a:off x="688769" y="1522649"/>
          <a:ext cx="9844802" cy="2954915"/>
        </p:xfrm>
        <a:graphic>
          <a:graphicData uri="http://schemas.openxmlformats.org/drawingml/2006/table">
            <a:tbl>
              <a:tblPr firstRow="1" bandRow="1">
                <a:tableStyleId>{5C22544A-7EE6-4342-B048-85BDC9FD1C3A}</a:tableStyleId>
              </a:tblPr>
              <a:tblGrid>
                <a:gridCol w="4928260">
                  <a:extLst>
                    <a:ext uri="{9D8B030D-6E8A-4147-A177-3AD203B41FA5}">
                      <a16:colId xmlns:a16="http://schemas.microsoft.com/office/drawing/2014/main" val="3565666456"/>
                    </a:ext>
                  </a:extLst>
                </a:gridCol>
                <a:gridCol w="4916542">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25.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2º O ente federativo deverá garantir diretamente a totalidade dos riscos cobertos no plano de benefícios, preservando o equilíbrio financeiro e atuarial do RPPS, e, no caso de des</a:t>
                      </a:r>
                      <a:r>
                        <a:rPr lang="pt-BR" sz="1800" b="1" kern="1200" dirty="0">
                          <a:solidFill>
                            <a:schemeClr val="dk1"/>
                          </a:solidFill>
                          <a:effectLst/>
                          <a:latin typeface="+mn-lt"/>
                          <a:ea typeface="+mn-ea"/>
                          <a:cs typeface="+mn-cs"/>
                        </a:rPr>
                        <a:t>i</a:t>
                      </a:r>
                      <a:r>
                        <a:rPr lang="pt-BR" sz="1800" kern="1200" dirty="0">
                          <a:solidFill>
                            <a:schemeClr val="dk1"/>
                          </a:solidFill>
                          <a:effectLst/>
                          <a:latin typeface="+mn-lt"/>
                          <a:ea typeface="+mn-ea"/>
                          <a:cs typeface="+mn-cs"/>
                        </a:rPr>
                        <a:t>quilíbrio, é responsável pela cobertura de eventuais insuficiências financeiras do regime.</a:t>
                      </a:r>
                    </a:p>
                    <a:p>
                      <a:pPr marL="0" algn="just" defTabSz="914400" rtl="0" eaLnBrk="1" latinLnBrk="0" hangingPunct="1"/>
                      <a:r>
                        <a:rPr lang="pt-BR" sz="1800" kern="1200" dirty="0">
                          <a:solidFill>
                            <a:schemeClr val="dk1"/>
                          </a:solidFill>
                          <a:effectLst/>
                          <a:latin typeface="+mn-lt"/>
                          <a:ea typeface="+mn-ea"/>
                          <a:cs typeface="+mn-cs"/>
                        </a:rPr>
                        <a:t>..........................................” (NR)</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25.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2º  O ente federativo deverá garantir diretamente a totalidade dos riscos cobertos no plano de benefícios, preservando o equilíbrio financeiro e atuarial do RPPS, e, no caso de desequilíbrio, é responsável pela cobertura de eventuais insuficiências financeiras do regime.</a:t>
                      </a:r>
                    </a:p>
                    <a:p>
                      <a:pPr marL="0" algn="just" defTabSz="914400" rtl="0" eaLnBrk="1" latinLnBrk="0" hangingPunct="1"/>
                      <a:r>
                        <a:rPr lang="pt-BR" sz="1800" kern="1200" dirty="0">
                          <a:solidFill>
                            <a:schemeClr val="dk1"/>
                          </a:solidFill>
                          <a:effectLst/>
                          <a:latin typeface="+mn-lt"/>
                          <a:ea typeface="+mn-ea"/>
                          <a:cs typeface="+mn-cs"/>
                        </a:rPr>
                        <a:t>..........................................”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2457026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4114588635"/>
              </p:ext>
            </p:extLst>
          </p:nvPr>
        </p:nvGraphicFramePr>
        <p:xfrm>
          <a:off x="688769" y="1522649"/>
          <a:ext cx="9844802" cy="460083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159.  ...........................</a:t>
                      </a:r>
                    </a:p>
                    <a:p>
                      <a:pPr marL="0" algn="just" defTabSz="914400" rtl="0" eaLnBrk="1" latinLnBrk="0" hangingPunct="1"/>
                      <a:r>
                        <a:rPr lang="pt-BR" sz="1800" kern="1200" dirty="0">
                          <a:solidFill>
                            <a:schemeClr val="dk1"/>
                          </a:solidFill>
                          <a:effectLst/>
                          <a:latin typeface="+mn-lt"/>
                          <a:ea typeface="+mn-ea"/>
                          <a:cs typeface="+mn-cs"/>
                        </a:rPr>
                        <a:t>§ 1º A adoção, na legislação do ente federativo, das mesmas regras estabelecidas para os servidores federais, ou a disciplina de regras específicas para a concessão de benefícios de aposentadoria e pensão por morte, conforme previsto nos incisos I e III do § 1º e nos §§ 3º a 5º, 7º e 8º do art. 40 da Constituição Federal depende do referendo integral, em lei de iniciativa privativa do respectivo Poder Executivo, das revogações previstas na alínea “a” do inciso I e nos incisos III e IV do art. 35 da Emenda Constitucional nº 103, de 2019, conforme art. 36, II dessa Emenda.</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endParaRPr lang="pt-BR" sz="1800" kern="1200" dirty="0">
                        <a:solidFill>
                          <a:schemeClr val="dk1"/>
                        </a:solidFill>
                        <a:effectLst/>
                        <a:latin typeface="+mn-lt"/>
                        <a:ea typeface="+mn-ea"/>
                        <a:cs typeface="+mn-cs"/>
                      </a:endParaRP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159.  ...........................</a:t>
                      </a:r>
                    </a:p>
                    <a:p>
                      <a:pPr marL="0" algn="just" defTabSz="914400" rtl="0" eaLnBrk="1" latinLnBrk="0" hangingPunct="1"/>
                      <a:r>
                        <a:rPr lang="pt-BR" sz="1800" kern="1200" dirty="0">
                          <a:solidFill>
                            <a:schemeClr val="dk1"/>
                          </a:solidFill>
                          <a:effectLst/>
                          <a:latin typeface="+mn-lt"/>
                          <a:ea typeface="+mn-ea"/>
                          <a:cs typeface="+mn-cs"/>
                        </a:rPr>
                        <a:t>§ 1º As revogações previstas na alínea "a" do inciso I e nos incisos III e IV do art. 35 da Emenda Constitucional nº 103, de 2019, que dizem respeito ao § 21 do art. 40 da Constituição Federal, aos </a:t>
                      </a:r>
                      <a:r>
                        <a:rPr lang="pt-BR" sz="1800" kern="1200" dirty="0" err="1">
                          <a:solidFill>
                            <a:schemeClr val="dk1"/>
                          </a:solidFill>
                          <a:effectLst/>
                          <a:latin typeface="+mn-lt"/>
                          <a:ea typeface="+mn-ea"/>
                          <a:cs typeface="+mn-cs"/>
                        </a:rPr>
                        <a:t>arts</a:t>
                      </a:r>
                      <a:r>
                        <a:rPr lang="pt-BR" sz="1800" kern="1200" dirty="0">
                          <a:solidFill>
                            <a:schemeClr val="dk1"/>
                          </a:solidFill>
                          <a:effectLst/>
                          <a:latin typeface="+mn-lt"/>
                          <a:ea typeface="+mn-ea"/>
                          <a:cs typeface="+mn-cs"/>
                        </a:rPr>
                        <a:t>. 2º, 6º e 6º-A da Emenda Constitucional nº 41, de 2003, e ao art. 3º da Emenda Constitucional nº 47, de 2005, somente entrarão em vigor para os regimes próprios de previdência social dos Estados, do Distrito Federal e dos Municípios, na data de publicação de lei de iniciativa privativa do respectivo Poder Executivo que as referende integralmente.</a:t>
                      </a:r>
                    </a:p>
                    <a:p>
                      <a:pPr marL="0" algn="just" defTabSz="914400" rtl="0" eaLnBrk="1" latinLnBrk="0" hangingPunct="1"/>
                      <a:r>
                        <a:rPr lang="pt-BR" sz="1800" kern="1200" dirty="0">
                          <a:solidFill>
                            <a:schemeClr val="dk1"/>
                          </a:solidFill>
                          <a:effectLst/>
                          <a:latin typeface="+mn-lt"/>
                          <a:ea typeface="+mn-ea"/>
                          <a:cs typeface="+mn-cs"/>
                        </a:rPr>
                        <a:t>..........................................” (NR)</a:t>
                      </a:r>
                    </a:p>
                    <a:p>
                      <a:pPr marL="0" algn="just" defTabSz="914400" rtl="0" eaLnBrk="1" latinLnBrk="0" hangingPunct="1"/>
                      <a:endParaRPr lang="pt-BR" sz="1800" kern="1200" dirty="0">
                        <a:solidFill>
                          <a:schemeClr val="dk1"/>
                        </a:solidFill>
                        <a:effectLst/>
                        <a:latin typeface="+mn-lt"/>
                        <a:ea typeface="+mn-ea"/>
                        <a:cs typeface="+mn-cs"/>
                      </a:endParaRP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93513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1063321"/>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973324"/>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1702087861"/>
              </p:ext>
            </p:extLst>
          </p:nvPr>
        </p:nvGraphicFramePr>
        <p:xfrm>
          <a:off x="688769" y="1522649"/>
          <a:ext cx="9844802" cy="4875155"/>
        </p:xfrm>
        <a:graphic>
          <a:graphicData uri="http://schemas.openxmlformats.org/drawingml/2006/table">
            <a:tbl>
              <a:tblPr firstRow="1" bandRow="1">
                <a:tableStyleId>{5C22544A-7EE6-4342-B048-85BDC9FD1C3A}</a:tableStyleId>
              </a:tblPr>
              <a:tblGrid>
                <a:gridCol w="4904509">
                  <a:extLst>
                    <a:ext uri="{9D8B030D-6E8A-4147-A177-3AD203B41FA5}">
                      <a16:colId xmlns:a16="http://schemas.microsoft.com/office/drawing/2014/main" val="3565666456"/>
                    </a:ext>
                  </a:extLst>
                </a:gridCol>
                <a:gridCol w="4940293">
                  <a:extLst>
                    <a:ext uri="{9D8B030D-6E8A-4147-A177-3AD203B41FA5}">
                      <a16:colId xmlns:a16="http://schemas.microsoft.com/office/drawing/2014/main" val="4082247875"/>
                    </a:ext>
                  </a:extLst>
                </a:gridCol>
              </a:tblGrid>
              <a:tr h="394595">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70840">
                <a:tc>
                  <a:txBody>
                    <a:bodyPr/>
                    <a:lstStyle/>
                    <a:p>
                      <a:pPr marL="0" algn="just" defTabSz="914400" rtl="0" eaLnBrk="1" latinLnBrk="0" hangingPunct="1"/>
                      <a:r>
                        <a:rPr lang="pt-BR" sz="1800" kern="1200" dirty="0">
                          <a:solidFill>
                            <a:schemeClr val="dk1"/>
                          </a:solidFill>
                          <a:effectLst/>
                          <a:latin typeface="+mn-lt"/>
                          <a:ea typeface="+mn-ea"/>
                          <a:cs typeface="+mn-cs"/>
                        </a:rPr>
                        <a:t>Art. 164. Desde que promovido o referendo integral das revogações previstas na alínea “a” do inciso I e nos incisos III e IV do art. 35 da Emenda Constitucional nº 103, de 2019, conforme art. 36, II dessa Emenda, os requisitos e critérios para a concessão, cálculo e reajustamento das aposentadorias e da pensão por morte previstas no art. 40 da Constituição Federal serão estabelecidos pelo ente federativo com amparo em parâmetros técnico-atuariais que preservem o equilíbrio financeiro e atuarial de que trata esse artigo em sua redação vigente dada pela Emenda Constitucional nº 103, de 2019, bem como observarão as seguintes prescrições nele expressas:</a:t>
                      </a:r>
                    </a:p>
                    <a:p>
                      <a:pPr marL="0" algn="just" defTabSz="914400" rtl="0" eaLnBrk="1" latinLnBrk="0" hangingPunct="1"/>
                      <a:r>
                        <a:rPr lang="pt-BR" sz="1800" kern="1200" dirty="0">
                          <a:solidFill>
                            <a:schemeClr val="dk1"/>
                          </a:solidFill>
                          <a:effectLst/>
                          <a:latin typeface="+mn-lt"/>
                          <a:ea typeface="+mn-ea"/>
                          <a:cs typeface="+mn-cs"/>
                        </a:rPr>
                        <a:t>.........................................</a:t>
                      </a:r>
                    </a:p>
                  </a:txBody>
                  <a:tcPr/>
                </a:tc>
                <a:tc>
                  <a:txBody>
                    <a:bodyPr/>
                    <a:lstStyle/>
                    <a:p>
                      <a:pPr marL="0" algn="just" defTabSz="914400" rtl="0" eaLnBrk="1" latinLnBrk="0" hangingPunct="1"/>
                      <a:r>
                        <a:rPr lang="pt-BR" sz="1800" kern="1200" dirty="0">
                          <a:solidFill>
                            <a:schemeClr val="dk1"/>
                          </a:solidFill>
                          <a:effectLst/>
                          <a:latin typeface="+mn-lt"/>
                          <a:ea typeface="+mn-ea"/>
                          <a:cs typeface="+mn-cs"/>
                        </a:rPr>
                        <a:t>“Art. 164.  Os requisitos e critérios para a concessão, cálculo e reajustamento das aposentadorias e da pensão por morte previstas no art. 40 da Constituição Federal serão estabelecidos pelo ente federativo com amparo em parâmetros técnico-atuariais que preservem o equilíbrio financeiro e atuarial de que trata esse artigo em sua redação vigente dada pela Emenda Constitucional nº 103, de 2019, bem como observarão as seguintes prescrições nele expressas:</a:t>
                      </a:r>
                    </a:p>
                    <a:p>
                      <a:pPr marL="0" algn="just" defTabSz="914400" rtl="0" eaLnBrk="1" latinLnBrk="0" hangingPunct="1"/>
                      <a:r>
                        <a:rPr lang="pt-BR" sz="1800" kern="1200" dirty="0">
                          <a:solidFill>
                            <a:schemeClr val="dk1"/>
                          </a:solidFill>
                          <a:effectLst/>
                          <a:latin typeface="+mn-lt"/>
                          <a:ea typeface="+mn-ea"/>
                          <a:cs typeface="+mn-cs"/>
                        </a:rPr>
                        <a:t>.........................................”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3158536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3" name="Imagem 2" descr="Forma&#10;&#10;Descrição gerada automaticamente com confiança baixa">
            <a:extLst>
              <a:ext uri="{FF2B5EF4-FFF2-40B4-BE49-F238E27FC236}">
                <a16:creationId xmlns:a16="http://schemas.microsoft.com/office/drawing/2014/main" id="{52EE4E4E-E171-C88F-842E-840B608AE1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53" y="0"/>
            <a:ext cx="12192000" cy="6858000"/>
          </a:xfrm>
          <a:prstGeom prst="rect">
            <a:avLst/>
          </a:prstGeom>
        </p:spPr>
      </p:pic>
      <p:sp>
        <p:nvSpPr>
          <p:cNvPr id="4" name="CaixaDeTexto 3">
            <a:extLst>
              <a:ext uri="{FF2B5EF4-FFF2-40B4-BE49-F238E27FC236}">
                <a16:creationId xmlns:a16="http://schemas.microsoft.com/office/drawing/2014/main" id="{5238AD42-E429-5EB8-DF18-74BE9BFA7C3D}"/>
              </a:ext>
            </a:extLst>
          </p:cNvPr>
          <p:cNvSpPr txBox="1"/>
          <p:nvPr/>
        </p:nvSpPr>
        <p:spPr>
          <a:xfrm>
            <a:off x="968977" y="2162916"/>
            <a:ext cx="8476863" cy="1046440"/>
          </a:xfrm>
          <a:prstGeom prst="rect">
            <a:avLst/>
          </a:prstGeom>
          <a:noFill/>
        </p:spPr>
        <p:txBody>
          <a:bodyPr wrap="square" lIns="0" rtlCol="0">
            <a:spAutoFit/>
          </a:bodyPr>
          <a:lstStyle/>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14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a:p>
            <a:pPr algn="just"/>
            <a:endParaRPr lang="pt-BR" sz="2000" spc="300" dirty="0">
              <a:solidFill>
                <a:schemeClr val="tx1">
                  <a:lumMod val="75000"/>
                  <a:lumOff val="25000"/>
                </a:schemeClr>
              </a:solidFill>
              <a:latin typeface="+mj-lt"/>
              <a:ea typeface="Open Sans Light" panose="020B0306030504020204" pitchFamily="34" charset="0"/>
              <a:cs typeface="Open Sans Light" panose="020B0306030504020204" pitchFamily="34" charset="0"/>
            </a:endParaRPr>
          </a:p>
        </p:txBody>
      </p:sp>
      <p:pic>
        <p:nvPicPr>
          <p:cNvPr id="6" name="Imagem 5">
            <a:extLst>
              <a:ext uri="{FF2B5EF4-FFF2-40B4-BE49-F238E27FC236}">
                <a16:creationId xmlns:a16="http://schemas.microsoft.com/office/drawing/2014/main" id="{288140CF-00E2-453B-4189-B42FB18D681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9936417" y="265702"/>
            <a:ext cx="1876525" cy="225183"/>
          </a:xfrm>
          <a:prstGeom prst="rect">
            <a:avLst/>
          </a:prstGeom>
        </p:spPr>
      </p:pic>
      <p:sp>
        <p:nvSpPr>
          <p:cNvPr id="8" name="CaixaDeTexto 7">
            <a:extLst>
              <a:ext uri="{FF2B5EF4-FFF2-40B4-BE49-F238E27FC236}">
                <a16:creationId xmlns:a16="http://schemas.microsoft.com/office/drawing/2014/main" id="{31D972AC-AA1F-275F-1B8C-1932BE3C7E5D}"/>
              </a:ext>
            </a:extLst>
          </p:cNvPr>
          <p:cNvSpPr txBox="1"/>
          <p:nvPr/>
        </p:nvSpPr>
        <p:spPr>
          <a:xfrm>
            <a:off x="968977" y="867376"/>
            <a:ext cx="2564798" cy="369332"/>
          </a:xfrm>
          <a:prstGeom prst="rect">
            <a:avLst/>
          </a:prstGeom>
          <a:noFill/>
          <a:ln>
            <a:noFill/>
          </a:ln>
        </p:spPr>
        <p:txBody>
          <a:bodyPr wrap="square" rtlCol="0">
            <a:spAutoFit/>
          </a:bodyPr>
          <a:lstStyle/>
          <a:p>
            <a:r>
              <a:rPr lang="pt-BR" dirty="0">
                <a:solidFill>
                  <a:srgbClr val="005DB8"/>
                </a:solidFill>
                <a:latin typeface="+mj-lt"/>
              </a:rPr>
              <a:t>Portaria nº 1.467/2022</a:t>
            </a:r>
          </a:p>
        </p:txBody>
      </p:sp>
      <p:cxnSp>
        <p:nvCxnSpPr>
          <p:cNvPr id="12" name="Conector reto 11">
            <a:extLst>
              <a:ext uri="{FF2B5EF4-FFF2-40B4-BE49-F238E27FC236}">
                <a16:creationId xmlns:a16="http://schemas.microsoft.com/office/drawing/2014/main" id="{36CD089A-698E-D40A-854F-A28012CF2BE7}"/>
              </a:ext>
            </a:extLst>
          </p:cNvPr>
          <p:cNvCxnSpPr>
            <a:cxnSpLocks/>
          </p:cNvCxnSpPr>
          <p:nvPr/>
        </p:nvCxnSpPr>
        <p:spPr>
          <a:xfrm>
            <a:off x="0" y="620623"/>
            <a:ext cx="4600575" cy="0"/>
          </a:xfrm>
          <a:prstGeom prst="line">
            <a:avLst/>
          </a:prstGeom>
          <a:ln>
            <a:solidFill>
              <a:srgbClr val="005DB8"/>
            </a:solidFill>
          </a:ln>
        </p:spPr>
        <p:style>
          <a:lnRef idx="3">
            <a:schemeClr val="dk1"/>
          </a:lnRef>
          <a:fillRef idx="0">
            <a:schemeClr val="dk1"/>
          </a:fillRef>
          <a:effectRef idx="2">
            <a:schemeClr val="dk1"/>
          </a:effectRef>
          <a:fontRef idx="minor">
            <a:schemeClr val="tx1"/>
          </a:fontRef>
        </p:style>
      </p:cxnSp>
      <p:graphicFrame>
        <p:nvGraphicFramePr>
          <p:cNvPr id="2" name="Tabela 1">
            <a:extLst>
              <a:ext uri="{FF2B5EF4-FFF2-40B4-BE49-F238E27FC236}">
                <a16:creationId xmlns:a16="http://schemas.microsoft.com/office/drawing/2014/main" id="{61B5830C-1B6E-22E2-490C-117FC7F19B62}"/>
              </a:ext>
            </a:extLst>
          </p:cNvPr>
          <p:cNvGraphicFramePr>
            <a:graphicFrameLocks noGrp="1"/>
          </p:cNvGraphicFramePr>
          <p:nvPr>
            <p:extLst>
              <p:ext uri="{D42A27DB-BD31-4B8C-83A1-F6EECF244321}">
                <p14:modId xmlns:p14="http://schemas.microsoft.com/office/powerpoint/2010/main" val="970175383"/>
              </p:ext>
            </p:extLst>
          </p:nvPr>
        </p:nvGraphicFramePr>
        <p:xfrm>
          <a:off x="339634" y="1345474"/>
          <a:ext cx="10580915" cy="3965935"/>
        </p:xfrm>
        <a:graphic>
          <a:graphicData uri="http://schemas.openxmlformats.org/drawingml/2006/table">
            <a:tbl>
              <a:tblPr firstRow="1" bandRow="1">
                <a:tableStyleId>{5C22544A-7EE6-4342-B048-85BDC9FD1C3A}</a:tableStyleId>
              </a:tblPr>
              <a:tblGrid>
                <a:gridCol w="3814355">
                  <a:extLst>
                    <a:ext uri="{9D8B030D-6E8A-4147-A177-3AD203B41FA5}">
                      <a16:colId xmlns:a16="http://schemas.microsoft.com/office/drawing/2014/main" val="3565666456"/>
                    </a:ext>
                  </a:extLst>
                </a:gridCol>
                <a:gridCol w="6766560">
                  <a:extLst>
                    <a:ext uri="{9D8B030D-6E8A-4147-A177-3AD203B41FA5}">
                      <a16:colId xmlns:a16="http://schemas.microsoft.com/office/drawing/2014/main" val="4082247875"/>
                    </a:ext>
                  </a:extLst>
                </a:gridCol>
              </a:tblGrid>
              <a:tr h="406048">
                <a:tc>
                  <a:txBody>
                    <a:bodyPr/>
                    <a:lstStyle/>
                    <a:p>
                      <a:r>
                        <a:rPr lang="pt-BR" dirty="0"/>
                        <a:t>De</a:t>
                      </a:r>
                    </a:p>
                  </a:txBody>
                  <a:tcPr/>
                </a:tc>
                <a:tc>
                  <a:txBody>
                    <a:bodyPr/>
                    <a:lstStyle/>
                    <a:p>
                      <a:r>
                        <a:rPr lang="pt-BR" dirty="0"/>
                        <a:t>Para</a:t>
                      </a:r>
                    </a:p>
                  </a:txBody>
                  <a:tcPr/>
                </a:tc>
                <a:extLst>
                  <a:ext uri="{0D108BD9-81ED-4DB2-BD59-A6C34878D82A}">
                    <a16:rowId xmlns:a16="http://schemas.microsoft.com/office/drawing/2014/main" val="2208126879"/>
                  </a:ext>
                </a:extLst>
              </a:tr>
              <a:tr h="3559887">
                <a:tc>
                  <a:txBody>
                    <a:bodyPr/>
                    <a:lstStyle/>
                    <a:p>
                      <a:pPr marL="0" algn="just" defTabSz="914400" rtl="0" eaLnBrk="1" latinLnBrk="0" hangingPunct="1"/>
                      <a:r>
                        <a:rPr lang="pt-BR" sz="1800" kern="1200" dirty="0">
                          <a:solidFill>
                            <a:schemeClr val="dk1"/>
                          </a:solidFill>
                          <a:effectLst/>
                          <a:latin typeface="+mn-lt"/>
                          <a:ea typeface="+mn-ea"/>
                          <a:cs typeface="+mn-cs"/>
                        </a:rPr>
                        <a:t>Art. 182.  ...........................</a:t>
                      </a:r>
                    </a:p>
                    <a:p>
                      <a:pPr marL="0" algn="just" defTabSz="914400" rtl="0" eaLnBrk="1" latinLnBrk="0" hangingPunct="1"/>
                      <a:r>
                        <a:rPr lang="pt-BR" sz="1800" kern="1200" dirty="0">
                          <a:solidFill>
                            <a:schemeClr val="dk1"/>
                          </a:solidFill>
                          <a:effectLst/>
                          <a:latin typeface="+mn-lt"/>
                          <a:ea typeface="+mn-ea"/>
                          <a:cs typeface="+mn-cs"/>
                        </a:rPr>
                        <a:t>............................................</a:t>
                      </a:r>
                    </a:p>
                    <a:p>
                      <a:pPr marL="0" algn="just" defTabSz="914400" rtl="0" eaLnBrk="1" latinLnBrk="0" hangingPunct="1"/>
                      <a:r>
                        <a:rPr lang="pt-BR" sz="1800" kern="1200" dirty="0">
                          <a:solidFill>
                            <a:schemeClr val="dk1"/>
                          </a:solidFill>
                          <a:effectLst/>
                          <a:latin typeface="+mn-lt"/>
                          <a:ea typeface="+mn-ea"/>
                          <a:cs typeface="+mn-cs"/>
                        </a:rPr>
                        <a:t>§ 2º (...).</a:t>
                      </a:r>
                    </a:p>
                  </a:txBody>
                  <a:tcPr/>
                </a:tc>
                <a:tc>
                  <a:txBody>
                    <a:bodyPr/>
                    <a:lstStyle/>
                    <a:p>
                      <a:pPr marL="0" algn="just" defTabSz="914400" rtl="0" eaLnBrk="1" latinLnBrk="0" hangingPunct="1"/>
                      <a:r>
                        <a:rPr lang="pt-BR" sz="1700" kern="1200" dirty="0">
                          <a:solidFill>
                            <a:schemeClr val="dk1"/>
                          </a:solidFill>
                          <a:effectLst/>
                          <a:latin typeface="+mn-lt"/>
                          <a:ea typeface="+mn-ea"/>
                          <a:cs typeface="+mn-cs"/>
                        </a:rPr>
                        <a:t>“Art. 182.  ...........................</a:t>
                      </a:r>
                    </a:p>
                    <a:p>
                      <a:pPr marL="0" algn="just" defTabSz="914400" rtl="0" eaLnBrk="1" latinLnBrk="0" hangingPunct="1"/>
                      <a:r>
                        <a:rPr lang="pt-BR" sz="1700" kern="1200" dirty="0">
                          <a:solidFill>
                            <a:schemeClr val="dk1"/>
                          </a:solidFill>
                          <a:effectLst/>
                          <a:latin typeface="+mn-lt"/>
                          <a:ea typeface="+mn-ea"/>
                          <a:cs typeface="+mn-cs"/>
                        </a:rPr>
                        <a:t>............................................</a:t>
                      </a:r>
                    </a:p>
                    <a:p>
                      <a:pPr marL="0" algn="just" defTabSz="914400" rtl="0" eaLnBrk="1" latinLnBrk="0" hangingPunct="1"/>
                      <a:r>
                        <a:rPr lang="pt-BR" sz="1700" kern="1200" dirty="0">
                          <a:solidFill>
                            <a:schemeClr val="dk1"/>
                          </a:solidFill>
                          <a:effectLst/>
                          <a:latin typeface="+mn-lt"/>
                          <a:ea typeface="+mn-ea"/>
                          <a:cs typeface="+mn-cs"/>
                        </a:rPr>
                        <a:t>§ 3º A contagem recíproca no RPPS aplica-se à hipótese de concessão de pensão por morte se, no cálculo desse benefício, for computado o tempo de contribuição do segurado aos regimes previdenciários segundo as normas do regime instituidor, a exemplo do caput do art. 23 da Emenda Constitucional nº 103, de 2019.</a:t>
                      </a:r>
                    </a:p>
                    <a:p>
                      <a:pPr marL="0" algn="just" defTabSz="914400" rtl="0" eaLnBrk="1" latinLnBrk="0" hangingPunct="1"/>
                      <a:endParaRPr lang="pt-BR" sz="1700" kern="1200" dirty="0">
                        <a:solidFill>
                          <a:schemeClr val="dk1"/>
                        </a:solidFill>
                        <a:effectLst/>
                        <a:latin typeface="+mn-lt"/>
                        <a:ea typeface="+mn-ea"/>
                        <a:cs typeface="+mn-cs"/>
                      </a:endParaRPr>
                    </a:p>
                    <a:p>
                      <a:pPr marL="0" algn="just" defTabSz="914400" rtl="0" eaLnBrk="1" latinLnBrk="0" hangingPunct="1"/>
                      <a:r>
                        <a:rPr lang="pt-BR" sz="1700" kern="1200" dirty="0">
                          <a:solidFill>
                            <a:schemeClr val="dk1"/>
                          </a:solidFill>
                          <a:effectLst/>
                          <a:latin typeface="+mn-lt"/>
                          <a:ea typeface="+mn-ea"/>
                          <a:cs typeface="+mn-cs"/>
                        </a:rPr>
                        <a:t>§ 4º Na hipótese de invalidação da relação jurídica de filiação do segurado ao RPPS, por qualquer forma, serão mantidos os períodos de contribuição ao RPPS, assegurada a contagem recíproca do tempo de contribuição enquanto o vínculo esteve vigente, nos termos do disposto no § 9º do art. 201 da Constituição, mediante emissão de CTC.” (NR)</a:t>
                      </a:r>
                    </a:p>
                  </a:txBody>
                  <a:tcPr/>
                </a:tc>
                <a:extLst>
                  <a:ext uri="{0D108BD9-81ED-4DB2-BD59-A6C34878D82A}">
                    <a16:rowId xmlns:a16="http://schemas.microsoft.com/office/drawing/2014/main" val="89244244"/>
                  </a:ext>
                </a:extLst>
              </a:tr>
            </a:tbl>
          </a:graphicData>
        </a:graphic>
      </p:graphicFrame>
    </p:spTree>
    <p:extLst>
      <p:ext uri="{BB962C8B-B14F-4D97-AF65-F5344CB8AC3E}">
        <p14:creationId xmlns:p14="http://schemas.microsoft.com/office/powerpoint/2010/main" val="251435422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458</TotalTime>
  <Words>3956</Words>
  <Application>Microsoft Office PowerPoint</Application>
  <PresentationFormat>Widescreen</PresentationFormat>
  <Paragraphs>309</Paragraphs>
  <Slides>29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29</vt:i4>
      </vt:variant>
    </vt:vector>
  </HeadingPairs>
  <TitlesOfParts>
    <vt:vector size="33" baseType="lpstr">
      <vt:lpstr>Arial</vt:lpstr>
      <vt:lpstr>Calibri</vt:lpstr>
      <vt:lpstr>Calibri Light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LUCAS RAMOS</dc:creator>
  <cp:lastModifiedBy>Claudia Fernanda Iten</cp:lastModifiedBy>
  <cp:revision>35</cp:revision>
  <dcterms:created xsi:type="dcterms:W3CDTF">2021-03-18T21:25:09Z</dcterms:created>
  <dcterms:modified xsi:type="dcterms:W3CDTF">2024-04-19T11:27:02Z</dcterms:modified>
</cp:coreProperties>
</file>