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307" r:id="rId4"/>
    <p:sldId id="308" r:id="rId5"/>
    <p:sldId id="317" r:id="rId6"/>
    <p:sldId id="310" r:id="rId7"/>
    <p:sldId id="311" r:id="rId8"/>
    <p:sldId id="313" r:id="rId9"/>
    <p:sldId id="318" r:id="rId10"/>
    <p:sldId id="314" r:id="rId11"/>
    <p:sldId id="315" r:id="rId12"/>
    <p:sldId id="316" r:id="rId13"/>
    <p:sldId id="270" r:id="rId14"/>
    <p:sldId id="320" r:id="rId15"/>
    <p:sldId id="319" r:id="rId16"/>
    <p:sldId id="26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0E4C73"/>
    <a:srgbClr val="CFE9F9"/>
    <a:srgbClr val="092F47"/>
    <a:srgbClr val="97CAE9"/>
    <a:srgbClr val="206894"/>
    <a:srgbClr val="1B5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3EE9B-7C77-45EC-A777-F37B28BAA334}" v="3" dt="2023-11-20T20:05:10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ODO\DINOR\CGOI\CGOI-RIA\6%20-%20Apresenta&#231;&#245;es\2023-05-16%20Apresenta&#231;&#227;o%20Alcinei%20Anapar%20-%20atualizacao%201905%20-%20dados%20Jor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Autos de Infração por ano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'Autos e tac'!$I$8</c:f>
              <c:strCache>
                <c:ptCount val="1"/>
                <c:pt idx="0">
                  <c:v>Autos de Infração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0A-43EA-A7D3-CC9A2EAA3004}"/>
              </c:ext>
            </c:extLst>
          </c:dPt>
          <c:dPt>
            <c:idx val="1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E0A-43EA-A7D3-CC9A2EAA3004}"/>
              </c:ext>
            </c:extLst>
          </c:dPt>
          <c:dPt>
            <c:idx val="2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0A-43EA-A7D3-CC9A2EAA3004}"/>
              </c:ext>
            </c:extLst>
          </c:dPt>
          <c:dPt>
            <c:idx val="3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0A-43EA-A7D3-CC9A2EAA3004}"/>
              </c:ext>
            </c:extLst>
          </c:dPt>
          <c:dPt>
            <c:idx val="4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0A-43EA-A7D3-CC9A2EAA3004}"/>
              </c:ext>
            </c:extLst>
          </c:dPt>
          <c:dPt>
            <c:idx val="5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E0A-43EA-A7D3-CC9A2EAA3004}"/>
              </c:ext>
            </c:extLst>
          </c:dPt>
          <c:dPt>
            <c:idx val="6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0A-43EA-A7D3-CC9A2EAA3004}"/>
              </c:ext>
            </c:extLst>
          </c:dPt>
          <c:dPt>
            <c:idx val="7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E0A-43EA-A7D3-CC9A2EAA3004}"/>
              </c:ext>
            </c:extLst>
          </c:dPt>
          <c:dPt>
            <c:idx val="8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0A-43EA-A7D3-CC9A2EAA3004}"/>
              </c:ext>
            </c:extLst>
          </c:dPt>
          <c:dPt>
            <c:idx val="9"/>
            <c:invertIfNegative val="0"/>
            <c:bubble3D val="0"/>
            <c:spPr>
              <a:solidFill>
                <a:srgbClr val="206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E0A-43EA-A7D3-CC9A2EAA3004}"/>
              </c:ext>
            </c:extLst>
          </c:dPt>
          <c:cat>
            <c:numRef>
              <c:f>'Autos e tac'!$H$9:$H$18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'Autos e tac'!$I$9:$I$18</c:f>
              <c:numCache>
                <c:formatCode>General</c:formatCode>
                <c:ptCount val="10"/>
                <c:pt idx="0">
                  <c:v>23</c:v>
                </c:pt>
                <c:pt idx="1">
                  <c:v>16</c:v>
                </c:pt>
                <c:pt idx="2">
                  <c:v>41</c:v>
                </c:pt>
                <c:pt idx="3">
                  <c:v>47</c:v>
                </c:pt>
                <c:pt idx="4">
                  <c:v>52</c:v>
                </c:pt>
                <c:pt idx="5">
                  <c:v>35</c:v>
                </c:pt>
                <c:pt idx="6">
                  <c:v>15</c:v>
                </c:pt>
                <c:pt idx="7">
                  <c:v>4</c:v>
                </c:pt>
                <c:pt idx="8">
                  <c:v>9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A-43EA-A7D3-CC9A2EAA3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02976"/>
        <c:axId val="86224832"/>
      </c:barChart>
      <c:catAx>
        <c:axId val="423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24832"/>
        <c:crosses val="autoZero"/>
        <c:auto val="1"/>
        <c:lblAlgn val="ctr"/>
        <c:lblOffset val="100"/>
        <c:noMultiLvlLbl val="0"/>
      </c:catAx>
      <c:valAx>
        <c:axId val="8622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3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635093750665"/>
          <c:y val="2.9250222735795039E-2"/>
          <c:w val="0.8679364906249335"/>
          <c:h val="0.73559693537595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Retiradas</c:v>
                </c:pt>
              </c:strCache>
            </c:strRef>
          </c:tx>
          <c:spPr>
            <a:solidFill>
              <a:srgbClr val="1B56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67</c:v>
                </c:pt>
                <c:pt idx="1">
                  <c:v>39</c:v>
                </c:pt>
                <c:pt idx="2">
                  <c:v>85</c:v>
                </c:pt>
                <c:pt idx="3">
                  <c:v>223</c:v>
                </c:pt>
                <c:pt idx="4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A-42E7-B527-70B2939C9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893184"/>
        <c:axId val="46093952"/>
      </c:barChart>
      <c:catAx>
        <c:axId val="132893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100" dirty="0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pt-BR"/>
          </a:p>
        </c:txPr>
        <c:crossAx val="46093952"/>
        <c:crosses val="autoZero"/>
        <c:auto val="1"/>
        <c:lblAlgn val="ctr"/>
        <c:lblOffset val="100"/>
        <c:noMultiLvlLbl val="0"/>
      </c:catAx>
      <c:valAx>
        <c:axId val="4609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r>
                  <a:rPr lang="pt-BR" sz="11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quantidade</a:t>
                </a:r>
              </a:p>
            </c:rich>
          </c:tx>
          <c:layout>
            <c:manualLayout>
              <c:xMode val="edge"/>
              <c:yMode val="edge"/>
              <c:x val="4.2168098916471886E-2"/>
              <c:y val="0.2639796426718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pt-BR"/>
          </a:p>
        </c:txPr>
        <c:crossAx val="1328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496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27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52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4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91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E8AC6-D23C-4F32-22CB-CAE806A70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077A4D-4357-B05E-60DA-5FE4D32D6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BA82C-D61A-A65F-DCF8-A6E7CA09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4D114-B5E7-E641-291F-4842FF3F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5B95E9-629E-E103-3D3E-2E41AAEC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67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5C38B-DFB8-5A2A-F99E-BFF854AD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0C114-7D8A-4BD3-B130-30C86721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B1F962-D3E2-E6BD-5286-5F3AF639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7BA369-5C80-9431-918E-73130416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B07A25-6D93-875F-BE5C-F9C14436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1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E1A6E-CD0D-4FEC-49C3-D9A9C1A8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576187-B058-ED40-7510-51C7F332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E5F7E-A65D-BC5C-1FE2-8E1C5DCB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80F7C9-408B-BD61-714D-9F25A4AE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CD70B-A8E0-8759-3218-A76D5E52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47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BD7C5-FC78-18C5-CE27-0DECF805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E75E0-DF7C-9C8F-24BA-293239FC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DF657-321D-DE32-F244-3EA36D42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A43DCD-B0EB-697C-2F66-AC1EFCB5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BEFDCB-500E-B6A3-1AF1-50F23A72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7407AB-7336-ADEC-FEAF-C2B8BAF2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65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B81FB-9E17-5A26-3105-149630B4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A6CBFE-8925-9704-1730-89A07C2E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C9013F-592B-F45E-A522-6862EA152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1EEAC5-6C88-97DF-D1D2-93977F9FC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B3145E-60FC-EB86-700D-6E74ABC4E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782BF9-F34B-5564-E219-D48A8820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168028-587B-21DA-5517-B9619F68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6214FD-F14A-0212-89A3-576F9E7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969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8627C-59C2-B0C5-193E-FB037780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FC4B04-93ED-148B-CB47-0E35233F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862D09-8F32-670A-7064-F9BF5539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80F7DA-53EE-679A-A222-A50F6BA0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99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B24ADD-1FAE-2090-A3BE-3CADD255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5C709E-CB83-CAC1-61D0-F56B825D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E0B372-8664-BCB1-B1E0-3682925A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5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49841-A0C2-000A-C93A-219F3C4C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0A24A-1AAD-268A-9D42-C27A2CD0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EE7133-D6B1-2E75-2547-7EA5427C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D07E7A-80E5-C927-D15C-243698AE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4BB9EA-88F3-BA62-FC2C-846A98F7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B07A4C-E5EB-9DB1-872B-C5D774A1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C12B4-9913-751E-FA31-6014B2A7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FD8CBB-4A8D-416E-4908-5BFBF0140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BE4668-66C1-B20D-ECC2-33ECF42A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7A2E2E-D0FC-A78A-85EA-DE3949D6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222021-9CA7-CBC3-A312-F354CED0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5A2047-7811-2403-0C67-3EA6960A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846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0B86B-9C1D-C759-3235-07DACBE8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266129-97AB-0753-DDD1-C9C94389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21FB0-55A4-5FAC-1437-D5202EC9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5C2329-A733-B52D-F95A-2A9D748D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2879BA-E80B-A6F0-B66F-CC619CB8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75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6B151-DC11-0AFB-3927-2F9ABA31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AC961A-3732-2512-4AA2-49168BB25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92213"/>
            <a:ext cx="8521700" cy="3213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13543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2BCE9C-2A74-180B-F09C-831847D88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C22A0C-AE20-114A-95AD-54456CCE9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BC1A92-126E-76B6-8A79-100C887D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CFC05F-5BAC-3243-544D-9A98806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4CC0E-93E1-0B40-582D-4A555A8F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8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495A84-C7B0-E074-75FF-4EFFF95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3FB98A-F236-C7CC-A983-7A35A8D55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BA893-5B64-14EE-E6E9-59BF4080B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CA22AA-CC78-2018-4690-383E96A5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44957B-7C53-E313-3256-D1CD3538A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t-br/foto/adquirir-afeicoado-cofrinho-comprar-966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8330EB-BFE6-BFC9-B4EF-07DFB08C0940}"/>
              </a:ext>
            </a:extLst>
          </p:cNvPr>
          <p:cNvSpPr txBox="1"/>
          <p:nvPr/>
        </p:nvSpPr>
        <p:spPr>
          <a:xfrm>
            <a:off x="336150" y="1654987"/>
            <a:ext cx="435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Panorama Setorial da Previdência Complementar - EFPC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E75BE4-4998-ADC8-F28F-D7A82D51585B}"/>
              </a:ext>
            </a:extLst>
          </p:cNvPr>
          <p:cNvSpPr txBox="1"/>
          <p:nvPr/>
        </p:nvSpPr>
        <p:spPr>
          <a:xfrm>
            <a:off x="448616" y="3707497"/>
            <a:ext cx="276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E4C73"/>
                </a:solidFill>
                <a:latin typeface="Source Sans Pro" panose="020B0503030403020204" pitchFamily="34" charset="0"/>
              </a:rPr>
              <a:t>Novembro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60EDD-5306-700A-43B8-82D0EE60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7206"/>
            <a:ext cx="8520600" cy="572700"/>
          </a:xfrm>
        </p:spPr>
        <p:txBody>
          <a:bodyPr>
            <a:noAutofit/>
          </a:bodyPr>
          <a:lstStyle/>
          <a:p>
            <a:r>
              <a:rPr lang="pt-BR" sz="1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2. LICENCIAMENTO DA PREVIC (cont.)</a:t>
            </a:r>
            <a:br>
              <a:rPr lang="pt-BR" sz="1800" b="1" dirty="0">
                <a:solidFill>
                  <a:srgbClr val="092F47"/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D68B8F-8D0F-5922-D8E5-5882DF35D078}"/>
              </a:ext>
            </a:extLst>
          </p:cNvPr>
          <p:cNvSpPr txBox="1"/>
          <p:nvPr/>
        </p:nvSpPr>
        <p:spPr>
          <a:xfrm>
            <a:off x="311700" y="64628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b="1" dirty="0">
                <a:solidFill>
                  <a:srgbClr val="206894"/>
                </a:solidFill>
                <a:latin typeface="Source Sans Pro" panose="020B0503030403020204" pitchFamily="34" charset="0"/>
              </a:rPr>
              <a:t>Retiradas de patrocínio autorizadas (últimos 5 anos)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25D9CB8-B36E-4BFC-26FA-AB5F05C4C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484107"/>
              </p:ext>
            </p:extLst>
          </p:nvPr>
        </p:nvGraphicFramePr>
        <p:xfrm>
          <a:off x="920089" y="1334063"/>
          <a:ext cx="6675046" cy="290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818B8E5-8159-798E-66D1-24FFE750EFF3}"/>
              </a:ext>
            </a:extLst>
          </p:cNvPr>
          <p:cNvCxnSpPr/>
          <p:nvPr/>
        </p:nvCxnSpPr>
        <p:spPr>
          <a:xfrm>
            <a:off x="4083627" y="1161704"/>
            <a:ext cx="0" cy="2965450"/>
          </a:xfrm>
          <a:prstGeom prst="line">
            <a:avLst/>
          </a:prstGeom>
          <a:ln w="28575" cap="flat" cmpd="sng" algn="ctr">
            <a:solidFill>
              <a:srgbClr val="B8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361F7F-6DF0-B356-74F5-9CDF5C7EE44C}"/>
              </a:ext>
            </a:extLst>
          </p:cNvPr>
          <p:cNvSpPr txBox="1"/>
          <p:nvPr/>
        </p:nvSpPr>
        <p:spPr>
          <a:xfrm>
            <a:off x="6764408" y="4070410"/>
            <a:ext cx="13710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solidFill>
                  <a:srgbClr val="B80000"/>
                </a:solidFill>
              </a:rPr>
              <a:t>Em 2023, foram 103 pedidos e 58 aprovações</a:t>
            </a:r>
            <a:r>
              <a:rPr lang="pt-BR" sz="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90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AC8B6A91-8218-0E12-D53A-DDCA91C488E6}"/>
              </a:ext>
            </a:extLst>
          </p:cNvPr>
          <p:cNvSpPr/>
          <p:nvPr/>
        </p:nvSpPr>
        <p:spPr>
          <a:xfrm>
            <a:off x="1748853" y="1758579"/>
            <a:ext cx="727363" cy="33855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3600" b="1" dirty="0">
                <a:ln w="0"/>
                <a:solidFill>
                  <a:srgbClr val="206894"/>
                </a:solidFill>
                <a:effectLst>
                  <a:outerShdw blurRad="38100" dist="5080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22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FDBFBDC-B7D5-E2E5-4768-CFF3D80C37A8}"/>
              </a:ext>
            </a:extLst>
          </p:cNvPr>
          <p:cNvSpPr/>
          <p:nvPr/>
        </p:nvSpPr>
        <p:spPr>
          <a:xfrm>
            <a:off x="1371170" y="2639290"/>
            <a:ext cx="1381175" cy="1752601"/>
          </a:xfrm>
          <a:prstGeom prst="roundRect">
            <a:avLst/>
          </a:prstGeom>
          <a:solidFill>
            <a:srgbClr val="97CA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5A24638-60E5-5ABD-B9BE-52809C869F59}"/>
              </a:ext>
            </a:extLst>
          </p:cNvPr>
          <p:cNvSpPr txBox="1">
            <a:spLocks/>
          </p:cNvSpPr>
          <p:nvPr/>
        </p:nvSpPr>
        <p:spPr>
          <a:xfrm>
            <a:off x="311700" y="15720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>
                <a:solidFill>
                  <a:srgbClr val="092F47"/>
                </a:solidFill>
                <a:latin typeface="Source Sans Pro" panose="020B0503030403020204" pitchFamily="34" charset="0"/>
              </a:rPr>
              <a:t>2. LICENCIAMENTO DA PREVIC (cont.)</a:t>
            </a:r>
            <a:br>
              <a:rPr lang="pt-BR" sz="1800" b="1">
                <a:solidFill>
                  <a:srgbClr val="092F47"/>
                </a:solidFill>
                <a:latin typeface="Source Sans Pro" panose="020B0503030403020204" pitchFamily="34" charset="0"/>
              </a:rPr>
            </a:br>
            <a:endParaRPr lang="pt-BR" sz="1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5904B9-CA75-CB99-61A2-2C549751B3B4}"/>
              </a:ext>
            </a:extLst>
          </p:cNvPr>
          <p:cNvSpPr txBox="1"/>
          <p:nvPr/>
        </p:nvSpPr>
        <p:spPr>
          <a:xfrm>
            <a:off x="455962" y="653282"/>
            <a:ext cx="624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b="1" dirty="0">
                <a:solidFill>
                  <a:srgbClr val="206894"/>
                </a:solidFill>
                <a:latin typeface="Source Sans Pro" panose="020B0503030403020204" pitchFamily="34" charset="0"/>
              </a:rPr>
              <a:t>Retiradas de patrocínio em análise (vazia, parcial e total)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E8AFE1-0D07-56E0-053D-F68101454FCB}"/>
              </a:ext>
            </a:extLst>
          </p:cNvPr>
          <p:cNvSpPr txBox="1"/>
          <p:nvPr/>
        </p:nvSpPr>
        <p:spPr>
          <a:xfrm>
            <a:off x="1346364" y="1321421"/>
            <a:ext cx="242429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tlCol="0">
            <a:spAutoFit/>
          </a:bodyPr>
          <a:lstStyle/>
          <a:p>
            <a:r>
              <a:rPr lang="pt-B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Requerimentos em andamento de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43DC851-FAF5-C5C0-3A13-DE3E4346AFDC}"/>
              </a:ext>
            </a:extLst>
          </p:cNvPr>
          <p:cNvSpPr/>
          <p:nvPr/>
        </p:nvSpPr>
        <p:spPr>
          <a:xfrm>
            <a:off x="4682168" y="1773466"/>
            <a:ext cx="727363" cy="33855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3600" b="1" dirty="0">
                <a:ln w="0"/>
                <a:solidFill>
                  <a:srgbClr val="97CAE9"/>
                </a:solidFill>
                <a:effectLst>
                  <a:outerShdw blurRad="38100" dist="5080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45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3EEDAA-2E7F-4CEE-8E90-F8A4E491893E}"/>
              </a:ext>
            </a:extLst>
          </p:cNvPr>
          <p:cNvSpPr txBox="1"/>
          <p:nvPr/>
        </p:nvSpPr>
        <p:spPr>
          <a:xfrm>
            <a:off x="2566833" y="1826225"/>
            <a:ext cx="2257445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tlCol="0">
            <a:spAutoFit/>
          </a:bodyPr>
          <a:lstStyle/>
          <a:p>
            <a:r>
              <a:rPr lang="pt-B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entidades fechadas distintas e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304F0AB-5636-6669-D007-522400D2E98F}"/>
              </a:ext>
            </a:extLst>
          </p:cNvPr>
          <p:cNvSpPr/>
          <p:nvPr/>
        </p:nvSpPr>
        <p:spPr>
          <a:xfrm>
            <a:off x="3691953" y="1259866"/>
            <a:ext cx="727363" cy="338554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3600" b="1" dirty="0">
                <a:ln w="0"/>
                <a:solidFill>
                  <a:srgbClr val="1B567B"/>
                </a:solidFill>
                <a:effectLst>
                  <a:outerShdw blurRad="38100" dist="5080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57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3735D5-5AFD-77C6-8C93-B64CDEBA5C47}"/>
              </a:ext>
            </a:extLst>
          </p:cNvPr>
          <p:cNvSpPr txBox="1"/>
          <p:nvPr/>
        </p:nvSpPr>
        <p:spPr>
          <a:xfrm>
            <a:off x="4331763" y="1306005"/>
            <a:ext cx="303179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tlCol="0">
            <a:spAutoFit/>
          </a:bodyPr>
          <a:lstStyle/>
          <a:p>
            <a:r>
              <a:rPr lang="pt-B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patrocinadores ou instituidores em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1C6A40-2EB3-A4C8-75A1-73596038B218}"/>
              </a:ext>
            </a:extLst>
          </p:cNvPr>
          <p:cNvSpPr txBox="1"/>
          <p:nvPr/>
        </p:nvSpPr>
        <p:spPr>
          <a:xfrm>
            <a:off x="5329678" y="1816996"/>
            <a:ext cx="159801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tlCol="0">
            <a:spAutoFit/>
          </a:bodyPr>
          <a:lstStyle/>
          <a:p>
            <a:r>
              <a:rPr lang="pt-B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planos de benefícios</a:t>
            </a:r>
          </a:p>
        </p:txBody>
      </p:sp>
      <p:pic>
        <p:nvPicPr>
          <p:cNvPr id="13" name="Imagem 12" descr="Homem com a boca aberta&#10;&#10;Descrição gerada automaticamente">
            <a:extLst>
              <a:ext uri="{FF2B5EF4-FFF2-40B4-BE49-F238E27FC236}">
                <a16:creationId xmlns:a16="http://schemas.microsoft.com/office/drawing/2014/main" id="{4B407E4E-E77D-797F-5498-8B1C71C76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534" y="2832800"/>
            <a:ext cx="958299" cy="66462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51D50A-A635-BFA7-F547-CC078DC6BABE}"/>
              </a:ext>
            </a:extLst>
          </p:cNvPr>
          <p:cNvSpPr txBox="1"/>
          <p:nvPr/>
        </p:nvSpPr>
        <p:spPr>
          <a:xfrm>
            <a:off x="1421948" y="3553489"/>
            <a:ext cx="1381175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Participantes e assistidos afetados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12347B7-2B1D-0599-EF43-7241CDBA3EE8}"/>
              </a:ext>
            </a:extLst>
          </p:cNvPr>
          <p:cNvSpPr txBox="1"/>
          <p:nvPr/>
        </p:nvSpPr>
        <p:spPr>
          <a:xfrm>
            <a:off x="1541541" y="3898435"/>
            <a:ext cx="107000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pt-BR" sz="18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50.864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A32191D-4B5E-197B-03FB-1282C6A8C9F3}"/>
              </a:ext>
            </a:extLst>
          </p:cNvPr>
          <p:cNvSpPr/>
          <p:nvPr/>
        </p:nvSpPr>
        <p:spPr>
          <a:xfrm>
            <a:off x="2950588" y="2652943"/>
            <a:ext cx="1381175" cy="1752601"/>
          </a:xfrm>
          <a:prstGeom prst="roundRect">
            <a:avLst/>
          </a:prstGeom>
          <a:solidFill>
            <a:srgbClr val="97CA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E7023C6-8A12-C8B8-B4CD-9C894F0DDAD2}"/>
              </a:ext>
            </a:extLst>
          </p:cNvPr>
          <p:cNvSpPr txBox="1"/>
          <p:nvPr/>
        </p:nvSpPr>
        <p:spPr>
          <a:xfrm>
            <a:off x="3001366" y="3567142"/>
            <a:ext cx="1381175" cy="253916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Valor Envolvido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E8BA11B-96D7-19D1-B4D6-498582BE972B}"/>
              </a:ext>
            </a:extLst>
          </p:cNvPr>
          <p:cNvSpPr txBox="1"/>
          <p:nvPr/>
        </p:nvSpPr>
        <p:spPr>
          <a:xfrm>
            <a:off x="3050557" y="3898435"/>
            <a:ext cx="121080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pt-BR" sz="18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R$ 25,2 bi</a:t>
            </a:r>
          </a:p>
        </p:txBody>
      </p:sp>
      <p:pic>
        <p:nvPicPr>
          <p:cNvPr id="26" name="Imagem 25" descr="Uma imagem contendo comida&#10;&#10;Descrição gerada automaticamente">
            <a:extLst>
              <a:ext uri="{FF2B5EF4-FFF2-40B4-BE49-F238E27FC236}">
                <a16:creationId xmlns:a16="http://schemas.microsoft.com/office/drawing/2014/main" id="{6BEFAC4B-D4A3-50AF-B869-37EC9E1D2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4050" y="2846453"/>
            <a:ext cx="1023818" cy="66965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C093CAE5-D81C-FC16-0FA2-2F50A9A14587}"/>
              </a:ext>
            </a:extLst>
          </p:cNvPr>
          <p:cNvSpPr txBox="1"/>
          <p:nvPr/>
        </p:nvSpPr>
        <p:spPr>
          <a:xfrm>
            <a:off x="4539541" y="3096908"/>
            <a:ext cx="303179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pt-BR" sz="1000" u="sng" dirty="0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Banco Santander (</a:t>
            </a:r>
            <a:r>
              <a:rPr lang="pt-BR" sz="1000" u="sng" dirty="0" err="1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banesprev</a:t>
            </a:r>
            <a:r>
              <a:rPr lang="pt-BR" sz="1000" u="sng" dirty="0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):</a:t>
            </a:r>
            <a:r>
              <a:rPr lang="pt-BR" sz="1000" dirty="0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06 planos; 19.361 participantes/assistidos; R$ 8,36 bilhões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0739B4B-A9AA-BAEE-F3E0-E6925B781643}"/>
              </a:ext>
            </a:extLst>
          </p:cNvPr>
          <p:cNvSpPr txBox="1"/>
          <p:nvPr/>
        </p:nvSpPr>
        <p:spPr>
          <a:xfrm>
            <a:off x="4530006" y="3621003"/>
            <a:ext cx="303179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pt-BR" sz="1000" u="sng" dirty="0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Enel (</a:t>
            </a:r>
            <a:r>
              <a:rPr lang="pt-BR" sz="1000" u="sng" dirty="0" err="1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vivest</a:t>
            </a:r>
            <a:r>
              <a:rPr lang="pt-BR" sz="1000" u="sng" dirty="0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):</a:t>
            </a:r>
            <a:r>
              <a:rPr lang="pt-BR" sz="1000" dirty="0">
                <a:solidFill>
                  <a:srgbClr val="B8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01 plano; 11.339 participantes/assistidos; R$ 13,23 bilhões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0C829EF-6038-7994-1BE5-2002D33D84B2}"/>
              </a:ext>
            </a:extLst>
          </p:cNvPr>
          <p:cNvSpPr/>
          <p:nvPr/>
        </p:nvSpPr>
        <p:spPr>
          <a:xfrm>
            <a:off x="782782" y="1154570"/>
            <a:ext cx="7003473" cy="1175636"/>
          </a:xfrm>
          <a:prstGeom prst="rect">
            <a:avLst/>
          </a:prstGeom>
          <a:noFill/>
          <a:ln w="3175">
            <a:solidFill>
              <a:srgbClr val="0E4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99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4E5CBF-1EA8-CEC4-2F6A-84E8FA636CD5}"/>
              </a:ext>
            </a:extLst>
          </p:cNvPr>
          <p:cNvSpPr txBox="1"/>
          <p:nvPr/>
        </p:nvSpPr>
        <p:spPr>
          <a:xfrm>
            <a:off x="96049" y="184147"/>
            <a:ext cx="885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Distribuição Ativos Resolução CMN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059BCBB-D9EA-E0E3-8F7A-4CA758E21DCD}"/>
              </a:ext>
            </a:extLst>
          </p:cNvPr>
          <p:cNvSpPr/>
          <p:nvPr/>
        </p:nvSpPr>
        <p:spPr>
          <a:xfrm>
            <a:off x="701749" y="4327451"/>
            <a:ext cx="7942521" cy="2551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Nota: Há diferenças relevantes entre as classificações do CMN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521AA6B-D572-148E-DE5D-8BEEFB193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526" y="1095149"/>
            <a:ext cx="4989651" cy="27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4E5CBF-1EA8-CEC4-2F6A-84E8FA636CD5}"/>
              </a:ext>
            </a:extLst>
          </p:cNvPr>
          <p:cNvSpPr txBox="1"/>
          <p:nvPr/>
        </p:nvSpPr>
        <p:spPr>
          <a:xfrm>
            <a:off x="96049" y="184147"/>
            <a:ext cx="885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Distribuição Ativos Resolução CMN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F4DD22-803F-9ECB-633C-0AE780FDB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94" y="614328"/>
            <a:ext cx="7783011" cy="355332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059BCBB-D9EA-E0E3-8F7A-4CA758E21DCD}"/>
              </a:ext>
            </a:extLst>
          </p:cNvPr>
          <p:cNvSpPr/>
          <p:nvPr/>
        </p:nvSpPr>
        <p:spPr>
          <a:xfrm>
            <a:off x="701749" y="4327451"/>
            <a:ext cx="7942521" cy="2551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Nota: Há diferenças relevantes entre as classificações do CMN</a:t>
            </a:r>
          </a:p>
        </p:txBody>
      </p:sp>
    </p:spTree>
    <p:extLst>
      <p:ext uri="{BB962C8B-B14F-4D97-AF65-F5344CB8AC3E}">
        <p14:creationId xmlns:p14="http://schemas.microsoft.com/office/powerpoint/2010/main" val="104379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4E5CBF-1EA8-CEC4-2F6A-84E8FA636CD5}"/>
              </a:ext>
            </a:extLst>
          </p:cNvPr>
          <p:cNvSpPr txBox="1"/>
          <p:nvPr/>
        </p:nvSpPr>
        <p:spPr>
          <a:xfrm>
            <a:off x="96049" y="184147"/>
            <a:ext cx="885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Distribuição Ativos Resolução CMN 4994 – 09/2023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22AA49-E653-9F39-9505-D61034954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66" y="677636"/>
            <a:ext cx="7905879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8330EB-BFE6-BFC9-B4EF-07DFB08C0940}"/>
              </a:ext>
            </a:extLst>
          </p:cNvPr>
          <p:cNvSpPr txBox="1"/>
          <p:nvPr/>
        </p:nvSpPr>
        <p:spPr>
          <a:xfrm>
            <a:off x="214749" y="1930980"/>
            <a:ext cx="407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Dados extraídos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DC29CE-958D-89AF-79FE-FDA99AAE16C1}"/>
              </a:ext>
            </a:extLst>
          </p:cNvPr>
          <p:cNvSpPr txBox="1"/>
          <p:nvPr/>
        </p:nvSpPr>
        <p:spPr>
          <a:xfrm>
            <a:off x="249385" y="2437489"/>
            <a:ext cx="276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E4C73"/>
                </a:solidFill>
                <a:latin typeface="Source Sans Pro" panose="020B0503030403020204" pitchFamily="34" charset="0"/>
              </a:rPr>
              <a:t>11/2023</a:t>
            </a:r>
          </a:p>
        </p:txBody>
      </p:sp>
    </p:spTree>
    <p:extLst>
      <p:ext uri="{BB962C8B-B14F-4D97-AF65-F5344CB8AC3E}">
        <p14:creationId xmlns:p14="http://schemas.microsoft.com/office/powerpoint/2010/main" val="156876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4F0DFA2-D9B7-66A7-0813-267F16B21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958207"/>
              </p:ext>
            </p:extLst>
          </p:nvPr>
        </p:nvGraphicFramePr>
        <p:xfrm>
          <a:off x="398318" y="1155124"/>
          <a:ext cx="4520046" cy="284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500ED370-9174-3C42-94DC-CCCF0846DC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Contexto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BBE53923-7EA5-9DCC-2835-C1D4D9399D15}"/>
              </a:ext>
            </a:extLst>
          </p:cNvPr>
          <p:cNvSpPr txBox="1"/>
          <p:nvPr/>
        </p:nvSpPr>
        <p:spPr>
          <a:xfrm>
            <a:off x="5065045" y="731044"/>
            <a:ext cx="3680637" cy="3285771"/>
          </a:xfrm>
          <a:prstGeom prst="rect">
            <a:avLst/>
          </a:prstGeom>
          <a:solidFill>
            <a:srgbClr val="1B567B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228600" lvl="1"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1600" b="1" u="sng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Viés</a:t>
            </a:r>
            <a:r>
              <a:rPr lang="en-US" sz="1600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Persecutório</a:t>
            </a:r>
            <a:endParaRPr lang="en-US" sz="1600" b="1" u="sng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-2286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lvl="1"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Lava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Jato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início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mar/2014);</a:t>
            </a:r>
          </a:p>
          <a:p>
            <a:pPr marL="228600" lvl="1"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CPI dos 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Fundos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Pensão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(ago/2015);</a:t>
            </a:r>
          </a:p>
          <a:p>
            <a:pPr marL="228600" lvl="1"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Operação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Greenfield (set 2016)</a:t>
            </a:r>
          </a:p>
          <a:p>
            <a:pPr marL="228600" lvl="1"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Impeachment (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início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dez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2015 e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término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ago 2016). </a:t>
            </a:r>
          </a:p>
          <a:p>
            <a:pPr marL="228600" lvl="1"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Governos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anteriores</a:t>
            </a:r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lvl="1">
              <a:lnSpc>
                <a:spcPct val="150000"/>
              </a:lnSpc>
              <a:spcBef>
                <a:spcPct val="0"/>
              </a:spcBef>
            </a:pPr>
            <a:endParaRPr lang="en-US" sz="1600" dirty="0">
              <a:solidFill>
                <a:srgbClr val="002060"/>
              </a:solidFill>
              <a:latin typeface="Open Sauce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3868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E3DD0F3-6962-A455-6D2E-443073695BEE}"/>
              </a:ext>
            </a:extLst>
          </p:cNvPr>
          <p:cNvSpPr/>
          <p:nvPr/>
        </p:nvSpPr>
        <p:spPr>
          <a:xfrm>
            <a:off x="399128" y="1049079"/>
            <a:ext cx="1947124" cy="2920409"/>
          </a:xfrm>
          <a:prstGeom prst="roundRect">
            <a:avLst/>
          </a:prstGeom>
          <a:solidFill>
            <a:srgbClr val="092F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FF32EC-8541-0D01-2B6C-75957C8C84FE}"/>
              </a:ext>
            </a:extLst>
          </p:cNvPr>
          <p:cNvSpPr txBox="1"/>
          <p:nvPr/>
        </p:nvSpPr>
        <p:spPr>
          <a:xfrm>
            <a:off x="220478" y="212817"/>
            <a:ext cx="8612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Quantitativos Previdência Complementar Fechada – Setembro 2023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42CB21-C666-F791-F89E-C1C089AE9CCA}"/>
              </a:ext>
            </a:extLst>
          </p:cNvPr>
          <p:cNvSpPr txBox="1"/>
          <p:nvPr/>
        </p:nvSpPr>
        <p:spPr>
          <a:xfrm>
            <a:off x="679801" y="1755137"/>
            <a:ext cx="1385778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273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EFPC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em funcionamento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BB379C9-51B2-BBE5-63CA-CE7A8F965B9C}"/>
              </a:ext>
            </a:extLst>
          </p:cNvPr>
          <p:cNvSpPr/>
          <p:nvPr/>
        </p:nvSpPr>
        <p:spPr>
          <a:xfrm>
            <a:off x="2491985" y="1049079"/>
            <a:ext cx="1947124" cy="2920409"/>
          </a:xfrm>
          <a:prstGeom prst="roundRect">
            <a:avLst/>
          </a:prstGeom>
          <a:solidFill>
            <a:srgbClr val="2068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9D5294-937B-60EE-02C0-4DB34F6682F5}"/>
              </a:ext>
            </a:extLst>
          </p:cNvPr>
          <p:cNvSpPr txBox="1"/>
          <p:nvPr/>
        </p:nvSpPr>
        <p:spPr>
          <a:xfrm>
            <a:off x="2766455" y="1971634"/>
            <a:ext cx="139818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1.152Planos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0656CDF-9B1C-1849-0E39-307987080264}"/>
              </a:ext>
            </a:extLst>
          </p:cNvPr>
          <p:cNvSpPr/>
          <p:nvPr/>
        </p:nvSpPr>
        <p:spPr>
          <a:xfrm>
            <a:off x="4604835" y="1049079"/>
            <a:ext cx="1944073" cy="2920409"/>
          </a:xfrm>
          <a:prstGeom prst="roundRect">
            <a:avLst/>
          </a:prstGeom>
          <a:solidFill>
            <a:srgbClr val="0E4C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AE302C-5432-2C47-1B8D-F02387C0832E}"/>
              </a:ext>
            </a:extLst>
          </p:cNvPr>
          <p:cNvSpPr txBox="1"/>
          <p:nvPr/>
        </p:nvSpPr>
        <p:spPr>
          <a:xfrm>
            <a:off x="4740514" y="1755137"/>
            <a:ext cx="1672713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R$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1,23 tri Ativos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7A5EA3B-AD48-FB07-2D9E-4675ACCE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34" b="22695"/>
          <a:stretch/>
        </p:blipFill>
        <p:spPr>
          <a:xfrm>
            <a:off x="6684587" y="883950"/>
            <a:ext cx="1558803" cy="2609499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1EF5A53-E9B8-EBC5-1B9F-F48B8A15B7D3}"/>
              </a:ext>
            </a:extLst>
          </p:cNvPr>
          <p:cNvSpPr txBox="1">
            <a:spLocks/>
          </p:cNvSpPr>
          <p:nvPr/>
        </p:nvSpPr>
        <p:spPr>
          <a:xfrm>
            <a:off x="6882480" y="1428550"/>
            <a:ext cx="1950370" cy="32523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8 milhões população abrangida total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C17D54A-17D3-1331-4F07-F86CF61355C4}"/>
              </a:ext>
            </a:extLst>
          </p:cNvPr>
          <p:cNvSpPr txBox="1">
            <a:spLocks/>
          </p:cNvSpPr>
          <p:nvPr/>
        </p:nvSpPr>
        <p:spPr>
          <a:xfrm>
            <a:off x="6882480" y="2298383"/>
            <a:ext cx="1950370" cy="32523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 milhões participantes e assistidos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76D4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8F48312-9FEE-D735-7F64-36E693F93302}"/>
              </a:ext>
            </a:extLst>
          </p:cNvPr>
          <p:cNvSpPr txBox="1">
            <a:spLocks/>
          </p:cNvSpPr>
          <p:nvPr/>
        </p:nvSpPr>
        <p:spPr>
          <a:xfrm>
            <a:off x="6882480" y="3168216"/>
            <a:ext cx="1950370" cy="32523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 milhões designados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76D4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4C4D17F-6F29-CF36-5B93-A04995043563}"/>
              </a:ext>
            </a:extLst>
          </p:cNvPr>
          <p:cNvSpPr txBox="1">
            <a:spLocks/>
          </p:cNvSpPr>
          <p:nvPr/>
        </p:nvSpPr>
        <p:spPr>
          <a:xfrm>
            <a:off x="6882480" y="3806871"/>
            <a:ext cx="1950370" cy="32523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4.000 patrocinadores e instituidores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9645F01-1B15-FE08-4913-4F7F0B882834}"/>
              </a:ext>
            </a:extLst>
          </p:cNvPr>
          <p:cNvSpPr/>
          <p:nvPr/>
        </p:nvSpPr>
        <p:spPr>
          <a:xfrm>
            <a:off x="171390" y="4203423"/>
            <a:ext cx="65131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* Designado - Pessoa indicada pelo participante ou assistido, que poderá ter direito a benefícios, de acordo com as regras estabelecidas no Regulamento do plano de benefícios.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FA3D132-D679-C085-74BC-39DEB78E9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34" t="79908" b="6176"/>
          <a:stretch/>
        </p:blipFill>
        <p:spPr>
          <a:xfrm>
            <a:off x="6684586" y="3455040"/>
            <a:ext cx="1558803" cy="4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7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5B0DBBC-0337-4CDD-6653-D744FC981AC2}"/>
              </a:ext>
            </a:extLst>
          </p:cNvPr>
          <p:cNvSpPr txBox="1"/>
          <p:nvPr/>
        </p:nvSpPr>
        <p:spPr>
          <a:xfrm>
            <a:off x="300144" y="282459"/>
            <a:ext cx="825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Panorama do Setor de  Previdência Complementar  Fechado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C68CA6F-7623-3595-61AD-D8652DE91392}"/>
              </a:ext>
            </a:extLst>
          </p:cNvPr>
          <p:cNvGrpSpPr/>
          <p:nvPr/>
        </p:nvGrpSpPr>
        <p:grpSpPr>
          <a:xfrm>
            <a:off x="2627705" y="1334364"/>
            <a:ext cx="2976461" cy="2685196"/>
            <a:chOff x="1551969" y="2000770"/>
            <a:chExt cx="3189034" cy="284884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277E228-FC99-68D3-4B8A-7C581455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228" y="2000770"/>
              <a:ext cx="3152775" cy="154305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BF85834-CABC-FC69-1941-FB4C2D692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1969" y="3687561"/>
              <a:ext cx="3152775" cy="1162050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00BF9C6-DFCC-4EB7-EBA0-715EDFE1AFD3}"/>
              </a:ext>
            </a:extLst>
          </p:cNvPr>
          <p:cNvSpPr/>
          <p:nvPr/>
        </p:nvSpPr>
        <p:spPr>
          <a:xfrm>
            <a:off x="4876802" y="2601810"/>
            <a:ext cx="484909" cy="186967"/>
          </a:xfrm>
          <a:prstGeom prst="rect">
            <a:avLst/>
          </a:prstGeom>
          <a:noFill/>
          <a:ln>
            <a:solidFill>
              <a:srgbClr val="B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CB70B3C-DC8A-E361-EFA6-1874F8DBE78B}"/>
              </a:ext>
            </a:extLst>
          </p:cNvPr>
          <p:cNvSpPr/>
          <p:nvPr/>
        </p:nvSpPr>
        <p:spPr>
          <a:xfrm>
            <a:off x="4835239" y="3838195"/>
            <a:ext cx="484909" cy="186967"/>
          </a:xfrm>
          <a:prstGeom prst="rect">
            <a:avLst/>
          </a:prstGeom>
          <a:noFill/>
          <a:ln>
            <a:solidFill>
              <a:srgbClr val="B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7F211CA-1D59-477D-4B07-F5FD7C6527FF}"/>
              </a:ext>
            </a:extLst>
          </p:cNvPr>
          <p:cNvSpPr txBox="1"/>
          <p:nvPr/>
        </p:nvSpPr>
        <p:spPr>
          <a:xfrm>
            <a:off x="401785" y="669912"/>
            <a:ext cx="46828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175" lvl="1">
              <a:spcBef>
                <a:spcPts val="450"/>
              </a:spcBef>
              <a:buSzPct val="106000"/>
            </a:pPr>
            <a:r>
              <a:rPr lang="pt-BR" sz="1200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Quantidade de EFPC e dos ativos financeiros (R$ bilhões) dos planos: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C3E419-0046-3C60-28DD-2EE7FC1D3F6D}"/>
              </a:ext>
            </a:extLst>
          </p:cNvPr>
          <p:cNvSpPr txBox="1"/>
          <p:nvPr/>
        </p:nvSpPr>
        <p:spPr>
          <a:xfrm>
            <a:off x="5119256" y="4089362"/>
            <a:ext cx="12522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Valores para Dez/2022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6BAA552-AA98-2690-B48F-D1DFEB427CE6}"/>
              </a:ext>
            </a:extLst>
          </p:cNvPr>
          <p:cNvCxnSpPr/>
          <p:nvPr/>
        </p:nvCxnSpPr>
        <p:spPr>
          <a:xfrm flipV="1">
            <a:off x="5693641" y="2644389"/>
            <a:ext cx="739239" cy="772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5DE6A7B3-C1E7-ED5F-9FE8-E33A6EB37889}"/>
              </a:ext>
            </a:extLst>
          </p:cNvPr>
          <p:cNvSpPr/>
          <p:nvPr/>
        </p:nvSpPr>
        <p:spPr>
          <a:xfrm>
            <a:off x="6432880" y="2463980"/>
            <a:ext cx="12939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20689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Aproximadamente 13% do PIB</a:t>
            </a:r>
          </a:p>
        </p:txBody>
      </p:sp>
    </p:spTree>
    <p:extLst>
      <p:ext uri="{BB962C8B-B14F-4D97-AF65-F5344CB8AC3E}">
        <p14:creationId xmlns:p14="http://schemas.microsoft.com/office/powerpoint/2010/main" val="94530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79D28-1107-A7B2-AD5B-CA1FD782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7866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20689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Resiliência do setor de previdência complementar</a:t>
            </a:r>
            <a:br>
              <a:rPr lang="en-US" sz="2800" b="1" dirty="0">
                <a:solidFill>
                  <a:srgbClr val="206894"/>
                </a:solidFill>
              </a:rPr>
            </a:br>
            <a:endParaRPr lang="pt-BR" dirty="0">
              <a:solidFill>
                <a:srgbClr val="206894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F5193F-ED2D-98F0-9BAA-B2DD6C5C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288359"/>
            <a:ext cx="4108837" cy="25667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52379D-0FCC-D5FC-68ED-EB39B262BAE6}"/>
              </a:ext>
            </a:extLst>
          </p:cNvPr>
          <p:cNvSpPr txBox="1"/>
          <p:nvPr/>
        </p:nvSpPr>
        <p:spPr>
          <a:xfrm>
            <a:off x="4210874" y="1502353"/>
            <a:ext cx="4572000" cy="2512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325" algn="just">
              <a:lnSpc>
                <a:spcPct val="114000"/>
              </a:lnSpc>
              <a:spcAft>
                <a:spcPts val="9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pt-BR" sz="1400" b="1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Os planos de benefícios podem garantir, além da </a:t>
            </a:r>
            <a:r>
              <a:rPr lang="pt-BR" sz="1400" b="1" u="sng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complementação à aposentadoria, proteção contra</a:t>
            </a:r>
            <a:r>
              <a:rPr lang="pt-BR" sz="1400" u="sng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400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eventos não programados como </a:t>
            </a:r>
            <a:r>
              <a:rPr lang="pt-BR" sz="1400" b="1" u="sng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morte, doença, invalidez</a:t>
            </a:r>
            <a:r>
              <a:rPr lang="pt-BR" sz="1400" b="1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dentre outros a depender do regulamento do plano.</a:t>
            </a:r>
          </a:p>
          <a:p>
            <a:pPr marL="269325" algn="just">
              <a:lnSpc>
                <a:spcPct val="114000"/>
              </a:lnSpc>
              <a:spcAft>
                <a:spcPts val="9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pt-BR" sz="1400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Devido a pandemia entre 2020 e 2021 houve um aumento de 14% (R$ 9 bilhões) nos pagamentos de benefícios aos participantes do sistema.</a:t>
            </a:r>
          </a:p>
          <a:p>
            <a:pPr marL="269325" algn="just">
              <a:lnSpc>
                <a:spcPct val="114000"/>
              </a:lnSpc>
              <a:spcAft>
                <a:spcPts val="9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24713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76371-D529-32D7-80EC-BE44226E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257989"/>
            <a:ext cx="6955009" cy="572700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Resiliência do Setor de  Previdência Complementar Fechado </a:t>
            </a:r>
            <a:br>
              <a:rPr lang="en-US" sz="2800" b="1" dirty="0">
                <a:solidFill>
                  <a:srgbClr val="374C1E"/>
                </a:solidFill>
              </a:rPr>
            </a:b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8CE02F-8E90-7E55-0ACE-42B49AD8BE95}"/>
              </a:ext>
            </a:extLst>
          </p:cNvPr>
          <p:cNvSpPr/>
          <p:nvPr/>
        </p:nvSpPr>
        <p:spPr>
          <a:xfrm>
            <a:off x="311150" y="1293309"/>
            <a:ext cx="8344617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t-BR" sz="155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EFPC’s</a:t>
            </a:r>
            <a:r>
              <a:rPr lang="pt-BR" sz="15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mostram robustez e os </a:t>
            </a:r>
            <a:r>
              <a:rPr lang="pt-BR" sz="155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pagamentos dos benefícios são honrados integralmente</a:t>
            </a:r>
            <a:r>
              <a:rPr lang="pt-BR" sz="15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57175" indent="-257175">
              <a:buFont typeface="+mj-lt"/>
              <a:buAutoNum type="arabicPeriod"/>
            </a:pPr>
            <a:endParaRPr lang="pt-BR" sz="15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pt-BR" sz="15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 Setor demonstrou </a:t>
            </a:r>
            <a:r>
              <a:rPr lang="pt-BR" sz="155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solidez durante a pandemia</a:t>
            </a:r>
            <a:r>
              <a:rPr lang="pt-BR" sz="155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5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tendo sido responsável pelo pagamento de mais de R$ 80 bilhões em benefícios cobrindo uma população de mais de 8 milhões de pessoas.</a:t>
            </a:r>
          </a:p>
          <a:p>
            <a:pPr marL="257175" indent="-257175">
              <a:buFont typeface="+mj-lt"/>
              <a:buAutoNum type="arabicPeriod"/>
            </a:pPr>
            <a:endParaRPr lang="pt-BR" sz="15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pt-BR" sz="15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Diante do cenário de crise intensa </a:t>
            </a:r>
            <a:r>
              <a:rPr lang="pt-BR" sz="1550" b="1" u="sng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não ocorreu qualquer interrupção no fluxo de pagamento </a:t>
            </a:r>
            <a:r>
              <a:rPr lang="pt-BR" sz="15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das obrigações previdenciárias devidas pelas EFPC.</a:t>
            </a:r>
          </a:p>
          <a:p>
            <a:pPr marL="257175" indent="-257175">
              <a:buFont typeface="+mj-lt"/>
              <a:buAutoNum type="arabicPeriod"/>
            </a:pPr>
            <a:endParaRPr lang="pt-BR" sz="15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pt-BR" sz="15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Mesmo diante de um quadro complexo quanto aos rumos da economia, tanto interna quanto externamente quando considerado os aspectos globais, </a:t>
            </a:r>
            <a:r>
              <a:rPr lang="pt-BR" sz="155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 planos de benefícios de uma maneira geral apresentam indicadores que demonstram solidez e resiliência em níveis compatíveis ao enfrentamento de dificuldades e crises.</a:t>
            </a:r>
          </a:p>
        </p:txBody>
      </p:sp>
    </p:spTree>
    <p:extLst>
      <p:ext uri="{BB962C8B-B14F-4D97-AF65-F5344CB8AC3E}">
        <p14:creationId xmlns:p14="http://schemas.microsoft.com/office/powerpoint/2010/main" val="28446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2A173E2E-327D-0ACD-347F-B2F00778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40" y="-377850"/>
            <a:ext cx="8375101" cy="755700"/>
          </a:xfrm>
        </p:spPr>
        <p:txBody>
          <a:bodyPr>
            <a:normAutofit fontScale="90000"/>
          </a:bodyPr>
          <a:lstStyle/>
          <a:p>
            <a:br>
              <a:rPr lang="pt-BR" sz="2400" b="1" dirty="0">
                <a:solidFill>
                  <a:srgbClr val="374C1E"/>
                </a:solidFill>
              </a:rPr>
            </a:br>
            <a:br>
              <a:rPr lang="pt-BR" sz="2400" b="1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sz="2400" b="1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Esforço concentrado  de revisão normativa  – PREVIC e CNPC</a:t>
            </a:r>
            <a:r>
              <a:rPr lang="pt-BR" b="1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2400" b="1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(2018-2022)</a:t>
            </a:r>
            <a:br>
              <a:rPr lang="en-US" sz="2400" b="1" dirty="0">
                <a:solidFill>
                  <a:srgbClr val="1B56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dirty="0">
              <a:solidFill>
                <a:srgbClr val="1B567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B22274B0-F93B-BD73-72A2-670EDD091B1C}"/>
              </a:ext>
            </a:extLst>
          </p:cNvPr>
          <p:cNvSpPr txBox="1">
            <a:spLocks/>
          </p:cNvSpPr>
          <p:nvPr/>
        </p:nvSpPr>
        <p:spPr>
          <a:xfrm>
            <a:off x="772376" y="1395110"/>
            <a:ext cx="7879788" cy="31794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75" indent="-257175">
              <a:buFont typeface="+mj-lt"/>
              <a:buAutoNum type="arabicPeriod"/>
            </a:pPr>
            <a:r>
              <a:rPr lang="pt-BR" sz="18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PREVIC e CNPC empenham esforço para emitir normativos em avalanche regulatória entre 2018 e 2022 com foco em:</a:t>
            </a:r>
          </a:p>
          <a:p>
            <a:pPr marL="342900" lvl="6" indent="-342900">
              <a:buFont typeface="+mj-lt"/>
              <a:buAutoNum type="alphaLcPeriod"/>
            </a:pPr>
            <a:endParaRPr lang="pt-BR" sz="1800" dirty="0">
              <a:solidFill>
                <a:srgbClr val="092F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6" indent="-342900">
              <a:buFont typeface="+mj-lt"/>
              <a:buAutoNum type="alphaLcPeriod"/>
            </a:pPr>
            <a:r>
              <a:rPr lang="pt-BR" sz="1800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Flexibilização nas regras de investimento (CMN e CNPC)</a:t>
            </a:r>
          </a:p>
          <a:p>
            <a:pPr marL="342900" lvl="6" indent="-342900">
              <a:buFont typeface="+mj-lt"/>
              <a:buAutoNum type="alphaLcPeriod"/>
            </a:pPr>
            <a:endParaRPr lang="pt-BR" sz="1800" dirty="0">
              <a:solidFill>
                <a:srgbClr val="092F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6" indent="-342900">
              <a:buFont typeface="+mj-lt"/>
              <a:buAutoNum type="alphaLcPeriod"/>
            </a:pPr>
            <a:r>
              <a:rPr lang="pt-BR" sz="1800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Flexibilização das regras de retirada de patrocínio </a:t>
            </a:r>
          </a:p>
          <a:p>
            <a:pPr marL="342900" lvl="6" indent="-342900">
              <a:buFont typeface="+mj-lt"/>
              <a:buAutoNum type="alphaLcPeriod"/>
            </a:pPr>
            <a:endParaRPr lang="pt-BR" sz="1800" dirty="0">
              <a:solidFill>
                <a:srgbClr val="092F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6" indent="-342900">
              <a:buFont typeface="+mj-lt"/>
              <a:buAutoNum type="alphaLcPeriod"/>
            </a:pPr>
            <a:r>
              <a:rPr lang="pt-BR" sz="1800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Proposta de fusão PREVIC X SUSEP</a:t>
            </a:r>
          </a:p>
          <a:p>
            <a:pPr marL="342900" lvl="6" indent="-342900">
              <a:buFont typeface="+mj-lt"/>
              <a:buAutoNum type="alphaLcPeriod"/>
            </a:pPr>
            <a:endParaRPr lang="pt-BR" sz="1800" dirty="0">
              <a:solidFill>
                <a:srgbClr val="092F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6" indent="-342900">
              <a:buFont typeface="+mj-lt"/>
              <a:buAutoNum type="alphaLcPeriod"/>
            </a:pPr>
            <a:r>
              <a:rPr lang="pt-BR" sz="1800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Dirigentes Previc oriundos do Banco Central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1811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777D5-5B16-D72E-719C-8F1D332C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 BASE LEGAL E REGULAMENTAR DA RETIRADA DE PATROCÍNIO</a:t>
            </a:r>
            <a:b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51707-0D06-886D-D05B-113D9201A767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11700" y="965200"/>
            <a:ext cx="8521700" cy="321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b="1" dirty="0">
                <a:solidFill>
                  <a:srgbClr val="206894"/>
                </a:solidFill>
                <a:latin typeface="Source Sans Pro" panose="020B0503030403020204" pitchFamily="34" charset="0"/>
              </a:rPr>
              <a:t>Histórico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2BC8435-35C7-BF06-ECC2-65154101FBB3}"/>
              </a:ext>
            </a:extLst>
          </p:cNvPr>
          <p:cNvSpPr/>
          <p:nvPr/>
        </p:nvSpPr>
        <p:spPr>
          <a:xfrm>
            <a:off x="511380" y="1481930"/>
            <a:ext cx="7801143" cy="307777"/>
          </a:xfrm>
          <a:prstGeom prst="rightArrow">
            <a:avLst/>
          </a:prstGeom>
          <a:solidFill>
            <a:srgbClr val="2068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DDDD23A-7963-3270-6C9C-6FC85FCDD921}"/>
              </a:ext>
            </a:extLst>
          </p:cNvPr>
          <p:cNvSpPr/>
          <p:nvPr/>
        </p:nvSpPr>
        <p:spPr>
          <a:xfrm>
            <a:off x="2010471" y="1438969"/>
            <a:ext cx="396000" cy="396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pt-BR" sz="1050" b="1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1977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8A139DC-B5FC-FACD-0C25-70806E2AD3FB}"/>
              </a:ext>
            </a:extLst>
          </p:cNvPr>
          <p:cNvSpPr/>
          <p:nvPr/>
        </p:nvSpPr>
        <p:spPr>
          <a:xfrm>
            <a:off x="3230090" y="1435430"/>
            <a:ext cx="396000" cy="396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pt-BR" sz="1050" b="1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1988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A2FECE8-9B33-6D8A-DD0D-AC570A50D19F}"/>
              </a:ext>
            </a:extLst>
          </p:cNvPr>
          <p:cNvSpPr/>
          <p:nvPr/>
        </p:nvSpPr>
        <p:spPr>
          <a:xfrm>
            <a:off x="4405746" y="1435430"/>
            <a:ext cx="396000" cy="396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pt-BR" sz="1050" b="1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2001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C8DE33C-9B9B-7DD1-1DF8-7976074968B1}"/>
              </a:ext>
            </a:extLst>
          </p:cNvPr>
          <p:cNvSpPr/>
          <p:nvPr/>
        </p:nvSpPr>
        <p:spPr>
          <a:xfrm>
            <a:off x="5728185" y="1432982"/>
            <a:ext cx="396000" cy="396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pt-BR" sz="1050" b="1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48EE326-16D5-4B75-8220-BAC6950F0C8E}"/>
              </a:ext>
            </a:extLst>
          </p:cNvPr>
          <p:cNvSpPr/>
          <p:nvPr/>
        </p:nvSpPr>
        <p:spPr>
          <a:xfrm>
            <a:off x="7011417" y="1432982"/>
            <a:ext cx="396000" cy="396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pt-BR" sz="1050" b="1" dirty="0">
                <a:solidFill>
                  <a:srgbClr val="0E4C73"/>
                </a:solidFill>
              </a:rPr>
              <a:t>2022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4171E09-A6FD-8717-69D5-57F86E2A425C}"/>
              </a:ext>
            </a:extLst>
          </p:cNvPr>
          <p:cNvGrpSpPr/>
          <p:nvPr/>
        </p:nvGrpSpPr>
        <p:grpSpPr>
          <a:xfrm>
            <a:off x="671429" y="2150828"/>
            <a:ext cx="7801142" cy="1666350"/>
            <a:chOff x="828138" y="2391401"/>
            <a:chExt cx="7801142" cy="1666350"/>
          </a:xfrm>
        </p:grpSpPr>
        <p:sp>
          <p:nvSpPr>
            <p:cNvPr id="14" name="Seta: Pentágono 13">
              <a:extLst>
                <a:ext uri="{FF2B5EF4-FFF2-40B4-BE49-F238E27FC236}">
                  <a16:creationId xmlns:a16="http://schemas.microsoft.com/office/drawing/2014/main" id="{0D8A5B1C-CA36-4BBE-AFA7-F85FAFD701A3}"/>
                </a:ext>
              </a:extLst>
            </p:cNvPr>
            <p:cNvSpPr/>
            <p:nvPr/>
          </p:nvSpPr>
          <p:spPr>
            <a:xfrm>
              <a:off x="828139" y="2391401"/>
              <a:ext cx="1499090" cy="778668"/>
            </a:xfrm>
            <a:prstGeom prst="homePlate">
              <a:avLst>
                <a:gd name="adj" fmla="val 31250"/>
              </a:avLst>
            </a:prstGeom>
            <a:solidFill>
              <a:srgbClr val="20689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464" tIns="12065" rIns="389334" bIns="12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Lei</a:t>
              </a:r>
            </a:p>
          </p:txBody>
        </p:sp>
        <p:sp>
          <p:nvSpPr>
            <p:cNvPr id="15" name="Seta: Divisa 14">
              <a:extLst>
                <a:ext uri="{FF2B5EF4-FFF2-40B4-BE49-F238E27FC236}">
                  <a16:creationId xmlns:a16="http://schemas.microsoft.com/office/drawing/2014/main" id="{A30C8F9A-76E1-1EC5-6F9A-D2A71E28F7D7}"/>
                </a:ext>
              </a:extLst>
            </p:cNvPr>
            <p:cNvSpPr/>
            <p:nvPr/>
          </p:nvSpPr>
          <p:spPr>
            <a:xfrm>
              <a:off x="2137545" y="2391402"/>
              <a:ext cx="2584960" cy="778666"/>
            </a:xfrm>
            <a:prstGeom prst="chevron">
              <a:avLst>
                <a:gd name="adj" fmla="val 32237"/>
              </a:avLst>
            </a:prstGeom>
            <a:solidFill>
              <a:srgbClr val="97CAE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6985" rIns="36000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Lei nº 6.435/1977</a:t>
              </a:r>
            </a:p>
          </p:txBody>
        </p:sp>
        <p:sp>
          <p:nvSpPr>
            <p:cNvPr id="16" name="Seta: Divisa 15">
              <a:extLst>
                <a:ext uri="{FF2B5EF4-FFF2-40B4-BE49-F238E27FC236}">
                  <a16:creationId xmlns:a16="http://schemas.microsoft.com/office/drawing/2014/main" id="{4E6315EF-38B4-D638-BBB2-721C2F607288}"/>
                </a:ext>
              </a:extLst>
            </p:cNvPr>
            <p:cNvSpPr/>
            <p:nvPr/>
          </p:nvSpPr>
          <p:spPr>
            <a:xfrm>
              <a:off x="4561140" y="2391401"/>
              <a:ext cx="4068140" cy="778666"/>
            </a:xfrm>
            <a:prstGeom prst="chevron">
              <a:avLst>
                <a:gd name="adj" fmla="val 32166"/>
              </a:avLst>
            </a:prstGeom>
            <a:solidFill>
              <a:srgbClr val="97CAE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6985" rIns="36000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Lei Complementar nº 109/2001</a:t>
              </a:r>
            </a:p>
          </p:txBody>
        </p:sp>
        <p:sp>
          <p:nvSpPr>
            <p:cNvPr id="17" name="Seta: Pentágono 16">
              <a:extLst>
                <a:ext uri="{FF2B5EF4-FFF2-40B4-BE49-F238E27FC236}">
                  <a16:creationId xmlns:a16="http://schemas.microsoft.com/office/drawing/2014/main" id="{1FD976CF-53B9-C338-A220-E35BA32D0227}"/>
                </a:ext>
              </a:extLst>
            </p:cNvPr>
            <p:cNvSpPr/>
            <p:nvPr/>
          </p:nvSpPr>
          <p:spPr>
            <a:xfrm>
              <a:off x="828138" y="3279083"/>
              <a:ext cx="2903125" cy="778668"/>
            </a:xfrm>
            <a:prstGeom prst="homePlate">
              <a:avLst>
                <a:gd name="adj" fmla="val 34211"/>
              </a:avLst>
            </a:prstGeom>
            <a:solidFill>
              <a:srgbClr val="20689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065" rIns="36000" bIns="12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Resolução do Órgão Regulador</a:t>
              </a:r>
            </a:p>
          </p:txBody>
        </p:sp>
        <p:sp>
          <p:nvSpPr>
            <p:cNvPr id="18" name="Seta: Divisa 17">
              <a:extLst>
                <a:ext uri="{FF2B5EF4-FFF2-40B4-BE49-F238E27FC236}">
                  <a16:creationId xmlns:a16="http://schemas.microsoft.com/office/drawing/2014/main" id="{E9465602-65E3-ACA6-20DC-89C3AF35AB69}"/>
                </a:ext>
              </a:extLst>
            </p:cNvPr>
            <p:cNvSpPr/>
            <p:nvPr/>
          </p:nvSpPr>
          <p:spPr>
            <a:xfrm>
              <a:off x="3546848" y="3279083"/>
              <a:ext cx="2498095" cy="778668"/>
            </a:xfrm>
            <a:prstGeom prst="chevron">
              <a:avLst>
                <a:gd name="adj" fmla="val 36342"/>
              </a:avLst>
            </a:prstGeom>
            <a:solidFill>
              <a:srgbClr val="97CAE9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6985" rIns="36000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Resolução CPC nº 6/1988</a:t>
              </a:r>
            </a:p>
          </p:txBody>
        </p:sp>
        <p:sp>
          <p:nvSpPr>
            <p:cNvPr id="19" name="Seta: Divisa 18">
              <a:extLst>
                <a:ext uri="{FF2B5EF4-FFF2-40B4-BE49-F238E27FC236}">
                  <a16:creationId xmlns:a16="http://schemas.microsoft.com/office/drawing/2014/main" id="{A060BE7E-A0BF-BD98-946E-BB760CC356ED}"/>
                </a:ext>
              </a:extLst>
            </p:cNvPr>
            <p:cNvSpPr/>
            <p:nvPr/>
          </p:nvSpPr>
          <p:spPr>
            <a:xfrm>
              <a:off x="5867426" y="3279083"/>
              <a:ext cx="1460750" cy="778666"/>
            </a:xfrm>
            <a:prstGeom prst="chevron">
              <a:avLst>
                <a:gd name="adj" fmla="val 36185"/>
              </a:avLst>
            </a:prstGeom>
            <a:solidFill>
              <a:srgbClr val="97CAE9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6985" rIns="36000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Resolução CNPC nº 11/2013 </a:t>
              </a:r>
            </a:p>
          </p:txBody>
        </p:sp>
        <p:sp>
          <p:nvSpPr>
            <p:cNvPr id="20" name="Seta: Divisa 19">
              <a:extLst>
                <a:ext uri="{FF2B5EF4-FFF2-40B4-BE49-F238E27FC236}">
                  <a16:creationId xmlns:a16="http://schemas.microsoft.com/office/drawing/2014/main" id="{042E165A-BE0B-5F79-2562-F39D5FCCBAA9}"/>
                </a:ext>
              </a:extLst>
            </p:cNvPr>
            <p:cNvSpPr/>
            <p:nvPr/>
          </p:nvSpPr>
          <p:spPr>
            <a:xfrm>
              <a:off x="7168531" y="3279082"/>
              <a:ext cx="1460749" cy="778666"/>
            </a:xfrm>
            <a:prstGeom prst="chevron">
              <a:avLst>
                <a:gd name="adj" fmla="val 34210"/>
              </a:avLst>
            </a:prstGeom>
            <a:solidFill>
              <a:srgbClr val="97CAE9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6985" rIns="36000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Resolução CNPC nº 53/2022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7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42FE8-7129-3FBB-D859-3EBDFF8F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 BASE LEGAL E REGULAMENTAR DA RETIRADA DE PATROCÍNIO</a:t>
            </a:r>
            <a:b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</a:b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1A9FE8-2DE8-6FB4-7F07-ED28FFFC2DD2}"/>
              </a:ext>
            </a:extLst>
          </p:cNvPr>
          <p:cNvSpPr txBox="1"/>
          <p:nvPr/>
        </p:nvSpPr>
        <p:spPr>
          <a:xfrm>
            <a:off x="622217" y="1039425"/>
            <a:ext cx="624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Normas Vigentes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3E0DDA-6539-596D-0E0F-0D881D4407F4}"/>
              </a:ext>
            </a:extLst>
          </p:cNvPr>
          <p:cNvSpPr txBox="1"/>
          <p:nvPr/>
        </p:nvSpPr>
        <p:spPr>
          <a:xfrm>
            <a:off x="622219" y="1490776"/>
            <a:ext cx="22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Lei Complementar nº 109/2001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57DC1B3-59F8-7195-AE21-0172777D7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533" y="1486750"/>
            <a:ext cx="5387111" cy="135421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Art. 25.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 órgão regulador e fiscalizador poderá autorizar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 extinção de plano de benefícios ou a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retirada de patrocínio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ficando os patrocinadores e instituidores obrigados ao cumprimento da totalidade dos compromissos assumidos com a entidade relativamente aos direitos dos participantes, assistidos e obrigações legais, até a data da retirada ou extinção do plano.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BR" altLang="pt-BR" sz="9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[...]</a:t>
            </a: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Art. 33.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Dependerão de prévia e expressa autorização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do órgão regulador e fiscalizador: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[...]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III -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as retiradas de patrocinadores</a:t>
            </a: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46E66C-1CBA-3855-47A5-1B8B3A95E10B}"/>
              </a:ext>
            </a:extLst>
          </p:cNvPr>
          <p:cNvSpPr txBox="1"/>
          <p:nvPr/>
        </p:nvSpPr>
        <p:spPr>
          <a:xfrm>
            <a:off x="622217" y="2944714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CNPC nº 53/2022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6762A2-EEAC-BC53-3DB7-432829A72491}"/>
              </a:ext>
            </a:extLst>
          </p:cNvPr>
          <p:cNvSpPr txBox="1"/>
          <p:nvPr/>
        </p:nvSpPr>
        <p:spPr>
          <a:xfrm>
            <a:off x="3016928" y="2944714"/>
            <a:ext cx="5389414" cy="57708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914400" eaLnBrk="0" fontAlgn="base" latinLnBrk="0" hangingPunct="0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kumimoji="0" sz="1000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Dispõe sobre a </a:t>
            </a:r>
            <a:r>
              <a:rPr lang="pt-BR" sz="105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retirada de patrocínio </a:t>
            </a:r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 a rescisão unilateral de convênio de adesão no âmbito do regime de previdência complementar operado pelas entidades fechadas de previdência complementar.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76E98D-4A21-6F85-E54F-E29D7BD01D2F}"/>
              </a:ext>
            </a:extLst>
          </p:cNvPr>
          <p:cNvSpPr txBox="1"/>
          <p:nvPr/>
        </p:nvSpPr>
        <p:spPr>
          <a:xfrm>
            <a:off x="622217" y="3671683"/>
            <a:ext cx="239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Previc nº 23/2023 </a:t>
            </a:r>
            <a:r>
              <a:rPr lang="pt-BR" sz="800" b="1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(Capítulo IV, Seção I, Subseção VII)</a:t>
            </a:r>
          </a:p>
          <a:p>
            <a:r>
              <a:rPr lang="pt-BR" sz="800" b="1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(Artigos 135 a 146)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428C7E-8C7E-EE14-C92A-C6C794AA1040}"/>
              </a:ext>
            </a:extLst>
          </p:cNvPr>
          <p:cNvSpPr txBox="1"/>
          <p:nvPr/>
        </p:nvSpPr>
        <p:spPr>
          <a:xfrm>
            <a:off x="3016928" y="3671683"/>
            <a:ext cx="5391716" cy="73866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 defTabSz="914400" eaLnBrk="0" fontAlgn="base" latinLnBrk="0" hangingPunct="0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kumimoji="0" sz="1000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Estabelece procedimentos para aplicação das normas relativas às atividades desenvolvidas pela Superintendência Nacional de Previdência Complementar, bem como normas complementares às diretrizes do Conselho Nacional de Previdência Complementar e do Conselho Monetário Nacional.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6346D9A-F806-8594-BA3A-CE390C5F1F93}"/>
              </a:ext>
            </a:extLst>
          </p:cNvPr>
          <p:cNvCxnSpPr>
            <a:cxnSpLocks/>
          </p:cNvCxnSpPr>
          <p:nvPr/>
        </p:nvCxnSpPr>
        <p:spPr>
          <a:xfrm>
            <a:off x="553541" y="2910237"/>
            <a:ext cx="7852801" cy="0"/>
          </a:xfrm>
          <a:prstGeom prst="line">
            <a:avLst/>
          </a:prstGeom>
          <a:ln>
            <a:solidFill>
              <a:srgbClr val="206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03E8F24-2FF8-B221-BD6F-39710B952ED5}"/>
              </a:ext>
            </a:extLst>
          </p:cNvPr>
          <p:cNvCxnSpPr>
            <a:cxnSpLocks/>
          </p:cNvCxnSpPr>
          <p:nvPr/>
        </p:nvCxnSpPr>
        <p:spPr>
          <a:xfrm>
            <a:off x="622217" y="1447890"/>
            <a:ext cx="7852801" cy="0"/>
          </a:xfrm>
          <a:prstGeom prst="line">
            <a:avLst/>
          </a:prstGeom>
          <a:ln>
            <a:solidFill>
              <a:srgbClr val="206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4465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798</Words>
  <Application>Microsoft Office PowerPoint</Application>
  <PresentationFormat>Apresentação na tela (16:9)</PresentationFormat>
  <Paragraphs>103</Paragraphs>
  <Slides>15</Slides>
  <Notes>5</Notes>
  <HiddenSlides>2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Open Sauce SemiBold</vt:lpstr>
      <vt:lpstr>Source Sans Pro</vt:lpstr>
      <vt:lpstr>Simple Light</vt:lpstr>
      <vt:lpstr>Personalizar design</vt:lpstr>
      <vt:lpstr>Apresentação do PowerPoint</vt:lpstr>
      <vt:lpstr>Contexto</vt:lpstr>
      <vt:lpstr>Apresentação do PowerPoint</vt:lpstr>
      <vt:lpstr>Apresentação do PowerPoint</vt:lpstr>
      <vt:lpstr>A Resiliência do setor de previdência complementar </vt:lpstr>
      <vt:lpstr>A Resiliência do Setor de  Previdência Complementar Fechado  </vt:lpstr>
      <vt:lpstr>  Esforço concentrado  de revisão normativa  – PREVIC e CNPC (2018-2022) </vt:lpstr>
      <vt:lpstr>1. BASE LEGAL E REGULAMENTAR DA RETIRADA DE PATROCÍNIO </vt:lpstr>
      <vt:lpstr>1. BASE LEGAL E REGULAMENTAR DA RETIRADA DE PATROCÍNIO </vt:lpstr>
      <vt:lpstr>2. LICENCIAMENTO DA PREVIC (cont.)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Luiz Fonseca Frischeisen - PREVICDF</dc:creator>
  <cp:lastModifiedBy>Alcinei Cardoso Rodrigues - PREVICDF</cp:lastModifiedBy>
  <cp:revision>41</cp:revision>
  <dcterms:modified xsi:type="dcterms:W3CDTF">2023-11-21T21:40:50Z</dcterms:modified>
</cp:coreProperties>
</file>