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18"/>
  </p:notesMasterIdLst>
  <p:sldIdLst>
    <p:sldId id="256" r:id="rId3"/>
    <p:sldId id="337" r:id="rId4"/>
    <p:sldId id="270" r:id="rId5"/>
    <p:sldId id="333" r:id="rId6"/>
    <p:sldId id="334" r:id="rId7"/>
    <p:sldId id="335" r:id="rId8"/>
    <p:sldId id="336" r:id="rId9"/>
    <p:sldId id="346" r:id="rId10"/>
    <p:sldId id="344" r:id="rId11"/>
    <p:sldId id="339" r:id="rId12"/>
    <p:sldId id="345" r:id="rId13"/>
    <p:sldId id="341" r:id="rId14"/>
    <p:sldId id="342" r:id="rId15"/>
    <p:sldId id="347" r:id="rId16"/>
    <p:sldId id="257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894"/>
    <a:srgbClr val="0E4C73"/>
    <a:srgbClr val="092F47"/>
    <a:srgbClr val="1B5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49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ando.folle\Desktop\Apresenta&#231;&#227;o%20Disup\Compila&#231;&#227;o_Dados_IOP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4354964907151"/>
          <c:y val="0.18947521680635102"/>
          <c:w val="0.88180635302483568"/>
          <c:h val="0.69051168745731972"/>
        </c:manualLayout>
      </c:layout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rgbClr val="20689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582576034191815E-2"/>
                  <c:y val="-1.87210109935574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B9-470D-A20A-85FADBD7D60A}"/>
                </c:ext>
              </c:extLst>
            </c:dLbl>
            <c:dLbl>
              <c:idx val="1"/>
              <c:layout>
                <c:manualLayout>
                  <c:x val="-4.2426745471610024E-2"/>
                  <c:y val="-2.1841179492483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B9-470D-A20A-85FADBD7D60A}"/>
                </c:ext>
              </c:extLst>
            </c:dLbl>
            <c:dLbl>
              <c:idx val="2"/>
              <c:layout>
                <c:manualLayout>
                  <c:x val="-4.458257603419185E-2"/>
                  <c:y val="-2.80815164903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B9-470D-A20A-85FADBD7D60A}"/>
                </c:ext>
              </c:extLst>
            </c:dLbl>
            <c:dLbl>
              <c:idx val="3"/>
              <c:layout>
                <c:manualLayout>
                  <c:x val="-4.2426745471610045E-2"/>
                  <c:y val="-3.1201684989262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B9-470D-A20A-85FADBD7D60A}"/>
                </c:ext>
              </c:extLst>
            </c:dLbl>
            <c:dLbl>
              <c:idx val="4"/>
              <c:layout>
                <c:manualLayout>
                  <c:x val="-4.2426745471610003E-2"/>
                  <c:y val="-1.87210109935575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B9-470D-A20A-85FADBD7D60A}"/>
                </c:ext>
              </c:extLst>
            </c:dLbl>
            <c:dLbl>
              <c:idx val="5"/>
              <c:layout>
                <c:manualLayout>
                  <c:x val="-2.5180100970955532E-2"/>
                  <c:y val="-2.49613479914100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B9-470D-A20A-85FADBD7D60A}"/>
                </c:ext>
              </c:extLst>
            </c:dLbl>
            <c:dLbl>
              <c:idx val="6"/>
              <c:layout>
                <c:manualLayout>
                  <c:x val="-2.0868439845791911E-2"/>
                  <c:y val="-1.8721010993557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B9-470D-A20A-85FADBD7D60A}"/>
                </c:ext>
              </c:extLst>
            </c:dLbl>
            <c:dLbl>
              <c:idx val="7"/>
              <c:layout>
                <c:manualLayout>
                  <c:x val="-2.9491762096119228E-2"/>
                  <c:y val="-3.432185348818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B9-470D-A20A-85FADBD7D60A}"/>
                </c:ext>
              </c:extLst>
            </c:dLbl>
            <c:dLbl>
              <c:idx val="8"/>
              <c:layout>
                <c:manualLayout>
                  <c:x val="-3.5959253783864574E-2"/>
                  <c:y val="-3.1201684989262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B9-470D-A20A-85FADBD7D60A}"/>
                </c:ext>
              </c:extLst>
            </c:dLbl>
            <c:dLbl>
              <c:idx val="9"/>
              <c:layout>
                <c:manualLayout>
                  <c:x val="-3.8115084346446546E-2"/>
                  <c:y val="-2.496134799141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B9-470D-A20A-85FADBD7D60A}"/>
                </c:ext>
              </c:extLst>
            </c:dLbl>
            <c:dLbl>
              <c:idx val="10"/>
              <c:layout>
                <c:manualLayout>
                  <c:x val="-4.2426745471610162E-2"/>
                  <c:y val="-2.80815164903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B9-470D-A20A-85FADBD7D60A}"/>
                </c:ext>
              </c:extLst>
            </c:dLbl>
            <c:dLbl>
              <c:idx val="11"/>
              <c:layout>
                <c:manualLayout>
                  <c:x val="-4.6738406596773779E-2"/>
                  <c:y val="-2.4961347991409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2B9-470D-A20A-85FADBD7D60A}"/>
                </c:ext>
              </c:extLst>
            </c:dLbl>
            <c:dLbl>
              <c:idx val="12"/>
              <c:layout>
                <c:manualLayout>
                  <c:x val="-1.3955183507862404E-2"/>
                  <c:y val="-3.1201684989262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2B9-470D-A20A-85FADBD7D6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Dados_Eco_NTNB_FIPs_Exterior!$C$19:$C$31</c:f>
              <c:strCach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08/2022</c:v>
                </c:pt>
              </c:strCache>
            </c:strRef>
          </c:cat>
          <c:val>
            <c:numRef>
              <c:f>Dados_Eco_NTNB_FIPs_Exterior!$S$19:$S$31</c:f>
              <c:numCache>
                <c:formatCode>0.00%</c:formatCode>
                <c:ptCount val="13"/>
                <c:pt idx="0">
                  <c:v>1.751880459052943E-2</c:v>
                </c:pt>
                <c:pt idx="1">
                  <c:v>2.0725286053599384E-2</c:v>
                </c:pt>
                <c:pt idx="2">
                  <c:v>2.3351902585462558E-2</c:v>
                </c:pt>
                <c:pt idx="3">
                  <c:v>2.6263780855282429E-2</c:v>
                </c:pt>
                <c:pt idx="4">
                  <c:v>2.9164530232810262E-2</c:v>
                </c:pt>
                <c:pt idx="5">
                  <c:v>2.5783616052362197E-2</c:v>
                </c:pt>
                <c:pt idx="6">
                  <c:v>1.7506936702327565E-2</c:v>
                </c:pt>
                <c:pt idx="7">
                  <c:v>1.3240489540977578E-2</c:v>
                </c:pt>
                <c:pt idx="8">
                  <c:v>1.2248149494990005E-2</c:v>
                </c:pt>
                <c:pt idx="9">
                  <c:v>1.0584783869195447E-2</c:v>
                </c:pt>
                <c:pt idx="10">
                  <c:v>9.4472930373599422E-3</c:v>
                </c:pt>
                <c:pt idx="11">
                  <c:v>8.0787966005708093E-3</c:v>
                </c:pt>
                <c:pt idx="12">
                  <c:v>6.3954442894176983E-3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2B9-470D-A20A-85FADBD7D6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2837504"/>
        <c:axId val="68908672"/>
      </c:lineChart>
      <c:catAx>
        <c:axId val="4283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8908672"/>
        <c:crosses val="autoZero"/>
        <c:auto val="1"/>
        <c:lblAlgn val="ctr"/>
        <c:lblOffset val="100"/>
        <c:noMultiLvlLbl val="0"/>
      </c:catAx>
      <c:valAx>
        <c:axId val="68908672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837504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800" baseline="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3529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e1181212f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e1181212f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427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8555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915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5776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04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CE8AC6-D23C-4F32-22CB-CAE806A70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077A4D-4357-B05E-60DA-5FE4D32D6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2BA82C-D61A-A65F-DCF8-A6E7CA09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14D114-B5E7-E641-291F-4842FF3F2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5B95E9-629E-E103-3D3E-2E41AAEC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67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5C38B-DFB8-5A2A-F99E-BFF854AD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F0C114-7D8A-4BD3-B130-30C867213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B1F962-D3E2-E6BD-5286-5F3AF639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7BA369-5C80-9431-918E-73130416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B07A25-6D93-875F-BE5C-F9C14436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016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E1A6E-CD0D-4FEC-49C3-D9A9C1A88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576187-B058-ED40-7510-51C7F332F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3E5F7E-A65D-BC5C-1FE2-8E1C5DCB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80F7C9-408B-BD61-714D-9F25A4AEB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4CD70B-A8E0-8759-3218-A76D5E52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471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2BD7C5-FC78-18C5-CE27-0DECF805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AE75E0-DF7C-9C8F-24BA-293239FC9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2DF657-321D-DE32-F244-3EA36D426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A43DCD-B0EB-697C-2F66-AC1EFCB5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BEFDCB-500E-B6A3-1AF1-50F23A72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7407AB-7336-ADEC-FEAF-C2B8BAF2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655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7B81FB-9E17-5A26-3105-149630B4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A6CBFE-8925-9704-1730-89A07C2EA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C9013F-592B-F45E-A522-6862EA152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1EEAC5-6C88-97DF-D1D2-93977F9FC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B3145E-60FC-EB86-700D-6E74ABC4EC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6782BF9-F34B-5564-E219-D48A8820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168028-587B-21DA-5517-B9619F68F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6214FD-F14A-0212-89A3-576F9E7B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969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8627C-59C2-B0C5-193E-FB037780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FC4B04-93ED-148B-CB47-0E35233F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862D09-8F32-670A-7064-F9BF5539E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80F7DA-53EE-679A-A222-A50F6BA0F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996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FB24ADD-1FAE-2090-A3BE-3CADD255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55C709E-CB83-CAC1-61D0-F56B825D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CE0B372-8664-BCB1-B1E0-3682925A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55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6B151-DC11-0AFB-3927-2F9ABA31C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9AC961A-3732-2512-4AA2-49168BB25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1150" y="1192213"/>
            <a:ext cx="8521700" cy="32131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113543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49841-A0C2-000A-C93A-219F3C4CF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60A24A-1AAD-268A-9D42-C27A2CD0B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EE7133-D6B1-2E75-2547-7EA5427C2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D07E7A-80E5-C927-D15C-243698AE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B4BB9EA-88F3-BA62-FC2C-846A98F7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B07A4C-E5EB-9DB1-872B-C5D774A12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C12B4-9913-751E-FA31-6014B2A7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FD8CBB-4A8D-416E-4908-5BFBF01406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CBE4668-66C1-B20D-ECC2-33ECF42AC5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7A2E2E-D0FC-A78A-85EA-DE3949D6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222021-9CA7-CBC3-A312-F354CED0F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5A2047-7811-2403-0C67-3EA6960A1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84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0B86B-9C1D-C759-3235-07DACBE8D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0266129-97AB-0753-DDD1-C9C943898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21FB0-55A4-5FAC-1437-D5202EC90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5C2329-A733-B52D-F95A-2A9D748D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2879BA-E80B-A6F0-B66F-CC619CB87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750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2BCE9C-2A74-180B-F09C-831847D88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C22A0C-AE20-114A-95AD-54456CCE9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BC1A92-126E-76B6-8A79-100C887D1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E38AC-E70D-444E-976D-C5C59C0A0F60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CFC05F-5BAC-3243-544D-9A988068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F4CC0E-93E1-0B40-582D-4A555A8F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58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2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2495A84-C7B0-E074-75FF-4EFFF953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3FB98A-F236-C7CC-A983-7A35A8D55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3BA893-5B64-14EE-E6E9-59BF4080B8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E38AC-E70D-444E-976D-C5C59C0A0F60}" type="datetimeFigureOut">
              <a:rPr lang="pt-BR" smtClean="0"/>
              <a:t>28/11/2023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CA22AA-CC78-2018-4690-383E96A56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44957B-7C53-E313-3256-D1CD3538A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014D9-09AA-45BE-98DB-E1EA2DD7AA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51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8330EB-BFE6-BFC9-B4EF-07DFB08C0940}"/>
              </a:ext>
            </a:extLst>
          </p:cNvPr>
          <p:cNvSpPr txBox="1"/>
          <p:nvPr/>
        </p:nvSpPr>
        <p:spPr>
          <a:xfrm>
            <a:off x="287034" y="2006816"/>
            <a:ext cx="5858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Desafios da Previdência Complementar - EFPC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E75BE4-4998-ADC8-F28F-D7A82D51585B}"/>
              </a:ext>
            </a:extLst>
          </p:cNvPr>
          <p:cNvSpPr txBox="1"/>
          <p:nvPr/>
        </p:nvSpPr>
        <p:spPr>
          <a:xfrm>
            <a:off x="287034" y="3715886"/>
            <a:ext cx="2767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E4C73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Novembro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A15AEEE-4D70-2CE7-B26A-2434921AAB19}"/>
              </a:ext>
            </a:extLst>
          </p:cNvPr>
          <p:cNvSpPr txBox="1"/>
          <p:nvPr/>
        </p:nvSpPr>
        <p:spPr>
          <a:xfrm>
            <a:off x="267188" y="175052"/>
            <a:ext cx="86167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500" b="1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Res. CMN nº 4.994, de 2022 – </a:t>
            </a:r>
            <a:r>
              <a:rPr lang="pt-BR" sz="2500" b="1" u="sng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Segmento Imobiliário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14F118D-D349-9243-B515-5B7C9A849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825490"/>
              </p:ext>
            </p:extLst>
          </p:nvPr>
        </p:nvGraphicFramePr>
        <p:xfrm>
          <a:off x="397929" y="895351"/>
          <a:ext cx="8348146" cy="3619499"/>
        </p:xfrm>
        <a:graphic>
          <a:graphicData uri="http://schemas.openxmlformats.org/drawingml/2006/table">
            <a:tbl>
              <a:tblPr firstRow="1" firstCol="1" bandRow="1"/>
              <a:tblGrid>
                <a:gridCol w="650606">
                  <a:extLst>
                    <a:ext uri="{9D8B030D-6E8A-4147-A177-3AD203B41FA5}">
                      <a16:colId xmlns:a16="http://schemas.microsoft.com/office/drawing/2014/main" val="145805108"/>
                    </a:ext>
                  </a:extLst>
                </a:gridCol>
                <a:gridCol w="548631">
                  <a:extLst>
                    <a:ext uri="{9D8B030D-6E8A-4147-A177-3AD203B41FA5}">
                      <a16:colId xmlns:a16="http://schemas.microsoft.com/office/drawing/2014/main" val="650952240"/>
                    </a:ext>
                  </a:extLst>
                </a:gridCol>
                <a:gridCol w="1544517">
                  <a:extLst>
                    <a:ext uri="{9D8B030D-6E8A-4147-A177-3AD203B41FA5}">
                      <a16:colId xmlns:a16="http://schemas.microsoft.com/office/drawing/2014/main" val="1286848522"/>
                    </a:ext>
                  </a:extLst>
                </a:gridCol>
                <a:gridCol w="744231">
                  <a:extLst>
                    <a:ext uri="{9D8B030D-6E8A-4147-A177-3AD203B41FA5}">
                      <a16:colId xmlns:a16="http://schemas.microsoft.com/office/drawing/2014/main" val="495159069"/>
                    </a:ext>
                  </a:extLst>
                </a:gridCol>
                <a:gridCol w="823544">
                  <a:extLst>
                    <a:ext uri="{9D8B030D-6E8A-4147-A177-3AD203B41FA5}">
                      <a16:colId xmlns:a16="http://schemas.microsoft.com/office/drawing/2014/main" val="2247888483"/>
                    </a:ext>
                  </a:extLst>
                </a:gridCol>
                <a:gridCol w="1079969">
                  <a:extLst>
                    <a:ext uri="{9D8B030D-6E8A-4147-A177-3AD203B41FA5}">
                      <a16:colId xmlns:a16="http://schemas.microsoft.com/office/drawing/2014/main" val="2296489839"/>
                    </a:ext>
                  </a:extLst>
                </a:gridCol>
                <a:gridCol w="1160475">
                  <a:extLst>
                    <a:ext uri="{9D8B030D-6E8A-4147-A177-3AD203B41FA5}">
                      <a16:colId xmlns:a16="http://schemas.microsoft.com/office/drawing/2014/main" val="3886438049"/>
                    </a:ext>
                  </a:extLst>
                </a:gridCol>
                <a:gridCol w="886756">
                  <a:extLst>
                    <a:ext uri="{9D8B030D-6E8A-4147-A177-3AD203B41FA5}">
                      <a16:colId xmlns:a16="http://schemas.microsoft.com/office/drawing/2014/main" val="2106474545"/>
                    </a:ext>
                  </a:extLst>
                </a:gridCol>
                <a:gridCol w="909417">
                  <a:extLst>
                    <a:ext uri="{9D8B030D-6E8A-4147-A177-3AD203B41FA5}">
                      <a16:colId xmlns:a16="http://schemas.microsoft.com/office/drawing/2014/main" val="2975507924"/>
                    </a:ext>
                  </a:extLst>
                </a:gridCol>
              </a:tblGrid>
              <a:tr h="214106">
                <a:tc>
                  <a:txBody>
                    <a:bodyPr/>
                    <a:lstStyle/>
                    <a:p>
                      <a:pPr algn="ctr"/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Rentabilidades FII (%)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Rentabilidades Imóveis (%)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IFIX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096521"/>
                  </a:ext>
                </a:extLst>
              </a:tr>
              <a:tr h="407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Ano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Anual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Acumulada líquida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Anual bruta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Anual líquida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Acumulada bruta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Acumulada líquida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Índice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Rentabilidade Anual (%)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951302"/>
                  </a:ext>
                </a:extLst>
              </a:tr>
              <a:tr h="21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10,62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10,62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24,38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23,76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24,38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23,76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1.000,00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494633"/>
                  </a:ext>
                </a:extLst>
              </a:tr>
              <a:tr h="21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26,39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39,81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32,53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31,91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64,83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63,25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1.165,09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16,51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188752"/>
                  </a:ext>
                </a:extLst>
              </a:tr>
              <a:tr h="21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28,12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79,12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28,97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28,25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112,59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109,36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1.573,34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35,04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307586"/>
                  </a:ext>
                </a:extLst>
              </a:tr>
              <a:tr h="21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5,50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88,96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20,19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19,46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155,52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150,09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1.374,70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-12,63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270526"/>
                  </a:ext>
                </a:extLst>
              </a:tr>
              <a:tr h="21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12,79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113,12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14,83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14,09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193,40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185,32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1.336,72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-2,76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773833"/>
                  </a:ext>
                </a:extLst>
              </a:tr>
              <a:tr h="21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-3,05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106,62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9,23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8,51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220,48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209,59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1.409,01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5,41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004611"/>
                  </a:ext>
                </a:extLst>
              </a:tr>
              <a:tr h="21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9,73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126,73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7,09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6,38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243,21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229,33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1.864,61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32,33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8007974"/>
                  </a:ext>
                </a:extLst>
              </a:tr>
              <a:tr h="21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9,16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147,51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6,30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5,62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264,83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247,83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2.226,46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19,41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472611"/>
                  </a:ext>
                </a:extLst>
              </a:tr>
              <a:tr h="21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9,28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170,47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8,27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7,62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295,00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274,35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2.351,59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5,62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805568"/>
                  </a:ext>
                </a:extLst>
              </a:tr>
              <a:tr h="21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18,18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219,65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9,94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9,33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334,28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309,28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3.197,58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35,98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954969"/>
                  </a:ext>
                </a:extLst>
              </a:tr>
              <a:tr h="21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-8,88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191,28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5,86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5,29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359,74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330,94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2.870,15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-10,24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762176"/>
                  </a:ext>
                </a:extLst>
              </a:tr>
              <a:tr h="21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-11,04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159,12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6,47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5,91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389,48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356,43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2.804,79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FF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-2,28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388837"/>
                  </a:ext>
                </a:extLst>
              </a:tr>
              <a:tr h="21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4,06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169,63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8,80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8,27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432,56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394,16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2.867,13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2,22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227319"/>
                  </a:ext>
                </a:extLst>
              </a:tr>
              <a:tr h="21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b="1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2023/jun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10,27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197,33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3,61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3,34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451,80 </a:t>
                      </a:r>
                      <a:endParaRPr lang="pt-BR" sz="1000" kern="10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410,69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3.155,32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kern="0" dirty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Calibri" panose="020F0502020204030204" pitchFamily="34" charset="0"/>
                        </a:rPr>
                        <a:t>10,05 </a:t>
                      </a:r>
                      <a:endParaRPr lang="pt-BR" sz="1000" kern="100" dirty="0"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290" marR="3429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7175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149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A15AEEE-4D70-2CE7-B26A-2434921AAB19}"/>
              </a:ext>
            </a:extLst>
          </p:cNvPr>
          <p:cNvSpPr txBox="1"/>
          <p:nvPr/>
        </p:nvSpPr>
        <p:spPr>
          <a:xfrm>
            <a:off x="405734" y="410580"/>
            <a:ext cx="86167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500" b="1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Res. CMN nº 4.994, de 2022 – </a:t>
            </a:r>
            <a:r>
              <a:rPr lang="pt-BR" sz="2500" b="1" u="sng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Segmento Imobiliário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5DA80D2-C8B0-D215-916E-08E813498993}"/>
              </a:ext>
            </a:extLst>
          </p:cNvPr>
          <p:cNvSpPr txBox="1"/>
          <p:nvPr/>
        </p:nvSpPr>
        <p:spPr>
          <a:xfrm>
            <a:off x="405734" y="1021589"/>
            <a:ext cx="8008800" cy="1552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  vedação  em  novos  investimentos  diretamente  em  imóveis  impede  a  gestão  ativa  e decisões  alocativas  estratégicas,  inviabilizando  a  possibilidade  de  reciclar  o  portfólio  a  longo prazo. Dentre as vantagens e aderência dos investimentos diretos em imóveis às especificidades das EFPC, destacam‐se: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CCF05E-1DF5-FACC-B5E8-15DF5AFD267A}"/>
              </a:ext>
            </a:extLst>
          </p:cNvPr>
          <p:cNvSpPr txBox="1"/>
          <p:nvPr/>
        </p:nvSpPr>
        <p:spPr>
          <a:xfrm>
            <a:off x="405734" y="2599774"/>
            <a:ext cx="8274990" cy="208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buFont typeface="+mj-lt"/>
              <a:buAutoNum type="romanLcPeriod"/>
              <a:tabLst>
                <a:tab pos="586582" algn="l"/>
              </a:tabLst>
            </a:pPr>
            <a:r>
              <a:rPr lang="pt-BR" sz="1800" u="sng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diversificação  do  portfólio  </a:t>
            </a: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lnSpc>
                <a:spcPct val="107000"/>
              </a:lnSpc>
              <a:buFont typeface="+mj-lt"/>
              <a:buAutoNum type="romanLcPeriod"/>
              <a:tabLst>
                <a:tab pos="586582" algn="l"/>
              </a:tabLst>
            </a:pPr>
            <a:r>
              <a:rPr lang="pt-BR" sz="1800" u="sng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volatilidade  nos  preços   - (ativos de menor volatilidade)</a:t>
            </a:r>
            <a:endParaRPr lang="pt-BR" sz="18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+mj-lt"/>
              <a:buAutoNum type="romanLcPeriod"/>
              <a:tabLst>
                <a:tab pos="586582" algn="l"/>
              </a:tabLst>
            </a:pPr>
            <a:r>
              <a:rPr lang="pt-BR" sz="1800" u="sng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previsibilidade de receitas</a:t>
            </a:r>
            <a:endParaRPr lang="pt-BR" sz="18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buFont typeface="+mj-lt"/>
              <a:buAutoNum type="romanLcPeriod" startAt="3"/>
              <a:tabLst>
                <a:tab pos="586582" algn="l"/>
              </a:tabLst>
            </a:pPr>
            <a:r>
              <a:rPr lang="pt-BR" sz="1800" u="sng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“hedge” de inflação </a:t>
            </a: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‐ contratos locatícios são atrelados a índices de preços; </a:t>
            </a:r>
          </a:p>
          <a:p>
            <a:pPr marL="285750" indent="-285750">
              <a:lnSpc>
                <a:spcPct val="107000"/>
              </a:lnSpc>
              <a:buFont typeface="+mj-lt"/>
              <a:buAutoNum type="romanLcPeriod" startAt="3"/>
              <a:tabLst>
                <a:tab pos="586582" algn="l"/>
              </a:tabLst>
            </a:pPr>
            <a:r>
              <a:rPr lang="pt-BR" sz="1800" u="sng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ausência taxa de administração</a:t>
            </a: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; e </a:t>
            </a:r>
          </a:p>
          <a:p>
            <a:pPr marL="285750" indent="-285750">
              <a:lnSpc>
                <a:spcPct val="107000"/>
              </a:lnSpc>
              <a:buFont typeface="+mj-lt"/>
              <a:buAutoNum type="romanLcPeriod" startAt="3"/>
              <a:tabLst>
                <a:tab pos="586582" algn="l"/>
              </a:tabLst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maior </a:t>
            </a:r>
            <a:r>
              <a:rPr lang="pt-BR" sz="1800" u="sng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governança no investimento</a:t>
            </a: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. </a:t>
            </a:r>
          </a:p>
          <a:p>
            <a:pPr marL="171450" lvl="3" indent="-17145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95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A15AEEE-4D70-2CE7-B26A-2434921AAB19}"/>
              </a:ext>
            </a:extLst>
          </p:cNvPr>
          <p:cNvSpPr txBox="1"/>
          <p:nvPr/>
        </p:nvSpPr>
        <p:spPr>
          <a:xfrm>
            <a:off x="336461" y="507561"/>
            <a:ext cx="864192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500" b="1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Res. CMN nº 4.994, de 2022 – </a:t>
            </a:r>
            <a:r>
              <a:rPr lang="pt-BR" sz="2500" b="1" u="sng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Segmento Imobiliário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755065C0-0A6A-3125-5C09-C2265AD0BEBA}"/>
              </a:ext>
            </a:extLst>
          </p:cNvPr>
          <p:cNvSpPr txBox="1"/>
          <p:nvPr/>
        </p:nvSpPr>
        <p:spPr>
          <a:xfrm>
            <a:off x="416590" y="1092396"/>
            <a:ext cx="7717855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BR" sz="1800" b="1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Propostas:</a:t>
            </a:r>
            <a:endParaRPr lang="pt-BR" sz="18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 indent="-228600" algn="just"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Retorno da possibilidade de aquisição direta de imóveis (</a:t>
            </a:r>
            <a:r>
              <a:rPr lang="pt-BR" sz="1800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Imóveis – critérios da Res. CMN nº 3.792, de 2009); </a:t>
            </a:r>
          </a:p>
          <a:p>
            <a:pPr marL="228600" lvl="1" algn="just">
              <a:defRPr/>
            </a:pPr>
            <a:endParaRPr lang="pt-BR" sz="18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Produção de Regras específicas para endereçar aspectos de liquidez e precificação em Resoluções CNPC ou </a:t>
            </a:r>
            <a:r>
              <a:rPr lang="pt-BR" sz="1800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Previc</a:t>
            </a: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;</a:t>
            </a:r>
          </a:p>
          <a:p>
            <a:pPr marL="228600" lvl="1" algn="just">
              <a:lnSpc>
                <a:spcPct val="150000"/>
              </a:lnSpc>
              <a:defRPr/>
            </a:pPr>
            <a:endParaRPr lang="pt-BR" sz="18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4572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Exclusão do prazo de 12 anos para alienação do estoque de imóveis.</a:t>
            </a:r>
          </a:p>
          <a:p>
            <a:pPr marL="457200" lvl="1" indent="-2286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t-BR" sz="1600" dirty="0">
              <a:solidFill>
                <a:srgbClr val="002060"/>
              </a:solidFill>
              <a:latin typeface="Open Sans"/>
            </a:endParaRPr>
          </a:p>
          <a:p>
            <a:pPr marL="685800" lvl="2" indent="-2286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pt-BR" sz="1600" kern="1200" dirty="0">
              <a:solidFill>
                <a:srgbClr val="002060"/>
              </a:solidFill>
              <a:latin typeface="Open Sans"/>
              <a:ea typeface="+mn-ea"/>
              <a:cs typeface="+mn-cs"/>
            </a:endParaRPr>
          </a:p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endParaRPr lang="pt-BR" sz="1600" kern="1200" dirty="0">
              <a:solidFill>
                <a:srgbClr val="002060"/>
              </a:solidFill>
              <a:latin typeface="Open Sans"/>
              <a:ea typeface="+mn-ea"/>
              <a:cs typeface="+mn-cs"/>
            </a:endParaRPr>
          </a:p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endParaRPr lang="pt-BR" sz="1600" kern="1200" dirty="0">
              <a:solidFill>
                <a:srgbClr val="002060"/>
              </a:solidFill>
              <a:latin typeface="Open Sans"/>
              <a:ea typeface="+mn-ea"/>
              <a:cs typeface="+mn-cs"/>
            </a:endParaRPr>
          </a:p>
          <a:p>
            <a:pPr algn="just" defTabSz="457200">
              <a:lnSpc>
                <a:spcPct val="200000"/>
              </a:lnSpc>
              <a:buClrTx/>
              <a:defRPr/>
            </a:pPr>
            <a:endParaRPr lang="en-US" sz="1250" kern="1200" dirty="0">
              <a:solidFill>
                <a:srgbClr val="002060"/>
              </a:solidFill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843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91EAD82-D5FB-2606-3456-6F9F44455421}"/>
              </a:ext>
            </a:extLst>
          </p:cNvPr>
          <p:cNvSpPr txBox="1"/>
          <p:nvPr/>
        </p:nvSpPr>
        <p:spPr>
          <a:xfrm>
            <a:off x="247894" y="369016"/>
            <a:ext cx="86482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500" b="1" dirty="0" err="1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Resol</a:t>
            </a:r>
            <a:r>
              <a:rPr lang="pt-BR" sz="2500" b="1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. CMN 4.994, de 2022 – </a:t>
            </a:r>
            <a:r>
              <a:rPr lang="pt-BR" sz="2000" b="1" u="sng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algumas ideias para o debate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A500DC0-457D-A4DB-4D3C-6E6FF61A2387}"/>
              </a:ext>
            </a:extLst>
          </p:cNvPr>
          <p:cNvSpPr txBox="1"/>
          <p:nvPr/>
        </p:nvSpPr>
        <p:spPr>
          <a:xfrm>
            <a:off x="454973" y="846070"/>
            <a:ext cx="8081926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BR" sz="1800" b="1" u="sng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Revisão do art. 4º (responsabilização) excluindo-o, pois é tema </a:t>
            </a:r>
            <a:r>
              <a:rPr lang="pt-BR" sz="1800" b="1" u="sng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tratado no “</a:t>
            </a:r>
            <a:r>
              <a:rPr lang="pt-BR" sz="1800" b="1" u="sng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novo” Decreto nº 4.942, de 2003</a:t>
            </a:r>
            <a:r>
              <a:rPr lang="pt-BR" sz="1800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;</a:t>
            </a: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800" b="1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Lógica Conceitual das propostas: Foco na liberdade “responsável” de alocação. </a:t>
            </a:r>
            <a:r>
              <a:rPr lang="pt-BR" sz="1800" b="1" u="sng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Ampliar o  cardápio</a:t>
            </a:r>
            <a:r>
              <a:rPr lang="pt-BR" sz="1800" b="1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.</a:t>
            </a:r>
            <a:endParaRPr lang="pt-BR" sz="1800" kern="12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BR" sz="1800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Debentures de Infraestrutura e Letras Crédito Desenvolvimento – BNDES (incentivos governamentais ? </a:t>
            </a:r>
            <a:r>
              <a:rPr lang="pt-BR" sz="1800" u="sng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Nota: fora da 4994</a:t>
            </a:r>
            <a:r>
              <a:rPr lang="pt-BR" sz="1800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)</a:t>
            </a:r>
          </a:p>
          <a:p>
            <a:pPr marL="685800" lvl="2" indent="-2286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Tributários</a:t>
            </a:r>
          </a:p>
          <a:p>
            <a:pPr marL="685800" lvl="2" indent="-228600" algn="just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Marcação na Curva </a:t>
            </a:r>
          </a:p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BR" sz="1800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Revisão face Resolução CVM nº 175, de 2022.</a:t>
            </a:r>
          </a:p>
          <a:p>
            <a:pPr lvl="2" algn="just">
              <a:lnSpc>
                <a:spcPct val="150000"/>
              </a:lnSpc>
              <a:defRPr/>
            </a:pPr>
            <a:endParaRPr lang="pt-BR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endParaRPr lang="pt-BR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endParaRPr lang="pt-BR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200000"/>
              </a:lnSpc>
              <a:buClrTx/>
              <a:defRPr/>
            </a:pPr>
            <a:endParaRPr lang="en-US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090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91EAD82-D5FB-2606-3456-6F9F44455421}"/>
              </a:ext>
            </a:extLst>
          </p:cNvPr>
          <p:cNvSpPr txBox="1"/>
          <p:nvPr/>
        </p:nvSpPr>
        <p:spPr>
          <a:xfrm>
            <a:off x="247894" y="106786"/>
            <a:ext cx="86482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500" b="1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Fóruns de Deliberação</a:t>
            </a:r>
            <a:endParaRPr lang="pt-BR" sz="2000" b="1" u="sng" dirty="0">
              <a:solidFill>
                <a:srgbClr val="092F47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2A500DC0-457D-A4DB-4D3C-6E6FF61A2387}"/>
              </a:ext>
            </a:extLst>
          </p:cNvPr>
          <p:cNvSpPr txBox="1"/>
          <p:nvPr/>
        </p:nvSpPr>
        <p:spPr>
          <a:xfrm>
            <a:off x="454973" y="846070"/>
            <a:ext cx="8081926" cy="5541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BR" sz="1800" b="1" u="sng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Decreto Sancionador  - Decreto nº 4.942, de 2003</a:t>
            </a:r>
            <a:r>
              <a:rPr lang="pt-BR" sz="1800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;</a:t>
            </a:r>
          </a:p>
          <a:p>
            <a:pPr marL="285750" lvl="2" indent="-285750" algn="just" defTabSz="457200">
              <a:lnSpc>
                <a:spcPct val="1500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pt-BR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Previc</a:t>
            </a:r>
          </a:p>
          <a:p>
            <a:pPr marL="285750" lvl="2" indent="-285750" algn="just" defTabSz="457200">
              <a:lnSpc>
                <a:spcPct val="1500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pt-BR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Ministério Previdência/Secretaria Previdência</a:t>
            </a:r>
          </a:p>
          <a:p>
            <a:pPr marL="285750" lvl="2" indent="-285750" algn="just" defTabSz="457200">
              <a:lnSpc>
                <a:spcPct val="1500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pt-BR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Casa Civil – Presidente</a:t>
            </a:r>
          </a:p>
          <a:p>
            <a:pPr marL="228600" lvl="2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endParaRPr lang="pt-BR" sz="1800" b="1" u="sng" kern="12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228600" lvl="2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BR" sz="1800" b="1" u="sng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Resolução CMN </a:t>
            </a:r>
          </a:p>
          <a:p>
            <a:pPr marL="285750" lvl="2" indent="-285750" algn="just" defTabSz="457200">
              <a:lnSpc>
                <a:spcPct val="1500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pt-BR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Previc</a:t>
            </a:r>
          </a:p>
          <a:p>
            <a:pPr marL="285750" lvl="2" indent="-285750" algn="just" defTabSz="457200">
              <a:lnSpc>
                <a:spcPct val="1500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pt-BR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Mercado Financeiro</a:t>
            </a:r>
          </a:p>
          <a:p>
            <a:pPr marL="285750" lvl="2" indent="-285750" algn="just" defTabSz="457200">
              <a:lnSpc>
                <a:spcPct val="1500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pt-BR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Ministério da Fazenda</a:t>
            </a:r>
          </a:p>
          <a:p>
            <a:pPr marL="285750" lvl="2" indent="-285750" algn="just" defTabSz="457200">
              <a:lnSpc>
                <a:spcPct val="150000"/>
              </a:lnSpc>
              <a:buClrTx/>
              <a:buFont typeface="Wingdings" panose="05000000000000000000" pitchFamily="2" charset="2"/>
              <a:buChar char="ü"/>
              <a:defRPr/>
            </a:pPr>
            <a:r>
              <a:rPr lang="pt-BR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Ministério Previdência/Secretaria Previdência</a:t>
            </a:r>
          </a:p>
          <a:p>
            <a:pPr algn="just" defTabSz="457200">
              <a:lnSpc>
                <a:spcPct val="150000"/>
              </a:lnSpc>
              <a:buClrTx/>
              <a:defRPr/>
            </a:pPr>
            <a:endParaRPr lang="pt-BR" sz="1800" kern="12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lvl="2" algn="just">
              <a:lnSpc>
                <a:spcPct val="150000"/>
              </a:lnSpc>
              <a:defRPr/>
            </a:pPr>
            <a:endParaRPr lang="pt-BR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endParaRPr lang="pt-BR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endParaRPr lang="pt-BR" sz="1800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457200">
              <a:lnSpc>
                <a:spcPct val="200000"/>
              </a:lnSpc>
              <a:buClrTx/>
              <a:defRPr/>
            </a:pPr>
            <a:endParaRPr lang="en-US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21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31128" y="1979393"/>
            <a:ext cx="3205861" cy="756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00"/>
              </a:lnSpc>
            </a:pPr>
            <a:r>
              <a:rPr lang="pt-BR" sz="45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Obrigado.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9F509F0A-1504-55D3-7C1C-F78FDB8CFF29}"/>
              </a:ext>
            </a:extLst>
          </p:cNvPr>
          <p:cNvSpPr txBox="1"/>
          <p:nvPr/>
        </p:nvSpPr>
        <p:spPr>
          <a:xfrm>
            <a:off x="396688" y="520330"/>
            <a:ext cx="8310283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Adoção da Supervisão Baseada em Riscos </a:t>
            </a: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Educação</a:t>
            </a: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Orientação</a:t>
            </a: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Foco no Risco</a:t>
            </a: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Prevenção – Predição</a:t>
            </a: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Consistência </a:t>
            </a: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Supervisor e Fundos de Pensão do mesmo lado</a:t>
            </a: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Estrutura da Entidade </a:t>
            </a:r>
          </a:p>
          <a:p>
            <a:pPr marL="342900" lvl="8" indent="-342900" algn="just">
              <a:lnSpc>
                <a:spcPts val="2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Não surpresas</a:t>
            </a:r>
          </a:p>
          <a:p>
            <a:pPr marL="342900" lvl="8" indent="-342900" algn="just">
              <a:lnSpc>
                <a:spcPts val="2000"/>
              </a:lnSpc>
              <a:buFont typeface="+mj-lt"/>
              <a:buAutoNum type="arabicPeriod"/>
            </a:pPr>
            <a:endParaRPr lang="pt-BR" sz="18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Garantismo x </a:t>
            </a:r>
            <a:r>
              <a:rPr lang="pt-BR" sz="2000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Punitivismo</a:t>
            </a:r>
            <a:endParaRPr lang="pt-BR" sz="20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Corporativismo</a:t>
            </a:r>
          </a:p>
          <a:p>
            <a:pPr algn="just">
              <a:lnSpc>
                <a:spcPts val="2000"/>
              </a:lnSpc>
            </a:pPr>
            <a:endParaRPr lang="pt-BR" sz="20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Republicanismo</a:t>
            </a:r>
            <a:endParaRPr lang="en-US" sz="20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E7717F4-2B45-672B-F104-08392D85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41737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PREVIC e Conflitos - Governança e Gestão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F35C042-6079-DC19-E403-1C023EAC183D}"/>
              </a:ext>
            </a:extLst>
          </p:cNvPr>
          <p:cNvSpPr/>
          <p:nvPr/>
        </p:nvSpPr>
        <p:spPr>
          <a:xfrm>
            <a:off x="5784615" y="1862357"/>
            <a:ext cx="2922356" cy="1241062"/>
          </a:xfrm>
          <a:prstGeom prst="rect">
            <a:avLst/>
          </a:prstGeom>
          <a:solidFill>
            <a:srgbClr val="0E4C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</a:rPr>
              <a:t>CGU Controle interno</a:t>
            </a:r>
          </a:p>
          <a:p>
            <a:pPr algn="ctr"/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</a:rPr>
              <a:t>TCU controle externo</a:t>
            </a:r>
          </a:p>
          <a:p>
            <a:pPr algn="ctr"/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</a:rPr>
              <a:t>AGU Controle e compliance jurídico</a:t>
            </a:r>
          </a:p>
          <a:p>
            <a:pPr algn="ctr"/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CONJUR – procuradoria ministério</a:t>
            </a:r>
          </a:p>
        </p:txBody>
      </p:sp>
    </p:spTree>
    <p:extLst>
      <p:ext uri="{BB962C8B-B14F-4D97-AF65-F5344CB8AC3E}">
        <p14:creationId xmlns:p14="http://schemas.microsoft.com/office/powerpoint/2010/main" val="248593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4E5CBF-1EA8-CEC4-2F6A-84E8FA636CD5}"/>
              </a:ext>
            </a:extLst>
          </p:cNvPr>
          <p:cNvSpPr txBox="1"/>
          <p:nvPr/>
        </p:nvSpPr>
        <p:spPr>
          <a:xfrm>
            <a:off x="96049" y="184147"/>
            <a:ext cx="8852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92F47"/>
                </a:solidFill>
                <a:latin typeface="Source Sans Pro" panose="020B0503030403020204" pitchFamily="34" charset="0"/>
              </a:rPr>
              <a:t>Distribuição Ativos Resolução CMN 4994 – 09/2023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322AA49-E653-9F39-9505-D61034954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01" y="645460"/>
            <a:ext cx="8690641" cy="378822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BFA2393-A45B-D929-A007-8F2F97F0B3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4812"/>
            <a:ext cx="9143999" cy="485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71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9F509F0A-1504-55D3-7C1C-F78FDB8CFF29}"/>
              </a:ext>
            </a:extLst>
          </p:cNvPr>
          <p:cNvSpPr txBox="1"/>
          <p:nvPr/>
        </p:nvSpPr>
        <p:spPr>
          <a:xfrm>
            <a:off x="383241" y="1196787"/>
            <a:ext cx="8227355" cy="3314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0"/>
              </a:lnSpc>
            </a:pPr>
            <a:r>
              <a:rPr lang="pt-BR" sz="20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Ato regular de gestão</a:t>
            </a:r>
          </a:p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  <a:latin typeface="Montserrat" panose="00000500000000000000" pitchFamily="50" charset="0"/>
            </a:endParaRPr>
          </a:p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Aquele ato praticado por integrantes dos órgãos de governança da entidade de boa-fé e em cumprimento do seu dever fiduciário em relação aos participantes e assistidos.</a:t>
            </a:r>
          </a:p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Deve ser praticado dentro de suas atribuições e poderes, sem violação da lei, do estatuto e do regulamento dos planos de benefícios.</a:t>
            </a:r>
          </a:p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171450" indent="-171450" algn="just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Devem ser consideradas, para devida avaliação do ato regular de gestão, exclusivamente as informações e dados disponíveis para o gestor à época em que a decisão foi tomada, competindo à entidade manter registro dos documentos que suportem a tomada de decisão e posterior monitoramento.</a:t>
            </a: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2060"/>
              </a:solidFill>
              <a:latin typeface="Montserrat" panose="00000500000000000000" pitchFamily="50" charset="0"/>
            </a:endParaRPr>
          </a:p>
          <a:p>
            <a:pPr marL="171450" indent="-171450">
              <a:lnSpc>
                <a:spcPts val="2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Montserrat" panose="00000500000000000000" pitchFamily="50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E7717F4-2B45-672B-F104-08392D85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Decreto Sancionador 4942/2003 - Revisão</a:t>
            </a:r>
          </a:p>
        </p:txBody>
      </p:sp>
    </p:spTree>
    <p:extLst>
      <p:ext uri="{BB962C8B-B14F-4D97-AF65-F5344CB8AC3E}">
        <p14:creationId xmlns:p14="http://schemas.microsoft.com/office/powerpoint/2010/main" val="274375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062C-DB5A-CA57-F62E-D6CA1034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Decreto Sancionador 4942/2003 - Revisão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D087FCE4-F1EE-BE2A-223D-AED285044C31}"/>
              </a:ext>
            </a:extLst>
          </p:cNvPr>
          <p:cNvSpPr txBox="1"/>
          <p:nvPr/>
        </p:nvSpPr>
        <p:spPr>
          <a:xfrm>
            <a:off x="404513" y="1048839"/>
            <a:ext cx="8081926" cy="347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pt-BR" sz="1800" u="sng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Revisão com base nas normas correlatas de supervisores financeiros </a:t>
            </a:r>
          </a:p>
          <a:p>
            <a:pPr algn="just"/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(CVM, BACEN, SUSEP etc);</a:t>
            </a: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Fortalecimento da Previc: aplicação de valores republicanos;</a:t>
            </a: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Revisão das regras de interrupção da prescrição e infrações continuadas.</a:t>
            </a:r>
            <a:endParaRPr lang="pt-BR" sz="1800" u="sng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u="sng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u="sng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Fortalecimento da Supervisão Baseada em Risco (Banco Mundial)</a:t>
            </a:r>
          </a:p>
          <a:p>
            <a:pPr algn="just">
              <a:lnSpc>
                <a:spcPct val="200000"/>
              </a:lnSpc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7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062C-DB5A-CA57-F62E-D6CA1034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Decreto Sancionador 4942/2003 - Revisão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57ABF014-FE0F-F3E8-A4C6-D00C66D92D9F}"/>
              </a:ext>
            </a:extLst>
          </p:cNvPr>
          <p:cNvSpPr txBox="1"/>
          <p:nvPr/>
        </p:nvSpPr>
        <p:spPr>
          <a:xfrm>
            <a:off x="397928" y="1113249"/>
            <a:ext cx="8212667" cy="347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indent="-22860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Aperfeiçoamento das Normas Processuais do PAS </a:t>
            </a:r>
          </a:p>
          <a:p>
            <a:pPr algn="just"/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(Processo administrativo sancionador)</a:t>
            </a: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Gradação das penalidades e multas, considerando atenuantes e agravantes</a:t>
            </a: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Eliminação Blacklist</a:t>
            </a: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18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22860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TAC – correção de procedimentos</a:t>
            </a:r>
          </a:p>
          <a:p>
            <a:pPr algn="just">
              <a:lnSpc>
                <a:spcPct val="200000"/>
              </a:lnSpc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84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062C-DB5A-CA57-F62E-D6CA1034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Governança – Revisão do Decreto 7.213 de 2010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8CF5E863-FD2B-4E8C-86BD-C35B9EA1E3AC}"/>
              </a:ext>
            </a:extLst>
          </p:cNvPr>
          <p:cNvSpPr txBox="1"/>
          <p:nvPr/>
        </p:nvSpPr>
        <p:spPr>
          <a:xfrm>
            <a:off x="311700" y="1017725"/>
            <a:ext cx="8081926" cy="3431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28600" indent="-228600" algn="just" defTabSz="457200">
              <a:buClrTx/>
              <a:buFont typeface="Arial" panose="020B0604020202020204" pitchFamily="34" charset="0"/>
              <a:buChar char="•"/>
              <a:defRPr/>
            </a:pPr>
            <a:r>
              <a:rPr lang="pt-BR" sz="1800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Retirar Previc do CRPC (atualmente está na produção do auto de infração e também na Câmara de Recursos, um erro de Governança Corporativa);</a:t>
            </a:r>
          </a:p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endParaRPr lang="pt-BR" sz="1800" kern="12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BR" sz="1800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Aumento da participação da sociedade civil;</a:t>
            </a:r>
          </a:p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endParaRPr lang="pt-BR" sz="1800" kern="12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BR" sz="1800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Redução da participação governamental (relativa).</a:t>
            </a:r>
          </a:p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endParaRPr lang="pt-BR" sz="1800" kern="1200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228600" indent="-228600" algn="just" defTabSz="457200">
              <a:lnSpc>
                <a:spcPct val="15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pt-BR" sz="1800" kern="12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Fim do voto minerva ou pró réu</a:t>
            </a:r>
          </a:p>
          <a:p>
            <a:pPr algn="just" defTabSz="457200">
              <a:lnSpc>
                <a:spcPct val="200000"/>
              </a:lnSpc>
              <a:buClrTx/>
              <a:defRPr/>
            </a:pPr>
            <a:endParaRPr lang="en-US" sz="1250" kern="1200" dirty="0">
              <a:solidFill>
                <a:srgbClr val="002060"/>
              </a:solidFill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61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3062C-DB5A-CA57-F62E-D6CA1034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Resoluções CMN 3792/09, 4661/18 e 4994/22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8CF5E863-FD2B-4E8C-86BD-C35B9EA1E3AC}"/>
              </a:ext>
            </a:extLst>
          </p:cNvPr>
          <p:cNvSpPr txBox="1"/>
          <p:nvPr/>
        </p:nvSpPr>
        <p:spPr>
          <a:xfrm>
            <a:off x="311700" y="1364089"/>
            <a:ext cx="8081926" cy="1156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Dispõe sobre as diretrizes de aplicação dos recursos garantidores dos planos administrados pelas entidades fechadas de previdência complementar.</a:t>
            </a:r>
          </a:p>
          <a:p>
            <a:pPr algn="just" defTabSz="457200">
              <a:lnSpc>
                <a:spcPct val="200000"/>
              </a:lnSpc>
              <a:buClrTx/>
              <a:defRPr/>
            </a:pPr>
            <a:endParaRPr lang="en-US" sz="1250" kern="1200" dirty="0">
              <a:solidFill>
                <a:srgbClr val="002060"/>
              </a:solidFill>
              <a:latin typeface="Open Sans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668DD65-C955-9207-39F1-50BFA4DAE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84" y="2443260"/>
            <a:ext cx="3443015" cy="186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01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A15AEEE-4D70-2CE7-B26A-2434921AAB19}"/>
              </a:ext>
            </a:extLst>
          </p:cNvPr>
          <p:cNvSpPr txBox="1"/>
          <p:nvPr/>
        </p:nvSpPr>
        <p:spPr>
          <a:xfrm>
            <a:off x="267188" y="175052"/>
            <a:ext cx="88768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500" b="1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Res. CMN nº 4.994, de 2022 – </a:t>
            </a:r>
            <a:r>
              <a:rPr lang="pt-BR" sz="2500" b="1" u="sng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Alocação em FIP</a:t>
            </a:r>
            <a:br>
              <a:rPr lang="pt-BR" sz="2500" b="1" u="sng" dirty="0">
                <a:solidFill>
                  <a:srgbClr val="092F47"/>
                </a:solidFill>
                <a:latin typeface="Montserrat" panose="00000500000000000000" pitchFamily="50" charset="0"/>
                <a:cs typeface="Calibri"/>
              </a:rPr>
            </a:br>
            <a:endParaRPr lang="pt-BR" sz="2500" b="1" u="sng" dirty="0">
              <a:solidFill>
                <a:srgbClr val="092F47"/>
              </a:solidFill>
              <a:latin typeface="Montserrat" panose="00000500000000000000" pitchFamily="50" charset="0"/>
              <a:ea typeface="+mn-ea"/>
              <a:cs typeface="Calibri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5585BF9-BF5C-93D3-A603-82B220B623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802620"/>
              </p:ext>
            </p:extLst>
          </p:nvPr>
        </p:nvGraphicFramePr>
        <p:xfrm>
          <a:off x="286238" y="830510"/>
          <a:ext cx="8245585" cy="377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BA2133CA-57C1-1998-50C1-EE8C1A6CB578}"/>
              </a:ext>
            </a:extLst>
          </p:cNvPr>
          <p:cNvSpPr txBox="1"/>
          <p:nvPr/>
        </p:nvSpPr>
        <p:spPr>
          <a:xfrm>
            <a:off x="286238" y="951763"/>
            <a:ext cx="821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1800" dirty="0">
                <a:solidFill>
                  <a:srgbClr val="092F47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Alocação em FIP em relação ao total de recursos garantidores</a:t>
            </a:r>
            <a:endParaRPr lang="pt-BR" sz="1800" u="sng" dirty="0">
              <a:solidFill>
                <a:srgbClr val="092F47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F35C042-6079-DC19-E403-1C023EAC183D}"/>
              </a:ext>
            </a:extLst>
          </p:cNvPr>
          <p:cNvSpPr/>
          <p:nvPr/>
        </p:nvSpPr>
        <p:spPr>
          <a:xfrm>
            <a:off x="6660860" y="1270203"/>
            <a:ext cx="1770077" cy="1477773"/>
          </a:xfrm>
          <a:prstGeom prst="rect">
            <a:avLst/>
          </a:prstGeom>
          <a:solidFill>
            <a:srgbClr val="0E4C7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Source Sans Pro" panose="020B0503030403020204" pitchFamily="34" charset="0"/>
                <a:ea typeface="Source Sans Pro" panose="020B0503030403020204" pitchFamily="34" charset="0"/>
              </a:rPr>
              <a:t>Das 15 maiores EFPC, 13  excluíram de suas Políticas de  Investimentos inversões em FIP</a:t>
            </a:r>
          </a:p>
        </p:txBody>
      </p:sp>
    </p:spTree>
    <p:extLst>
      <p:ext uri="{BB962C8B-B14F-4D97-AF65-F5344CB8AC3E}">
        <p14:creationId xmlns:p14="http://schemas.microsoft.com/office/powerpoint/2010/main" val="604900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857</Words>
  <Application>Microsoft Office PowerPoint</Application>
  <PresentationFormat>Apresentação na tela (16:9)</PresentationFormat>
  <Paragraphs>256</Paragraphs>
  <Slides>15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Montserrat</vt:lpstr>
      <vt:lpstr>Open Sans</vt:lpstr>
      <vt:lpstr>Source Sans Pro</vt:lpstr>
      <vt:lpstr>Wingdings</vt:lpstr>
      <vt:lpstr>Simple Light</vt:lpstr>
      <vt:lpstr>Personalizar design</vt:lpstr>
      <vt:lpstr>Apresentação do PowerPoint</vt:lpstr>
      <vt:lpstr>PREVIC e Conflitos - Governança e Gestão </vt:lpstr>
      <vt:lpstr>Apresentação do PowerPoint</vt:lpstr>
      <vt:lpstr>Decreto Sancionador 4942/2003 - Revisão</vt:lpstr>
      <vt:lpstr>Decreto Sancionador 4942/2003 - Revisão</vt:lpstr>
      <vt:lpstr>Decreto Sancionador 4942/2003 - Revisão</vt:lpstr>
      <vt:lpstr>Governança – Revisão do Decreto 7.213 de 2010</vt:lpstr>
      <vt:lpstr>Resoluções CMN 3792/09, 4661/18 e 4994/22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Luiz Fonseca Frischeisen - PREVICDF</dc:creator>
  <cp:lastModifiedBy>Francisco José Freire Ribeiro - PREVICDF</cp:lastModifiedBy>
  <cp:revision>46</cp:revision>
  <dcterms:modified xsi:type="dcterms:W3CDTF">2023-11-28T16:48:27Z</dcterms:modified>
</cp:coreProperties>
</file>