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1"/>
  </p:notesMasterIdLst>
  <p:handoutMasterIdLst>
    <p:handoutMasterId r:id="rId42"/>
  </p:handoutMasterIdLst>
  <p:sldIdLst>
    <p:sldId id="416" r:id="rId2"/>
    <p:sldId id="417" r:id="rId3"/>
    <p:sldId id="418" r:id="rId4"/>
    <p:sldId id="419" r:id="rId5"/>
    <p:sldId id="420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45" r:id="rId31"/>
    <p:sldId id="446" r:id="rId32"/>
    <p:sldId id="447" r:id="rId33"/>
    <p:sldId id="448" r:id="rId34"/>
    <p:sldId id="449" r:id="rId35"/>
    <p:sldId id="450" r:id="rId36"/>
    <p:sldId id="451" r:id="rId37"/>
    <p:sldId id="452" r:id="rId38"/>
    <p:sldId id="453" r:id="rId39"/>
    <p:sldId id="454" r:id="rId40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B45DECF-F226-4959-827E-F008925CC585}">
          <p14:sldIdLst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C044B"/>
    <a:srgbClr val="FFCCFF"/>
    <a:srgbClr val="FFCCCC"/>
    <a:srgbClr val="EAB200"/>
    <a:srgbClr val="D6A300"/>
    <a:srgbClr val="DB671F"/>
    <a:srgbClr val="B1491F"/>
    <a:srgbClr val="C75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84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" y="144"/>
      </p:cViewPr>
      <p:guideLst>
        <p:guide orient="horz" pos="2137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182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06557-2018-4E88-92CF-4E6D3798426A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5C99B-42C0-4569-9C4D-D5D9241CE5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15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AE1CC-4170-42C6-A045-C1878B98AFA7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3010E-DFFC-4A1F-8AEE-AF9364D616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87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C64DC-D5DF-47CD-99AE-6C8334C028A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29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70D9C9-5B42-4D53-A92E-FDCCA10CD17A}" type="slidenum">
              <a:rPr lang="pt-BR" altLang="pt-BR"/>
              <a:pPr eaLnBrk="1" hangingPunct="1"/>
              <a:t>25</a:t>
            </a:fld>
            <a:endParaRPr lang="pt-BR" altLang="pt-BR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697163" y="509588"/>
            <a:ext cx="45307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3227388"/>
            <a:ext cx="7285038" cy="3060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7960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361452-AB53-4F60-B1FC-5E4CA2FBB60C}" type="slidenum">
              <a:rPr lang="pt-BR" altLang="pt-BR"/>
              <a:pPr eaLnBrk="1" hangingPunct="1"/>
              <a:t>26</a:t>
            </a:fld>
            <a:endParaRPr lang="pt-BR" altLang="pt-BR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697163" y="509588"/>
            <a:ext cx="45307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3227388"/>
            <a:ext cx="7285038" cy="3060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068475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A698C7-A6F8-4E77-A3F7-6E0823268689}" type="slidenum">
              <a:rPr lang="pt-BR" altLang="pt-BR"/>
              <a:pPr eaLnBrk="1" hangingPunct="1"/>
              <a:t>37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77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69F8EE-3A31-4A7F-86CE-619E9104894C}" type="slidenum">
              <a:rPr lang="pt-BR" altLang="pt-BR"/>
              <a:pPr eaLnBrk="1" hangingPunct="1"/>
              <a:t>10</a:t>
            </a:fld>
            <a:endParaRPr lang="pt-BR" altLang="pt-BR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697163" y="509588"/>
            <a:ext cx="45307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3227388"/>
            <a:ext cx="7285038" cy="306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1564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4D2F90-03EF-40AE-A240-9A35E9F806C2}" type="slidenum">
              <a:rPr lang="pt-BR" altLang="pt-BR"/>
              <a:pPr eaLnBrk="1" hangingPunct="1"/>
              <a:t>13</a:t>
            </a:fld>
            <a:endParaRPr lang="pt-BR" altLang="pt-BR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697163" y="509588"/>
            <a:ext cx="45307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3227388"/>
            <a:ext cx="7285038" cy="306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024039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B8F77E-4836-452D-93B8-DA562F5C37F1}" type="slidenum">
              <a:rPr lang="pt-BR" altLang="pt-BR"/>
              <a:pPr eaLnBrk="1" hangingPunct="1"/>
              <a:t>14</a:t>
            </a:fld>
            <a:endParaRPr lang="pt-BR" altLang="pt-BR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697163" y="509588"/>
            <a:ext cx="45307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3227388"/>
            <a:ext cx="7285038" cy="306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55895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EEFC33-2219-4E48-8A90-D79BCD5FE656}" type="slidenum">
              <a:rPr lang="pt-BR" altLang="pt-BR"/>
              <a:pPr eaLnBrk="1" hangingPunct="1"/>
              <a:t>15</a:t>
            </a:fld>
            <a:endParaRPr lang="pt-BR" altLang="pt-BR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697163" y="509588"/>
            <a:ext cx="45307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3227388"/>
            <a:ext cx="7285038" cy="306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870420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45DEF2-9A51-461A-A60B-D5AF75158D91}" type="slidenum">
              <a:rPr lang="pt-BR" altLang="pt-BR"/>
              <a:pPr eaLnBrk="1" hangingPunct="1"/>
              <a:t>16</a:t>
            </a:fld>
            <a:endParaRPr lang="pt-BR" altLang="pt-BR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697163" y="509588"/>
            <a:ext cx="45307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3227388"/>
            <a:ext cx="7285038" cy="306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649873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6E1D76-994C-4442-933C-3BB7F8908222}" type="slidenum">
              <a:rPr lang="pt-BR" altLang="pt-BR"/>
              <a:pPr eaLnBrk="1" hangingPunct="1"/>
              <a:t>17</a:t>
            </a:fld>
            <a:endParaRPr lang="pt-BR" altLang="pt-BR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697163" y="509588"/>
            <a:ext cx="45307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3227388"/>
            <a:ext cx="7285038" cy="306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99835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1C7E61-66BB-45CE-B570-BCF72A68E4F7}" type="slidenum">
              <a:rPr lang="pt-BR" altLang="pt-BR"/>
              <a:pPr eaLnBrk="1" hangingPunct="1"/>
              <a:t>23</a:t>
            </a:fld>
            <a:endParaRPr lang="pt-BR" altLang="pt-BR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697163" y="509588"/>
            <a:ext cx="45307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3227388"/>
            <a:ext cx="7285038" cy="306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608579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10F528-BD98-41CC-8D9E-E60865194CD2}" type="slidenum">
              <a:rPr lang="pt-BR" altLang="pt-BR"/>
              <a:pPr eaLnBrk="1" hangingPunct="1"/>
              <a:t>24</a:t>
            </a:fld>
            <a:endParaRPr lang="pt-BR" altLang="pt-BR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697163" y="509588"/>
            <a:ext cx="45307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3227388"/>
            <a:ext cx="7285038" cy="3060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19000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51424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99392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602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697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824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3" b="73611"/>
          <a:stretch>
            <a:fillRect/>
          </a:stretch>
        </p:blipFill>
        <p:spPr bwMode="auto">
          <a:xfrm>
            <a:off x="10293350" y="0"/>
            <a:ext cx="1898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850" y="6351588"/>
            <a:ext cx="3048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11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3" b="73611"/>
          <a:stretch>
            <a:fillRect/>
          </a:stretch>
        </p:blipFill>
        <p:spPr bwMode="auto">
          <a:xfrm>
            <a:off x="10293350" y="0"/>
            <a:ext cx="1898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850" y="6351588"/>
            <a:ext cx="3048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04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407988" y="504825"/>
            <a:ext cx="11382375" cy="1588"/>
          </a:xfrm>
          <a:prstGeom prst="line">
            <a:avLst/>
          </a:prstGeom>
          <a:noFill/>
          <a:ln w="9360">
            <a:solidFill>
              <a:srgbClr val="2C7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5" name="Grupo 9"/>
          <p:cNvGrpSpPr>
            <a:grpSpLocks/>
          </p:cNvGrpSpPr>
          <p:nvPr userDrawn="1"/>
        </p:nvGrpSpPr>
        <p:grpSpPr bwMode="auto">
          <a:xfrm>
            <a:off x="0" y="6294438"/>
            <a:ext cx="12192000" cy="563562"/>
            <a:chOff x="0" y="6294120"/>
            <a:chExt cx="12192000" cy="563880"/>
          </a:xfrm>
        </p:grpSpPr>
        <p:sp>
          <p:nvSpPr>
            <p:cNvPr id="6" name="Retângulo 10"/>
            <p:cNvSpPr/>
            <p:nvPr userDrawn="1"/>
          </p:nvSpPr>
          <p:spPr bwMode="auto">
            <a:xfrm>
              <a:off x="0" y="6294120"/>
              <a:ext cx="5486400" cy="563880"/>
            </a:xfrm>
            <a:prstGeom prst="rect">
              <a:avLst/>
            </a:prstGeom>
            <a:gradFill flip="none" rotWithShape="1">
              <a:gsLst>
                <a:gs pos="0">
                  <a:srgbClr val="0175B1"/>
                </a:gs>
                <a:gs pos="100000">
                  <a:srgbClr val="004D7A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 eaLnBrk="1" hangingPunct="1">
                <a:lnSpc>
                  <a:spcPct val="64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7" name="Retângulo 11"/>
            <p:cNvSpPr/>
            <p:nvPr userDrawn="1"/>
          </p:nvSpPr>
          <p:spPr bwMode="auto">
            <a:xfrm flipH="1">
              <a:off x="6705600" y="6295747"/>
              <a:ext cx="5486400" cy="562253"/>
            </a:xfrm>
            <a:prstGeom prst="rect">
              <a:avLst/>
            </a:prstGeom>
            <a:gradFill flip="none" rotWithShape="1">
              <a:gsLst>
                <a:gs pos="0">
                  <a:srgbClr val="0175B1"/>
                </a:gs>
                <a:gs pos="100000">
                  <a:srgbClr val="004D7A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 eaLnBrk="1" hangingPunct="1">
                <a:lnSpc>
                  <a:spcPct val="64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pic>
          <p:nvPicPr>
            <p:cNvPr id="8" name="Imagem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9895" y="6294864"/>
              <a:ext cx="1296185" cy="56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CaixaDeTexto 13"/>
          <p:cNvSpPr txBox="1">
            <a:spLocks noChangeArrowheads="1"/>
          </p:cNvSpPr>
          <p:nvPr userDrawn="1"/>
        </p:nvSpPr>
        <p:spPr bwMode="auto">
          <a:xfrm>
            <a:off x="655638" y="153988"/>
            <a:ext cx="108664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1400" b="1">
                <a:solidFill>
                  <a:srgbClr val="2C7C9F"/>
                </a:solidFill>
                <a:latin typeface="Arial Black" panose="020B0A04020102020204" pitchFamily="34" charset="0"/>
              </a:rPr>
              <a:t>MINISTÉRIO DO PLANEJAMENTO, DESENVOLVIMENTO e GESTÃO</a:t>
            </a:r>
            <a:endParaRPr lang="pt-BR" sz="1400" b="1">
              <a:solidFill>
                <a:srgbClr val="2C7C9F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ixaDeTexto 1"/>
          <p:cNvSpPr txBox="1"/>
          <p:nvPr userDrawn="1"/>
        </p:nvSpPr>
        <p:spPr>
          <a:xfrm>
            <a:off x="11422063" y="6391275"/>
            <a:ext cx="5603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fld id="{F7A162A9-1019-414E-AF19-BB783C9FA546}" type="slidenum">
              <a:rPr lang="pt-BR" altLang="pt-BR" smtClean="0">
                <a:solidFill>
                  <a:srgbClr val="F2F2F2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‹nº›</a:t>
            </a:fld>
            <a:endParaRPr lang="pt-BR" altLang="pt-BR">
              <a:solidFill>
                <a:srgbClr val="F2F2F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C7C9F"/>
              </a:buClr>
              <a:buSzPct val="100000"/>
              <a:buFont typeface="Arial" pitchFamily="34" charset="0"/>
              <a:buChar char="»"/>
              <a:defRPr sz="2800">
                <a:latin typeface="Calibri" pitchFamily="34" charset="0"/>
                <a:cs typeface="Calibri" pitchFamily="34" charset="0"/>
              </a:defRPr>
            </a:lvl1pPr>
            <a:lvl2pPr>
              <a:buClrTx/>
              <a:buFont typeface="Courier New" pitchFamily="49" charset="0"/>
              <a:buChar char="o"/>
              <a:defRPr sz="2400">
                <a:latin typeface="Calibri" pitchFamily="34" charset="0"/>
                <a:cs typeface="Calibri" pitchFamily="34" charset="0"/>
              </a:defRPr>
            </a:lvl2pPr>
            <a:lvl3pPr>
              <a:buClrTx/>
              <a:buFont typeface="Arial" pitchFamily="34" charset="0"/>
              <a:buChar char="—"/>
              <a:defRPr sz="2000">
                <a:latin typeface="Calibri" pitchFamily="34" charset="0"/>
                <a:cs typeface="Calibri" pitchFamily="34" charset="0"/>
              </a:defRPr>
            </a:lvl3pPr>
            <a:lvl4pPr>
              <a:buClrTx/>
              <a:defRPr sz="1800">
                <a:latin typeface="Calibri" pitchFamily="34" charset="0"/>
                <a:cs typeface="Calibri" pitchFamily="34" charset="0"/>
              </a:defRPr>
            </a:lvl4pPr>
            <a:lvl5pPr>
              <a:buClrTx/>
              <a:defRPr sz="18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10399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407988" y="504825"/>
            <a:ext cx="11382375" cy="1588"/>
          </a:xfrm>
          <a:prstGeom prst="line">
            <a:avLst/>
          </a:prstGeom>
          <a:noFill/>
          <a:ln w="9360">
            <a:solidFill>
              <a:srgbClr val="2C7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5" name="Grupo 9"/>
          <p:cNvGrpSpPr>
            <a:grpSpLocks/>
          </p:cNvGrpSpPr>
          <p:nvPr userDrawn="1"/>
        </p:nvGrpSpPr>
        <p:grpSpPr bwMode="auto">
          <a:xfrm>
            <a:off x="0" y="6294438"/>
            <a:ext cx="12192000" cy="563562"/>
            <a:chOff x="0" y="6294120"/>
            <a:chExt cx="12192000" cy="563880"/>
          </a:xfrm>
        </p:grpSpPr>
        <p:sp>
          <p:nvSpPr>
            <p:cNvPr id="6" name="Retângulo 10"/>
            <p:cNvSpPr/>
            <p:nvPr userDrawn="1"/>
          </p:nvSpPr>
          <p:spPr bwMode="auto">
            <a:xfrm>
              <a:off x="0" y="6294120"/>
              <a:ext cx="5486400" cy="563880"/>
            </a:xfrm>
            <a:prstGeom prst="rect">
              <a:avLst/>
            </a:prstGeom>
            <a:gradFill flip="none" rotWithShape="1">
              <a:gsLst>
                <a:gs pos="0">
                  <a:srgbClr val="0175B1"/>
                </a:gs>
                <a:gs pos="100000">
                  <a:srgbClr val="004D7A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 eaLnBrk="1" hangingPunct="1">
                <a:lnSpc>
                  <a:spcPct val="64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7" name="Retângulo 11"/>
            <p:cNvSpPr/>
            <p:nvPr userDrawn="1"/>
          </p:nvSpPr>
          <p:spPr bwMode="auto">
            <a:xfrm flipH="1">
              <a:off x="6705600" y="6295747"/>
              <a:ext cx="5486400" cy="562253"/>
            </a:xfrm>
            <a:prstGeom prst="rect">
              <a:avLst/>
            </a:prstGeom>
            <a:gradFill flip="none" rotWithShape="1">
              <a:gsLst>
                <a:gs pos="0">
                  <a:srgbClr val="0175B1"/>
                </a:gs>
                <a:gs pos="100000">
                  <a:srgbClr val="004D7A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 eaLnBrk="1" hangingPunct="1">
                <a:lnSpc>
                  <a:spcPct val="64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pic>
          <p:nvPicPr>
            <p:cNvPr id="8" name="Imagem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9895" y="6294864"/>
              <a:ext cx="1296185" cy="56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CaixaDeTexto 13"/>
          <p:cNvSpPr txBox="1">
            <a:spLocks noChangeArrowheads="1"/>
          </p:cNvSpPr>
          <p:nvPr userDrawn="1"/>
        </p:nvSpPr>
        <p:spPr bwMode="auto">
          <a:xfrm>
            <a:off x="655638" y="153988"/>
            <a:ext cx="108664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1400" b="1">
                <a:solidFill>
                  <a:srgbClr val="2C7C9F"/>
                </a:solidFill>
                <a:latin typeface="Arial Black" panose="020B0A04020102020204" pitchFamily="34" charset="0"/>
              </a:rPr>
              <a:t>MINISTÉRIO DO PLANEJAMENTO, DESENVOLVIMENTO e GESTÃO</a:t>
            </a:r>
            <a:endParaRPr lang="pt-BR" sz="1400" b="1">
              <a:solidFill>
                <a:srgbClr val="2C7C9F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ixaDeTexto 1"/>
          <p:cNvSpPr txBox="1"/>
          <p:nvPr userDrawn="1"/>
        </p:nvSpPr>
        <p:spPr>
          <a:xfrm>
            <a:off x="11422063" y="6391275"/>
            <a:ext cx="5603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fld id="{F7A162A9-1019-414E-AF19-BB783C9FA546}" type="slidenum">
              <a:rPr lang="pt-BR" altLang="pt-BR" smtClean="0">
                <a:solidFill>
                  <a:srgbClr val="F2F2F2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‹nº›</a:t>
            </a:fld>
            <a:endParaRPr lang="pt-BR" altLang="pt-BR">
              <a:solidFill>
                <a:srgbClr val="F2F2F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C7C9F"/>
              </a:buClr>
              <a:buSzPct val="100000"/>
              <a:buFont typeface="Arial" pitchFamily="34" charset="0"/>
              <a:buChar char="»"/>
              <a:defRPr sz="2800">
                <a:latin typeface="Calibri" pitchFamily="34" charset="0"/>
                <a:cs typeface="Calibri" pitchFamily="34" charset="0"/>
              </a:defRPr>
            </a:lvl1pPr>
            <a:lvl2pPr>
              <a:buClrTx/>
              <a:buFont typeface="Courier New" pitchFamily="49" charset="0"/>
              <a:buChar char="o"/>
              <a:defRPr sz="2400">
                <a:latin typeface="Calibri" pitchFamily="34" charset="0"/>
                <a:cs typeface="Calibri" pitchFamily="34" charset="0"/>
              </a:defRPr>
            </a:lvl2pPr>
            <a:lvl3pPr>
              <a:buClrTx/>
              <a:buFont typeface="Arial" pitchFamily="34" charset="0"/>
              <a:buChar char="—"/>
              <a:defRPr sz="2000">
                <a:latin typeface="Calibri" pitchFamily="34" charset="0"/>
                <a:cs typeface="Calibri" pitchFamily="34" charset="0"/>
              </a:defRPr>
            </a:lvl3pPr>
            <a:lvl4pPr>
              <a:buClrTx/>
              <a:defRPr sz="1800">
                <a:latin typeface="Calibri" pitchFamily="34" charset="0"/>
                <a:cs typeface="Calibri" pitchFamily="34" charset="0"/>
              </a:defRPr>
            </a:lvl4pPr>
            <a:lvl5pPr>
              <a:buClrTx/>
              <a:defRPr sz="18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79705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407988" y="504825"/>
            <a:ext cx="11382375" cy="1588"/>
          </a:xfrm>
          <a:prstGeom prst="line">
            <a:avLst/>
          </a:prstGeom>
          <a:noFill/>
          <a:ln w="9360">
            <a:solidFill>
              <a:srgbClr val="2C7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5" name="Grupo 9"/>
          <p:cNvGrpSpPr>
            <a:grpSpLocks/>
          </p:cNvGrpSpPr>
          <p:nvPr userDrawn="1"/>
        </p:nvGrpSpPr>
        <p:grpSpPr bwMode="auto">
          <a:xfrm>
            <a:off x="0" y="6294438"/>
            <a:ext cx="12192000" cy="563562"/>
            <a:chOff x="0" y="6294120"/>
            <a:chExt cx="12192000" cy="563880"/>
          </a:xfrm>
        </p:grpSpPr>
        <p:sp>
          <p:nvSpPr>
            <p:cNvPr id="6" name="Retângulo 10"/>
            <p:cNvSpPr/>
            <p:nvPr userDrawn="1"/>
          </p:nvSpPr>
          <p:spPr bwMode="auto">
            <a:xfrm>
              <a:off x="0" y="6294120"/>
              <a:ext cx="5486400" cy="563880"/>
            </a:xfrm>
            <a:prstGeom prst="rect">
              <a:avLst/>
            </a:prstGeom>
            <a:gradFill flip="none" rotWithShape="1">
              <a:gsLst>
                <a:gs pos="0">
                  <a:srgbClr val="0175B1"/>
                </a:gs>
                <a:gs pos="100000">
                  <a:srgbClr val="004D7A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 eaLnBrk="1" hangingPunct="1">
                <a:lnSpc>
                  <a:spcPct val="64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7" name="Retângulo 11"/>
            <p:cNvSpPr/>
            <p:nvPr userDrawn="1"/>
          </p:nvSpPr>
          <p:spPr bwMode="auto">
            <a:xfrm flipH="1">
              <a:off x="6705600" y="6295747"/>
              <a:ext cx="5486400" cy="562253"/>
            </a:xfrm>
            <a:prstGeom prst="rect">
              <a:avLst/>
            </a:prstGeom>
            <a:gradFill flip="none" rotWithShape="1">
              <a:gsLst>
                <a:gs pos="0">
                  <a:srgbClr val="0175B1"/>
                </a:gs>
                <a:gs pos="100000">
                  <a:srgbClr val="004D7A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 eaLnBrk="1" hangingPunct="1">
                <a:lnSpc>
                  <a:spcPct val="64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pic>
          <p:nvPicPr>
            <p:cNvPr id="8" name="Imagem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9895" y="6294864"/>
              <a:ext cx="1296185" cy="56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CaixaDeTexto 13"/>
          <p:cNvSpPr txBox="1">
            <a:spLocks noChangeArrowheads="1"/>
          </p:cNvSpPr>
          <p:nvPr userDrawn="1"/>
        </p:nvSpPr>
        <p:spPr bwMode="auto">
          <a:xfrm>
            <a:off x="655638" y="153988"/>
            <a:ext cx="108664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1400" b="1">
                <a:solidFill>
                  <a:srgbClr val="2C7C9F"/>
                </a:solidFill>
                <a:latin typeface="Arial Black" panose="020B0A04020102020204" pitchFamily="34" charset="0"/>
              </a:rPr>
              <a:t>MINISTÉRIO DO PLANEJAMENTO, DESENVOLVIMENTO e GESTÃO</a:t>
            </a:r>
            <a:endParaRPr lang="pt-BR" sz="1400" b="1">
              <a:solidFill>
                <a:srgbClr val="2C7C9F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ixaDeTexto 1"/>
          <p:cNvSpPr txBox="1"/>
          <p:nvPr userDrawn="1"/>
        </p:nvSpPr>
        <p:spPr>
          <a:xfrm>
            <a:off x="11422063" y="6391275"/>
            <a:ext cx="5603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fld id="{F7A162A9-1019-414E-AF19-BB783C9FA546}" type="slidenum">
              <a:rPr lang="pt-BR" altLang="pt-BR" smtClean="0">
                <a:solidFill>
                  <a:srgbClr val="F2F2F2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‹nº›</a:t>
            </a:fld>
            <a:endParaRPr lang="pt-BR" altLang="pt-BR">
              <a:solidFill>
                <a:srgbClr val="F2F2F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C7C9F"/>
              </a:buClr>
              <a:buSzPct val="100000"/>
              <a:buFont typeface="Arial" pitchFamily="34" charset="0"/>
              <a:buChar char="»"/>
              <a:defRPr sz="2800">
                <a:latin typeface="Calibri" pitchFamily="34" charset="0"/>
                <a:cs typeface="Calibri" pitchFamily="34" charset="0"/>
              </a:defRPr>
            </a:lvl1pPr>
            <a:lvl2pPr>
              <a:buClrTx/>
              <a:buFont typeface="Courier New" pitchFamily="49" charset="0"/>
              <a:buChar char="o"/>
              <a:defRPr sz="2400">
                <a:latin typeface="Calibri" pitchFamily="34" charset="0"/>
                <a:cs typeface="Calibri" pitchFamily="34" charset="0"/>
              </a:defRPr>
            </a:lvl2pPr>
            <a:lvl3pPr>
              <a:buClrTx/>
              <a:buFont typeface="Arial" pitchFamily="34" charset="0"/>
              <a:buChar char="—"/>
              <a:defRPr sz="2000">
                <a:latin typeface="Calibri" pitchFamily="34" charset="0"/>
                <a:cs typeface="Calibri" pitchFamily="34" charset="0"/>
              </a:defRPr>
            </a:lvl3pPr>
            <a:lvl4pPr>
              <a:buClrTx/>
              <a:defRPr sz="1800">
                <a:latin typeface="Calibri" pitchFamily="34" charset="0"/>
                <a:cs typeface="Calibri" pitchFamily="34" charset="0"/>
              </a:defRPr>
            </a:lvl4pPr>
            <a:lvl5pPr>
              <a:buClrTx/>
              <a:defRPr sz="18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40706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3" b="73611"/>
          <a:stretch/>
        </p:blipFill>
        <p:spPr>
          <a:xfrm>
            <a:off x="10293184" y="0"/>
            <a:ext cx="1898816" cy="18097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273" y="6351981"/>
            <a:ext cx="3048000" cy="38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11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3" b="73611"/>
          <a:stretch/>
        </p:blipFill>
        <p:spPr>
          <a:xfrm>
            <a:off x="10293184" y="0"/>
            <a:ext cx="1898816" cy="18097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273" y="6351981"/>
            <a:ext cx="3048000" cy="38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3" b="73611"/>
          <a:stretch/>
        </p:blipFill>
        <p:spPr>
          <a:xfrm>
            <a:off x="10293184" y="0"/>
            <a:ext cx="1898816" cy="18097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273" y="6351981"/>
            <a:ext cx="3048000" cy="38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88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337"/>
            <a:ext cx="9696659" cy="747348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60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67493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601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03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684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627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94240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484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0" y="70337"/>
            <a:ext cx="9696659" cy="8237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2031" y="1318846"/>
            <a:ext cx="11324492" cy="4858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3" b="73611"/>
          <a:stretch>
            <a:fillRect/>
          </a:stretch>
        </p:blipFill>
        <p:spPr bwMode="auto">
          <a:xfrm>
            <a:off x="10293350" y="0"/>
            <a:ext cx="1898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850" y="6351588"/>
            <a:ext cx="3048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448376" y="6354009"/>
            <a:ext cx="384081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1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ln>
            <a:noFill/>
          </a:ln>
          <a:solidFill>
            <a:schemeClr val="bg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o_Microsoft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esau.mendes@planejamento.gov.b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0" y="4350731"/>
            <a:ext cx="1702051" cy="72689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561975"/>
            <a:ext cx="6076950" cy="43434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 flipH="1">
            <a:off x="-337358" y="4291897"/>
            <a:ext cx="2104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Indicadores </a:t>
            </a:r>
          </a:p>
          <a:p>
            <a:pPr algn="ctr">
              <a:defRPr/>
            </a:pPr>
            <a:r>
              <a:rPr lang="pt-BR" altLang="pt-B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pt-BR" altLang="pt-BR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</a:p>
          <a:p>
            <a:pPr algn="ctr">
              <a:defRPr/>
            </a:pPr>
            <a:r>
              <a:rPr lang="pt-BR" altLang="pt-BR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Desempenho</a:t>
            </a:r>
            <a:endParaRPr lang="pt-B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895475" y="4395996"/>
            <a:ext cx="84010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altLang="pt-BR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SISTEMA DE MEDIÇÃO DO DESEMPENHO INSTITUCIONAL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68082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ágono 7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037" name="Rectangle 8"/>
          <p:cNvSpPr>
            <a:spLocks noChangeArrowheads="1"/>
          </p:cNvSpPr>
          <p:nvPr/>
        </p:nvSpPr>
        <p:spPr bwMode="auto">
          <a:xfrm>
            <a:off x="1838227" y="1284270"/>
            <a:ext cx="9294829" cy="1494255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pt-BR" altLang="pt-BR" b="1" dirty="0">
                <a:latin typeface="+mn-lt"/>
              </a:rPr>
              <a:t>Medições de desempenho - </a:t>
            </a:r>
            <a:r>
              <a:rPr lang="pt-BR" altLang="pt-BR" dirty="0">
                <a:latin typeface="+mn-lt"/>
              </a:rPr>
              <a:t>são efetuadas quando os aspectos do desempenho podem ser mensurados diretamente e quantificados com facilidade.</a:t>
            </a:r>
          </a:p>
          <a:p>
            <a:pPr eaLnBrk="1" hangingPunct="1">
              <a:lnSpc>
                <a:spcPct val="65000"/>
              </a:lnSpc>
              <a:spcBef>
                <a:spcPts val="1200"/>
              </a:spcBef>
              <a:defRPr/>
            </a:pPr>
            <a:r>
              <a:rPr lang="pt-BR" altLang="pt-BR" b="1" dirty="0"/>
              <a:t>Exemplos:</a:t>
            </a:r>
          </a:p>
          <a:p>
            <a:pPr marL="285750" indent="-285750" eaLnBrk="1" hangingPunct="1">
              <a:lnSpc>
                <a:spcPct val="6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dirty="0"/>
              <a:t>Quilometragem de estradas conservadas;</a:t>
            </a:r>
          </a:p>
          <a:p>
            <a:pPr marL="285750" indent="-285750" eaLnBrk="1" hangingPunct="1">
              <a:lnSpc>
                <a:spcPct val="6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dirty="0"/>
              <a:t>Número de alunos matriculados no 1º grau.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838227" y="3841427"/>
            <a:ext cx="9294829" cy="2185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t-BR" altLang="pt-BR" b="1" dirty="0"/>
              <a:t>Indicadores de desempenho - </a:t>
            </a:r>
            <a:r>
              <a:rPr lang="pt-BR" altLang="pt-BR" dirty="0"/>
              <a:t>São utilizados quando não é possível efetuar tais mensurações, de forma direta. São uma alternativa para a medição do desempenho, embora não forneçam uma mensuração direta dos resultados.</a:t>
            </a:r>
          </a:p>
          <a:p>
            <a:pPr>
              <a:spcBef>
                <a:spcPts val="600"/>
              </a:spcBef>
              <a:defRPr/>
            </a:pPr>
            <a:r>
              <a:rPr lang="pt-BR" altLang="pt-BR" b="1" dirty="0"/>
              <a:t>Exemplo: </a:t>
            </a:r>
          </a:p>
          <a:p>
            <a:pPr>
              <a:spcBef>
                <a:spcPts val="600"/>
              </a:spcBef>
              <a:defRPr/>
            </a:pPr>
            <a:r>
              <a:rPr lang="pt-BR" altLang="pt-BR" b="1" dirty="0"/>
              <a:t>Índice de repetência na 1ª série do 1º grau</a:t>
            </a:r>
            <a:r>
              <a:rPr lang="pt-BR" altLang="pt-BR" dirty="0"/>
              <a:t>, como um dos fatores a serem considerados na formação de um indicador de desempenho para medir a efetividade do ensino de 1º grau.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8732" y="785086"/>
            <a:ext cx="1237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457200">
              <a:spcBef>
                <a:spcPct val="0"/>
              </a:spcBef>
              <a:defRPr/>
            </a:pPr>
            <a:r>
              <a:rPr lang="pt-BR" altLang="pt-B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Indicadores</a:t>
            </a:r>
            <a:endParaRPr lang="pt-B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69392" y="558198"/>
            <a:ext cx="5453216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920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ágono 6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0519" y="2007993"/>
            <a:ext cx="9087436" cy="2909887"/>
          </a:xfrm>
        </p:spPr>
        <p:txBody>
          <a:bodyPr>
            <a:normAutofit fontScale="77500" lnSpcReduction="20000"/>
          </a:bodyPr>
          <a:lstStyle/>
          <a:p>
            <a:pPr marL="180975" indent="-180975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pt-BR" altLang="pt-BR" b="1" dirty="0">
                <a:solidFill>
                  <a:srgbClr val="000000"/>
                </a:solidFill>
                <a:cs typeface="Times New Roman" panose="02020603050405020304" pitchFamily="18" charset="0"/>
              </a:rPr>
              <a:t>A organização possui 08 funcionários (</a:t>
            </a:r>
            <a:r>
              <a:rPr lang="pt-BR" altLang="pt-BR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ig</a:t>
            </a:r>
            <a:r>
              <a:rPr lang="pt-BR" altLang="pt-BR" b="1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pPr marL="180975" indent="-180975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pt-BR" altLang="pt-BR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O índice de absenteísmo anual é de 1 % (id)</a:t>
            </a:r>
          </a:p>
          <a:p>
            <a:pPr marL="180975" indent="-180975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pt-BR" altLang="pt-BR" b="1" dirty="0">
                <a:solidFill>
                  <a:srgbClr val="000000"/>
                </a:solidFill>
                <a:cs typeface="Times New Roman" panose="02020603050405020304" pitchFamily="18" charset="0"/>
              </a:rPr>
              <a:t>A organização foi contratada para realizar 10 projetos (</a:t>
            </a:r>
            <a:r>
              <a:rPr lang="pt-BR" altLang="pt-BR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ig</a:t>
            </a:r>
            <a:r>
              <a:rPr lang="pt-BR" altLang="pt-BR" b="1" dirty="0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</a:p>
          <a:p>
            <a:pPr marL="180975" indent="-180975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pt-BR" altLang="pt-BR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90% dos projetos foram concluídos dentro do prazo estabelecido  (id)</a:t>
            </a:r>
          </a:p>
          <a:p>
            <a:pPr marL="180975" indent="-180975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pt-BR" altLang="pt-BR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90% dos projetos não caíram em exigência (id)</a:t>
            </a:r>
          </a:p>
          <a:p>
            <a:pPr marL="180975" indent="-180975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pt-BR" altLang="pt-BR" b="1" dirty="0">
                <a:solidFill>
                  <a:srgbClr val="000000"/>
                </a:solidFill>
                <a:cs typeface="Times New Roman" panose="02020603050405020304" pitchFamily="18" charset="0"/>
              </a:rPr>
              <a:t>A organização possui atualmente 60 clientes (</a:t>
            </a:r>
            <a:r>
              <a:rPr lang="pt-BR" altLang="pt-BR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ig</a:t>
            </a:r>
            <a:r>
              <a:rPr lang="pt-BR" altLang="pt-BR" b="1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pPr marL="180975" indent="-180975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pt-BR" altLang="pt-BR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95% dos clientes estão muito satisfeitos com a qualidade do serviço (id)</a:t>
            </a: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1726607" y="1340963"/>
            <a:ext cx="85095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None/>
              <a:defRPr/>
            </a:pPr>
            <a:r>
              <a:rPr lang="pt-BR" altLang="pt-BR" sz="2400" dirty="0">
                <a:solidFill>
                  <a:srgbClr val="0000FF"/>
                </a:solidFill>
                <a:latin typeface="+mj-lt"/>
                <a:cs typeface="Arial" pitchFamily="34" charset="0"/>
              </a:rPr>
              <a:t>Informações gerenciais e indicadores de desempenho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00519" y="5071622"/>
            <a:ext cx="9323109" cy="1631208"/>
          </a:xfrm>
          <a:prstGeom prst="rect">
            <a:avLst/>
          </a:prstGeom>
          <a:gradFill rotWithShape="0">
            <a:gsLst>
              <a:gs pos="0">
                <a:srgbClr val="E5FFFF"/>
              </a:gs>
              <a:gs pos="50000">
                <a:srgbClr val="FFFFFF"/>
              </a:gs>
              <a:gs pos="100000">
                <a:srgbClr val="E5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t-BR" altLang="pt-BR" sz="2000" dirty="0">
                <a:latin typeface="+mn-lt"/>
                <a:sym typeface="CommonBullets"/>
              </a:rPr>
              <a:t>Um conjunto de dados </a:t>
            </a:r>
            <a:r>
              <a:rPr lang="pt-BR" altLang="pt-BR" sz="2000" b="1" dirty="0">
                <a:solidFill>
                  <a:srgbClr val="0000FF"/>
                </a:solidFill>
                <a:sym typeface="CommonBullets"/>
              </a:rPr>
              <a:t>isolado, </a:t>
            </a:r>
            <a:r>
              <a:rPr lang="pt-BR" altLang="pt-BR" sz="2000" dirty="0">
                <a:latin typeface="+mn-lt"/>
                <a:sym typeface="CommonBullets"/>
              </a:rPr>
              <a:t>mostrando os resultados atingidos por uma instituição, não diz nada a respeito do desempenho da mesma, a menos que seja </a:t>
            </a:r>
            <a:r>
              <a:rPr lang="pt-BR" altLang="pt-BR" sz="2000" b="1" dirty="0">
                <a:solidFill>
                  <a:srgbClr val="0000FF"/>
                </a:solidFill>
                <a:sym typeface="CommonBullets"/>
              </a:rPr>
              <a:t>confrontado</a:t>
            </a:r>
            <a:r>
              <a:rPr lang="pt-BR" altLang="pt-BR" sz="2000" dirty="0">
                <a:latin typeface="+mn-lt"/>
                <a:sym typeface="CommonBullets"/>
              </a:rPr>
              <a:t> com metas ou padrões pré-estabelecidos, ou realizada uma </a:t>
            </a:r>
            <a:r>
              <a:rPr lang="pt-BR" altLang="pt-BR" sz="2000" b="1" dirty="0">
                <a:solidFill>
                  <a:srgbClr val="0000FF"/>
                </a:solidFill>
                <a:sym typeface="CommonBullets"/>
              </a:rPr>
              <a:t>comparação</a:t>
            </a:r>
            <a:r>
              <a:rPr lang="pt-BR" altLang="pt-BR" sz="2000" dirty="0">
                <a:solidFill>
                  <a:srgbClr val="DD0720"/>
                </a:solidFill>
                <a:latin typeface="+mn-lt"/>
                <a:sym typeface="CommonBullets"/>
              </a:rPr>
              <a:t> </a:t>
            </a:r>
            <a:r>
              <a:rPr lang="pt-BR" altLang="pt-BR" sz="2000" dirty="0">
                <a:latin typeface="+mn-lt"/>
                <a:sym typeface="CommonBullets"/>
              </a:rPr>
              <a:t>com os resultados atingidos em períodos anteriores, obtendo-se assim uma série histórica para análise.</a:t>
            </a:r>
            <a:endParaRPr lang="pt-BR" altLang="pt-BR" sz="2000" b="1" dirty="0">
              <a:latin typeface="+mn-lt"/>
              <a:sym typeface="CommonBullet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58732" y="785086"/>
            <a:ext cx="1237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457200">
              <a:spcBef>
                <a:spcPct val="0"/>
              </a:spcBef>
              <a:defRPr/>
            </a:pPr>
            <a:r>
              <a:rPr lang="pt-BR" altLang="pt-B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Indicadores</a:t>
            </a:r>
            <a:endParaRPr lang="pt-B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369392" y="558198"/>
            <a:ext cx="5453216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36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7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7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03" grpId="0" build="p" bldLvl="2" autoUpdateAnimBg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ágono 5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56098" name="Text Box 2"/>
          <p:cNvSpPr txBox="1">
            <a:spLocks noChangeArrowheads="1"/>
          </p:cNvSpPr>
          <p:nvPr/>
        </p:nvSpPr>
        <p:spPr bwMode="auto">
          <a:xfrm>
            <a:off x="1776844" y="2119872"/>
            <a:ext cx="8562111" cy="315871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81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47750" indent="-381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92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b="1" dirty="0" smtClean="0">
                <a:latin typeface="+mn-lt"/>
              </a:rPr>
              <a:t>Medida</a:t>
            </a:r>
            <a:r>
              <a:rPr lang="pt-BR" sz="2000" dirty="0">
                <a:latin typeface="+mn-lt"/>
              </a:rPr>
              <a:t>: grandeza qualitativa ou quantitativa que permite classificar as características, resultados e consequências dos produtos, processos ou sistemas;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latin typeface="+mn-lt"/>
              </a:rPr>
              <a:t>Fórmula</a:t>
            </a:r>
            <a:r>
              <a:rPr lang="pt-BR" sz="2000" dirty="0">
                <a:latin typeface="+mn-lt"/>
              </a:rPr>
              <a:t>: padrão matemático que expressa a forma de realização do calculo;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latin typeface="+mn-lt"/>
              </a:rPr>
              <a:t>Índice</a:t>
            </a:r>
            <a:r>
              <a:rPr lang="pt-BR" sz="2000" dirty="0">
                <a:latin typeface="+mn-lt"/>
              </a:rPr>
              <a:t> (número): valor de um indicador em determinado momento;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latin typeface="+mn-lt"/>
              </a:rPr>
              <a:t>Padrão de comparação</a:t>
            </a:r>
            <a:r>
              <a:rPr lang="pt-BR" sz="2000" dirty="0">
                <a:latin typeface="+mn-lt"/>
              </a:rPr>
              <a:t>: índice arbitrário e aceitável para uma avaliação comparativa de padrão de cumprimento; e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latin typeface="+mn-lt"/>
              </a:rPr>
              <a:t>Meta</a:t>
            </a:r>
            <a:r>
              <a:rPr lang="pt-BR" sz="2000" dirty="0">
                <a:latin typeface="+mn-lt"/>
              </a:rPr>
              <a:t>: índice (número) orientado por um indicador em relação a um padrão de comparação a ser alcançado durante certo período.</a:t>
            </a:r>
            <a:endParaRPr lang="pt-BR" altLang="pt-BR" sz="2000" dirty="0">
              <a:solidFill>
                <a:srgbClr val="FF99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76844" y="1430322"/>
            <a:ext cx="3595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dirty="0">
                <a:solidFill>
                  <a:srgbClr val="0000FF"/>
                </a:solidFill>
                <a:latin typeface="+mj-lt"/>
                <a:cs typeface="Arial" pitchFamily="34" charset="0"/>
              </a:rPr>
              <a:t>Componentes Básicos:</a:t>
            </a:r>
          </a:p>
        </p:txBody>
      </p:sp>
      <p:sp>
        <p:nvSpPr>
          <p:cNvPr id="7" name="Retângulo 6"/>
          <p:cNvSpPr/>
          <p:nvPr/>
        </p:nvSpPr>
        <p:spPr>
          <a:xfrm>
            <a:off x="158732" y="785086"/>
            <a:ext cx="1237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457200">
              <a:spcBef>
                <a:spcPct val="0"/>
              </a:spcBef>
              <a:defRPr/>
            </a:pPr>
            <a:r>
              <a:rPr lang="pt-BR" altLang="pt-B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Indicadores</a:t>
            </a:r>
            <a:endParaRPr lang="pt-B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69392" y="558198"/>
            <a:ext cx="5453216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121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ágono 14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013" name="AutoShape 20"/>
          <p:cNvSpPr>
            <a:spLocks noChangeArrowheads="1"/>
          </p:cNvSpPr>
          <p:nvPr/>
        </p:nvSpPr>
        <p:spPr bwMode="auto">
          <a:xfrm>
            <a:off x="5969000" y="2125663"/>
            <a:ext cx="228600" cy="1943100"/>
          </a:xfrm>
          <a:prstGeom prst="downArrow">
            <a:avLst>
              <a:gd name="adj1" fmla="val 50000"/>
              <a:gd name="adj2" fmla="val 23319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43017" name="AutoShape 18"/>
          <p:cNvSpPr>
            <a:spLocks noChangeArrowheads="1"/>
          </p:cNvSpPr>
          <p:nvPr/>
        </p:nvSpPr>
        <p:spPr bwMode="auto">
          <a:xfrm>
            <a:off x="5976938" y="4508500"/>
            <a:ext cx="220662" cy="1873250"/>
          </a:xfrm>
          <a:prstGeom prst="upArrow">
            <a:avLst>
              <a:gd name="adj1" fmla="val 50000"/>
              <a:gd name="adj2" fmla="val 2337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8" name="Retângulo 17"/>
          <p:cNvSpPr/>
          <p:nvPr/>
        </p:nvSpPr>
        <p:spPr>
          <a:xfrm>
            <a:off x="158732" y="785086"/>
            <a:ext cx="1237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457200">
              <a:spcBef>
                <a:spcPct val="0"/>
              </a:spcBef>
              <a:defRPr/>
            </a:pPr>
            <a:r>
              <a:rPr lang="pt-BR" altLang="pt-B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Indicadores</a:t>
            </a:r>
            <a:endParaRPr lang="pt-B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369392" y="558198"/>
            <a:ext cx="5453216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754948" y="2004596"/>
            <a:ext cx="2900362" cy="2234027"/>
            <a:chOff x="1754948" y="2004596"/>
            <a:chExt cx="2900362" cy="2234027"/>
          </a:xfrm>
        </p:grpSpPr>
        <p:sp>
          <p:nvSpPr>
            <p:cNvPr id="43022" name="Rectangle 14"/>
            <p:cNvSpPr>
              <a:spLocks noChangeArrowheads="1"/>
            </p:cNvSpPr>
            <p:nvPr/>
          </p:nvSpPr>
          <p:spPr bwMode="auto">
            <a:xfrm>
              <a:off x="1754948" y="3253959"/>
              <a:ext cx="2900362" cy="984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3" tIns="45716" rIns="91433" bIns="45716">
              <a:spAutoFit/>
            </a:bodyPr>
            <a:lstStyle>
              <a:lvl1pPr marL="190500" indent="-1905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ts val="600"/>
                </a:spcBef>
                <a:buNone/>
              </a:pPr>
              <a:r>
                <a:rPr lang="pt-BR" altLang="pt-BR" sz="1600" b="1" dirty="0">
                  <a:latin typeface="Arial" panose="020B0604020202020204" pitchFamily="34" charset="0"/>
                </a:rPr>
                <a:t>Custo:</a:t>
              </a:r>
            </a:p>
            <a:p>
              <a:pPr eaLnBrk="1" hangingPunct="1">
                <a:spcBef>
                  <a:spcPts val="600"/>
                </a:spcBef>
                <a:buNone/>
              </a:pPr>
              <a:r>
                <a:rPr lang="pt-BR" altLang="pt-BR" sz="1600" dirty="0">
                  <a:latin typeface="Comic Sans MS" panose="030F0702030302020204" pitchFamily="66" charset="0"/>
                </a:rPr>
                <a:t>- Custo unitário</a:t>
              </a:r>
            </a:p>
            <a:p>
              <a:pPr eaLnBrk="1" hangingPunct="1">
                <a:spcBef>
                  <a:spcPts val="600"/>
                </a:spcBef>
                <a:buNone/>
              </a:pPr>
              <a:r>
                <a:rPr lang="pt-BR" altLang="pt-BR" sz="1600" dirty="0">
                  <a:latin typeface="Comic Sans MS" panose="030F0702030302020204" pitchFamily="66" charset="0"/>
                </a:rPr>
                <a:t>- Custo total programado</a:t>
              </a:r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1565" y="2004596"/>
              <a:ext cx="1332654" cy="1249363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/>
        </p:nvGrpSpPr>
        <p:grpSpPr>
          <a:xfrm>
            <a:off x="7075488" y="2125663"/>
            <a:ext cx="2341562" cy="2113009"/>
            <a:chOff x="7075488" y="2125663"/>
            <a:chExt cx="2341562" cy="2113009"/>
          </a:xfrm>
        </p:grpSpPr>
        <p:sp>
          <p:nvSpPr>
            <p:cNvPr id="43023" name="Rectangle 4"/>
            <p:cNvSpPr>
              <a:spLocks noChangeArrowheads="1"/>
            </p:cNvSpPr>
            <p:nvPr/>
          </p:nvSpPr>
          <p:spPr bwMode="auto">
            <a:xfrm>
              <a:off x="7075488" y="3253667"/>
              <a:ext cx="2341562" cy="985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3" tIns="45716" rIns="91433" bIns="45716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ts val="600"/>
                </a:spcBef>
                <a:buNone/>
              </a:pPr>
              <a:r>
                <a:rPr lang="pt-BR" altLang="pt-BR" sz="1600" b="1" dirty="0"/>
                <a:t>Tempo:</a:t>
              </a:r>
            </a:p>
            <a:p>
              <a:pPr eaLnBrk="1" hangingPunct="1">
                <a:spcBef>
                  <a:spcPts val="600"/>
                </a:spcBef>
                <a:buNone/>
              </a:pPr>
              <a:r>
                <a:rPr lang="pt-BR" altLang="pt-BR" sz="1600" dirty="0">
                  <a:latin typeface="Comic Sans MS" panose="030F0702030302020204" pitchFamily="66" charset="0"/>
                </a:rPr>
                <a:t>- Prazos estabelecidos</a:t>
              </a:r>
            </a:p>
            <a:p>
              <a:pPr eaLnBrk="1" hangingPunct="1">
                <a:spcBef>
                  <a:spcPts val="600"/>
                </a:spcBef>
                <a:buNone/>
              </a:pPr>
              <a:r>
                <a:rPr lang="pt-BR" altLang="pt-BR" sz="1600" dirty="0">
                  <a:latin typeface="Comic Sans MS" panose="030F0702030302020204" pitchFamily="66" charset="0"/>
                </a:rPr>
                <a:t>- Tempo por tarefa</a:t>
              </a: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4618" y="2125663"/>
              <a:ext cx="1070982" cy="1070982"/>
            </a:xfrm>
            <a:prstGeom prst="rect">
              <a:avLst/>
            </a:prstGeom>
          </p:spPr>
        </p:pic>
      </p:grpSp>
      <p:grpSp>
        <p:nvGrpSpPr>
          <p:cNvPr id="10" name="Grupo 9"/>
          <p:cNvGrpSpPr/>
          <p:nvPr/>
        </p:nvGrpSpPr>
        <p:grpSpPr>
          <a:xfrm>
            <a:off x="1808457" y="4212817"/>
            <a:ext cx="2827337" cy="2165758"/>
            <a:chOff x="1808457" y="4212817"/>
            <a:chExt cx="2827337" cy="2165758"/>
          </a:xfrm>
        </p:grpSpPr>
        <p:sp>
          <p:nvSpPr>
            <p:cNvPr id="43014" name="Rectangle 7"/>
            <p:cNvSpPr>
              <a:spLocks noChangeArrowheads="1"/>
            </p:cNvSpPr>
            <p:nvPr/>
          </p:nvSpPr>
          <p:spPr bwMode="auto">
            <a:xfrm>
              <a:off x="1808457" y="5394325"/>
              <a:ext cx="2827337" cy="984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3" tIns="45716" rIns="91433" bIns="45716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ts val="600"/>
                </a:spcBef>
                <a:buNone/>
              </a:pPr>
              <a:r>
                <a:rPr lang="pt-BR" altLang="pt-BR" sz="1600" b="1" dirty="0"/>
                <a:t>Qualidade:</a:t>
              </a:r>
            </a:p>
            <a:p>
              <a:pPr algn="ctr" eaLnBrk="1" hangingPunct="1">
                <a:spcBef>
                  <a:spcPts val="600"/>
                </a:spcBef>
                <a:buNone/>
              </a:pPr>
              <a:r>
                <a:rPr lang="pt-BR" altLang="pt-BR" sz="1600" dirty="0">
                  <a:latin typeface="Comic Sans MS" panose="030F0702030302020204" pitchFamily="66" charset="0"/>
                </a:rPr>
                <a:t>- Satisfação do cliente</a:t>
              </a:r>
            </a:p>
            <a:p>
              <a:pPr algn="ctr" eaLnBrk="1" hangingPunct="1">
                <a:spcBef>
                  <a:spcPts val="600"/>
                </a:spcBef>
                <a:buNone/>
              </a:pPr>
              <a:r>
                <a:rPr lang="pt-BR" altLang="pt-BR" sz="1600" dirty="0">
                  <a:latin typeface="Comic Sans MS" panose="030F0702030302020204" pitchFamily="66" charset="0"/>
                </a:rPr>
                <a:t>- Padrões de qualidade</a:t>
              </a: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221" y="4212817"/>
              <a:ext cx="1055816" cy="1109050"/>
            </a:xfrm>
            <a:prstGeom prst="rect">
              <a:avLst/>
            </a:prstGeom>
          </p:spPr>
        </p:pic>
      </p:grpSp>
      <p:grpSp>
        <p:nvGrpSpPr>
          <p:cNvPr id="9" name="Grupo 8"/>
          <p:cNvGrpSpPr/>
          <p:nvPr/>
        </p:nvGrpSpPr>
        <p:grpSpPr>
          <a:xfrm>
            <a:off x="7239000" y="4296976"/>
            <a:ext cx="2178050" cy="2094873"/>
            <a:chOff x="7239000" y="4296976"/>
            <a:chExt cx="2178050" cy="2094873"/>
          </a:xfrm>
        </p:grpSpPr>
        <p:sp>
          <p:nvSpPr>
            <p:cNvPr id="43019" name="Rectangle 10"/>
            <p:cNvSpPr>
              <a:spLocks noChangeArrowheads="1"/>
            </p:cNvSpPr>
            <p:nvPr/>
          </p:nvSpPr>
          <p:spPr bwMode="auto">
            <a:xfrm>
              <a:off x="7239000" y="5407586"/>
              <a:ext cx="2178050" cy="9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3" tIns="45716" rIns="91433" bIns="45716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ts val="600"/>
                </a:spcBef>
                <a:buNone/>
              </a:pPr>
              <a:r>
                <a:rPr lang="pt-BR" altLang="pt-BR" sz="1600" b="1" dirty="0"/>
                <a:t>Quantidade:</a:t>
              </a:r>
            </a:p>
            <a:p>
              <a:pPr eaLnBrk="1" hangingPunct="1">
                <a:spcBef>
                  <a:spcPts val="600"/>
                </a:spcBef>
                <a:buNone/>
              </a:pPr>
              <a:r>
                <a:rPr lang="pt-BR" altLang="pt-BR" sz="1600" dirty="0">
                  <a:latin typeface="Comic Sans MS" panose="030F0702030302020204" pitchFamily="66" charset="0"/>
                </a:rPr>
                <a:t>- Produção total</a:t>
              </a:r>
            </a:p>
            <a:p>
              <a:pPr eaLnBrk="1" hangingPunct="1">
                <a:spcBef>
                  <a:spcPts val="600"/>
                </a:spcBef>
                <a:buNone/>
              </a:pPr>
              <a:r>
                <a:rPr lang="pt-BR" altLang="pt-BR" sz="1600" dirty="0">
                  <a:latin typeface="Comic Sans MS" panose="030F0702030302020204" pitchFamily="66" charset="0"/>
                </a:rPr>
                <a:t>- Demanda atendida</a:t>
              </a:r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7674" y="4296976"/>
              <a:ext cx="1161328" cy="1029595"/>
            </a:xfrm>
            <a:prstGeom prst="rect">
              <a:avLst/>
            </a:prstGeom>
          </p:spPr>
        </p:pic>
      </p:grpSp>
      <p:sp>
        <p:nvSpPr>
          <p:cNvPr id="6" name="Retângulo 5"/>
          <p:cNvSpPr/>
          <p:nvPr/>
        </p:nvSpPr>
        <p:spPr>
          <a:xfrm>
            <a:off x="1111543" y="1501888"/>
            <a:ext cx="3066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400" dirty="0">
                <a:solidFill>
                  <a:srgbClr val="0000FF"/>
                </a:solidFill>
                <a:latin typeface="+mj-lt"/>
                <a:cs typeface="Arial" pitchFamily="34" charset="0"/>
              </a:rPr>
              <a:t>Variáveis componentes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806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ágono 6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059" name="Retângulo 2"/>
          <p:cNvSpPr>
            <a:spLocks noChangeArrowheads="1"/>
          </p:cNvSpPr>
          <p:nvPr/>
        </p:nvSpPr>
        <p:spPr bwMode="auto">
          <a:xfrm>
            <a:off x="1992314" y="1628775"/>
            <a:ext cx="8207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None/>
              <a:defRPr/>
            </a:pPr>
            <a:r>
              <a:rPr lang="pt-BR" altLang="pt-BR" sz="2400" dirty="0">
                <a:solidFill>
                  <a:srgbClr val="0000FF"/>
                </a:solidFill>
                <a:latin typeface="+mj-lt"/>
                <a:cs typeface="Arial" pitchFamily="34" charset="0"/>
              </a:rPr>
              <a:t>Construção de Fórmulas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1992314" y="2541588"/>
            <a:ext cx="8207375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dirty="0"/>
              <a:t>A fórmula descreve como deve ser calculado o indicador, possibilitando clareza com as dimensões a serem avaliadas.</a:t>
            </a:r>
          </a:p>
          <a:p>
            <a:pPr>
              <a:defRPr/>
            </a:pPr>
            <a:endParaRPr lang="pt-BR" dirty="0"/>
          </a:p>
          <a:p>
            <a:pPr>
              <a:spcBef>
                <a:spcPts val="600"/>
              </a:spcBef>
              <a:defRPr/>
            </a:pPr>
            <a:r>
              <a:rPr lang="pt-BR" b="1" dirty="0"/>
              <a:t>A fórmula permite que o indicador seja: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dirty="0"/>
              <a:t>Inteligível;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dirty="0"/>
              <a:t>Interpretado uniformemente;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dirty="0"/>
              <a:t>Compatibilizado com o processo de coleta de dados;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dirty="0"/>
              <a:t>Específico quanto à interpretação dos resultados;  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dirty="0"/>
              <a:t>Apto em fornecer subsídios para o processo de tomada de decisão.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58732" y="785086"/>
            <a:ext cx="1237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457200">
              <a:spcBef>
                <a:spcPct val="0"/>
              </a:spcBef>
              <a:defRPr/>
            </a:pPr>
            <a:r>
              <a:rPr lang="pt-BR" altLang="pt-B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Indicadores</a:t>
            </a:r>
            <a:endParaRPr lang="pt-B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369392" y="558198"/>
            <a:ext cx="5453216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316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ágono 7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083" name="Retângulo 2"/>
          <p:cNvSpPr>
            <a:spLocks noChangeArrowheads="1"/>
          </p:cNvSpPr>
          <p:nvPr/>
        </p:nvSpPr>
        <p:spPr bwMode="auto">
          <a:xfrm>
            <a:off x="1992314" y="1628775"/>
            <a:ext cx="8207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None/>
              <a:defRPr/>
            </a:pPr>
            <a:r>
              <a:rPr lang="pt-BR" altLang="pt-BR" sz="2400" dirty="0">
                <a:solidFill>
                  <a:srgbClr val="0000FF"/>
                </a:solidFill>
                <a:latin typeface="+mj-lt"/>
                <a:cs typeface="Arial" pitchFamily="34" charset="0"/>
              </a:rPr>
              <a:t>Construção de Fórmulas</a:t>
            </a:r>
          </a:p>
        </p:txBody>
      </p:sp>
      <p:sp>
        <p:nvSpPr>
          <p:cNvPr id="2" name="Retângulo 1"/>
          <p:cNvSpPr/>
          <p:nvPr/>
        </p:nvSpPr>
        <p:spPr>
          <a:xfrm>
            <a:off x="1992314" y="2276476"/>
            <a:ext cx="8207375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pt-BR" dirty="0"/>
              <a:t>Cada fórmula possui </a:t>
            </a:r>
            <a:r>
              <a:rPr lang="pt-BR" b="1" dirty="0"/>
              <a:t>uma unidade de medida </a:t>
            </a:r>
            <a:r>
              <a:rPr lang="pt-BR" dirty="0"/>
              <a:t>que confere um significado ao resultado, possibilitando a análise do resultado obtido e a comparação com uma serie histórica.</a:t>
            </a:r>
          </a:p>
        </p:txBody>
      </p:sp>
      <p:sp>
        <p:nvSpPr>
          <p:cNvPr id="46085" name="Retângulo 3"/>
          <p:cNvSpPr>
            <a:spLocks noChangeArrowheads="1"/>
          </p:cNvSpPr>
          <p:nvPr/>
        </p:nvSpPr>
        <p:spPr bwMode="auto">
          <a:xfrm>
            <a:off x="2060575" y="3497264"/>
            <a:ext cx="8064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/>
              <a:t>As unidades de medida mais comuns são: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/>
              <a:t>1 - Indicadores Simples: </a:t>
            </a:r>
            <a:r>
              <a:rPr lang="pt-BR" altLang="pt-BR" sz="1800"/>
              <a:t>Representam um valor numérico atribuível a uma variável.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Não expressa a relação entre duas ou mais variáveis.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Exemplos: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‐ Números de alunos matriculados no ensino médio;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‐ Número de alunos aprovados no ensino fundamental;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‐ Número de novos postos de trabalhos criados.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8732" y="785086"/>
            <a:ext cx="1237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457200">
              <a:spcBef>
                <a:spcPct val="0"/>
              </a:spcBef>
              <a:defRPr/>
            </a:pPr>
            <a:r>
              <a:rPr lang="pt-BR" altLang="pt-B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Indicadores</a:t>
            </a:r>
            <a:endParaRPr lang="pt-B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69392" y="558198"/>
            <a:ext cx="5453216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445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ágono 7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107" name="Retângulo 2"/>
          <p:cNvSpPr>
            <a:spLocks noChangeArrowheads="1"/>
          </p:cNvSpPr>
          <p:nvPr/>
        </p:nvSpPr>
        <p:spPr bwMode="auto">
          <a:xfrm>
            <a:off x="1983847" y="1527171"/>
            <a:ext cx="8207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None/>
              <a:defRPr/>
            </a:pPr>
            <a:r>
              <a:rPr lang="pt-BR" altLang="pt-BR" sz="2400" dirty="0">
                <a:solidFill>
                  <a:srgbClr val="0000FF"/>
                </a:solidFill>
                <a:latin typeface="+mj-lt"/>
                <a:cs typeface="Arial" pitchFamily="34" charset="0"/>
              </a:rPr>
              <a:t>Construção de Fórmulas</a:t>
            </a:r>
          </a:p>
        </p:txBody>
      </p:sp>
      <p:sp>
        <p:nvSpPr>
          <p:cNvPr id="47108" name="Retângulo 1"/>
          <p:cNvSpPr>
            <a:spLocks noChangeArrowheads="1"/>
          </p:cNvSpPr>
          <p:nvPr/>
        </p:nvSpPr>
        <p:spPr bwMode="auto">
          <a:xfrm>
            <a:off x="1992314" y="2052639"/>
            <a:ext cx="82073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/>
              <a:t>As unidades de medida mais comuns são: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/>
              <a:t>2 - Indicadores Compostos: </a:t>
            </a:r>
            <a:r>
              <a:rPr lang="pt-BR" altLang="pt-BR" sz="1800" dirty="0"/>
              <a:t>expressam a relação entre duas ou mais variáveis.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/>
              <a:t>Tipos de indicadores compostos: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/>
              <a:t>2.1 - Proporção ou Coeficiente: </a:t>
            </a:r>
            <a:r>
              <a:rPr lang="pt-BR" altLang="pt-BR" sz="1800" dirty="0"/>
              <a:t>É o quociente/coeficiente entre o número de casos pertencentes a uma categoria e o total de casos considerados (número de ocorrências mais o número de não ocorrências).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/>
              <a:t>Exemplos: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/>
              <a:t>‐ Coeficiente de natalidade = número de nascidos / população total;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/>
              <a:t>‐ Coeficiente de mortalidade = número de óbitos / população total;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/>
              <a:t>‐ Coeficiente de evasão escolar = número de alunos evadidos / número inicial de matrículas realizadas.</a:t>
            </a:r>
            <a:endParaRPr lang="pt-BR" altLang="pt-BR" sz="1800" b="1" dirty="0"/>
          </a:p>
        </p:txBody>
      </p:sp>
      <p:sp>
        <p:nvSpPr>
          <p:cNvPr id="6" name="Retângulo 5"/>
          <p:cNvSpPr/>
          <p:nvPr/>
        </p:nvSpPr>
        <p:spPr>
          <a:xfrm>
            <a:off x="18854" y="785086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457200">
              <a:spcBef>
                <a:spcPct val="0"/>
              </a:spcBef>
              <a:defRPr/>
            </a:pPr>
            <a:r>
              <a:rPr lang="pt-BR" altLang="pt-BR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Indicadores</a:t>
            </a:r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69392" y="558198"/>
            <a:ext cx="5453216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437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ágono 7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131" name="Retângulo 2"/>
          <p:cNvSpPr>
            <a:spLocks noChangeArrowheads="1"/>
          </p:cNvSpPr>
          <p:nvPr/>
        </p:nvSpPr>
        <p:spPr bwMode="auto">
          <a:xfrm>
            <a:off x="1777142" y="1178124"/>
            <a:ext cx="8207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None/>
              <a:defRPr/>
            </a:pPr>
            <a:r>
              <a:rPr lang="pt-BR" altLang="pt-BR" sz="2400" dirty="0">
                <a:solidFill>
                  <a:srgbClr val="0000FF"/>
                </a:solidFill>
                <a:latin typeface="+mj-lt"/>
                <a:cs typeface="Arial" pitchFamily="34" charset="0"/>
              </a:rPr>
              <a:t>Construção de Fórmulas</a:t>
            </a:r>
          </a:p>
        </p:txBody>
      </p:sp>
      <p:sp>
        <p:nvSpPr>
          <p:cNvPr id="48132" name="Retângulo 1"/>
          <p:cNvSpPr>
            <a:spLocks noChangeArrowheads="1"/>
          </p:cNvSpPr>
          <p:nvPr/>
        </p:nvSpPr>
        <p:spPr bwMode="auto">
          <a:xfrm>
            <a:off x="1777142" y="1545425"/>
            <a:ext cx="10026863" cy="521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700" b="1" dirty="0"/>
              <a:t>2.2 - Porcentagem: </a:t>
            </a:r>
            <a:r>
              <a:rPr lang="pt-BR" altLang="pt-BR" sz="1700" dirty="0"/>
              <a:t>Obtida a partir do cálculo das proporções, simplesmente multiplicando o quociente obtido por 100. As porcentagens e proporções têm por objetivo principal criar comparações relativas destacando a participação de determinada parte no todo.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700" dirty="0"/>
              <a:t>Exemplo: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700" dirty="0"/>
              <a:t>‐ Porcentagem de alunos matriculados na 1ª série do ensino médio = (nº de alunos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700" dirty="0"/>
              <a:t>matriculados na primeira série do ensino médio / nº total de alunos matriculados no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700" dirty="0"/>
              <a:t>ensino médio) x 100.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8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700" b="1" dirty="0"/>
              <a:t>2.3 - Razão ou Índice: </a:t>
            </a:r>
            <a:r>
              <a:rPr lang="pt-BR" altLang="pt-BR" sz="1700" dirty="0"/>
              <a:t>A razão se define como A dividido por B. O termo razão é usado normalmente quando A e B representam categorias separadas e distintas. Este quociente é também chamado de índice, indicando tratar‐se de razão entre duas grandezas tais que uma não inclui a outra.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700" dirty="0"/>
              <a:t>Exemplos: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700" dirty="0"/>
              <a:t>‐ Densidade demográfica = População /superfície; e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700" dirty="0"/>
              <a:t>‐ Renda per capta = Renda / população</a:t>
            </a:r>
            <a:r>
              <a:rPr lang="pt-BR" altLang="pt-BR" sz="1700" dirty="0" smtClean="0"/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8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/>
              <a:t>2.4 - Taxa: </a:t>
            </a:r>
            <a:r>
              <a:rPr lang="pt-BR" altLang="pt-BR" sz="1600" dirty="0"/>
              <a:t>São coeficientes multiplicados por uma potência de 10 e seus múltiplos para melhorar a compreensão do indicador.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Exemplos: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‐ Taxa de mortalidade = Coeficiente de mortalidade x 1.000</a:t>
            </a:r>
            <a:r>
              <a:rPr lang="pt-BR" altLang="pt-BR" sz="1600" dirty="0" smtClean="0"/>
              <a:t>;</a:t>
            </a:r>
            <a:endParaRPr lang="pt-BR" altLang="pt-BR" sz="16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‐ Taxa de natalidade = Coeficiente de natalidade x 1.000; e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‐ Taxa de evasão escolar = Coeficiente de evasão escolar x 100</a:t>
            </a:r>
            <a:r>
              <a:rPr lang="pt-BR" altLang="pt-BR" sz="1600" dirty="0" smtClean="0"/>
              <a:t>.</a:t>
            </a:r>
            <a:endParaRPr lang="pt-BR" altLang="pt-BR" sz="1700" dirty="0"/>
          </a:p>
        </p:txBody>
      </p:sp>
      <p:sp>
        <p:nvSpPr>
          <p:cNvPr id="6" name="Retângulo 5"/>
          <p:cNvSpPr/>
          <p:nvPr/>
        </p:nvSpPr>
        <p:spPr>
          <a:xfrm>
            <a:off x="18854" y="785086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457200">
              <a:spcBef>
                <a:spcPct val="0"/>
              </a:spcBef>
              <a:defRPr/>
            </a:pPr>
            <a:r>
              <a:rPr lang="pt-BR" altLang="pt-BR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Indicadores</a:t>
            </a:r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69392" y="558198"/>
            <a:ext cx="5453216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865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ágono 6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06328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58125"/>
              </p:ext>
            </p:extLst>
          </p:nvPr>
        </p:nvGraphicFramePr>
        <p:xfrm>
          <a:off x="1785769" y="2181946"/>
          <a:ext cx="9337857" cy="4144098"/>
        </p:xfrm>
        <a:graphic>
          <a:graphicData uri="http://schemas.openxmlformats.org/drawingml/2006/table">
            <a:tbl>
              <a:tblPr/>
              <a:tblGrid>
                <a:gridCol w="2369181"/>
                <a:gridCol w="5639497"/>
                <a:gridCol w="1329179"/>
              </a:tblGrid>
              <a:tr h="49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Evento</a:t>
                      </a:r>
                    </a:p>
                  </a:txBody>
                  <a:tcPr marT="45738" marB="457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Fatores</a:t>
                      </a:r>
                    </a:p>
                  </a:txBody>
                  <a:tcPr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Medida</a:t>
                      </a:r>
                    </a:p>
                  </a:txBody>
                  <a:tcPr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665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Índice de Satisfação</a:t>
                      </a:r>
                    </a:p>
                  </a:txBody>
                  <a:tcPr marT="45738" marB="457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Nº reclamações/total de entregas no período</a:t>
                      </a:r>
                    </a:p>
                  </a:txBody>
                  <a:tcPr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511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Segurança</a:t>
                      </a:r>
                    </a:p>
                  </a:txBody>
                  <a:tcPr marT="45738" marB="457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Nº de incidentes no uso do produto/total de produtos em uso</a:t>
                      </a:r>
                    </a:p>
                  </a:txBody>
                  <a:tcPr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998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Tempo de Espera</a:t>
                      </a:r>
                    </a:p>
                  </a:txBody>
                  <a:tcPr marT="45738" marB="457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Tempo final (data de entrega) menos tempo inicial (data do pedido)/pedidos no período</a:t>
                      </a:r>
                    </a:p>
                  </a:txBody>
                  <a:tcPr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Nº médio</a:t>
                      </a:r>
                    </a:p>
                  </a:txBody>
                  <a:tcPr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305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Tempo de execução de um projeto</a:t>
                      </a:r>
                    </a:p>
                  </a:txBody>
                  <a:tcPr marT="45738" marB="457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Datas de aceitação (data prevista p/ entrega/nº de projetos no período</a:t>
                      </a:r>
                    </a:p>
                  </a:txBody>
                  <a:tcPr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Nº médio</a:t>
                      </a:r>
                    </a:p>
                  </a:txBody>
                  <a:tcPr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205" name="Retângulo 1"/>
          <p:cNvSpPr>
            <a:spLocks noChangeArrowheads="1"/>
          </p:cNvSpPr>
          <p:nvPr/>
        </p:nvSpPr>
        <p:spPr bwMode="auto">
          <a:xfrm>
            <a:off x="1699474" y="1267758"/>
            <a:ext cx="7299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pt-BR" altLang="pt-BR" sz="2400" dirty="0">
                <a:solidFill>
                  <a:srgbClr val="0000FF"/>
                </a:solidFill>
              </a:rPr>
              <a:t>Indicadores de desempenho a partir dos </a:t>
            </a:r>
            <a:r>
              <a:rPr lang="pt-BR" altLang="pt-BR" sz="2400" dirty="0" smtClean="0">
                <a:solidFill>
                  <a:srgbClr val="0000FF"/>
                </a:solidFill>
              </a:rPr>
              <a:t>usuários</a:t>
            </a:r>
            <a:endParaRPr lang="pt-BR" altLang="pt-BR" sz="2400" dirty="0">
              <a:solidFill>
                <a:srgbClr val="0000FF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8732" y="785086"/>
            <a:ext cx="1237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457200">
              <a:spcBef>
                <a:spcPct val="0"/>
              </a:spcBef>
              <a:defRPr/>
            </a:pPr>
            <a:r>
              <a:rPr lang="pt-BR" altLang="pt-B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Indicadores</a:t>
            </a:r>
            <a:endParaRPr lang="pt-B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69392" y="558198"/>
            <a:ext cx="5453216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93" y="910398"/>
            <a:ext cx="1718733" cy="11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4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ágono 8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07388" name="Group 92"/>
          <p:cNvGraphicFramePr>
            <a:graphicFrameLocks noGrp="1"/>
          </p:cNvGraphicFramePr>
          <p:nvPr>
            <p:extLst/>
          </p:nvPr>
        </p:nvGraphicFramePr>
        <p:xfrm>
          <a:off x="1781665" y="2007078"/>
          <a:ext cx="9737891" cy="3963985"/>
        </p:xfrm>
        <a:graphic>
          <a:graphicData uri="http://schemas.openxmlformats.org/drawingml/2006/table">
            <a:tbl>
              <a:tblPr/>
              <a:tblGrid>
                <a:gridCol w="2158739"/>
                <a:gridCol w="6419654"/>
                <a:gridCol w="1159498"/>
              </a:tblGrid>
              <a:tr h="488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Evento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Fatores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Medida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91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Redução de defeitos 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Partes e produtos defeituosos/partes e produtos produzidos no período (mês)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%/mês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91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Eliminação de perdas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Material perdido/material necessário por produto no período (mês)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%/mês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91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Contatos com clientes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Nº de contatos/quantidade de pedidos no período (mês)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%/mês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91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Devoluções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Nº de ordens de compra/quantidade de devoluções no período (mês)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%/mês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91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Eficiência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Nº de horas de máquina parada/nº de horas de capacidade produtiva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%/mês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91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Chamadas técnicas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Nº de chamadas p/ assistência técnica/tempo de uso do produto em garantia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Nº/ano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39" name="Retângulo 2"/>
          <p:cNvSpPr>
            <a:spLocks noChangeArrowheads="1"/>
          </p:cNvSpPr>
          <p:nvPr/>
        </p:nvSpPr>
        <p:spPr bwMode="auto">
          <a:xfrm>
            <a:off x="1664550" y="1312241"/>
            <a:ext cx="6264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pt-BR" altLang="pt-BR" sz="2400" dirty="0">
                <a:solidFill>
                  <a:srgbClr val="0000FF"/>
                </a:solidFill>
              </a:rPr>
              <a:t>Indicadores de desempenho a partir do processo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58732" y="785086"/>
            <a:ext cx="1237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457200">
              <a:spcBef>
                <a:spcPct val="0"/>
              </a:spcBef>
              <a:defRPr/>
            </a:pPr>
            <a:r>
              <a:rPr lang="pt-BR" altLang="pt-B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Indicadores</a:t>
            </a:r>
            <a:endParaRPr lang="pt-B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69392" y="558198"/>
            <a:ext cx="5453216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935" y="756714"/>
            <a:ext cx="1781621" cy="1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-88778" y="741286"/>
            <a:ext cx="1719309" cy="4216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t-BR" altLang="pt-BR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Reflexão</a:t>
            </a:r>
            <a:endParaRPr lang="pt-BR" altLang="pt-BR" sz="2400" b="1" u="sng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391055" y="2271329"/>
            <a:ext cx="7409895" cy="22775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pt-BR" altLang="pt-BR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“ Não se pode ensinar coisa </a:t>
            </a:r>
          </a:p>
          <a:p>
            <a:pPr algn="ctr" defTabSz="457200">
              <a:spcBef>
                <a:spcPct val="0"/>
              </a:spcBef>
              <a:defRPr/>
            </a:pPr>
            <a:r>
              <a:rPr lang="pt-BR" altLang="pt-BR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alguma a alguém. </a:t>
            </a:r>
          </a:p>
          <a:p>
            <a:pPr algn="ctr" defTabSz="457200">
              <a:spcBef>
                <a:spcPct val="0"/>
              </a:spcBef>
              <a:defRPr/>
            </a:pPr>
            <a:r>
              <a:rPr lang="pt-BR" altLang="pt-BR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Pode-se ajudar a descobrir.”</a:t>
            </a:r>
          </a:p>
          <a:p>
            <a:pPr algn="r" defTabSz="457200">
              <a:spcBef>
                <a:spcPct val="0"/>
              </a:spcBef>
              <a:defRPr/>
            </a:pPr>
            <a:r>
              <a:rPr lang="pt-BR" altLang="pt-BR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Galileu Galilei</a:t>
            </a:r>
          </a:p>
        </p:txBody>
      </p:sp>
    </p:spTree>
    <p:extLst>
      <p:ext uri="{BB962C8B-B14F-4D97-AF65-F5344CB8AC3E}">
        <p14:creationId xmlns:p14="http://schemas.microsoft.com/office/powerpoint/2010/main" val="44069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74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731139"/>
              </p:ext>
            </p:extLst>
          </p:nvPr>
        </p:nvGraphicFramePr>
        <p:xfrm>
          <a:off x="1414052" y="2848194"/>
          <a:ext cx="9374171" cy="3449052"/>
        </p:xfrm>
        <a:graphic>
          <a:graphicData uri="http://schemas.openxmlformats.org/drawingml/2006/table">
            <a:tbl>
              <a:tblPr/>
              <a:tblGrid>
                <a:gridCol w="2635209"/>
                <a:gridCol w="5504052"/>
                <a:gridCol w="1234910"/>
              </a:tblGrid>
              <a:tr h="6143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Evento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Fatores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Medida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400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Produtividade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Produção/pessoa no período de trabalho(mês)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Valor/mês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22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Rotatividade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Nº de funcionários que saíram/total de funcionários no período (mês)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%/mês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400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Taxa de acidentes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Nº de acidentes registrados/horas trabalhadas no período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%/mês 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144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Capacitação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Pessoal envolvido no treinamento/nº de funcionário no período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Nº mês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2253" name="Retângulo 2"/>
          <p:cNvSpPr>
            <a:spLocks noChangeArrowheads="1"/>
          </p:cNvSpPr>
          <p:nvPr/>
        </p:nvSpPr>
        <p:spPr bwMode="auto">
          <a:xfrm>
            <a:off x="1415425" y="2017932"/>
            <a:ext cx="720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pt-BR" altLang="pt-BR" sz="2400" dirty="0">
                <a:solidFill>
                  <a:srgbClr val="0000FF"/>
                </a:solidFill>
              </a:rPr>
              <a:t>Indicadores de desempenho a partir dos </a:t>
            </a:r>
            <a:r>
              <a:rPr lang="pt-BR" altLang="pt-BR" sz="2400" dirty="0" smtClean="0">
                <a:solidFill>
                  <a:srgbClr val="0000FF"/>
                </a:solidFill>
              </a:rPr>
              <a:t>servidores</a:t>
            </a:r>
            <a:endParaRPr lang="pt-BR" altLang="pt-BR" sz="2400" dirty="0">
              <a:solidFill>
                <a:srgbClr val="0000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69392" y="558198"/>
            <a:ext cx="5453216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096" y="1154418"/>
            <a:ext cx="1886122" cy="1489044"/>
          </a:xfrm>
          <a:prstGeom prst="rect">
            <a:avLst/>
          </a:prstGeom>
        </p:spPr>
      </p:pic>
      <p:sp>
        <p:nvSpPr>
          <p:cNvPr id="11" name="Pentágono 10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58732" y="785086"/>
            <a:ext cx="1237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457200">
              <a:spcBef>
                <a:spcPct val="0"/>
              </a:spcBef>
              <a:defRPr/>
            </a:pPr>
            <a:r>
              <a:rPr lang="pt-BR" altLang="pt-B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Indicadores</a:t>
            </a:r>
            <a:endParaRPr lang="pt-B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91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9423" name="Group 79"/>
          <p:cNvGraphicFramePr>
            <a:graphicFrameLocks noGrp="1"/>
          </p:cNvGraphicFramePr>
          <p:nvPr>
            <p:extLst/>
          </p:nvPr>
        </p:nvGraphicFramePr>
        <p:xfrm>
          <a:off x="1800519" y="2565400"/>
          <a:ext cx="9323109" cy="3010218"/>
        </p:xfrm>
        <a:graphic>
          <a:graphicData uri="http://schemas.openxmlformats.org/drawingml/2006/table">
            <a:tbl>
              <a:tblPr/>
              <a:tblGrid>
                <a:gridCol w="2378344"/>
                <a:gridCol w="5295075"/>
                <a:gridCol w="1649690"/>
              </a:tblGrid>
              <a:tr h="327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Evento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Fatores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Medida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76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Índice de produtividade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Produção líquida aprovada (nº de cadernos impressos)/total de horas trabalhadas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Nº de cadernos/hora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Índice de devolução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Total devolvido/volume total faturado no período (mês)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%/mês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Taxa de faturamento médio por cliente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Faturamento/total de clientes no período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Valor financeiro médio /mês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Crescimento do faturamento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Faturamento real/faturamento previsto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3277" name="Retângulo 3"/>
          <p:cNvSpPr>
            <a:spLocks noChangeArrowheads="1"/>
          </p:cNvSpPr>
          <p:nvPr/>
        </p:nvSpPr>
        <p:spPr bwMode="auto">
          <a:xfrm>
            <a:off x="1725909" y="1644054"/>
            <a:ext cx="6840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pt-BR" altLang="pt-BR" sz="2400" dirty="0">
                <a:solidFill>
                  <a:srgbClr val="0000FF"/>
                </a:solidFill>
              </a:rPr>
              <a:t>Indicadores de desempenho a partir dos objetivos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69392" y="558198"/>
            <a:ext cx="5453216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0075" y="825807"/>
            <a:ext cx="1873553" cy="1869017"/>
          </a:xfrm>
          <a:prstGeom prst="rect">
            <a:avLst/>
          </a:prstGeom>
        </p:spPr>
      </p:pic>
      <p:sp>
        <p:nvSpPr>
          <p:cNvPr id="10" name="Pentágono 9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58732" y="785086"/>
            <a:ext cx="1237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457200">
              <a:spcBef>
                <a:spcPct val="0"/>
              </a:spcBef>
              <a:defRPr/>
            </a:pPr>
            <a:r>
              <a:rPr lang="pt-BR" altLang="pt-B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Indicadores</a:t>
            </a:r>
            <a:endParaRPr lang="pt-B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40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73350" y="1773239"/>
            <a:ext cx="6838950" cy="460375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30000"/>
              </a:spcBef>
              <a:buNone/>
            </a:pPr>
            <a:r>
              <a:rPr lang="pt-BR" altLang="pt-BR" sz="2400" dirty="0">
                <a:solidFill>
                  <a:srgbClr val="0000FF"/>
                </a:solidFill>
                <a:cs typeface="Arial" panose="020B0604020202020204" pitchFamily="34" charset="0"/>
              </a:rPr>
              <a:t>Indicadores de desempenho no suporte ao processo</a:t>
            </a:r>
          </a:p>
          <a:p>
            <a:pPr marL="0" indent="0" algn="ctr">
              <a:spcBef>
                <a:spcPct val="30000"/>
              </a:spcBef>
              <a:buNone/>
            </a:pPr>
            <a:endParaRPr lang="pt-BR" altLang="pt-BR" sz="2000" b="1" dirty="0">
              <a:cs typeface="Times New Roman" panose="02020603050405020304" pitchFamily="18" charset="0"/>
            </a:endParaRPr>
          </a:p>
          <a:p>
            <a:pPr marL="0" indent="0" algn="ctr">
              <a:spcBef>
                <a:spcPct val="30000"/>
              </a:spcBef>
              <a:buNone/>
            </a:pPr>
            <a:endParaRPr lang="pt-BR" altLang="pt-BR" sz="10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210408" name="Group 40"/>
          <p:cNvGraphicFramePr>
            <a:graphicFrameLocks noGrp="1"/>
          </p:cNvGraphicFramePr>
          <p:nvPr/>
        </p:nvGraphicFramePr>
        <p:xfrm>
          <a:off x="2351088" y="3044826"/>
          <a:ext cx="7467600" cy="2544769"/>
        </p:xfrm>
        <a:graphic>
          <a:graphicData uri="http://schemas.openxmlformats.org/drawingml/2006/table">
            <a:tbl>
              <a:tblPr/>
              <a:tblGrid>
                <a:gridCol w="2592288"/>
                <a:gridCol w="3456384"/>
                <a:gridCol w="1418928"/>
              </a:tblGrid>
              <a:tr h="3352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Evento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Fatores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Medida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716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Tempo de atravessamento da produção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Horas paradas/total horas no período (mês)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%/mês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01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Automação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Total de operações automatizadas/total de operações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%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776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Serviços terceirizados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Quantidade de serviços terceirizados/total de serviços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%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69392" y="558198"/>
            <a:ext cx="5453216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50" y="3422650"/>
            <a:ext cx="12700" cy="127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50" y="3422650"/>
            <a:ext cx="12700" cy="127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981" y="1374170"/>
            <a:ext cx="1475634" cy="1514984"/>
          </a:xfrm>
          <a:prstGeom prst="rect">
            <a:avLst/>
          </a:prstGeom>
        </p:spPr>
      </p:pic>
      <p:sp>
        <p:nvSpPr>
          <p:cNvPr id="12" name="Pentágono 11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58732" y="785086"/>
            <a:ext cx="1237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457200">
              <a:spcBef>
                <a:spcPct val="0"/>
              </a:spcBef>
              <a:defRPr/>
            </a:pPr>
            <a:r>
              <a:rPr lang="pt-BR" altLang="pt-B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Indicadores</a:t>
            </a:r>
            <a:endParaRPr lang="pt-B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17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tângulo 2"/>
          <p:cNvSpPr>
            <a:spLocks noChangeArrowheads="1"/>
          </p:cNvSpPr>
          <p:nvPr/>
        </p:nvSpPr>
        <p:spPr bwMode="auto">
          <a:xfrm>
            <a:off x="1992314" y="1628775"/>
            <a:ext cx="3410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solidFill>
                  <a:srgbClr val="00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Estrutura </a:t>
            </a:r>
            <a:r>
              <a:rPr lang="pt-BR" altLang="pt-BR" sz="2400" b="1" dirty="0">
                <a:solidFill>
                  <a:srgbClr val="00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Ponderação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024188" y="2349501"/>
          <a:ext cx="6096000" cy="2840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64017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Dimensão do Desempenho </a:t>
                      </a:r>
                      <a:endParaRPr lang="pt-BR" sz="1800" dirty="0"/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Peso</a:t>
                      </a:r>
                      <a:endParaRPr lang="pt-BR" sz="1800" dirty="0"/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Proporção</a:t>
                      </a:r>
                    </a:p>
                    <a:p>
                      <a:endParaRPr lang="pt-BR" sz="1800" dirty="0"/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555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Efetividade (E1)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Eficácia (E2) </a:t>
                      </a:r>
                    </a:p>
                    <a:p>
                      <a:r>
                        <a:rPr lang="pt-BR" sz="1800" dirty="0" smtClean="0"/>
                        <a:t>Eficiência (E3) </a:t>
                      </a:r>
                      <a:endParaRPr lang="pt-BR" sz="1800" dirty="0"/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2,5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1,5</a:t>
                      </a:r>
                      <a:endParaRPr lang="pt-BR" sz="1800" dirty="0"/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60%</a:t>
                      </a:r>
                    </a:p>
                    <a:p>
                      <a:pPr algn="ctr"/>
                      <a:r>
                        <a:rPr lang="pt-BR" sz="1800" dirty="0" smtClean="0"/>
                        <a:t>Resultado</a:t>
                      </a:r>
                      <a:endParaRPr lang="pt-BR" sz="1800" dirty="0"/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555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Execução (E4) </a:t>
                      </a:r>
                    </a:p>
                    <a:p>
                      <a:r>
                        <a:rPr lang="pt-BR" sz="1800" dirty="0" smtClean="0"/>
                        <a:t>Excelência (E5) </a:t>
                      </a:r>
                    </a:p>
                    <a:p>
                      <a:r>
                        <a:rPr lang="pt-BR" sz="1800" dirty="0" smtClean="0"/>
                        <a:t>Economicidade (E6) </a:t>
                      </a:r>
                      <a:endParaRPr lang="pt-BR" sz="1800" dirty="0"/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1,5</a:t>
                      </a:r>
                    </a:p>
                    <a:p>
                      <a:pPr algn="ctr"/>
                      <a:r>
                        <a:rPr lang="pt-BR" sz="1800" dirty="0" smtClean="0"/>
                        <a:t>1,5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1</a:t>
                      </a:r>
                      <a:endParaRPr lang="pt-BR" sz="1800" dirty="0"/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40% Esforço</a:t>
                      </a:r>
                    </a:p>
                    <a:p>
                      <a:endParaRPr lang="pt-BR" sz="1800" dirty="0"/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53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Total dos pesos </a:t>
                      </a:r>
                      <a:endParaRPr lang="pt-BR" sz="1800" dirty="0"/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10</a:t>
                      </a:r>
                      <a:endParaRPr lang="pt-BR" sz="1800" dirty="0"/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100%</a:t>
                      </a:r>
                      <a:endParaRPr lang="pt-BR" sz="1800" dirty="0"/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69392" y="558198"/>
            <a:ext cx="5453216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Pentágono 8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58732" y="785086"/>
            <a:ext cx="1237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457200">
              <a:spcBef>
                <a:spcPct val="0"/>
              </a:spcBef>
              <a:defRPr/>
            </a:pPr>
            <a:r>
              <a:rPr lang="pt-BR" altLang="pt-B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Indicadores</a:t>
            </a:r>
            <a:endParaRPr lang="pt-B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380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ágono 5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11394" name="Rectangle 2"/>
          <p:cNvSpPr>
            <a:spLocks noChangeArrowheads="1"/>
          </p:cNvSpPr>
          <p:nvPr/>
        </p:nvSpPr>
        <p:spPr bwMode="auto">
          <a:xfrm>
            <a:off x="1165883" y="1315000"/>
            <a:ext cx="8424863" cy="4154976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3" tIns="45716" rIns="91433" bIns="45716"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0" hangingPunct="0">
              <a:buFontTx/>
              <a:buChar char="•"/>
              <a:defRPr/>
            </a:pPr>
            <a:r>
              <a:rPr lang="pt-BR" altLang="pt-BR" dirty="0">
                <a:latin typeface="+mn-lt"/>
                <a:cs typeface="Arial" charset="0"/>
              </a:rPr>
              <a:t>São pontos ou posições a serem atingidas no futuro.</a:t>
            </a:r>
          </a:p>
          <a:p>
            <a:pPr algn="just" eaLnBrk="0" hangingPunct="0">
              <a:buFontTx/>
              <a:buChar char="•"/>
              <a:defRPr/>
            </a:pPr>
            <a:endParaRPr lang="pt-BR" altLang="pt-BR" sz="800" dirty="0">
              <a:latin typeface="+mn-lt"/>
              <a:cs typeface="Arial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pt-BR" altLang="pt-BR" dirty="0">
                <a:latin typeface="+mn-lt"/>
                <a:cs typeface="Arial" charset="0"/>
              </a:rPr>
              <a:t>Constituem em propulsores da gestão, pois gerenciar consiste em desenvolver ações objetivando atingir resultados.</a:t>
            </a:r>
          </a:p>
          <a:p>
            <a:pPr algn="just" eaLnBrk="0" hangingPunct="0">
              <a:buFontTx/>
              <a:buChar char="•"/>
              <a:defRPr/>
            </a:pPr>
            <a:endParaRPr lang="pt-BR" altLang="pt-BR" sz="800" dirty="0">
              <a:latin typeface="+mn-lt"/>
              <a:cs typeface="Arial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pt-BR" altLang="pt-BR" dirty="0">
                <a:latin typeface="+mn-lt"/>
                <a:cs typeface="Arial" charset="0"/>
              </a:rPr>
              <a:t>Metas são objetivos quantificados.</a:t>
            </a:r>
          </a:p>
          <a:p>
            <a:pPr algn="just" eaLnBrk="0" hangingPunct="0">
              <a:buFontTx/>
              <a:buChar char="•"/>
              <a:defRPr/>
            </a:pPr>
            <a:endParaRPr lang="pt-BR" altLang="pt-BR" sz="800" dirty="0">
              <a:latin typeface="+mn-lt"/>
              <a:cs typeface="Arial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pt-BR" altLang="pt-BR" dirty="0">
                <a:latin typeface="+mn-lt"/>
                <a:cs typeface="Arial" charset="0"/>
              </a:rPr>
              <a:t>Um objetivo indica uma direção, um estado futuro desejado específico para uma área de atuação da organização.</a:t>
            </a:r>
          </a:p>
          <a:p>
            <a:pPr algn="just" eaLnBrk="0" hangingPunct="0">
              <a:buFontTx/>
              <a:buChar char="•"/>
              <a:defRPr/>
            </a:pPr>
            <a:endParaRPr lang="pt-BR" altLang="pt-BR" sz="800" dirty="0">
              <a:latin typeface="+mn-lt"/>
              <a:cs typeface="Arial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pt-BR" altLang="pt-BR" dirty="0">
                <a:latin typeface="+mn-lt"/>
                <a:cs typeface="Arial" charset="0"/>
              </a:rPr>
              <a:t>Meta é uma “demarcação objetiva ” </a:t>
            </a:r>
            <a:r>
              <a:rPr lang="pt-BR" altLang="pt-BR" dirty="0" smtClean="0">
                <a:latin typeface="+mn-lt"/>
                <a:cs typeface="Arial" charset="0"/>
              </a:rPr>
              <a:t>em</a:t>
            </a:r>
          </a:p>
          <a:p>
            <a:pPr marL="177800" indent="0" algn="just" eaLnBrk="0" hangingPunct="0">
              <a:defRPr/>
            </a:pPr>
            <a:r>
              <a:rPr lang="pt-BR" altLang="pt-BR" dirty="0" smtClean="0">
                <a:latin typeface="+mn-lt"/>
                <a:cs typeface="Arial" charset="0"/>
              </a:rPr>
              <a:t>tempo </a:t>
            </a:r>
            <a:r>
              <a:rPr lang="pt-BR" altLang="pt-BR" dirty="0">
                <a:latin typeface="+mn-lt"/>
                <a:cs typeface="Arial" charset="0"/>
              </a:rPr>
              <a:t>e quantidade dos objetivos estabelecidos.</a:t>
            </a:r>
          </a:p>
          <a:p>
            <a:pPr algn="just" eaLnBrk="0" hangingPunct="0">
              <a:buFontTx/>
              <a:buChar char="•"/>
              <a:defRPr/>
            </a:pPr>
            <a:endParaRPr lang="pt-BR" altLang="pt-BR" sz="800" dirty="0">
              <a:latin typeface="+mn-lt"/>
              <a:cs typeface="Arial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pt-BR" altLang="pt-BR" dirty="0">
                <a:latin typeface="+mn-lt"/>
                <a:cs typeface="Arial" charset="0"/>
              </a:rPr>
              <a:t>As metas devem ser  desafiantes, </a:t>
            </a:r>
            <a:r>
              <a:rPr lang="pt-BR" altLang="pt-BR" dirty="0" smtClean="0">
                <a:latin typeface="+mn-lt"/>
                <a:cs typeface="Arial" charset="0"/>
              </a:rPr>
              <a:t>porém</a:t>
            </a:r>
          </a:p>
          <a:p>
            <a:pPr marL="0" indent="177800" algn="just" eaLnBrk="0" hangingPunct="0">
              <a:defRPr/>
            </a:pPr>
            <a:r>
              <a:rPr lang="pt-BR" altLang="pt-BR" dirty="0" smtClean="0">
                <a:latin typeface="+mn-lt"/>
                <a:cs typeface="Arial" charset="0"/>
              </a:rPr>
              <a:t>atingíveis </a:t>
            </a:r>
            <a:r>
              <a:rPr lang="pt-BR" altLang="pt-BR" dirty="0">
                <a:latin typeface="+mn-lt"/>
                <a:cs typeface="Arial" charset="0"/>
              </a:rPr>
              <a:t>em determinado tempo.</a:t>
            </a:r>
          </a:p>
          <a:p>
            <a:pPr algn="just" eaLnBrk="0" hangingPunct="0">
              <a:buFontTx/>
              <a:buChar char="•"/>
              <a:defRPr/>
            </a:pPr>
            <a:endParaRPr lang="pt-BR" altLang="pt-BR" sz="800" dirty="0">
              <a:latin typeface="+mn-lt"/>
              <a:cs typeface="Arial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pt-BR" altLang="pt-BR" dirty="0">
                <a:latin typeface="+mn-lt"/>
                <a:cs typeface="Arial" charset="0"/>
              </a:rPr>
              <a:t>Devem exigir esforço adicional,  </a:t>
            </a:r>
            <a:r>
              <a:rPr lang="pt-BR" altLang="pt-BR" dirty="0" smtClean="0">
                <a:latin typeface="+mn-lt"/>
                <a:cs typeface="Arial" charset="0"/>
              </a:rPr>
              <a:t>implicando,</a:t>
            </a:r>
          </a:p>
          <a:p>
            <a:pPr marL="0" indent="177800" algn="just" eaLnBrk="0" hangingPunct="0">
              <a:defRPr/>
            </a:pPr>
            <a:r>
              <a:rPr lang="pt-BR" altLang="pt-BR" dirty="0" smtClean="0">
                <a:latin typeface="+mn-lt"/>
                <a:cs typeface="Arial" charset="0"/>
              </a:rPr>
              <a:t>às </a:t>
            </a:r>
            <a:r>
              <a:rPr lang="pt-BR" altLang="pt-BR" dirty="0">
                <a:latin typeface="+mn-lt"/>
                <a:cs typeface="Arial" charset="0"/>
              </a:rPr>
              <a:t>vezes, em ruptura e ousadia.</a:t>
            </a:r>
            <a:endParaRPr lang="pt-BR" altLang="pt-BR" sz="800" dirty="0">
              <a:latin typeface="+mn-lt"/>
              <a:cs typeface="Arial" charset="0"/>
            </a:endParaRPr>
          </a:p>
        </p:txBody>
      </p:sp>
      <p:sp>
        <p:nvSpPr>
          <p:cNvPr id="1211395" name="Rectangle 3"/>
          <p:cNvSpPr>
            <a:spLocks noChangeArrowheads="1"/>
          </p:cNvSpPr>
          <p:nvPr/>
        </p:nvSpPr>
        <p:spPr bwMode="auto">
          <a:xfrm>
            <a:off x="303146" y="767430"/>
            <a:ext cx="862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1" algn="ctr" defTabSz="457200">
              <a:spcBef>
                <a:spcPct val="0"/>
              </a:spcBef>
              <a:defRPr/>
            </a:pPr>
            <a:r>
              <a:rPr lang="pt-BR" altLang="pt-BR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Metas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98026" y="175818"/>
            <a:ext cx="580457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133" y="3287085"/>
            <a:ext cx="4647533" cy="29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9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ágono 8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785934" y="1247248"/>
            <a:ext cx="7847012" cy="424731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81915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35255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88595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41935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8765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33337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7909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42481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pt-BR" altLang="pt-BR" b="1" dirty="0">
                <a:latin typeface="+mn-lt"/>
                <a:sym typeface="Monotype Sorts" pitchFamily="2" charset="2"/>
              </a:rPr>
              <a:t>Realísticas: </a:t>
            </a:r>
            <a:r>
              <a:rPr lang="pt-BR" altLang="pt-BR" dirty="0">
                <a:latin typeface="+mn-lt"/>
                <a:sym typeface="Monotype Sorts" pitchFamily="2" charset="2"/>
              </a:rPr>
              <a:t>levam em conta os objetivos da instituição, o contexto econômico em que está inserida, as limitações orçamentárias, o desempenho anterior etc.</a:t>
            </a:r>
          </a:p>
          <a:p>
            <a:pPr>
              <a:defRPr/>
            </a:pPr>
            <a:r>
              <a:rPr lang="pt-BR" altLang="pt-BR" b="1" dirty="0" err="1">
                <a:latin typeface="+mn-lt"/>
                <a:sym typeface="Monotype Sorts" pitchFamily="2" charset="2"/>
              </a:rPr>
              <a:t>Exeqüíveis</a:t>
            </a:r>
            <a:r>
              <a:rPr lang="pt-BR" altLang="pt-BR" b="1" dirty="0">
                <a:latin typeface="+mn-lt"/>
                <a:sym typeface="Monotype Sorts" pitchFamily="2" charset="2"/>
              </a:rPr>
              <a:t>: </a:t>
            </a:r>
            <a:r>
              <a:rPr lang="pt-BR" altLang="pt-BR" dirty="0">
                <a:latin typeface="+mn-lt"/>
                <a:sym typeface="Monotype Sorts" pitchFamily="2" charset="2"/>
              </a:rPr>
              <a:t>passíveis de serem atingidas, pois se não forem, elas serão vistas como meros ideais e não terão influência prática no comportamento da instituição.</a:t>
            </a:r>
          </a:p>
          <a:p>
            <a:pPr>
              <a:defRPr/>
            </a:pPr>
            <a:r>
              <a:rPr lang="pt-BR" altLang="pt-BR" b="1" dirty="0">
                <a:latin typeface="+mn-lt"/>
                <a:sym typeface="Monotype Sorts" pitchFamily="2" charset="2"/>
              </a:rPr>
              <a:t>Claras: </a:t>
            </a:r>
            <a:r>
              <a:rPr lang="pt-BR" altLang="pt-BR" dirty="0">
                <a:latin typeface="+mn-lt"/>
                <a:sym typeface="Monotype Sorts" pitchFamily="2" charset="2"/>
              </a:rPr>
              <a:t> facilmente identificáveis; não </a:t>
            </a:r>
            <a:r>
              <a:rPr lang="pt-BR" altLang="pt-BR" dirty="0" smtClean="0">
                <a:latin typeface="+mn-lt"/>
                <a:sym typeface="Monotype Sorts" pitchFamily="2" charset="2"/>
              </a:rPr>
              <a:t>podem</a:t>
            </a:r>
          </a:p>
          <a:p>
            <a:pPr>
              <a:defRPr/>
            </a:pPr>
            <a:r>
              <a:rPr lang="pt-BR" altLang="pt-BR" dirty="0" smtClean="0">
                <a:latin typeface="+mn-lt"/>
                <a:sym typeface="Monotype Sorts" pitchFamily="2" charset="2"/>
              </a:rPr>
              <a:t>utilizar </a:t>
            </a:r>
            <a:r>
              <a:rPr lang="pt-BR" altLang="pt-BR" dirty="0">
                <a:latin typeface="+mn-lt"/>
                <a:sym typeface="Monotype Sorts" pitchFamily="2" charset="2"/>
              </a:rPr>
              <a:t>termos ambíguos na sua definição. </a:t>
            </a:r>
            <a:endParaRPr lang="pt-BR" altLang="pt-BR" dirty="0">
              <a:latin typeface="+mn-lt"/>
            </a:endParaRPr>
          </a:p>
          <a:p>
            <a:pPr>
              <a:defRPr/>
            </a:pPr>
            <a:r>
              <a:rPr lang="pt-BR" altLang="pt-BR" b="1" dirty="0">
                <a:latin typeface="+mn-lt"/>
                <a:sym typeface="Monotype Sorts" pitchFamily="2" charset="2"/>
              </a:rPr>
              <a:t>Desafiadoras: </a:t>
            </a:r>
            <a:r>
              <a:rPr lang="pt-BR" altLang="pt-BR" dirty="0">
                <a:latin typeface="+mn-lt"/>
                <a:sym typeface="Monotype Sorts" pitchFamily="2" charset="2"/>
              </a:rPr>
              <a:t>devem encorajar a </a:t>
            </a:r>
            <a:r>
              <a:rPr lang="pt-BR" altLang="pt-BR" dirty="0" smtClean="0">
                <a:latin typeface="+mn-lt"/>
                <a:sym typeface="Monotype Sorts" pitchFamily="2" charset="2"/>
              </a:rPr>
              <a:t>realização</a:t>
            </a:r>
          </a:p>
          <a:p>
            <a:pPr>
              <a:defRPr/>
            </a:pPr>
            <a:r>
              <a:rPr lang="pt-BR" altLang="pt-BR" dirty="0" smtClean="0">
                <a:latin typeface="+mn-lt"/>
                <a:sym typeface="Monotype Sorts" pitchFamily="2" charset="2"/>
              </a:rPr>
              <a:t>de </a:t>
            </a:r>
            <a:r>
              <a:rPr lang="pt-BR" altLang="pt-BR" dirty="0">
                <a:latin typeface="+mn-lt"/>
                <a:sym typeface="Monotype Sorts" pitchFamily="2" charset="2"/>
              </a:rPr>
              <a:t>melhorias no sistema; devem ser cada </a:t>
            </a:r>
            <a:r>
              <a:rPr lang="pt-BR" altLang="pt-BR" dirty="0" smtClean="0">
                <a:latin typeface="+mn-lt"/>
                <a:sym typeface="Monotype Sorts" pitchFamily="2" charset="2"/>
              </a:rPr>
              <a:t>vez</a:t>
            </a:r>
          </a:p>
          <a:p>
            <a:pPr>
              <a:defRPr/>
            </a:pPr>
            <a:r>
              <a:rPr lang="pt-BR" altLang="pt-BR" dirty="0" smtClean="0">
                <a:latin typeface="+mn-lt"/>
                <a:sym typeface="Monotype Sorts" pitchFamily="2" charset="2"/>
              </a:rPr>
              <a:t>mais </a:t>
            </a:r>
            <a:r>
              <a:rPr lang="pt-BR" altLang="pt-BR" dirty="0">
                <a:latin typeface="+mn-lt"/>
                <a:sym typeface="Monotype Sorts" pitchFamily="2" charset="2"/>
              </a:rPr>
              <a:t>ambiciosas ao longo do tempo.</a:t>
            </a:r>
            <a:endParaRPr lang="pt-BR" altLang="pt-BR" dirty="0">
              <a:latin typeface="+mn-lt"/>
            </a:endParaRPr>
          </a:p>
          <a:p>
            <a:pPr>
              <a:defRPr/>
            </a:pPr>
            <a:r>
              <a:rPr lang="pt-BR" altLang="pt-BR" b="1" dirty="0">
                <a:latin typeface="+mn-lt"/>
                <a:sym typeface="Monotype Sorts" pitchFamily="2" charset="2"/>
              </a:rPr>
              <a:t>Comparáveis: </a:t>
            </a:r>
            <a:r>
              <a:rPr lang="pt-BR" altLang="pt-BR" dirty="0">
                <a:latin typeface="+mn-lt"/>
                <a:sym typeface="Monotype Sorts" pitchFamily="2" charset="2"/>
              </a:rPr>
              <a:t>podem ser </a:t>
            </a:r>
            <a:r>
              <a:rPr lang="pt-BR" altLang="pt-BR" dirty="0" smtClean="0">
                <a:latin typeface="+mn-lt"/>
                <a:sym typeface="Monotype Sorts" pitchFamily="2" charset="2"/>
              </a:rPr>
              <a:t>comparadas</a:t>
            </a:r>
          </a:p>
          <a:p>
            <a:pPr>
              <a:defRPr/>
            </a:pPr>
            <a:r>
              <a:rPr lang="pt-BR" altLang="pt-BR" dirty="0" smtClean="0">
                <a:latin typeface="+mn-lt"/>
                <a:sym typeface="Monotype Sorts" pitchFamily="2" charset="2"/>
              </a:rPr>
              <a:t>internamente </a:t>
            </a:r>
            <a:r>
              <a:rPr lang="pt-BR" altLang="pt-BR" dirty="0">
                <a:latin typeface="+mn-lt"/>
                <a:sym typeface="Monotype Sorts" pitchFamily="2" charset="2"/>
              </a:rPr>
              <a:t>à instituição, ou  </a:t>
            </a:r>
            <a:r>
              <a:rPr lang="pt-BR" altLang="pt-BR" dirty="0" smtClean="0">
                <a:latin typeface="+mn-lt"/>
                <a:sym typeface="Monotype Sorts" pitchFamily="2" charset="2"/>
              </a:rPr>
              <a:t>externamente,</a:t>
            </a:r>
          </a:p>
          <a:p>
            <a:pPr>
              <a:defRPr/>
            </a:pPr>
            <a:r>
              <a:rPr lang="pt-BR" altLang="pt-BR" dirty="0" smtClean="0">
                <a:latin typeface="+mn-lt"/>
                <a:sym typeface="Monotype Sorts" pitchFamily="2" charset="2"/>
              </a:rPr>
              <a:t>com </a:t>
            </a:r>
            <a:r>
              <a:rPr lang="pt-BR" altLang="pt-BR" dirty="0">
                <a:latin typeface="+mn-lt"/>
                <a:sym typeface="Monotype Sorts" pitchFamily="2" charset="2"/>
              </a:rPr>
              <a:t>outras instituições de reconhecido </a:t>
            </a:r>
            <a:r>
              <a:rPr lang="pt-BR" altLang="pt-BR" dirty="0" smtClean="0">
                <a:latin typeface="+mn-lt"/>
                <a:sym typeface="Monotype Sorts" pitchFamily="2" charset="2"/>
              </a:rPr>
              <a:t>bom</a:t>
            </a:r>
          </a:p>
          <a:p>
            <a:pPr>
              <a:defRPr/>
            </a:pPr>
            <a:r>
              <a:rPr lang="pt-BR" altLang="pt-BR" dirty="0" smtClean="0">
                <a:latin typeface="+mn-lt"/>
                <a:sym typeface="Monotype Sorts" pitchFamily="2" charset="2"/>
              </a:rPr>
              <a:t>desempenho </a:t>
            </a:r>
            <a:r>
              <a:rPr lang="pt-BR" altLang="pt-BR" dirty="0">
                <a:latin typeface="+mn-lt"/>
                <a:sym typeface="Monotype Sorts" pitchFamily="2" charset="2"/>
              </a:rPr>
              <a:t>na área.</a:t>
            </a:r>
            <a:endParaRPr lang="pt-BR" altLang="pt-BR" dirty="0">
              <a:latin typeface="+mn-lt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785935" y="744010"/>
            <a:ext cx="18621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00FF"/>
                </a:solidFill>
                <a:cs typeface="Times New Roman" panose="02020603050405020304" pitchFamily="18" charset="0"/>
                <a:sym typeface="Monotype Sorts" pitchFamily="2" charset="2"/>
              </a:rPr>
              <a:t>Deverão ser: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3146" y="767430"/>
            <a:ext cx="862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1" algn="ctr" defTabSz="457200">
              <a:spcBef>
                <a:spcPct val="0"/>
              </a:spcBef>
              <a:defRPr/>
            </a:pPr>
            <a:r>
              <a:rPr lang="pt-BR" altLang="pt-BR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Metas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98026" y="175818"/>
            <a:ext cx="580457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34" y="2990030"/>
            <a:ext cx="4639052" cy="291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2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ágono 8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675871" y="811740"/>
            <a:ext cx="73707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Cuidados que devem ser tomados ao estabelecer metas:</a:t>
            </a:r>
            <a:endParaRPr lang="pt-BR" altLang="pt-BR" sz="2400" b="1" dirty="0">
              <a:solidFill>
                <a:srgbClr val="0000FF"/>
              </a:solidFill>
              <a:cs typeface="Times New Roman" panose="02020603050405020304" pitchFamily="18" charset="0"/>
              <a:sym typeface="Monotype Sorts" pitchFamily="2" charset="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3146" y="767430"/>
            <a:ext cx="862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1" algn="ctr" defTabSz="457200">
              <a:spcBef>
                <a:spcPct val="0"/>
              </a:spcBef>
              <a:defRPr/>
            </a:pPr>
            <a:r>
              <a:rPr lang="pt-BR" altLang="pt-BR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Metas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98026" y="175818"/>
            <a:ext cx="580457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85251" y="1709079"/>
            <a:ext cx="8525692" cy="43088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7313">
              <a:buFont typeface="Arial" panose="020B0604020202020204" pitchFamily="34" charset="0"/>
              <a:buChar char="•"/>
              <a:defRPr/>
            </a:pPr>
            <a:r>
              <a:rPr lang="pt-BR" dirty="0"/>
              <a:t>Considerar os desempenhos anteriores;</a:t>
            </a:r>
          </a:p>
          <a:p>
            <a:pPr marL="87313">
              <a:defRPr/>
            </a:pPr>
            <a:endParaRPr lang="pt-BR" sz="800" dirty="0"/>
          </a:p>
          <a:p>
            <a:pPr marL="87313">
              <a:buFont typeface="Arial" panose="020B0604020202020204" pitchFamily="34" charset="0"/>
              <a:buChar char="•"/>
              <a:defRPr/>
            </a:pPr>
            <a:r>
              <a:rPr lang="pt-BR" dirty="0"/>
              <a:t>Descrever o cenário em que se insere o objeto do indicador;</a:t>
            </a:r>
          </a:p>
          <a:p>
            <a:pPr marL="87313">
              <a:buFont typeface="Arial" panose="020B0604020202020204" pitchFamily="34" charset="0"/>
              <a:buChar char="•"/>
              <a:defRPr/>
            </a:pPr>
            <a:endParaRPr lang="pt-BR" sz="800" dirty="0"/>
          </a:p>
          <a:p>
            <a:pPr marL="87313">
              <a:buFont typeface="Arial" panose="020B0604020202020204" pitchFamily="34" charset="0"/>
              <a:buChar char="•"/>
              <a:defRPr/>
            </a:pPr>
            <a:r>
              <a:rPr lang="pt-BR" dirty="0"/>
              <a:t>Possuir uma compreensão clara do estágio de referência inicial (último ano, valor da última aferição feita, média da tendência etc.);</a:t>
            </a:r>
          </a:p>
          <a:p>
            <a:pPr marL="87313">
              <a:buFont typeface="Arial" panose="020B0604020202020204" pitchFamily="34" charset="0"/>
              <a:buChar char="•"/>
              <a:defRPr/>
            </a:pPr>
            <a:endParaRPr lang="pt-BR" sz="800" dirty="0"/>
          </a:p>
          <a:p>
            <a:pPr marL="87313">
              <a:buFont typeface="Arial" panose="020B0604020202020204" pitchFamily="34" charset="0"/>
              <a:buChar char="•"/>
              <a:defRPr/>
            </a:pPr>
            <a:r>
              <a:rPr lang="pt-BR" dirty="0"/>
              <a:t>Definir metas factíveis, levando‐se em consideração </a:t>
            </a:r>
            <a:r>
              <a:rPr lang="pt-BR" dirty="0" smtClean="0"/>
              <a:t>a disponibilidade </a:t>
            </a:r>
            <a:r>
              <a:rPr lang="pt-BR" dirty="0"/>
              <a:t>dos recursos requeridos;</a:t>
            </a:r>
          </a:p>
          <a:p>
            <a:pPr marL="87313">
              <a:buFont typeface="Arial" panose="020B0604020202020204" pitchFamily="34" charset="0"/>
              <a:buChar char="•"/>
              <a:defRPr/>
            </a:pPr>
            <a:endParaRPr lang="pt-BR" sz="800" dirty="0"/>
          </a:p>
          <a:p>
            <a:pPr marL="87313">
              <a:buFont typeface="Arial" panose="020B0604020202020204" pitchFamily="34" charset="0"/>
              <a:buChar char="•"/>
              <a:defRPr/>
            </a:pPr>
            <a:r>
              <a:rPr lang="pt-BR" dirty="0"/>
              <a:t>Considerar os fatores: o volume de recursos </a:t>
            </a:r>
            <a:r>
              <a:rPr lang="pt-BR" dirty="0" smtClean="0"/>
              <a:t>disponíveis para </a:t>
            </a:r>
            <a:r>
              <a:rPr lang="pt-BR" dirty="0"/>
              <a:t>o projeto, as condicionantes do </a:t>
            </a:r>
            <a:r>
              <a:rPr lang="pt-BR" dirty="0" smtClean="0"/>
              <a:t>ambiente (</a:t>
            </a:r>
            <a:r>
              <a:rPr lang="pt-BR" dirty="0"/>
              <a:t>políticas, </a:t>
            </a:r>
            <a:r>
              <a:rPr lang="pt-BR" dirty="0" smtClean="0"/>
              <a:t>econômicas,</a:t>
            </a:r>
          </a:p>
          <a:p>
            <a:pPr marL="87313">
              <a:defRPr/>
            </a:pPr>
            <a:r>
              <a:rPr lang="pt-BR" dirty="0" smtClean="0"/>
              <a:t>capacidade </a:t>
            </a:r>
            <a:r>
              <a:rPr lang="pt-BR" dirty="0"/>
              <a:t>organizacional);</a:t>
            </a:r>
          </a:p>
          <a:p>
            <a:pPr marL="87313">
              <a:buFont typeface="Arial" panose="020B0604020202020204" pitchFamily="34" charset="0"/>
              <a:buChar char="•"/>
              <a:defRPr/>
            </a:pPr>
            <a:endParaRPr lang="pt-BR" sz="800" dirty="0"/>
          </a:p>
          <a:p>
            <a:pPr marL="87313">
              <a:buFont typeface="Arial" panose="020B0604020202020204" pitchFamily="34" charset="0"/>
              <a:buChar char="•"/>
              <a:defRPr/>
            </a:pPr>
            <a:r>
              <a:rPr lang="pt-BR" dirty="0"/>
              <a:t>Tratando‐se de um indicador novo, ser </a:t>
            </a:r>
            <a:r>
              <a:rPr lang="pt-BR" dirty="0" smtClean="0"/>
              <a:t>cauteloso</a:t>
            </a:r>
          </a:p>
          <a:p>
            <a:pPr marL="87313"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para não </a:t>
            </a:r>
            <a:r>
              <a:rPr lang="pt-BR" dirty="0"/>
              <a:t>estabelecer metas </a:t>
            </a:r>
            <a:r>
              <a:rPr lang="pt-BR" dirty="0" err="1" smtClean="0"/>
              <a:t>audaciosas.Neste</a:t>
            </a:r>
            <a:r>
              <a:rPr lang="pt-BR" dirty="0" smtClean="0"/>
              <a:t> caso,</a:t>
            </a:r>
          </a:p>
          <a:p>
            <a:pPr marL="87313"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recomenda‐se </a:t>
            </a:r>
            <a:r>
              <a:rPr lang="pt-BR" dirty="0"/>
              <a:t>utilizar uma série de metas </a:t>
            </a:r>
            <a:r>
              <a:rPr lang="pt-BR" dirty="0" smtClean="0"/>
              <a:t>estabelecidas</a:t>
            </a:r>
          </a:p>
          <a:p>
            <a:pPr marL="87313"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 conforme </a:t>
            </a:r>
            <a:r>
              <a:rPr lang="pt-BR" dirty="0"/>
              <a:t>cenários previstos.</a:t>
            </a:r>
            <a:endParaRPr lang="pt-BR" alt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68" y="4245707"/>
            <a:ext cx="3751310" cy="19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8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ágono 6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2063751" y="2430463"/>
            <a:ext cx="8043863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666750" indent="-952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indent="-381000">
              <a:defRPr/>
            </a:pPr>
            <a:r>
              <a:rPr lang="pt-BR" altLang="pt-BR" sz="2400" dirty="0">
                <a:latin typeface="Arial" pitchFamily="34" charset="0"/>
              </a:rPr>
              <a:t>Indicadores</a:t>
            </a:r>
            <a:r>
              <a:rPr lang="pt-BR" altLang="pt-BR" sz="2400" b="1" dirty="0">
                <a:latin typeface="Arial" pitchFamily="34" charset="0"/>
              </a:rPr>
              <a:t>:</a:t>
            </a:r>
          </a:p>
          <a:p>
            <a:pPr lvl="1">
              <a:spcBef>
                <a:spcPts val="600"/>
              </a:spcBef>
              <a:buFontTx/>
              <a:buChar char="•"/>
              <a:defRPr/>
            </a:pPr>
            <a:endParaRPr lang="pt-BR" altLang="pt-BR" sz="2000" dirty="0">
              <a:latin typeface="Arial" pitchFamily="34" charset="0"/>
            </a:endParaRPr>
          </a:p>
          <a:p>
            <a:pPr marL="180975" lvl="1" indent="-180975">
              <a:spcBef>
                <a:spcPts val="600"/>
              </a:spcBef>
              <a:buFontTx/>
              <a:buChar char="•"/>
              <a:defRPr/>
            </a:pPr>
            <a:r>
              <a:rPr lang="pt-BR" altLang="pt-BR" sz="2000" dirty="0">
                <a:latin typeface="Arial" pitchFamily="34" charset="0"/>
              </a:rPr>
              <a:t>São constituídos por 2 unidades de medidas correlacionadas;</a:t>
            </a:r>
          </a:p>
          <a:p>
            <a:pPr marL="180975" lvl="1" indent="-180975">
              <a:spcBef>
                <a:spcPts val="600"/>
              </a:spcBef>
              <a:buFontTx/>
              <a:buChar char="•"/>
              <a:defRPr/>
            </a:pPr>
            <a:r>
              <a:rPr lang="pt-BR" altLang="pt-BR" sz="2000" dirty="0">
                <a:latin typeface="Arial" pitchFamily="34" charset="0"/>
              </a:rPr>
              <a:t>Servem para medir os resultados (desempenho) de um determinado processo ou projeto;</a:t>
            </a:r>
          </a:p>
          <a:p>
            <a:pPr marL="180975" lvl="1" indent="-180975">
              <a:spcBef>
                <a:spcPts val="600"/>
              </a:spcBef>
              <a:buFontTx/>
              <a:buChar char="•"/>
              <a:defRPr/>
            </a:pPr>
            <a:r>
              <a:rPr lang="pt-BR" altLang="pt-BR" sz="2000" dirty="0">
                <a:latin typeface="Arial" pitchFamily="34" charset="0"/>
              </a:rPr>
              <a:t>Servem como base para a decisão;</a:t>
            </a:r>
          </a:p>
          <a:p>
            <a:pPr marL="180975" lvl="1" indent="-180975">
              <a:spcBef>
                <a:spcPts val="600"/>
              </a:spcBef>
              <a:buFontTx/>
              <a:buChar char="•"/>
              <a:defRPr/>
            </a:pPr>
            <a:r>
              <a:rPr lang="pt-BR" altLang="pt-BR" sz="2000" dirty="0">
                <a:latin typeface="Arial" pitchFamily="34" charset="0"/>
              </a:rPr>
              <a:t>São os referenciais para a melhoria de um processo;</a:t>
            </a:r>
          </a:p>
          <a:p>
            <a:pPr marL="180975" lvl="1" indent="-180975">
              <a:spcBef>
                <a:spcPts val="600"/>
              </a:spcBef>
              <a:buFontTx/>
              <a:buChar char="•"/>
              <a:defRPr/>
            </a:pPr>
            <a:r>
              <a:rPr lang="pt-BR" altLang="pt-BR" sz="2000" dirty="0">
                <a:latin typeface="Arial" pitchFamily="34" charset="0"/>
              </a:rPr>
              <a:t>Precisam ser bem definidos e acompanhados sistematicamente.</a:t>
            </a:r>
            <a:endParaRPr lang="pt-BR" altLang="pt-BR" sz="2400" b="1" dirty="0">
              <a:latin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 rot="-1074722">
            <a:off x="2206332" y="1507722"/>
            <a:ext cx="7848600" cy="3749675"/>
          </a:xfrm>
          <a:prstGeom prst="rect">
            <a:avLst/>
          </a:prstGeom>
          <a:gradFill rotWithShape="0">
            <a:gsLst>
              <a:gs pos="0">
                <a:srgbClr val="E5FFFF"/>
              </a:gs>
              <a:gs pos="50000">
                <a:srgbClr val="FFFFFF"/>
              </a:gs>
              <a:gs pos="100000">
                <a:srgbClr val="E5FF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O INDICADOR AFERE, MEDE, CONSTATA E NÓS É QUE DECIDIMOS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4692" y="782810"/>
            <a:ext cx="11996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Resumindo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98026" y="175818"/>
            <a:ext cx="580457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179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ágono 4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2103779" y="2330450"/>
            <a:ext cx="7993063" cy="21240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400" dirty="0">
                <a:latin typeface="Arial" pitchFamily="34" charset="0"/>
              </a:rPr>
              <a:t>Baliza a aceitação dos resultados obtidos com a aplicação do indicador.</a:t>
            </a:r>
          </a:p>
          <a:p>
            <a:pPr marL="342900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400" dirty="0">
                <a:latin typeface="Arial" pitchFamily="34" charset="0"/>
              </a:rPr>
              <a:t>Valores obtidos dentro da faixa são aceitáveis, valores fora da faixa indicam que é necessário investigar as condições que redundaram no resultado.</a:t>
            </a:r>
            <a:endParaRPr lang="pt-BR" altLang="pt-BR" sz="2400" i="1" dirty="0">
              <a:latin typeface="Arial" pitchFamily="34" charset="0"/>
            </a:endParaRPr>
          </a:p>
        </p:txBody>
      </p:sp>
      <p:sp>
        <p:nvSpPr>
          <p:cNvPr id="61444" name="Retângulo 1"/>
          <p:cNvSpPr>
            <a:spLocks noChangeArrowheads="1"/>
          </p:cNvSpPr>
          <p:nvPr/>
        </p:nvSpPr>
        <p:spPr bwMode="auto">
          <a:xfrm>
            <a:off x="-1" y="620067"/>
            <a:ext cx="1376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pt-BR" altLang="pt-BR" sz="18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pt-BR" altLang="pt-BR" sz="1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Faixa </a:t>
            </a:r>
            <a:r>
              <a:rPr lang="pt-BR" altLang="pt-BR" sz="1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de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pt-BR" altLang="pt-BR" sz="1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Aceitação</a:t>
            </a:r>
            <a:endParaRPr lang="pt-BR" altLang="pt-BR" sz="1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98026" y="175818"/>
            <a:ext cx="580457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032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2"/>
          <p:cNvSpPr txBox="1">
            <a:spLocks noChangeArrowheads="1"/>
          </p:cNvSpPr>
          <p:nvPr/>
        </p:nvSpPr>
        <p:spPr bwMode="auto">
          <a:xfrm>
            <a:off x="2286000" y="1869281"/>
            <a:ext cx="7620000" cy="30464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pt-BR" altLang="pt-BR" sz="2400" b="1" i="1" dirty="0"/>
              <a:t>Interpretação dos Resultados Medidos: </a:t>
            </a:r>
            <a:r>
              <a:rPr lang="pt-BR" altLang="pt-BR" sz="2400" dirty="0"/>
              <a:t>Descrição prévia de como os resultados obtidos com a aplicação dos indicadores devem ser interpretados.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pt-BR" altLang="pt-BR" sz="2400" b="1" i="1" dirty="0"/>
              <a:t>Periodicidade de aplicação: </a:t>
            </a:r>
            <a:r>
              <a:rPr lang="pt-BR" altLang="pt-BR" sz="2400" dirty="0"/>
              <a:t>Definição da periodicidade de coleta dos dados (diário, semanal, mensal, </a:t>
            </a:r>
            <a:r>
              <a:rPr lang="pt-BR" altLang="pt-BR" sz="2400" dirty="0" err="1"/>
              <a:t>etc</a:t>
            </a:r>
            <a:r>
              <a:rPr lang="pt-BR" altLang="pt-BR" sz="2400" dirty="0"/>
              <a:t>).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pt-BR" altLang="pt-BR" sz="2400" b="1" i="1" dirty="0"/>
              <a:t>Periodicidade da avaliação</a:t>
            </a:r>
            <a:r>
              <a:rPr lang="pt-BR" altLang="pt-BR" sz="2400" i="1" dirty="0"/>
              <a:t>:</a:t>
            </a:r>
            <a:r>
              <a:rPr lang="pt-BR" altLang="pt-BR" sz="2400" dirty="0"/>
              <a:t> Definição da periodicidade de avaliação dos indicadores (mensal, semestral, anual).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198026" y="175818"/>
            <a:ext cx="580457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Pentágono 7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"/>
          <p:cNvSpPr>
            <a:spLocks noChangeArrowheads="1"/>
          </p:cNvSpPr>
          <p:nvPr/>
        </p:nvSpPr>
        <p:spPr bwMode="auto">
          <a:xfrm>
            <a:off x="-1" y="620067"/>
            <a:ext cx="1376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pt-BR" altLang="pt-BR" sz="18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pt-BR" altLang="pt-BR" sz="1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Faixa </a:t>
            </a:r>
            <a:r>
              <a:rPr lang="pt-BR" altLang="pt-BR" sz="1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de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pt-BR" altLang="pt-BR" sz="1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Aceitação</a:t>
            </a:r>
            <a:endParaRPr lang="pt-BR" altLang="pt-BR" sz="1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85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entágono 54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ctangle 7"/>
          <p:cNvSpPr txBox="1">
            <a:spLocks noChangeArrowheads="1"/>
          </p:cNvSpPr>
          <p:nvPr/>
        </p:nvSpPr>
        <p:spPr bwMode="auto">
          <a:xfrm>
            <a:off x="-106884" y="614539"/>
            <a:ext cx="1719309" cy="62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pt-BR" altLang="pt-BR" sz="1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Pra onde</a:t>
            </a:r>
          </a:p>
          <a:p>
            <a:pPr algn="ctr">
              <a:defRPr/>
            </a:pPr>
            <a:r>
              <a:rPr lang="pt-BR" altLang="pt-BR" sz="1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vamos?</a:t>
            </a:r>
            <a:endParaRPr lang="pt-BR" altLang="pt-BR" sz="1800" b="1" u="sng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1" name="Line 3"/>
          <p:cNvSpPr>
            <a:spLocks noChangeShapeType="1"/>
          </p:cNvSpPr>
          <p:nvPr/>
        </p:nvSpPr>
        <p:spPr bwMode="auto">
          <a:xfrm>
            <a:off x="3263900" y="4095750"/>
            <a:ext cx="562133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2" name="Line 4"/>
          <p:cNvSpPr>
            <a:spLocks noChangeShapeType="1"/>
          </p:cNvSpPr>
          <p:nvPr/>
        </p:nvSpPr>
        <p:spPr bwMode="auto">
          <a:xfrm>
            <a:off x="3240088" y="2471738"/>
            <a:ext cx="564515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3287714" y="3813176"/>
            <a:ext cx="6802437" cy="1400175"/>
            <a:chOff x="1763713" y="3813175"/>
            <a:chExt cx="6802437" cy="1400175"/>
          </a:xfrm>
        </p:grpSpPr>
        <p:sp>
          <p:nvSpPr>
            <p:cNvPr id="32817" name="Line 6"/>
            <p:cNvSpPr>
              <a:spLocks noChangeShapeType="1"/>
            </p:cNvSpPr>
            <p:nvPr/>
          </p:nvSpPr>
          <p:spPr bwMode="auto">
            <a:xfrm flipV="1">
              <a:off x="1763713" y="4135438"/>
              <a:ext cx="5568950" cy="10779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18" name="Rectangle 7"/>
            <p:cNvSpPr>
              <a:spLocks noChangeArrowheads="1"/>
            </p:cNvSpPr>
            <p:nvPr/>
          </p:nvSpPr>
          <p:spPr bwMode="auto">
            <a:xfrm>
              <a:off x="7524750" y="3813175"/>
              <a:ext cx="1041400" cy="644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pt-BR" altLang="pt-BR" sz="1800" b="1">
                  <a:solidFill>
                    <a:srgbClr val="FF0000"/>
                  </a:solidFill>
                </a:rPr>
                <a:t>DIREÇÃO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800" b="1">
                  <a:solidFill>
                    <a:srgbClr val="FF0000"/>
                  </a:solidFill>
                </a:rPr>
                <a:t>ATUAL</a:t>
              </a:r>
            </a:p>
          </p:txBody>
        </p:sp>
      </p:grp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5910263" y="2212976"/>
            <a:ext cx="4258542" cy="2479675"/>
            <a:chOff x="4386263" y="2212975"/>
            <a:chExt cx="4258542" cy="2479675"/>
          </a:xfrm>
        </p:grpSpPr>
        <p:sp>
          <p:nvSpPr>
            <p:cNvPr id="32815" name="Rectangle 5"/>
            <p:cNvSpPr>
              <a:spLocks noChangeArrowheads="1"/>
            </p:cNvSpPr>
            <p:nvPr/>
          </p:nvSpPr>
          <p:spPr bwMode="auto">
            <a:xfrm>
              <a:off x="7493720" y="2212975"/>
              <a:ext cx="1151085" cy="643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800" b="1">
                  <a:solidFill>
                    <a:srgbClr val="0000FF"/>
                  </a:solidFill>
                </a:rPr>
                <a:t>DIREÇÃO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800" b="1">
                  <a:solidFill>
                    <a:srgbClr val="0000FF"/>
                  </a:solidFill>
                </a:rPr>
                <a:t>DESEJADA</a:t>
              </a:r>
            </a:p>
          </p:txBody>
        </p:sp>
        <p:sp>
          <p:nvSpPr>
            <p:cNvPr id="32816" name="Line 8"/>
            <p:cNvSpPr>
              <a:spLocks noChangeShapeType="1"/>
            </p:cNvSpPr>
            <p:nvPr/>
          </p:nvSpPr>
          <p:spPr bwMode="auto">
            <a:xfrm flipV="1">
              <a:off x="4386263" y="2459038"/>
              <a:ext cx="3098800" cy="22336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1447801" y="1712914"/>
            <a:ext cx="8431213" cy="4745037"/>
            <a:chOff x="-76200" y="1712913"/>
            <a:chExt cx="8431213" cy="4744827"/>
          </a:xfrm>
        </p:grpSpPr>
        <p:grpSp>
          <p:nvGrpSpPr>
            <p:cNvPr id="32809" name="Grupo 1"/>
            <p:cNvGrpSpPr>
              <a:grpSpLocks/>
            </p:cNvGrpSpPr>
            <p:nvPr/>
          </p:nvGrpSpPr>
          <p:grpSpPr bwMode="auto">
            <a:xfrm>
              <a:off x="-76200" y="1712913"/>
              <a:ext cx="1876425" cy="4344987"/>
              <a:chOff x="-76200" y="1981200"/>
              <a:chExt cx="1876425" cy="4344988"/>
            </a:xfrm>
          </p:grpSpPr>
          <p:sp>
            <p:nvSpPr>
              <p:cNvPr id="32813" name="Rectangle 11"/>
              <p:cNvSpPr>
                <a:spLocks noChangeArrowheads="1"/>
              </p:cNvSpPr>
              <p:nvPr/>
            </p:nvSpPr>
            <p:spPr bwMode="auto">
              <a:xfrm>
                <a:off x="-76200" y="2181225"/>
                <a:ext cx="1876425" cy="638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t-BR" altLang="pt-BR" sz="1800" b="1"/>
                  <a:t>MELHOR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t-BR" altLang="pt-BR" sz="1800" b="1"/>
                  <a:t>DESEMPENHO</a:t>
                </a:r>
              </a:p>
            </p:txBody>
          </p:sp>
          <p:sp>
            <p:nvSpPr>
              <p:cNvPr id="32814" name="Line 12"/>
              <p:cNvSpPr>
                <a:spLocks noChangeShapeType="1"/>
              </p:cNvSpPr>
              <p:nvPr/>
            </p:nvSpPr>
            <p:spPr bwMode="auto">
              <a:xfrm flipV="1">
                <a:off x="1728788" y="1981200"/>
                <a:ext cx="0" cy="434498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32810" name="Group 13"/>
            <p:cNvGrpSpPr>
              <a:grpSpLocks/>
            </p:cNvGrpSpPr>
            <p:nvPr/>
          </p:nvGrpSpPr>
          <p:grpSpPr bwMode="auto">
            <a:xfrm>
              <a:off x="1716088" y="6032290"/>
              <a:ext cx="6638925" cy="425450"/>
              <a:chOff x="846" y="3526"/>
              <a:chExt cx="4182" cy="268"/>
            </a:xfrm>
          </p:grpSpPr>
          <p:sp>
            <p:nvSpPr>
              <p:cNvPr id="32811" name="Line 14"/>
              <p:cNvSpPr>
                <a:spLocks noChangeShapeType="1"/>
              </p:cNvSpPr>
              <p:nvPr/>
            </p:nvSpPr>
            <p:spPr bwMode="auto">
              <a:xfrm>
                <a:off x="846" y="3526"/>
                <a:ext cx="3731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812" name="Rectangle 15"/>
              <p:cNvSpPr>
                <a:spLocks noChangeArrowheads="1"/>
              </p:cNvSpPr>
              <p:nvPr/>
            </p:nvSpPr>
            <p:spPr bwMode="auto">
              <a:xfrm>
                <a:off x="4468" y="3563"/>
                <a:ext cx="5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 b="1"/>
                  <a:t>TEMPO</a:t>
                </a:r>
              </a:p>
            </p:txBody>
          </p:sp>
        </p:grpSp>
      </p:grpSp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6659564" y="3973513"/>
            <a:ext cx="822325" cy="557212"/>
            <a:chOff x="5135563" y="3973513"/>
            <a:chExt cx="822325" cy="557212"/>
          </a:xfrm>
        </p:grpSpPr>
        <p:sp>
          <p:nvSpPr>
            <p:cNvPr id="32807" name="Rectangle 9"/>
            <p:cNvSpPr>
              <a:spLocks noChangeArrowheads="1"/>
            </p:cNvSpPr>
            <p:nvPr/>
          </p:nvSpPr>
          <p:spPr bwMode="auto">
            <a:xfrm>
              <a:off x="5360988" y="3973513"/>
              <a:ext cx="596900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2400" b="1">
                  <a:solidFill>
                    <a:srgbClr val="FF3300"/>
                  </a:solidFill>
                  <a:latin typeface="Symbol" panose="05050102010706020507" pitchFamily="18" charset="2"/>
                </a:rPr>
                <a:t></a:t>
              </a:r>
            </a:p>
          </p:txBody>
        </p:sp>
        <p:sp>
          <p:nvSpPr>
            <p:cNvPr id="32808" name="Arc 16"/>
            <p:cNvSpPr>
              <a:spLocks/>
            </p:cNvSpPr>
            <p:nvPr/>
          </p:nvSpPr>
          <p:spPr bwMode="auto">
            <a:xfrm>
              <a:off x="5135563" y="4162425"/>
              <a:ext cx="215900" cy="3683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2776" name="Group 17"/>
          <p:cNvGrpSpPr>
            <a:grpSpLocks/>
          </p:cNvGrpSpPr>
          <p:nvPr/>
        </p:nvGrpSpPr>
        <p:grpSpPr bwMode="auto">
          <a:xfrm>
            <a:off x="3240089" y="2471738"/>
            <a:ext cx="2987675" cy="2773362"/>
            <a:chOff x="1081" y="1362"/>
            <a:chExt cx="1882" cy="1747"/>
          </a:xfrm>
        </p:grpSpPr>
        <p:grpSp>
          <p:nvGrpSpPr>
            <p:cNvPr id="32788" name="Group 18"/>
            <p:cNvGrpSpPr>
              <a:grpSpLocks/>
            </p:cNvGrpSpPr>
            <p:nvPr/>
          </p:nvGrpSpPr>
          <p:grpSpPr bwMode="auto">
            <a:xfrm>
              <a:off x="1081" y="2698"/>
              <a:ext cx="1626" cy="411"/>
              <a:chOff x="1027" y="2698"/>
              <a:chExt cx="1643" cy="411"/>
            </a:xfrm>
          </p:grpSpPr>
          <p:sp>
            <p:nvSpPr>
              <p:cNvPr id="32792" name="Oval 19"/>
              <p:cNvSpPr>
                <a:spLocks noChangeArrowheads="1"/>
              </p:cNvSpPr>
              <p:nvPr/>
            </p:nvSpPr>
            <p:spPr bwMode="auto">
              <a:xfrm>
                <a:off x="1027" y="3066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32793" name="Oval 20"/>
              <p:cNvSpPr>
                <a:spLocks noChangeArrowheads="1"/>
              </p:cNvSpPr>
              <p:nvPr/>
            </p:nvSpPr>
            <p:spPr bwMode="auto">
              <a:xfrm>
                <a:off x="1181" y="3077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32794" name="Oval 21"/>
              <p:cNvSpPr>
                <a:spLocks noChangeArrowheads="1"/>
              </p:cNvSpPr>
              <p:nvPr/>
            </p:nvSpPr>
            <p:spPr bwMode="auto">
              <a:xfrm>
                <a:off x="1667" y="3007"/>
                <a:ext cx="31" cy="32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32795" name="Oval 22"/>
              <p:cNvSpPr>
                <a:spLocks noChangeArrowheads="1"/>
              </p:cNvSpPr>
              <p:nvPr/>
            </p:nvSpPr>
            <p:spPr bwMode="auto">
              <a:xfrm>
                <a:off x="1900" y="2832"/>
                <a:ext cx="33" cy="31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32796" name="Oval 23"/>
              <p:cNvSpPr>
                <a:spLocks noChangeArrowheads="1"/>
              </p:cNvSpPr>
              <p:nvPr/>
            </p:nvSpPr>
            <p:spPr bwMode="auto">
              <a:xfrm>
                <a:off x="2391" y="2925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32797" name="Oval 24"/>
              <p:cNvSpPr>
                <a:spLocks noChangeArrowheads="1"/>
              </p:cNvSpPr>
              <p:nvPr/>
            </p:nvSpPr>
            <p:spPr bwMode="auto">
              <a:xfrm>
                <a:off x="2153" y="2849"/>
                <a:ext cx="31" cy="31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32798" name="Oval 25"/>
              <p:cNvSpPr>
                <a:spLocks noChangeArrowheads="1"/>
              </p:cNvSpPr>
              <p:nvPr/>
            </p:nvSpPr>
            <p:spPr bwMode="auto">
              <a:xfrm>
                <a:off x="1435" y="2938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32799" name="Oval 26"/>
              <p:cNvSpPr>
                <a:spLocks noChangeArrowheads="1"/>
              </p:cNvSpPr>
              <p:nvPr/>
            </p:nvSpPr>
            <p:spPr bwMode="auto">
              <a:xfrm>
                <a:off x="2638" y="2698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32800" name="Line 27"/>
              <p:cNvSpPr>
                <a:spLocks noChangeShapeType="1"/>
              </p:cNvSpPr>
              <p:nvPr/>
            </p:nvSpPr>
            <p:spPr bwMode="auto">
              <a:xfrm>
                <a:off x="1047" y="3089"/>
                <a:ext cx="1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801" name="Line 28"/>
              <p:cNvSpPr>
                <a:spLocks noChangeShapeType="1"/>
              </p:cNvSpPr>
              <p:nvPr/>
            </p:nvSpPr>
            <p:spPr bwMode="auto">
              <a:xfrm flipV="1">
                <a:off x="1191" y="2938"/>
                <a:ext cx="271" cy="15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802" name="Line 29"/>
              <p:cNvSpPr>
                <a:spLocks noChangeShapeType="1"/>
              </p:cNvSpPr>
              <p:nvPr/>
            </p:nvSpPr>
            <p:spPr bwMode="auto">
              <a:xfrm>
                <a:off x="1479" y="2954"/>
                <a:ext cx="175" cy="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803" name="Line 30"/>
              <p:cNvSpPr>
                <a:spLocks noChangeShapeType="1"/>
              </p:cNvSpPr>
              <p:nvPr/>
            </p:nvSpPr>
            <p:spPr bwMode="auto">
              <a:xfrm flipV="1">
                <a:off x="1671" y="2842"/>
                <a:ext cx="223" cy="2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804" name="Line 31"/>
              <p:cNvSpPr>
                <a:spLocks noChangeShapeType="1"/>
              </p:cNvSpPr>
              <p:nvPr/>
            </p:nvSpPr>
            <p:spPr bwMode="auto">
              <a:xfrm>
                <a:off x="1911" y="2849"/>
                <a:ext cx="2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805" name="Line 32"/>
              <p:cNvSpPr>
                <a:spLocks noChangeShapeType="1"/>
              </p:cNvSpPr>
              <p:nvPr/>
            </p:nvSpPr>
            <p:spPr bwMode="auto">
              <a:xfrm>
                <a:off x="2199" y="2906"/>
                <a:ext cx="223" cy="3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806" name="Line 33"/>
              <p:cNvSpPr>
                <a:spLocks noChangeShapeType="1"/>
              </p:cNvSpPr>
              <p:nvPr/>
            </p:nvSpPr>
            <p:spPr bwMode="auto">
              <a:xfrm flipV="1">
                <a:off x="2439" y="2698"/>
                <a:ext cx="223" cy="2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32789" name="Group 34"/>
            <p:cNvGrpSpPr>
              <a:grpSpLocks/>
            </p:cNvGrpSpPr>
            <p:nvPr/>
          </p:nvGrpSpPr>
          <p:grpSpPr bwMode="auto">
            <a:xfrm>
              <a:off x="1992" y="1362"/>
              <a:ext cx="971" cy="1543"/>
              <a:chOff x="1992" y="1362"/>
              <a:chExt cx="971" cy="1543"/>
            </a:xfrm>
          </p:grpSpPr>
          <p:graphicFrame>
            <p:nvGraphicFramePr>
              <p:cNvPr id="32790" name="Object 35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992" y="1362"/>
              <a:ext cx="971" cy="15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3" r:id="rId3" imgW="1391409" imgH="2044326" progId="">
                      <p:embed/>
                    </p:oleObj>
                  </mc:Choice>
                  <mc:Fallback>
                    <p:oleObj r:id="rId3" imgW="1391409" imgH="2044326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92" y="1362"/>
                            <a:ext cx="971" cy="154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2001" y="1840"/>
                <a:ext cx="956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571500" defTabSz="7620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defTabSz="7620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714500" defTabSz="7620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286000" defTabSz="7620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pt-BR" altLang="pt-BR" sz="1600" b="1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Desempenho</a:t>
                </a:r>
              </a:p>
              <a:p>
                <a:pPr algn="ctr" eaLnBrk="0" hangingPunct="0">
                  <a:defRPr/>
                </a:pPr>
                <a:r>
                  <a:rPr lang="pt-BR" altLang="pt-BR" sz="1600" b="1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Institucional</a:t>
                </a:r>
                <a:endParaRPr lang="pt-BR" altLang="pt-BR" sz="1600" b="1" dirty="0">
                  <a:solidFill>
                    <a:schemeClr val="accent1"/>
                  </a:solidFill>
                  <a:latin typeface="+mn-lt"/>
                </a:endParaRPr>
              </a:p>
            </p:txBody>
          </p:sp>
        </p:grpSp>
      </p:grpSp>
      <p:grpSp>
        <p:nvGrpSpPr>
          <p:cNvPr id="84" name="Group 37"/>
          <p:cNvGrpSpPr>
            <a:grpSpLocks/>
          </p:cNvGrpSpPr>
          <p:nvPr/>
        </p:nvGrpSpPr>
        <p:grpSpPr bwMode="auto">
          <a:xfrm>
            <a:off x="6940550" y="4676775"/>
            <a:ext cx="2439988" cy="1054100"/>
            <a:chOff x="3412" y="2751"/>
            <a:chExt cx="1537" cy="664"/>
          </a:xfrm>
        </p:grpSpPr>
        <p:grpSp>
          <p:nvGrpSpPr>
            <p:cNvPr id="32779" name="Group 38"/>
            <p:cNvGrpSpPr>
              <a:grpSpLocks/>
            </p:cNvGrpSpPr>
            <p:nvPr/>
          </p:nvGrpSpPr>
          <p:grpSpPr bwMode="auto">
            <a:xfrm>
              <a:off x="3412" y="2751"/>
              <a:ext cx="1537" cy="664"/>
              <a:chOff x="3412" y="2751"/>
              <a:chExt cx="1537" cy="664"/>
            </a:xfrm>
          </p:grpSpPr>
          <p:sp>
            <p:nvSpPr>
              <p:cNvPr id="32781" name="Rectangle 39"/>
              <p:cNvSpPr>
                <a:spLocks noChangeArrowheads="1"/>
              </p:cNvSpPr>
              <p:nvPr/>
            </p:nvSpPr>
            <p:spPr bwMode="auto">
              <a:xfrm>
                <a:off x="3412" y="2751"/>
                <a:ext cx="1537" cy="664"/>
              </a:xfrm>
              <a:prstGeom prst="rect">
                <a:avLst/>
              </a:prstGeom>
              <a:solidFill>
                <a:srgbClr val="F6BF6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32782" name="Oval 40"/>
              <p:cNvSpPr>
                <a:spLocks noChangeArrowheads="1"/>
              </p:cNvSpPr>
              <p:nvPr/>
            </p:nvSpPr>
            <p:spPr bwMode="auto">
              <a:xfrm>
                <a:off x="3623" y="3098"/>
                <a:ext cx="259" cy="258"/>
              </a:xfrm>
              <a:prstGeom prst="ellipse">
                <a:avLst/>
              </a:prstGeom>
              <a:solidFill>
                <a:srgbClr val="F7668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32783" name="Line 41"/>
              <p:cNvSpPr>
                <a:spLocks noChangeShapeType="1"/>
              </p:cNvSpPr>
              <p:nvPr/>
            </p:nvSpPr>
            <p:spPr bwMode="auto">
              <a:xfrm flipH="1" flipV="1">
                <a:off x="3626" y="3183"/>
                <a:ext cx="127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784" name="Oval 42"/>
              <p:cNvSpPr>
                <a:spLocks noChangeArrowheads="1"/>
              </p:cNvSpPr>
              <p:nvPr/>
            </p:nvSpPr>
            <p:spPr bwMode="auto">
              <a:xfrm>
                <a:off x="4397" y="3098"/>
                <a:ext cx="260" cy="258"/>
              </a:xfrm>
              <a:prstGeom prst="ellipse">
                <a:avLst/>
              </a:prstGeom>
              <a:solidFill>
                <a:srgbClr val="F7668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32785" name="Line 43"/>
              <p:cNvSpPr>
                <a:spLocks noChangeShapeType="1"/>
              </p:cNvSpPr>
              <p:nvPr/>
            </p:nvSpPr>
            <p:spPr bwMode="auto">
              <a:xfrm flipV="1">
                <a:off x="4527" y="3183"/>
                <a:ext cx="135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786" name="Oval 44"/>
              <p:cNvSpPr>
                <a:spLocks noChangeArrowheads="1"/>
              </p:cNvSpPr>
              <p:nvPr/>
            </p:nvSpPr>
            <p:spPr bwMode="auto">
              <a:xfrm>
                <a:off x="4040" y="3098"/>
                <a:ext cx="261" cy="258"/>
              </a:xfrm>
              <a:prstGeom prst="ellipse">
                <a:avLst/>
              </a:prstGeom>
              <a:solidFill>
                <a:srgbClr val="F7668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32787" name="Line 45"/>
              <p:cNvSpPr>
                <a:spLocks noChangeShapeType="1"/>
              </p:cNvSpPr>
              <p:nvPr/>
            </p:nvSpPr>
            <p:spPr bwMode="auto">
              <a:xfrm>
                <a:off x="4171" y="3221"/>
                <a:ext cx="135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2780" name="Rectangle 46"/>
            <p:cNvSpPr>
              <a:spLocks noChangeArrowheads="1"/>
            </p:cNvSpPr>
            <p:nvPr/>
          </p:nvSpPr>
          <p:spPr bwMode="auto">
            <a:xfrm>
              <a:off x="3521" y="2758"/>
              <a:ext cx="1320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600" b="1"/>
                <a:t>SISTEMA DE MEDIÇÃO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600" b="1"/>
                <a:t>DE DESEMPENHO</a:t>
              </a:r>
            </a:p>
          </p:txBody>
        </p:sp>
      </p:grp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369392" y="558198"/>
            <a:ext cx="5453216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DESEMPENHO INSTITUCIONAL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717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ágono 5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2366511" y="1868994"/>
            <a:ext cx="7467600" cy="30469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 eaLnBrk="1" hangingPunct="1">
              <a:defRPr/>
            </a:pPr>
            <a:endParaRPr lang="pt-BR" altLang="pt-BR" sz="2400" b="1" dirty="0"/>
          </a:p>
          <a:p>
            <a:pPr lvl="1" eaLnBrk="1" hangingPunct="1">
              <a:buFontTx/>
              <a:buChar char="•"/>
              <a:defRPr/>
            </a:pPr>
            <a:r>
              <a:rPr lang="pt-BR" altLang="pt-BR" sz="2400" dirty="0"/>
              <a:t> Os executores utilizam os indicadores (medem) nos processos (ou </a:t>
            </a:r>
            <a:r>
              <a:rPr lang="pt-BR" altLang="pt-BR" sz="2400" dirty="0" err="1"/>
              <a:t>sub-processos</a:t>
            </a:r>
            <a:r>
              <a:rPr lang="pt-BR" altLang="pt-BR" sz="2400" dirty="0"/>
              <a:t>) selecionados, conforme o que foi planejado.</a:t>
            </a:r>
            <a:endParaRPr lang="pt-BR" altLang="pt-BR" sz="2400" i="1" u="sng" dirty="0"/>
          </a:p>
          <a:p>
            <a:pPr lvl="1" eaLnBrk="1" hangingPunct="1">
              <a:defRPr/>
            </a:pPr>
            <a:endParaRPr lang="pt-BR" altLang="pt-BR" sz="2400" i="1" u="sng" dirty="0"/>
          </a:p>
          <a:p>
            <a:pPr lvl="1" eaLnBrk="1" hangingPunct="1">
              <a:defRPr/>
            </a:pPr>
            <a:r>
              <a:rPr lang="pt-BR" altLang="pt-BR" sz="2400" i="1" u="sng" dirty="0"/>
              <a:t>Quem Aplica?</a:t>
            </a:r>
          </a:p>
          <a:p>
            <a:pPr lvl="1" eaLnBrk="1" hangingPunct="1">
              <a:buFontTx/>
              <a:buChar char="•"/>
              <a:defRPr/>
            </a:pPr>
            <a:r>
              <a:rPr lang="pt-BR" altLang="pt-BR" sz="2400" dirty="0"/>
              <a:t>Os executores dos processos</a:t>
            </a:r>
          </a:p>
          <a:p>
            <a:pPr algn="just" eaLnBrk="1" hangingPunct="1">
              <a:defRPr/>
            </a:pPr>
            <a:endParaRPr lang="pt-BR" altLang="pt-BR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98026" y="175818"/>
            <a:ext cx="580457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8211" y="758566"/>
            <a:ext cx="1052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defRPr/>
            </a:pPr>
            <a:r>
              <a:rPr lang="pt-BR" altLang="pt-B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Aplicação</a:t>
            </a:r>
            <a:endParaRPr lang="pt-BR" altLang="pt-B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32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2172494" y="2053660"/>
            <a:ext cx="7847012" cy="267765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857250" indent="-4000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 eaLnBrk="1" hangingPunct="1">
              <a:defRPr/>
            </a:pPr>
            <a:r>
              <a:rPr lang="pt-BR" altLang="pt-BR" sz="2400" b="1" i="1" dirty="0">
                <a:latin typeface="+mn-lt"/>
              </a:rPr>
              <a:t>Vantagens: </a:t>
            </a:r>
          </a:p>
          <a:p>
            <a:pPr lvl="1" eaLnBrk="1" hangingPunct="1">
              <a:defRPr/>
            </a:pPr>
            <a:endParaRPr lang="pt-BR" altLang="pt-BR" sz="2400" b="1" i="1" dirty="0">
              <a:latin typeface="+mn-lt"/>
            </a:endParaRPr>
          </a:p>
          <a:p>
            <a:pPr lvl="1" eaLnBrk="1" hangingPunct="1">
              <a:defRPr/>
            </a:pPr>
            <a:r>
              <a:rPr lang="pt-BR" altLang="pt-BR" sz="2400" dirty="0">
                <a:latin typeface="+mn-lt"/>
              </a:rPr>
              <a:t>1 - Detecção antecipada dos sinais de problemas;</a:t>
            </a:r>
          </a:p>
          <a:p>
            <a:pPr lvl="1" eaLnBrk="1" hangingPunct="1">
              <a:defRPr/>
            </a:pPr>
            <a:endParaRPr lang="pt-BR" altLang="pt-BR" sz="2400" dirty="0">
              <a:latin typeface="+mn-lt"/>
            </a:endParaRPr>
          </a:p>
          <a:p>
            <a:pPr lvl="1" eaLnBrk="1" hangingPunct="1">
              <a:defRPr/>
            </a:pPr>
            <a:r>
              <a:rPr lang="pt-BR" altLang="pt-BR" sz="2400" dirty="0">
                <a:latin typeface="+mn-lt"/>
              </a:rPr>
              <a:t>2 - Delineamento e a implementação de ações corretivas e preventivas no curto prazo.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98026" y="175818"/>
            <a:ext cx="580457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Pentágono 7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18211" y="758566"/>
            <a:ext cx="1052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defRPr/>
            </a:pPr>
            <a:r>
              <a:rPr lang="pt-BR" altLang="pt-B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Aplicação</a:t>
            </a:r>
            <a:endParaRPr lang="pt-BR" altLang="pt-B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849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/>
          <p:cNvSpPr txBox="1">
            <a:spLocks noChangeArrowheads="1"/>
          </p:cNvSpPr>
          <p:nvPr/>
        </p:nvSpPr>
        <p:spPr bwMode="auto">
          <a:xfrm>
            <a:off x="2514600" y="4568826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2800">
              <a:solidFill>
                <a:srgbClr val="FF9900"/>
              </a:solidFill>
            </a:endParaRPr>
          </a:p>
        </p:txBody>
      </p:sp>
      <p:graphicFrame>
        <p:nvGraphicFramePr>
          <p:cNvPr id="655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944943"/>
              </p:ext>
            </p:extLst>
          </p:nvPr>
        </p:nvGraphicFramePr>
        <p:xfrm>
          <a:off x="1989138" y="2809875"/>
          <a:ext cx="8248650" cy="377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3" imgW="6473027" imgH="2967341" progId="Word.Document.8">
                  <p:embed/>
                </p:oleObj>
              </mc:Choice>
              <mc:Fallback>
                <p:oleObj name="Document" r:id="rId3" imgW="6473027" imgH="296734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2809875"/>
                        <a:ext cx="8248650" cy="377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98026" y="175818"/>
            <a:ext cx="580457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Pentágono 8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18211" y="758566"/>
            <a:ext cx="1052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defRPr/>
            </a:pPr>
            <a:r>
              <a:rPr lang="pt-BR" altLang="pt-B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Aplicação</a:t>
            </a:r>
            <a:endParaRPr lang="pt-BR" altLang="pt-B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89882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ágono 4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2244725" y="1537255"/>
            <a:ext cx="7696200" cy="37856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indent="-266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 eaLnBrk="1" hangingPunct="1">
              <a:buFontTx/>
              <a:buChar char="•"/>
              <a:defRPr/>
            </a:pPr>
            <a:r>
              <a:rPr lang="pt-BR" altLang="pt-BR" sz="2000" dirty="0" smtClean="0">
                <a:latin typeface="Arial" pitchFamily="34" charset="0"/>
              </a:rPr>
              <a:t>Os </a:t>
            </a:r>
            <a:r>
              <a:rPr lang="pt-BR" altLang="pt-BR" sz="2000" dirty="0">
                <a:latin typeface="Arial" pitchFamily="34" charset="0"/>
              </a:rPr>
              <a:t>executores, com base em análises de histórico de resultados, avaliam os processos com o objetivo de promover aperfeiçoamentos.</a:t>
            </a:r>
          </a:p>
          <a:p>
            <a:pPr marL="190500" lvl="1" indent="0" eaLnBrk="1" hangingPunct="1">
              <a:defRPr/>
            </a:pPr>
            <a:r>
              <a:rPr lang="pt-BR" altLang="pt-BR" sz="2000" dirty="0">
                <a:latin typeface="Arial" pitchFamily="34" charset="0"/>
              </a:rPr>
              <a:t> </a:t>
            </a:r>
          </a:p>
          <a:p>
            <a:pPr lvl="1" eaLnBrk="1" hangingPunct="1">
              <a:buFontTx/>
              <a:buChar char="•"/>
              <a:defRPr/>
            </a:pPr>
            <a:r>
              <a:rPr lang="pt-BR" altLang="pt-BR" sz="2000" dirty="0">
                <a:latin typeface="Arial" pitchFamily="34" charset="0"/>
              </a:rPr>
              <a:t>Foco na melhoria contínua dos processos – ações e decisões orientadas.</a:t>
            </a:r>
          </a:p>
          <a:p>
            <a:pPr marL="190500" lvl="1" indent="0" eaLnBrk="1" hangingPunct="1">
              <a:defRPr/>
            </a:pPr>
            <a:endParaRPr lang="pt-BR" altLang="pt-BR" sz="2000" dirty="0">
              <a:latin typeface="Arial" pitchFamily="34" charset="0"/>
            </a:endParaRPr>
          </a:p>
          <a:p>
            <a:pPr lvl="1" eaLnBrk="1" hangingPunct="1">
              <a:buFontTx/>
              <a:buChar char="•"/>
              <a:defRPr/>
            </a:pPr>
            <a:r>
              <a:rPr lang="pt-BR" altLang="pt-BR" sz="2000" dirty="0">
                <a:latin typeface="Arial" pitchFamily="34" charset="0"/>
              </a:rPr>
              <a:t>Subsídio para novas táticas, estratégias e até mesmo objetivos gerais e missão.</a:t>
            </a:r>
          </a:p>
          <a:p>
            <a:pPr lvl="1" eaLnBrk="1" hangingPunct="1">
              <a:defRPr/>
            </a:pPr>
            <a:endParaRPr lang="pt-BR" altLang="pt-BR" sz="2000" dirty="0">
              <a:latin typeface="Arial" pitchFamily="34" charset="0"/>
            </a:endParaRPr>
          </a:p>
          <a:p>
            <a:pPr lvl="1" eaLnBrk="1" hangingPunct="1">
              <a:defRPr/>
            </a:pPr>
            <a:r>
              <a:rPr lang="pt-BR" altLang="pt-BR" sz="2000" b="1" i="1" u="sng" dirty="0">
                <a:latin typeface="Arial" pitchFamily="34" charset="0"/>
              </a:rPr>
              <a:t>Quem Avalia?</a:t>
            </a:r>
          </a:p>
          <a:p>
            <a:pPr lvl="1" eaLnBrk="1" hangingPunct="1">
              <a:defRPr/>
            </a:pPr>
            <a:r>
              <a:rPr lang="pt-BR" altLang="pt-BR" sz="2000" dirty="0">
                <a:latin typeface="Arial" pitchFamily="34" charset="0"/>
              </a:rPr>
              <a:t>Os executores dos processos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98026" y="175818"/>
            <a:ext cx="580457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6647" y="758566"/>
            <a:ext cx="1041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defRPr/>
            </a:pPr>
            <a:r>
              <a:rPr lang="pt-BR" altLang="pt-B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Avaliação</a:t>
            </a:r>
            <a:endParaRPr lang="pt-BR" altLang="pt-B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10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905000" y="2617788"/>
            <a:ext cx="7848600" cy="30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 dirty="0"/>
              <a:t>     </a:t>
            </a:r>
            <a:r>
              <a:rPr lang="pt-BR" altLang="pt-BR" sz="2400" b="1" u="sng" dirty="0"/>
              <a:t>Observar a tendência dos resultados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pt-BR" altLang="pt-BR" sz="2400" b="1" u="sng" dirty="0"/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pt-BR" altLang="pt-BR" b="1" dirty="0"/>
              <a:t>  </a:t>
            </a:r>
            <a:r>
              <a:rPr lang="pt-BR" altLang="pt-BR" dirty="0"/>
              <a:t>Aspecto histórico: regressão e progressão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pt-BR" altLang="pt-BR" sz="2400" b="1" u="sng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pt-BR" altLang="pt-BR" sz="2400" b="1" u="sng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BR" altLang="pt-BR" sz="2400" b="1" u="sng" dirty="0"/>
              <a:t>Comparar com alguma referência externa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	  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pt-BR" altLang="pt-BR" b="1" dirty="0"/>
              <a:t>  </a:t>
            </a:r>
            <a:r>
              <a:rPr lang="pt-BR" altLang="pt-BR" dirty="0"/>
              <a:t>Aspecto Posicionamento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98026" y="175818"/>
            <a:ext cx="580457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Pentágono 7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76647" y="758566"/>
            <a:ext cx="1041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defRPr/>
            </a:pPr>
            <a:r>
              <a:rPr lang="pt-BR" altLang="pt-B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Avaliação</a:t>
            </a:r>
            <a:endParaRPr lang="pt-BR" altLang="pt-B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83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 Box 3"/>
          <p:cNvSpPr txBox="1">
            <a:spLocks noChangeArrowheads="1"/>
          </p:cNvSpPr>
          <p:nvPr/>
        </p:nvSpPr>
        <p:spPr bwMode="auto">
          <a:xfrm>
            <a:off x="1565803" y="1867528"/>
            <a:ext cx="8966730" cy="323165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3810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5715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pt-BR" altLang="pt-BR" sz="2400" b="1" i="1" dirty="0">
                <a:latin typeface="+mn-lt"/>
              </a:rPr>
              <a:t>Aperfeiçoamento </a:t>
            </a:r>
            <a:r>
              <a:rPr lang="pt-BR" altLang="pt-BR" sz="2400" i="1" dirty="0">
                <a:latin typeface="+mn-lt"/>
              </a:rPr>
              <a:t>do</a:t>
            </a:r>
            <a:r>
              <a:rPr lang="pt-BR" altLang="pt-BR" sz="2400" dirty="0">
                <a:latin typeface="+mn-lt"/>
              </a:rPr>
              <a:t> processo (ou </a:t>
            </a:r>
            <a:r>
              <a:rPr lang="pt-BR" altLang="pt-BR" sz="2400" dirty="0" err="1">
                <a:latin typeface="+mn-lt"/>
              </a:rPr>
              <a:t>sub-processo</a:t>
            </a:r>
            <a:r>
              <a:rPr lang="pt-BR" altLang="pt-BR" sz="2400" dirty="0" smtClean="0">
                <a:latin typeface="+mn-lt"/>
              </a:rPr>
              <a:t>):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pt-BR" altLang="pt-BR" sz="2400" dirty="0" smtClean="0">
                <a:latin typeface="+mn-lt"/>
              </a:rPr>
              <a:t>Significa </a:t>
            </a:r>
            <a:r>
              <a:rPr lang="pt-BR" altLang="pt-BR" sz="2400" dirty="0">
                <a:latin typeface="+mn-lt"/>
              </a:rPr>
              <a:t>redesenhá-lo implementando melhorias que foram percebidas como resultado do monitoramento.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pt-BR" altLang="pt-BR" sz="2400" i="1" dirty="0">
                <a:latin typeface="+mn-lt"/>
              </a:rPr>
              <a:t>O termo </a:t>
            </a:r>
            <a:r>
              <a:rPr lang="pt-BR" altLang="pt-BR" sz="2400" b="1" i="1" dirty="0">
                <a:latin typeface="+mn-lt"/>
              </a:rPr>
              <a:t>melhoria </a:t>
            </a:r>
            <a:r>
              <a:rPr lang="pt-BR" altLang="pt-BR" sz="2400" i="1" dirty="0">
                <a:latin typeface="+mn-lt"/>
              </a:rPr>
              <a:t>está associado com:</a:t>
            </a:r>
          </a:p>
          <a:p>
            <a:pPr marL="534988" lvl="2" indent="-173038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400" dirty="0">
                <a:latin typeface="+mn-lt"/>
              </a:rPr>
              <a:t>Novas práticas;</a:t>
            </a:r>
          </a:p>
          <a:p>
            <a:pPr marL="534988" lvl="3" indent="-173038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sz="2400" dirty="0">
                <a:latin typeface="+mn-lt"/>
              </a:rPr>
              <a:t>Novas técnicas;</a:t>
            </a:r>
          </a:p>
          <a:p>
            <a:pPr marL="534988" lvl="3" indent="-173038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sz="2400" dirty="0">
                <a:latin typeface="+mn-lt"/>
              </a:rPr>
              <a:t>Pessoal mais capacitado e mais </a:t>
            </a:r>
            <a:r>
              <a:rPr lang="pt-BR" altLang="pt-BR" sz="2400" dirty="0" smtClean="0">
                <a:latin typeface="+mn-lt"/>
              </a:rPr>
              <a:t>experimentado</a:t>
            </a:r>
            <a:r>
              <a:rPr lang="pt-BR" altLang="pt-BR" sz="2400" dirty="0">
                <a:latin typeface="+mn-lt"/>
              </a:rPr>
              <a:t>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98026" y="175818"/>
            <a:ext cx="580457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Pentágono 7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76647" y="758566"/>
            <a:ext cx="1041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defRPr/>
            </a:pPr>
            <a:r>
              <a:rPr lang="pt-BR" altLang="pt-B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Avaliação</a:t>
            </a:r>
            <a:endParaRPr lang="pt-BR" altLang="pt-B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382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2025649" y="2001303"/>
            <a:ext cx="8077200" cy="360098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E5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 i="1" dirty="0"/>
              <a:t>Calibragem dos </a:t>
            </a:r>
            <a:r>
              <a:rPr lang="pt-BR" altLang="pt-BR" sz="2400" b="1" i="1" dirty="0" smtClean="0"/>
              <a:t>indicadores: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i="1" dirty="0" smtClean="0"/>
              <a:t>Consiste </a:t>
            </a:r>
            <a:r>
              <a:rPr lang="pt-BR" altLang="pt-BR" sz="2400" i="1" dirty="0"/>
              <a:t>em ajustar a faixa de aceitação dos indicadores, alargando ou reduzindo o intervalo contido entre o limite superior e o inferior (significa ajustar a tolerância dos resultados).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dirty="0" smtClean="0"/>
              <a:t>Necessidade </a:t>
            </a:r>
            <a:r>
              <a:rPr lang="pt-BR" altLang="pt-BR" sz="2400" dirty="0"/>
              <a:t>de histórico de resultados antes de promover calibragem – (</a:t>
            </a:r>
            <a:r>
              <a:rPr lang="pt-BR" altLang="pt-BR" sz="2400" i="1" dirty="0"/>
              <a:t>aprendizado)</a:t>
            </a:r>
            <a:endParaRPr lang="pt-BR" altLang="pt-BR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 dirty="0"/>
              <a:t>Atenção com ocorrências sazonais: </a:t>
            </a:r>
            <a:r>
              <a:rPr lang="pt-BR" altLang="pt-BR" sz="2400" dirty="0"/>
              <a:t>férias, recessos, etc.</a:t>
            </a:r>
            <a:endParaRPr lang="pt-BR" altLang="pt-BR" sz="2400" i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98026" y="175818"/>
            <a:ext cx="580457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Pentágono 7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76647" y="758566"/>
            <a:ext cx="1041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defRPr/>
            </a:pPr>
            <a:r>
              <a:rPr lang="pt-BR" altLang="pt-B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Avaliação</a:t>
            </a:r>
            <a:endParaRPr lang="pt-BR" altLang="pt-B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457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ágono 7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795714" y="5791201"/>
            <a:ext cx="68722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8" tIns="46034" rIns="92068" bIns="46034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200" b="1" i="1">
                <a:solidFill>
                  <a:schemeClr val="tx2"/>
                </a:solidFill>
                <a:latin typeface="Univers" pitchFamily="34" charset="0"/>
              </a:rPr>
              <a:t> </a:t>
            </a:r>
            <a:endParaRPr lang="pt-BR" altLang="pt-BR" sz="2400" b="1" i="1">
              <a:solidFill>
                <a:schemeClr val="tx2"/>
              </a:solidFill>
              <a:latin typeface="Univers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200" b="1" i="1">
              <a:solidFill>
                <a:schemeClr val="accent2"/>
              </a:solidFill>
              <a:latin typeface="Univers" pitchFamily="34" charset="0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5257800" y="4572001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3" tIns="45716" rIns="91433" bIns="45716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pt-BR" altLang="pt-BR" sz="2000" b="1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pt-BR" altLang="pt-BR" sz="2000" b="1">
              <a:solidFill>
                <a:srgbClr val="FF3300"/>
              </a:solidFill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6081713" y="5730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3" tIns="45716" rIns="91433" bIns="45716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934919" name="Text Box 7"/>
          <p:cNvSpPr txBox="1">
            <a:spLocks noChangeArrowheads="1"/>
          </p:cNvSpPr>
          <p:nvPr/>
        </p:nvSpPr>
        <p:spPr bwMode="auto">
          <a:xfrm>
            <a:off x="0" y="636459"/>
            <a:ext cx="1566254" cy="61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7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 agora, o que fazer?</a:t>
            </a:r>
            <a:endParaRPr lang="pt-BR" altLang="pt-BR" sz="17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Text Box 56"/>
          <p:cNvSpPr txBox="1">
            <a:spLocks noChangeArrowheads="1"/>
          </p:cNvSpPr>
          <p:nvPr/>
        </p:nvSpPr>
        <p:spPr bwMode="auto">
          <a:xfrm>
            <a:off x="6107113" y="1535326"/>
            <a:ext cx="4165600" cy="317009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7338" indent="-2873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361950" indent="-271463">
              <a:spcBef>
                <a:spcPts val="600"/>
              </a:spcBef>
              <a:buAutoNum type="arabicPeriod"/>
              <a:defRPr/>
            </a:pPr>
            <a:r>
              <a:rPr lang="pt-BR" altLang="pt-BR" sz="2000" dirty="0" smtClean="0">
                <a:latin typeface="+mn-lt"/>
              </a:rPr>
              <a:t>Relacione os ....;</a:t>
            </a:r>
          </a:p>
          <a:p>
            <a:pPr marL="457200" indent="-457200">
              <a:spcBef>
                <a:spcPts val="600"/>
              </a:spcBef>
              <a:buAutoNum type="arabicPeriod"/>
              <a:defRPr/>
            </a:pPr>
            <a:endParaRPr lang="pt-BR" altLang="pt-BR" sz="2000" dirty="0">
              <a:latin typeface="+mn-lt"/>
              <a:cs typeface="Times New Roman" pitchFamily="18" charset="0"/>
            </a:endParaRPr>
          </a:p>
          <a:p>
            <a:pPr marL="361950" indent="-361950">
              <a:spcBef>
                <a:spcPts val="600"/>
              </a:spcBef>
              <a:defRPr/>
            </a:pPr>
            <a:r>
              <a:rPr lang="pt-BR" altLang="pt-BR" sz="2000" dirty="0">
                <a:latin typeface="+mn-lt"/>
              </a:rPr>
              <a:t> </a:t>
            </a:r>
            <a:r>
              <a:rPr lang="pt-BR" altLang="pt-BR" sz="2000" dirty="0" smtClean="0">
                <a:latin typeface="+mn-lt"/>
              </a:rPr>
              <a:t>2. Estabeleça </a:t>
            </a:r>
            <a:r>
              <a:rPr lang="pt-BR" altLang="pt-BR" sz="2000" dirty="0">
                <a:latin typeface="+mn-lt"/>
              </a:rPr>
              <a:t>Metas e os Indicadores para os </a:t>
            </a:r>
            <a:r>
              <a:rPr lang="pt-BR" altLang="pt-BR" sz="2000" dirty="0" smtClean="0">
                <a:latin typeface="+mn-lt"/>
              </a:rPr>
              <a:t>...;</a:t>
            </a:r>
          </a:p>
          <a:p>
            <a:pPr>
              <a:spcBef>
                <a:spcPts val="600"/>
              </a:spcBef>
              <a:defRPr/>
            </a:pPr>
            <a:endParaRPr lang="pt-BR" altLang="pt-BR" sz="2000" dirty="0">
              <a:latin typeface="+mn-lt"/>
              <a:cs typeface="Times New Roman" pitchFamily="18" charset="0"/>
            </a:endParaRPr>
          </a:p>
          <a:p>
            <a:pPr marL="361950" indent="-361950">
              <a:spcBef>
                <a:spcPts val="600"/>
              </a:spcBef>
              <a:defRPr/>
            </a:pPr>
            <a:r>
              <a:rPr lang="pt-BR" altLang="pt-BR" sz="2000" dirty="0">
                <a:latin typeface="+mn-lt"/>
              </a:rPr>
              <a:t> 3. Estabeleça Metas e Indicadores de Efetividade para os aprimoramentos apontados </a:t>
            </a:r>
            <a:r>
              <a:rPr lang="pt-BR" altLang="pt-BR" sz="2000" dirty="0" smtClean="0">
                <a:latin typeface="+mn-lt"/>
              </a:rPr>
              <a:t>pelos Usuários.</a:t>
            </a:r>
            <a:endParaRPr lang="pt-BR" altLang="pt-BR" sz="2000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43" y="3968318"/>
            <a:ext cx="2593059" cy="236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34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34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9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355850" y="1535113"/>
            <a:ext cx="7467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>
              <a:spcBef>
                <a:spcPct val="0"/>
              </a:spcBef>
              <a:buFontTx/>
              <a:buNone/>
            </a:pPr>
            <a:r>
              <a:rPr lang="pt-BR" altLang="pt-BR" sz="3600" b="1" i="1" dirty="0"/>
              <a:t>“Não se gerencia o que não se mede, não se mede o que não se define, não se define o que não se entende, não há sucesso no que não se gerencia”.</a:t>
            </a:r>
          </a:p>
          <a:p>
            <a:pPr lvl="1" algn="r">
              <a:spcBef>
                <a:spcPct val="0"/>
              </a:spcBef>
              <a:buFontTx/>
              <a:buNone/>
            </a:pPr>
            <a:endParaRPr lang="pt-BR" altLang="pt-BR" sz="3600" dirty="0"/>
          </a:p>
          <a:p>
            <a:pPr lvl="1" algn="r">
              <a:spcBef>
                <a:spcPct val="0"/>
              </a:spcBef>
              <a:buFontTx/>
              <a:buNone/>
            </a:pPr>
            <a:r>
              <a:rPr lang="pt-BR" altLang="pt-BR" sz="3600" dirty="0"/>
              <a:t>William Edwards Deming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5544" y="631824"/>
            <a:ext cx="1123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defRPr/>
            </a:pPr>
            <a:r>
              <a:rPr lang="pt-BR" altLang="pt-B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Pensando </a:t>
            </a:r>
          </a:p>
          <a:p>
            <a:pPr marL="0" lvl="1" algn="ctr">
              <a:defRPr/>
            </a:pPr>
            <a:r>
              <a:rPr lang="pt-BR" altLang="pt-B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Bem...</a:t>
            </a:r>
            <a:endParaRPr lang="pt-BR" altLang="pt-B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67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2415962"/>
            <a:ext cx="8229600" cy="2013996"/>
          </a:xfr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ESAÚ MENDES SIRQUEIRA</a:t>
            </a:r>
          </a:p>
          <a:p>
            <a:pPr marL="0" indent="0" algn="ctr">
              <a:buNone/>
              <a:defRPr/>
            </a:pPr>
            <a:r>
              <a:rPr lang="pt-BR" sz="2800" dirty="0">
                <a:solidFill>
                  <a:schemeClr val="bg1"/>
                </a:solidFill>
              </a:rPr>
              <a:t/>
            </a:r>
            <a:br>
              <a:rPr lang="pt-BR" sz="2800" dirty="0">
                <a:solidFill>
                  <a:schemeClr val="bg1"/>
                </a:solidFill>
              </a:rPr>
            </a:b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E-mail: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800" dirty="0">
                <a:solidFill>
                  <a:schemeClr val="bg1"/>
                </a:solidFill>
                <a:hlinkClick r:id="rId2"/>
              </a:rPr>
              <a:t>esau.mendes@planejamento.gov.br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br>
              <a:rPr lang="pt-BR" sz="2800" dirty="0">
                <a:solidFill>
                  <a:schemeClr val="bg1"/>
                </a:solidFill>
              </a:rPr>
            </a:b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Tel. (61)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2020-8617</a:t>
            </a: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Pentágono 4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72022" y="767464"/>
            <a:ext cx="106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Obrigado</a:t>
            </a: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ágono 10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2"/>
          <p:cNvGrpSpPr/>
          <p:nvPr/>
        </p:nvGrpSpPr>
        <p:grpSpPr>
          <a:xfrm>
            <a:off x="2325689" y="1706613"/>
            <a:ext cx="7532687" cy="3439799"/>
            <a:chOff x="2325689" y="1591199"/>
            <a:chExt cx="7532687" cy="3439799"/>
          </a:xfrm>
        </p:grpSpPr>
        <p:grpSp>
          <p:nvGrpSpPr>
            <p:cNvPr id="19458" name="Group 3"/>
            <p:cNvGrpSpPr>
              <a:grpSpLocks/>
            </p:cNvGrpSpPr>
            <p:nvPr/>
          </p:nvGrpSpPr>
          <p:grpSpPr bwMode="auto">
            <a:xfrm>
              <a:off x="2325689" y="1591199"/>
              <a:ext cx="7532687" cy="1427209"/>
              <a:chOff x="528" y="1296"/>
              <a:chExt cx="5140" cy="912"/>
            </a:xfrm>
          </p:grpSpPr>
          <p:sp>
            <p:nvSpPr>
              <p:cNvPr id="1134596" name="AutoShape 4"/>
              <p:cNvSpPr>
                <a:spLocks noChangeArrowheads="1"/>
              </p:cNvSpPr>
              <p:nvPr/>
            </p:nvSpPr>
            <p:spPr bwMode="auto">
              <a:xfrm>
                <a:off x="572" y="1296"/>
                <a:ext cx="5096" cy="912"/>
              </a:xfrm>
              <a:prstGeom prst="downArrowCallout">
                <a:avLst>
                  <a:gd name="adj1" fmla="val 139693"/>
                  <a:gd name="adj2" fmla="val 139693"/>
                  <a:gd name="adj3" fmla="val 16667"/>
                  <a:gd name="adj4" fmla="val 6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91433" tIns="45716" rIns="91433" bIns="45716" anchor="ctr"/>
              <a:lstStyle/>
              <a:p>
                <a:pPr algn="ctr">
                  <a:defRPr/>
                </a:pPr>
                <a:endParaRPr lang="pt-BR" altLang="pt-BR" sz="2400"/>
              </a:p>
            </p:txBody>
          </p:sp>
          <p:sp>
            <p:nvSpPr>
              <p:cNvPr id="1134597" name="Text Box 5"/>
              <p:cNvSpPr txBox="1">
                <a:spLocks noChangeArrowheads="1"/>
              </p:cNvSpPr>
              <p:nvPr/>
            </p:nvSpPr>
            <p:spPr bwMode="auto">
              <a:xfrm>
                <a:off x="528" y="1344"/>
                <a:ext cx="5099" cy="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33" tIns="45716" rIns="91433" bIns="45716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pt-BR" altLang="pt-BR" sz="2400" dirty="0">
                    <a:solidFill>
                      <a:schemeClr val="accent5">
                        <a:lumMod val="50000"/>
                      </a:schemeClr>
                    </a:solidFill>
                  </a:rPr>
                  <a:t>A definição de </a:t>
                </a:r>
                <a:r>
                  <a:rPr lang="pt-BR" altLang="pt-BR" sz="2400" dirty="0"/>
                  <a:t>“o que medir” </a:t>
                </a:r>
                <a:r>
                  <a:rPr lang="pt-BR" altLang="pt-BR" sz="2400" dirty="0">
                    <a:solidFill>
                      <a:schemeClr val="accent5">
                        <a:lumMod val="50000"/>
                      </a:schemeClr>
                    </a:solidFill>
                  </a:rPr>
                  <a:t>está relacionada à estratégia de negócio da organização, </a:t>
                </a:r>
              </a:p>
              <a:p>
                <a:pPr algn="ctr" eaLnBrk="0" hangingPunct="0">
                  <a:defRPr/>
                </a:pPr>
                <a:r>
                  <a:rPr lang="pt-BR" altLang="pt-BR" sz="2400" dirty="0">
                    <a:solidFill>
                      <a:schemeClr val="accent5">
                        <a:lumMod val="50000"/>
                      </a:schemeClr>
                    </a:solidFill>
                  </a:rPr>
                  <a:t>isto é, sua:</a:t>
                </a:r>
              </a:p>
            </p:txBody>
          </p:sp>
        </p:grpSp>
        <p:grpSp>
          <p:nvGrpSpPr>
            <p:cNvPr id="19459" name="Group 6"/>
            <p:cNvGrpSpPr>
              <a:grpSpLocks/>
            </p:cNvGrpSpPr>
            <p:nvPr/>
          </p:nvGrpSpPr>
          <p:grpSpPr bwMode="auto">
            <a:xfrm>
              <a:off x="2351088" y="3504403"/>
              <a:ext cx="7467600" cy="1526595"/>
              <a:chOff x="572" y="2400"/>
              <a:chExt cx="5096" cy="1212"/>
            </a:xfrm>
          </p:grpSpPr>
          <p:sp>
            <p:nvSpPr>
              <p:cNvPr id="1134599" name="AutoShape 7"/>
              <p:cNvSpPr>
                <a:spLocks noChangeArrowheads="1"/>
              </p:cNvSpPr>
              <p:nvPr/>
            </p:nvSpPr>
            <p:spPr bwMode="auto">
              <a:xfrm>
                <a:off x="572" y="2400"/>
                <a:ext cx="5096" cy="1200"/>
              </a:xfrm>
              <a:prstGeom prst="upArrowCallout">
                <a:avLst>
                  <a:gd name="adj1" fmla="val 106167"/>
                  <a:gd name="adj2" fmla="val 106167"/>
                  <a:gd name="adj3" fmla="val 16667"/>
                  <a:gd name="adj4" fmla="val 6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34600" name="Rectangle 8"/>
              <p:cNvSpPr>
                <a:spLocks noChangeArrowheads="1"/>
              </p:cNvSpPr>
              <p:nvPr/>
            </p:nvSpPr>
            <p:spPr bwMode="auto">
              <a:xfrm>
                <a:off x="658" y="2512"/>
                <a:ext cx="4901" cy="1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33" tIns="45716" rIns="91433" bIns="45716">
                <a:spAutoFit/>
              </a:bodyPr>
              <a:lstStyle/>
              <a:p>
                <a:pPr algn="ctr" eaLnBrk="0" hangingPunct="0">
                  <a:lnSpc>
                    <a:spcPct val="50000"/>
                  </a:lnSpc>
                  <a:spcBef>
                    <a:spcPct val="50000"/>
                  </a:spcBef>
                  <a:defRPr/>
                </a:pPr>
                <a:r>
                  <a:rPr lang="pt-BR" altLang="pt-BR" sz="2400" dirty="0">
                    <a:solidFill>
                      <a:schemeClr val="accent5">
                        <a:lumMod val="50000"/>
                      </a:schemeClr>
                    </a:solidFill>
                  </a:rPr>
                  <a:t>Missão</a:t>
                </a:r>
              </a:p>
              <a:p>
                <a:pPr algn="ctr" eaLnBrk="0" hangingPunct="0">
                  <a:lnSpc>
                    <a:spcPct val="50000"/>
                  </a:lnSpc>
                  <a:spcBef>
                    <a:spcPct val="50000"/>
                  </a:spcBef>
                  <a:defRPr/>
                </a:pPr>
                <a:r>
                  <a:rPr lang="pt-BR" altLang="pt-BR" sz="2400" dirty="0">
                    <a:solidFill>
                      <a:schemeClr val="accent5">
                        <a:lumMod val="50000"/>
                      </a:schemeClr>
                    </a:solidFill>
                  </a:rPr>
                  <a:t>Visão </a:t>
                </a:r>
              </a:p>
              <a:p>
                <a:pPr algn="ctr" eaLnBrk="0" hangingPunct="0">
                  <a:lnSpc>
                    <a:spcPct val="50000"/>
                  </a:lnSpc>
                  <a:spcBef>
                    <a:spcPct val="50000"/>
                  </a:spcBef>
                  <a:defRPr/>
                </a:pPr>
                <a:r>
                  <a:rPr lang="pt-BR" altLang="pt-BR" sz="2400" dirty="0">
                    <a:solidFill>
                      <a:schemeClr val="accent5">
                        <a:lumMod val="50000"/>
                      </a:schemeClr>
                    </a:solidFill>
                  </a:rPr>
                  <a:t>Objetivos, Indicadores</a:t>
                </a:r>
                <a:r>
                  <a:rPr lang="pt-BR" altLang="pt-BR" sz="24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, metas</a:t>
                </a:r>
                <a:r>
                  <a:rPr lang="pt-BR" altLang="pt-BR" sz="2400" dirty="0">
                    <a:solidFill>
                      <a:schemeClr val="accent5">
                        <a:lumMod val="50000"/>
                      </a:schemeClr>
                    </a:solidFill>
                  </a:rPr>
                  <a:t>, Iniciativas </a:t>
                </a:r>
                <a:endParaRPr lang="pt-BR" altLang="pt-BR" sz="240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algn="ctr" eaLnBrk="0" hangingPunct="0">
                  <a:lnSpc>
                    <a:spcPct val="50000"/>
                  </a:lnSpc>
                  <a:spcBef>
                    <a:spcPct val="50000"/>
                  </a:spcBef>
                  <a:defRPr/>
                </a:pPr>
                <a:r>
                  <a:rPr lang="pt-BR" altLang="pt-BR" sz="24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Estratégicas.</a:t>
                </a:r>
                <a:endParaRPr lang="pt-BR" altLang="pt-BR" sz="24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1134603" name="Rectangle 11"/>
          <p:cNvSpPr>
            <a:spLocks noChangeArrowheads="1"/>
          </p:cNvSpPr>
          <p:nvPr/>
        </p:nvSpPr>
        <p:spPr bwMode="auto">
          <a:xfrm>
            <a:off x="2547893" y="557723"/>
            <a:ext cx="711101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COMO SABER SE A </a:t>
            </a: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ORGANIZAÇÃO ESTÁ </a:t>
            </a:r>
            <a:r>
              <a:rPr lang="pt-BR" altLang="pt-BR" sz="2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INDO BEM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-106884" y="614539"/>
            <a:ext cx="1719309" cy="62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pt-BR" altLang="pt-BR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 que </a:t>
            </a:r>
          </a:p>
          <a:p>
            <a:pPr algn="ctr">
              <a:defRPr/>
            </a:pPr>
            <a:r>
              <a:rPr lang="pt-BR" altLang="pt-B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</a:t>
            </a:r>
            <a:r>
              <a:rPr lang="pt-BR" altLang="pt-BR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edir?</a:t>
            </a:r>
            <a:endParaRPr lang="pt-BR" altLang="pt-BR" sz="1800" b="1" u="sng" dirty="0">
              <a:solidFill>
                <a:srgbClr val="3366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981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entágono 36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116669" y="203202"/>
            <a:ext cx="5974069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DESEMPENHO E RESULTADO INSTITUCIONAL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133059" y="1001534"/>
            <a:ext cx="10227734" cy="5576359"/>
            <a:chOff x="1936788" y="1708150"/>
            <a:chExt cx="8204162" cy="4816475"/>
          </a:xfrm>
        </p:grpSpPr>
        <p:sp>
          <p:nvSpPr>
            <p:cNvPr id="12" name="Rectangle 34"/>
            <p:cNvSpPr>
              <a:spLocks/>
            </p:cNvSpPr>
            <p:nvPr/>
          </p:nvSpPr>
          <p:spPr bwMode="auto">
            <a:xfrm>
              <a:off x="3027363" y="6169025"/>
              <a:ext cx="4127500" cy="355600"/>
            </a:xfrm>
            <a:prstGeom prst="rect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40639" bIns="0"/>
            <a:lstStyle>
              <a:lvl1pPr marL="39688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2400" b="1">
                  <a:solidFill>
                    <a:schemeClr val="accent6">
                      <a:lumMod val="50000"/>
                    </a:schemeClr>
                  </a:solidFill>
                </a:rPr>
                <a:t>ESFORÇOS</a:t>
              </a:r>
            </a:p>
          </p:txBody>
        </p:sp>
        <p:sp>
          <p:nvSpPr>
            <p:cNvPr id="13" name="Freeform 36"/>
            <p:cNvSpPr>
              <a:spLocks/>
            </p:cNvSpPr>
            <p:nvPr/>
          </p:nvSpPr>
          <p:spPr bwMode="auto">
            <a:xfrm rot="16200000">
              <a:off x="4961732" y="2918620"/>
              <a:ext cx="247650" cy="604043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07 h 21600"/>
                <a:gd name="T4" fmla="*/ 10800 w 21600"/>
                <a:gd name="T5" fmla="*/ 10693 h 21600"/>
                <a:gd name="T6" fmla="*/ 0 w 21600"/>
                <a:gd name="T7" fmla="*/ 10800 h 21600"/>
                <a:gd name="T8" fmla="*/ 10800 w 21600"/>
                <a:gd name="T9" fmla="*/ 10907 h 21600"/>
                <a:gd name="T10" fmla="*/ 10800 w 21600"/>
                <a:gd name="T11" fmla="*/ 21493 h 21600"/>
                <a:gd name="T12" fmla="*/ 21600 w 21600"/>
                <a:gd name="T1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48"/>
                    <a:pt x="10800" y="107"/>
                  </a:cubicBezTo>
                  <a:lnTo>
                    <a:pt x="10800" y="10693"/>
                  </a:lnTo>
                  <a:cubicBezTo>
                    <a:pt x="10800" y="10752"/>
                    <a:pt x="5965" y="10800"/>
                    <a:pt x="0" y="10800"/>
                  </a:cubicBezTo>
                  <a:cubicBezTo>
                    <a:pt x="5965" y="10800"/>
                    <a:pt x="10800" y="10848"/>
                    <a:pt x="10800" y="10907"/>
                  </a:cubicBezTo>
                  <a:lnTo>
                    <a:pt x="10800" y="21493"/>
                  </a:lnTo>
                  <a:cubicBezTo>
                    <a:pt x="10800" y="21552"/>
                    <a:pt x="15635" y="21600"/>
                    <a:pt x="21600" y="21600"/>
                  </a:cubicBezTo>
                </a:path>
              </a:pathLst>
            </a:custGeom>
            <a:noFill/>
            <a:ln w="25400" cap="flat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chemeClr val="bg2">
                  <a:alpha val="37999"/>
                </a:schemeClr>
              </a:outerShdw>
            </a:effectLst>
            <a:extLst/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4" name="Rounded Rectangle 5"/>
            <p:cNvSpPr/>
            <p:nvPr/>
          </p:nvSpPr>
          <p:spPr>
            <a:xfrm>
              <a:off x="2071689" y="3452814"/>
              <a:ext cx="1279525" cy="1044575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pt-BR" sz="16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pt-BR" sz="16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pt-BR" sz="16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pt-BR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Insumos</a:t>
              </a:r>
              <a:endParaRPr lang="pt-BR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5" name="Rounded Rectangle 6"/>
            <p:cNvSpPr/>
            <p:nvPr/>
          </p:nvSpPr>
          <p:spPr>
            <a:xfrm>
              <a:off x="3948113" y="3452813"/>
              <a:ext cx="2303462" cy="10795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pt-BR" sz="16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pt-BR" sz="16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pt-BR" sz="16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pt-BR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Atividades</a:t>
              </a:r>
              <a:endParaRPr lang="pt-BR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6" name="Rounded Rectangle 7"/>
            <p:cNvSpPr/>
            <p:nvPr/>
          </p:nvSpPr>
          <p:spPr>
            <a:xfrm>
              <a:off x="6846888" y="3452814"/>
              <a:ext cx="1281112" cy="1044575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pt-BR" sz="16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pt-BR" sz="16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pt-BR" sz="16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pt-BR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Produtos</a:t>
              </a:r>
              <a:endParaRPr lang="pt-BR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8"/>
            <p:cNvSpPr/>
            <p:nvPr/>
          </p:nvSpPr>
          <p:spPr>
            <a:xfrm>
              <a:off x="8723314" y="3452814"/>
              <a:ext cx="1279525" cy="1044575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pt-BR" sz="16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pt-BR" sz="16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pt-BR" sz="16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pt-BR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Impactos</a:t>
              </a:r>
              <a:endParaRPr lang="pt-BR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8" name="Pentagon 9"/>
            <p:cNvSpPr/>
            <p:nvPr/>
          </p:nvSpPr>
          <p:spPr>
            <a:xfrm>
              <a:off x="3444876" y="3810001"/>
              <a:ext cx="409575" cy="366713"/>
            </a:xfrm>
            <a:prstGeom prst="homePlat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9" name="Pentagon 10"/>
            <p:cNvSpPr/>
            <p:nvPr/>
          </p:nvSpPr>
          <p:spPr>
            <a:xfrm>
              <a:off x="6345239" y="3810001"/>
              <a:ext cx="407987" cy="366713"/>
            </a:xfrm>
            <a:prstGeom prst="homePlat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0" name="Pentagon 11"/>
            <p:cNvSpPr/>
            <p:nvPr/>
          </p:nvSpPr>
          <p:spPr>
            <a:xfrm>
              <a:off x="8220076" y="3810001"/>
              <a:ext cx="409575" cy="366713"/>
            </a:xfrm>
            <a:prstGeom prst="homePlat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1" name="Oval 19"/>
            <p:cNvSpPr>
              <a:spLocks/>
            </p:cNvSpPr>
            <p:nvPr/>
          </p:nvSpPr>
          <p:spPr bwMode="auto">
            <a:xfrm>
              <a:off x="4367214" y="2296245"/>
              <a:ext cx="1366837" cy="5048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6">
                      <a:lumMod val="50000"/>
                    </a:schemeClr>
                  </a:solidFill>
                </a:rPr>
                <a:t>Eficiência</a:t>
              </a:r>
            </a:p>
          </p:txBody>
        </p:sp>
        <p:sp>
          <p:nvSpPr>
            <p:cNvPr id="22" name="Line 33"/>
            <p:cNvSpPr>
              <a:spLocks noChangeShapeType="1"/>
            </p:cNvSpPr>
            <p:nvPr/>
          </p:nvSpPr>
          <p:spPr bwMode="auto">
            <a:xfrm flipH="1" flipV="1">
              <a:off x="5073651" y="2800351"/>
              <a:ext cx="2366963" cy="652463"/>
            </a:xfrm>
            <a:prstGeom prst="line">
              <a:avLst/>
            </a:prstGeom>
            <a:noFill/>
            <a:ln w="28575" cap="flat" cmpd="sng">
              <a:solidFill>
                <a:schemeClr val="tx2">
                  <a:lumMod val="50000"/>
                </a:schemeClr>
              </a:solidFill>
              <a:prstDash val="dash"/>
              <a:round/>
              <a:headEnd type="none" w="med" len="med"/>
              <a:tailEnd type="arrow" w="med" len="med"/>
            </a:ln>
            <a:effectLst>
              <a:outerShdw blurRad="38100" dist="25399" dir="5400000" algn="ctr" rotWithShape="0">
                <a:schemeClr val="bg2">
                  <a:alpha val="37999"/>
                </a:schemeClr>
              </a:outerShdw>
            </a:effectLst>
            <a:extLst/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3" name="Line 33"/>
            <p:cNvSpPr>
              <a:spLocks noChangeShapeType="1"/>
            </p:cNvSpPr>
            <p:nvPr/>
          </p:nvSpPr>
          <p:spPr bwMode="auto">
            <a:xfrm flipV="1">
              <a:off x="2732088" y="2800351"/>
              <a:ext cx="2341562" cy="652463"/>
            </a:xfrm>
            <a:prstGeom prst="line">
              <a:avLst/>
            </a:prstGeom>
            <a:noFill/>
            <a:ln w="28575" cap="flat" cmpd="sng">
              <a:solidFill>
                <a:schemeClr val="tx2">
                  <a:lumMod val="50000"/>
                </a:schemeClr>
              </a:solidFill>
              <a:prstDash val="dash"/>
              <a:round/>
              <a:headEnd type="none" w="med" len="med"/>
              <a:tailEnd type="arrow" w="med" len="med"/>
            </a:ln>
            <a:effectLst>
              <a:outerShdw blurRad="38100" dist="25399" dir="5400000" algn="ctr" rotWithShape="0">
                <a:schemeClr val="bg2">
                  <a:alpha val="37999"/>
                </a:schemeClr>
              </a:outerShdw>
            </a:effectLst>
            <a:extLst/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4" name="Oval 19"/>
            <p:cNvSpPr>
              <a:spLocks/>
            </p:cNvSpPr>
            <p:nvPr/>
          </p:nvSpPr>
          <p:spPr bwMode="auto">
            <a:xfrm>
              <a:off x="6750051" y="2296245"/>
              <a:ext cx="1368425" cy="5048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6">
                      <a:lumMod val="50000"/>
                    </a:schemeClr>
                  </a:solidFill>
                </a:rPr>
                <a:t>Eficácia</a:t>
              </a:r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 flipH="1" flipV="1">
              <a:off x="7440613" y="2800351"/>
              <a:ext cx="0" cy="652463"/>
            </a:xfrm>
            <a:prstGeom prst="line">
              <a:avLst/>
            </a:prstGeom>
            <a:noFill/>
            <a:ln w="28575" cap="flat" cmpd="sng">
              <a:solidFill>
                <a:schemeClr val="tx2">
                  <a:lumMod val="50000"/>
                </a:schemeClr>
              </a:solidFill>
              <a:prstDash val="dash"/>
              <a:round/>
              <a:headEnd type="none" w="med" len="med"/>
              <a:tailEnd type="arrow" w="med" len="med"/>
            </a:ln>
            <a:effectLst>
              <a:outerShdw blurRad="38100" dist="25399" dir="5400000" algn="ctr" rotWithShape="0">
                <a:schemeClr val="bg2">
                  <a:alpha val="37999"/>
                </a:schemeClr>
              </a:outerShdw>
            </a:effectLst>
            <a:extLst/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6" name="Oval 19"/>
            <p:cNvSpPr>
              <a:spLocks/>
            </p:cNvSpPr>
            <p:nvPr/>
          </p:nvSpPr>
          <p:spPr bwMode="auto">
            <a:xfrm>
              <a:off x="8642351" y="2296245"/>
              <a:ext cx="1368425" cy="5048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6">
                      <a:lumMod val="50000"/>
                    </a:schemeClr>
                  </a:solidFill>
                </a:rPr>
                <a:t>Efetividade</a:t>
              </a:r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 flipV="1">
              <a:off x="9364663" y="2800351"/>
              <a:ext cx="0" cy="652463"/>
            </a:xfrm>
            <a:prstGeom prst="line">
              <a:avLst/>
            </a:prstGeom>
            <a:noFill/>
            <a:ln w="28575" cap="flat" cmpd="sng">
              <a:solidFill>
                <a:schemeClr val="tx2">
                  <a:lumMod val="50000"/>
                </a:schemeClr>
              </a:solidFill>
              <a:prstDash val="dash"/>
              <a:round/>
              <a:headEnd type="none" w="med" len="med"/>
              <a:tailEnd type="arrow" w="med" len="med"/>
            </a:ln>
            <a:effectLst>
              <a:outerShdw blurRad="38100" dist="25399" dir="5400000" algn="ctr" rotWithShape="0">
                <a:schemeClr val="bg2">
                  <a:alpha val="37999"/>
                </a:schemeClr>
              </a:outerShdw>
            </a:effectLst>
            <a:extLst/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8" name="Rectangle 8"/>
            <p:cNvSpPr>
              <a:spLocks/>
            </p:cNvSpPr>
            <p:nvPr/>
          </p:nvSpPr>
          <p:spPr bwMode="auto">
            <a:xfrm>
              <a:off x="5160963" y="1708150"/>
              <a:ext cx="4127500" cy="355600"/>
            </a:xfrm>
            <a:prstGeom prst="rect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40639" bIns="0"/>
            <a:lstStyle>
              <a:lvl1pPr marL="39688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2400" b="1">
                  <a:solidFill>
                    <a:schemeClr val="accent6">
                      <a:lumMod val="50000"/>
                    </a:schemeClr>
                  </a:solidFill>
                </a:rPr>
                <a:t>RESULTADOS</a:t>
              </a: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 rot="5400000">
              <a:off x="7104857" y="-697706"/>
              <a:ext cx="247650" cy="582453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07 h 21600"/>
                <a:gd name="T4" fmla="*/ 10800 w 21600"/>
                <a:gd name="T5" fmla="*/ 10693 h 21600"/>
                <a:gd name="T6" fmla="*/ 0 w 21600"/>
                <a:gd name="T7" fmla="*/ 10800 h 21600"/>
                <a:gd name="T8" fmla="*/ 10800 w 21600"/>
                <a:gd name="T9" fmla="*/ 10907 h 21600"/>
                <a:gd name="T10" fmla="*/ 10800 w 21600"/>
                <a:gd name="T11" fmla="*/ 21493 h 21600"/>
                <a:gd name="T12" fmla="*/ 21600 w 21600"/>
                <a:gd name="T1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48"/>
                    <a:pt x="10800" y="107"/>
                  </a:cubicBezTo>
                  <a:lnTo>
                    <a:pt x="10800" y="10693"/>
                  </a:lnTo>
                  <a:cubicBezTo>
                    <a:pt x="10800" y="10752"/>
                    <a:pt x="5965" y="10800"/>
                    <a:pt x="0" y="10800"/>
                  </a:cubicBezTo>
                  <a:cubicBezTo>
                    <a:pt x="5965" y="10800"/>
                    <a:pt x="10800" y="10848"/>
                    <a:pt x="10800" y="10907"/>
                  </a:cubicBezTo>
                  <a:lnTo>
                    <a:pt x="10800" y="21493"/>
                  </a:lnTo>
                  <a:cubicBezTo>
                    <a:pt x="10800" y="21552"/>
                    <a:pt x="15635" y="21600"/>
                    <a:pt x="21600" y="21600"/>
                  </a:cubicBezTo>
                </a:path>
              </a:pathLst>
            </a:custGeom>
            <a:noFill/>
            <a:ln w="25400" cap="flat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chemeClr val="bg2">
                  <a:alpha val="37999"/>
                </a:schemeClr>
              </a:outerShdw>
            </a:effectLst>
            <a:extLst/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0" name="Oval 19"/>
            <p:cNvSpPr>
              <a:spLocks/>
            </p:cNvSpPr>
            <p:nvPr/>
          </p:nvSpPr>
          <p:spPr bwMode="auto">
            <a:xfrm>
              <a:off x="1936788" y="5180733"/>
              <a:ext cx="1598612" cy="5048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6">
                      <a:lumMod val="50000"/>
                    </a:schemeClr>
                  </a:solidFill>
                </a:rPr>
                <a:t>Economicidade</a:t>
              </a:r>
            </a:p>
          </p:txBody>
        </p:sp>
        <p:sp>
          <p:nvSpPr>
            <p:cNvPr id="31" name="Oval 19"/>
            <p:cNvSpPr>
              <a:spLocks/>
            </p:cNvSpPr>
            <p:nvPr/>
          </p:nvSpPr>
          <p:spPr bwMode="auto">
            <a:xfrm>
              <a:off x="4484689" y="5180733"/>
              <a:ext cx="1366837" cy="5048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6">
                      <a:lumMod val="50000"/>
                    </a:schemeClr>
                  </a:solidFill>
                </a:rPr>
                <a:t>Excelência</a:t>
              </a:r>
            </a:p>
          </p:txBody>
        </p:sp>
        <p:sp>
          <p:nvSpPr>
            <p:cNvPr id="32" name="Oval 19"/>
            <p:cNvSpPr>
              <a:spLocks/>
            </p:cNvSpPr>
            <p:nvPr/>
          </p:nvSpPr>
          <p:spPr bwMode="auto">
            <a:xfrm>
              <a:off x="6737351" y="5180733"/>
              <a:ext cx="1368425" cy="5048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6">
                      <a:lumMod val="50000"/>
                    </a:schemeClr>
                  </a:solidFill>
                </a:rPr>
                <a:t>Execução</a:t>
              </a: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2732088" y="4497389"/>
              <a:ext cx="0" cy="682625"/>
            </a:xfrm>
            <a:prstGeom prst="line">
              <a:avLst/>
            </a:prstGeom>
            <a:noFill/>
            <a:ln w="28575" cap="flat" cmpd="sng">
              <a:solidFill>
                <a:schemeClr val="tx2">
                  <a:lumMod val="50000"/>
                </a:schemeClr>
              </a:solidFill>
              <a:prstDash val="dash"/>
              <a:round/>
              <a:headEnd type="none" w="med" len="med"/>
              <a:tailEnd type="arrow" w="med" len="med"/>
            </a:ln>
            <a:effectLst>
              <a:outerShdw blurRad="38100" dist="25399" dir="5400000" algn="ctr" rotWithShape="0">
                <a:schemeClr val="bg2">
                  <a:alpha val="37999"/>
                </a:schemeClr>
              </a:outerShdw>
            </a:effectLst>
            <a:extLst/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H="1">
              <a:off x="5153025" y="4497389"/>
              <a:ext cx="0" cy="682625"/>
            </a:xfrm>
            <a:prstGeom prst="line">
              <a:avLst/>
            </a:prstGeom>
            <a:noFill/>
            <a:ln w="28575" cap="flat" cmpd="sng">
              <a:solidFill>
                <a:schemeClr val="tx2">
                  <a:lumMod val="50000"/>
                </a:schemeClr>
              </a:solidFill>
              <a:prstDash val="dash"/>
              <a:round/>
              <a:headEnd type="none" w="med" len="med"/>
              <a:tailEnd type="arrow" w="med" len="med"/>
            </a:ln>
            <a:effectLst>
              <a:outerShdw blurRad="38100" dist="25399" dir="5400000" algn="ctr" rotWithShape="0">
                <a:schemeClr val="bg2">
                  <a:alpha val="37999"/>
                </a:schemeClr>
              </a:outerShdw>
            </a:effectLst>
            <a:extLst/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5153025" y="4505388"/>
              <a:ext cx="2287588" cy="647700"/>
            </a:xfrm>
            <a:prstGeom prst="line">
              <a:avLst/>
            </a:prstGeom>
            <a:noFill/>
            <a:ln w="28575" cap="flat" cmpd="sng">
              <a:solidFill>
                <a:schemeClr val="tx2">
                  <a:lumMod val="50000"/>
                </a:schemeClr>
              </a:solidFill>
              <a:prstDash val="dash"/>
              <a:round/>
              <a:headEnd type="none" w="med" len="med"/>
              <a:tailEnd type="arrow" w="med" len="med"/>
            </a:ln>
            <a:effectLst>
              <a:outerShdw blurRad="38100" dist="25399" dir="5400000" algn="ctr" rotWithShape="0">
                <a:schemeClr val="bg2">
                  <a:alpha val="37999"/>
                </a:schemeClr>
              </a:outerShdw>
            </a:effectLst>
            <a:extLst/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36" name="Picture 6" descr="C:\Users\22520104104\AppData\Local\Microsoft\Windows\Temporary Internet Files\Content.IE5\AXJZ3TYK\mantener-actitud-positiva_2_1_1557740[1]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983554" y="3543704"/>
              <a:ext cx="762217" cy="77310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</p:grpSp>
      <p:sp>
        <p:nvSpPr>
          <p:cNvPr id="2" name="Retângulo 1"/>
          <p:cNvSpPr/>
          <p:nvPr/>
        </p:nvSpPr>
        <p:spPr>
          <a:xfrm>
            <a:off x="222203" y="624425"/>
            <a:ext cx="1053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</a:t>
            </a:r>
          </a:p>
          <a:p>
            <a:pPr algn="ctr">
              <a:defRPr/>
            </a:pPr>
            <a:r>
              <a:rPr lang="pt-BR" altLang="pt-B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medir?</a:t>
            </a:r>
            <a:endParaRPr lang="pt-BR" altLang="pt-BR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68" y="3068838"/>
            <a:ext cx="518547" cy="90282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7" y="3076588"/>
            <a:ext cx="945170" cy="94517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834" y="3126679"/>
            <a:ext cx="922442" cy="92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ágono 8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722" name="Rectangle 9"/>
          <p:cNvSpPr>
            <a:spLocks noChangeArrowheads="1"/>
          </p:cNvSpPr>
          <p:nvPr/>
        </p:nvSpPr>
        <p:spPr bwMode="auto">
          <a:xfrm>
            <a:off x="4111630" y="197375"/>
            <a:ext cx="39751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ctr" defTabSz="457200" eaLnBrk="1" hangingPunct="1">
              <a:spcBef>
                <a:spcPct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ANÁLISE DO CICLO PDCA 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23" name="Picture 2" descr="C:\Users\225201~1\AppData\Local\Temp\IMG-20150414-WA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588" y="760058"/>
            <a:ext cx="3567776" cy="219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3623" y="1670590"/>
            <a:ext cx="4779694" cy="449449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1" indent="-285750" algn="just">
              <a:buFontTx/>
              <a:buChar char="-"/>
              <a:defRPr/>
            </a:pPr>
            <a:r>
              <a:rPr lang="pt-BR" altLang="pt-BR" dirty="0" smtClean="0">
                <a:solidFill>
                  <a:schemeClr val="tx1"/>
                </a:solidFill>
              </a:rPr>
              <a:t>Atividades </a:t>
            </a:r>
            <a:r>
              <a:rPr lang="pt-BR" altLang="pt-BR" dirty="0">
                <a:solidFill>
                  <a:schemeClr val="tx1"/>
                </a:solidFill>
              </a:rPr>
              <a:t>de medição, de avaliação e acompanhamento do trabalho executado,</a:t>
            </a:r>
          </a:p>
          <a:p>
            <a:pPr marL="285750" lvl="1" indent="-285750" algn="just">
              <a:buFontTx/>
              <a:buChar char="-"/>
              <a:defRPr/>
            </a:pPr>
            <a:r>
              <a:rPr lang="pt-BR" altLang="pt-BR" dirty="0">
                <a:solidFill>
                  <a:schemeClr val="tx1"/>
                </a:solidFill>
              </a:rPr>
              <a:t>Realizado x Planejado.</a:t>
            </a:r>
          </a:p>
          <a:p>
            <a:pPr marL="0" lvl="1" algn="just">
              <a:defRPr/>
            </a:pPr>
            <a:endParaRPr lang="pt-BR" altLang="pt-BR" dirty="0">
              <a:solidFill>
                <a:schemeClr val="tx1"/>
              </a:solidFill>
            </a:endParaRPr>
          </a:p>
          <a:p>
            <a:pPr marL="0" lvl="1" algn="just">
              <a:defRPr/>
            </a:pPr>
            <a:r>
              <a:rPr lang="pt-BR" altLang="pt-BR" b="1" dirty="0">
                <a:solidFill>
                  <a:schemeClr val="tx1"/>
                </a:solidFill>
              </a:rPr>
              <a:t>Pontos de Controle</a:t>
            </a:r>
            <a:r>
              <a:rPr lang="pt-BR" altLang="pt-BR" dirty="0">
                <a:solidFill>
                  <a:schemeClr val="tx1"/>
                </a:solidFill>
              </a:rPr>
              <a:t> que são aqueles que geram regras ou restrições quanto à execução do processo de trabalho. </a:t>
            </a:r>
          </a:p>
          <a:p>
            <a:pPr marL="0" lvl="1" algn="just">
              <a:defRPr/>
            </a:pPr>
            <a:r>
              <a:rPr lang="pt-BR" altLang="pt-BR" dirty="0">
                <a:solidFill>
                  <a:schemeClr val="tx1"/>
                </a:solidFill>
              </a:rPr>
              <a:t>Podem ser:</a:t>
            </a:r>
          </a:p>
          <a:p>
            <a:pPr marL="180975" lvl="2" indent="-180975" algn="just">
              <a:buFontTx/>
              <a:buChar char="•"/>
              <a:defRPr/>
            </a:pPr>
            <a:r>
              <a:rPr lang="pt-BR" altLang="pt-BR" b="1" i="1" u="sng" dirty="0">
                <a:solidFill>
                  <a:schemeClr val="tx1"/>
                </a:solidFill>
              </a:rPr>
              <a:t>Temporais</a:t>
            </a:r>
            <a:r>
              <a:rPr lang="pt-BR" altLang="pt-BR" dirty="0">
                <a:solidFill>
                  <a:schemeClr val="tx1"/>
                </a:solidFill>
              </a:rPr>
              <a:t>: data de retorno, prazo de entrega, tempo de espera, período para realização do serviço, etc.;</a:t>
            </a:r>
          </a:p>
          <a:p>
            <a:pPr marL="180975" lvl="2" indent="-180975" algn="just">
              <a:buFontTx/>
              <a:buChar char="•"/>
              <a:defRPr/>
            </a:pPr>
            <a:r>
              <a:rPr lang="pt-BR" altLang="pt-BR" b="1" i="1" u="sng" dirty="0">
                <a:solidFill>
                  <a:schemeClr val="tx1"/>
                </a:solidFill>
              </a:rPr>
              <a:t>Numéricos</a:t>
            </a:r>
            <a:r>
              <a:rPr lang="pt-BR" altLang="pt-BR" dirty="0">
                <a:solidFill>
                  <a:schemeClr val="tx1"/>
                </a:solidFill>
              </a:rPr>
              <a:t>: grau de satisfação do cliente, reclamação etc.;</a:t>
            </a:r>
          </a:p>
          <a:p>
            <a:pPr marL="180975" lvl="2" indent="-180975" algn="just">
              <a:buFontTx/>
              <a:buChar char="•"/>
              <a:defRPr/>
            </a:pPr>
            <a:r>
              <a:rPr lang="pt-BR" altLang="pt-BR" b="1" i="1" u="sng" dirty="0">
                <a:solidFill>
                  <a:schemeClr val="tx1"/>
                </a:solidFill>
              </a:rPr>
              <a:t>De</a:t>
            </a:r>
            <a:r>
              <a:rPr lang="pt-BR" altLang="pt-BR" i="1" u="sng" dirty="0">
                <a:solidFill>
                  <a:schemeClr val="tx1"/>
                </a:solidFill>
              </a:rPr>
              <a:t> </a:t>
            </a:r>
            <a:r>
              <a:rPr lang="pt-BR" altLang="pt-BR" b="1" i="1" u="sng" dirty="0">
                <a:solidFill>
                  <a:schemeClr val="tx1"/>
                </a:solidFill>
              </a:rPr>
              <a:t>Ação</a:t>
            </a:r>
            <a:r>
              <a:rPr lang="pt-BR" altLang="pt-BR" dirty="0">
                <a:solidFill>
                  <a:schemeClr val="tx1"/>
                </a:solidFill>
              </a:rPr>
              <a:t>: controle da qualidade, verificação automática pelo sistema, verificação pelo usuário, buscas automáticas, etc.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390799" y="3164260"/>
            <a:ext cx="5454653" cy="30008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algn="ctr">
              <a:lnSpc>
                <a:spcPct val="150000"/>
              </a:lnSpc>
              <a:spcAft>
                <a:spcPts val="0"/>
              </a:spcAft>
              <a:tabLst>
                <a:tab pos="1670685" algn="l"/>
                <a:tab pos="2297430" algn="ctr"/>
              </a:tabLst>
            </a:pPr>
            <a:r>
              <a:rPr lang="pt-BR" b="1" dirty="0"/>
              <a:t>Exemplos de Pontos de </a:t>
            </a:r>
            <a:r>
              <a:rPr lang="pt-BR" b="1" dirty="0" smtClean="0"/>
              <a:t>Controle</a:t>
            </a:r>
          </a:p>
          <a:p>
            <a:pPr marL="271463" lvl="0" indent="-1778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70685" algn="l"/>
                <a:tab pos="2297430" algn="ctr"/>
              </a:tabLst>
            </a:pPr>
            <a:r>
              <a:rPr lang="pt-BR" dirty="0"/>
              <a:t>Tempo de espera para </a:t>
            </a:r>
            <a:r>
              <a:rPr lang="pt-BR" dirty="0" smtClean="0"/>
              <a:t>cadastramento;</a:t>
            </a:r>
          </a:p>
          <a:p>
            <a:pPr marL="271463" indent="-1778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70685" algn="l"/>
                <a:tab pos="2297430" algn="ctr"/>
              </a:tabLst>
            </a:pPr>
            <a:r>
              <a:rPr lang="pt-BR" dirty="0"/>
              <a:t> Prazo para </a:t>
            </a:r>
            <a:r>
              <a:rPr lang="pt-BR" dirty="0" smtClean="0"/>
              <a:t>publicação;</a:t>
            </a:r>
            <a:endParaRPr lang="pt-BR" dirty="0">
              <a:latin typeface="Arial"/>
              <a:ea typeface="Times New Roman"/>
              <a:cs typeface="Times New Roman"/>
            </a:endParaRPr>
          </a:p>
          <a:p>
            <a:pPr marL="271463" indent="-1778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70685" algn="l"/>
                <a:tab pos="2297430" algn="ctr"/>
              </a:tabLst>
            </a:pPr>
            <a:r>
              <a:rPr lang="pt-BR" dirty="0"/>
              <a:t> Retrabalho (dados cadastrados errados</a:t>
            </a:r>
            <a:r>
              <a:rPr lang="pt-BR" dirty="0" smtClean="0"/>
              <a:t>);</a:t>
            </a:r>
            <a:endParaRPr lang="pt-BR" dirty="0">
              <a:latin typeface="Arial"/>
              <a:ea typeface="Times New Roman"/>
              <a:cs typeface="Times New Roman"/>
            </a:endParaRPr>
          </a:p>
          <a:p>
            <a:pPr marL="271463" lvl="0" indent="-1778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70685" algn="l"/>
                <a:tab pos="2297430" algn="ctr"/>
              </a:tabLst>
            </a:pPr>
            <a:r>
              <a:rPr lang="pt-BR" dirty="0"/>
              <a:t>Verificação, pelo usuário, dos dados </a:t>
            </a:r>
            <a:r>
              <a:rPr lang="pt-BR" dirty="0" smtClean="0"/>
              <a:t>cadastrados;</a:t>
            </a:r>
            <a:endParaRPr lang="pt-BR" dirty="0">
              <a:latin typeface="Arial"/>
              <a:ea typeface="Times New Roman"/>
              <a:cs typeface="Times New Roman"/>
            </a:endParaRPr>
          </a:p>
          <a:p>
            <a:pPr marL="271463" lvl="0" indent="-1778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70685" algn="l"/>
                <a:tab pos="2297430" algn="ctr"/>
              </a:tabLst>
            </a:pPr>
            <a:r>
              <a:rPr lang="pt-BR" dirty="0"/>
              <a:t>Controle da perfeição dos dados </a:t>
            </a:r>
            <a:r>
              <a:rPr lang="pt-BR" dirty="0" smtClean="0"/>
              <a:t>digitados;</a:t>
            </a:r>
            <a:endParaRPr lang="pt-BR" dirty="0">
              <a:latin typeface="Arial"/>
              <a:ea typeface="Times New Roman"/>
              <a:cs typeface="Times New Roman"/>
            </a:endParaRPr>
          </a:p>
          <a:p>
            <a:pPr marL="271463" indent="-1778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670685" algn="l"/>
                <a:tab pos="2297430" algn="ctr"/>
              </a:tabLst>
            </a:pPr>
            <a:r>
              <a:rPr lang="pt-BR" dirty="0"/>
              <a:t>Qualidade da informação </a:t>
            </a:r>
            <a:r>
              <a:rPr lang="pt-BR" dirty="0" smtClean="0"/>
              <a:t>gerada.</a:t>
            </a:r>
            <a:endParaRPr lang="pt-BR" b="1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22203" y="624425"/>
            <a:ext cx="1053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</a:t>
            </a:r>
          </a:p>
          <a:p>
            <a:pPr algn="ctr">
              <a:defRPr/>
            </a:pPr>
            <a:r>
              <a:rPr lang="pt-BR" altLang="pt-B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medir?</a:t>
            </a:r>
            <a:endParaRPr lang="pt-BR" altLang="pt-BR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Seta para a direita 1"/>
          <p:cNvSpPr/>
          <p:nvPr/>
        </p:nvSpPr>
        <p:spPr>
          <a:xfrm rot="19496864">
            <a:off x="6692879" y="2527424"/>
            <a:ext cx="828675" cy="5048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61493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ágono 5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516" y="688158"/>
            <a:ext cx="8668877" cy="602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69392" y="149819"/>
            <a:ext cx="5453216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22203" y="624425"/>
            <a:ext cx="1053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Como </a:t>
            </a:r>
            <a:endParaRPr lang="pt-BR" altLang="pt-B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pt-BR" altLang="pt-B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medir?</a:t>
            </a:r>
            <a:endParaRPr lang="pt-BR" altLang="pt-BR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4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ágono 6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209800" y="2276475"/>
            <a:ext cx="7543800" cy="1570038"/>
          </a:xfrm>
          <a:prstGeom prst="rect">
            <a:avLst/>
          </a:prstGeom>
          <a:gradFill rotWithShape="0">
            <a:gsLst>
              <a:gs pos="0">
                <a:srgbClr val="E5FFFF"/>
              </a:gs>
              <a:gs pos="50000">
                <a:srgbClr val="FFFFFF"/>
              </a:gs>
              <a:gs pos="100000">
                <a:srgbClr val="E5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SzPct val="80000"/>
              <a:buFontTx/>
              <a:buNone/>
            </a:pPr>
            <a:r>
              <a:rPr lang="pt-BR" altLang="pt-BR" sz="2400" b="1" i="1" dirty="0"/>
              <a:t>É a denominação que se dá à atividade sistemática e contínua de </a:t>
            </a:r>
            <a:r>
              <a:rPr lang="pt-BR" altLang="pt-BR" sz="2400" b="1" i="1" u="sng" dirty="0">
                <a:solidFill>
                  <a:schemeClr val="hlink"/>
                </a:solidFill>
              </a:rPr>
              <a:t>medir e avaliar </a:t>
            </a:r>
            <a:r>
              <a:rPr lang="pt-BR" altLang="pt-BR" sz="2400" b="1" i="1" dirty="0"/>
              <a:t>a </a:t>
            </a:r>
            <a:r>
              <a:rPr lang="pt-BR" altLang="pt-BR" sz="2400" b="1" i="1" dirty="0" smtClean="0"/>
              <a:t>eficiência e a eficácia dos processos e a efetividade dos resultados, </a:t>
            </a:r>
            <a:r>
              <a:rPr lang="pt-BR" altLang="pt-BR" sz="2400" b="1" i="1" dirty="0"/>
              <a:t>por meio da aplicação de indicadores previamente formulados.</a:t>
            </a:r>
          </a:p>
        </p:txBody>
      </p:sp>
      <p:sp>
        <p:nvSpPr>
          <p:cNvPr id="1147908" name="Text Box 4"/>
          <p:cNvSpPr txBox="1">
            <a:spLocks noChangeArrowheads="1"/>
          </p:cNvSpPr>
          <p:nvPr/>
        </p:nvSpPr>
        <p:spPr bwMode="auto">
          <a:xfrm>
            <a:off x="3369392" y="558198"/>
            <a:ext cx="5453216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2286000" y="4167189"/>
            <a:ext cx="784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pt-BR" altLang="pt-BR" sz="2400" dirty="0" smtClean="0"/>
              <a:t>Construção</a:t>
            </a:r>
            <a:endParaRPr lang="pt-BR" altLang="pt-BR" sz="2400" dirty="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pt-BR" altLang="pt-BR" sz="2400" dirty="0"/>
              <a:t> Aplicação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pt-BR" altLang="pt-BR" sz="2400" dirty="0"/>
              <a:t> Avaliação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338273" y="753252"/>
            <a:ext cx="9151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457200">
              <a:spcBef>
                <a:spcPct val="0"/>
              </a:spcBef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Etapas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22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ágono 6"/>
          <p:cNvSpPr/>
          <p:nvPr/>
        </p:nvSpPr>
        <p:spPr>
          <a:xfrm>
            <a:off x="-43938" y="588681"/>
            <a:ext cx="1782201" cy="7268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361863" y="1595220"/>
            <a:ext cx="5116692" cy="483209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047750" indent="-3810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000" b="1" i="1" dirty="0" smtClean="0">
                <a:cs typeface="Calibri" panose="020F0502020204030204" pitchFamily="34" charset="0"/>
              </a:rPr>
              <a:t>Peças-chave </a:t>
            </a:r>
            <a:r>
              <a:rPr lang="pt-BR" altLang="pt-BR" sz="2000" b="1" i="1" dirty="0">
                <a:cs typeface="Calibri" panose="020F0502020204030204" pitchFamily="34" charset="0"/>
              </a:rPr>
              <a:t>do Sistema de Medição</a:t>
            </a:r>
            <a:endParaRPr lang="pt-BR" altLang="pt-BR" sz="2000" dirty="0">
              <a:cs typeface="Calibri" panose="020F0502020204030204" pitchFamily="34" charset="0"/>
            </a:endParaRPr>
          </a:p>
          <a:p>
            <a:pPr lvl="2" eaLnBrk="1" hangingPunct="1">
              <a:defRPr/>
            </a:pPr>
            <a:endParaRPr lang="pt-BR" altLang="pt-BR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342900" lvl="2" indent="-34290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cs typeface="Calibri" panose="020F0502020204030204" pitchFamily="34" charset="0"/>
              </a:rPr>
              <a:t>São escritos com o uso de </a:t>
            </a:r>
            <a:r>
              <a:rPr lang="pt-BR" altLang="pt-BR" u="sng" dirty="0">
                <a:cs typeface="Calibri" panose="020F0502020204030204" pitchFamily="34" charset="0"/>
              </a:rPr>
              <a:t>linguagem matemática </a:t>
            </a:r>
            <a:r>
              <a:rPr lang="pt-BR" altLang="pt-BR" dirty="0">
                <a:cs typeface="Calibri" panose="020F0502020204030204" pitchFamily="34" charset="0"/>
              </a:rPr>
              <a:t>e que servem de parâmetros de referência para medir a </a:t>
            </a:r>
            <a:r>
              <a:rPr lang="pt-BR" altLang="pt-BR" u="sng" dirty="0">
                <a:cs typeface="Calibri" panose="020F0502020204030204" pitchFamily="34" charset="0"/>
              </a:rPr>
              <a:t>eficiência</a:t>
            </a:r>
            <a:r>
              <a:rPr lang="pt-BR" altLang="pt-BR" dirty="0">
                <a:cs typeface="Calibri" panose="020F0502020204030204" pitchFamily="34" charset="0"/>
              </a:rPr>
              <a:t> a </a:t>
            </a:r>
            <a:r>
              <a:rPr lang="pt-BR" altLang="pt-BR" u="sng" dirty="0">
                <a:cs typeface="Calibri" panose="020F0502020204030204" pitchFamily="34" charset="0"/>
              </a:rPr>
              <a:t>eficácia</a:t>
            </a:r>
            <a:r>
              <a:rPr lang="pt-BR" altLang="pt-BR" dirty="0">
                <a:cs typeface="Calibri" panose="020F0502020204030204" pitchFamily="34" charset="0"/>
              </a:rPr>
              <a:t> e a </a:t>
            </a:r>
            <a:r>
              <a:rPr lang="pt-BR" altLang="pt-BR" u="sng" dirty="0">
                <a:cs typeface="Calibri" panose="020F0502020204030204" pitchFamily="34" charset="0"/>
              </a:rPr>
              <a:t>efetividade</a:t>
            </a:r>
            <a:r>
              <a:rPr lang="pt-BR" altLang="pt-BR" dirty="0">
                <a:cs typeface="Calibri" panose="020F0502020204030204" pitchFamily="34" charset="0"/>
              </a:rPr>
              <a:t> dos processos e de suas atividades</a:t>
            </a:r>
            <a:r>
              <a:rPr lang="pt-BR" altLang="pt-BR" dirty="0" smtClean="0">
                <a:cs typeface="Calibri" panose="020F0502020204030204" pitchFamily="34" charset="0"/>
              </a:rPr>
              <a:t>.</a:t>
            </a:r>
          </a:p>
          <a:p>
            <a:pPr marL="342900" lvl="2" indent="-34290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t-BR" altLang="pt-BR" dirty="0">
              <a:cs typeface="Calibri" panose="020F0502020204030204" pitchFamily="34" charset="0"/>
            </a:endParaRPr>
          </a:p>
          <a:p>
            <a:pPr marL="342900" lvl="2" indent="-34290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cs typeface="Calibri" panose="020F0502020204030204" pitchFamily="34" charset="0"/>
              </a:rPr>
              <a:t>Mostram um cálculo que deve ser efetuado com grandezas distintas. O resultado do cálculo, ou o próprio indicador, é também uma grandeza com um significado</a:t>
            </a:r>
            <a:r>
              <a:rPr lang="pt-BR" altLang="pt-BR" dirty="0" smtClean="0">
                <a:cs typeface="Calibri" panose="020F0502020204030204" pitchFamily="34" charset="0"/>
              </a:rPr>
              <a:t>.</a:t>
            </a:r>
          </a:p>
          <a:p>
            <a:pPr marL="342900" lvl="2" indent="-34290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t-BR" altLang="pt-BR" dirty="0">
              <a:cs typeface="Calibri" panose="020F0502020204030204" pitchFamily="34" charset="0"/>
            </a:endParaRPr>
          </a:p>
          <a:p>
            <a:pPr marL="342900" lvl="2" indent="-34290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cs typeface="Calibri" panose="020F0502020204030204" pitchFamily="34" charset="0"/>
                <a:sym typeface="CommonBullets"/>
              </a:rPr>
              <a:t>É um número, percentagem ou razão que mede um aspecto do desempenho, com o objetivo de comparar esta medida com metas </a:t>
            </a:r>
            <a:r>
              <a:rPr lang="pt-BR" altLang="pt-BR" dirty="0" smtClean="0">
                <a:cs typeface="Calibri" panose="020F0502020204030204" pitchFamily="34" charset="0"/>
                <a:sym typeface="CommonBullets"/>
              </a:rPr>
              <a:t>pré-estabelecidas</a:t>
            </a:r>
            <a:r>
              <a:rPr lang="pt-BR" altLang="pt-BR" dirty="0">
                <a:cs typeface="Calibri" panose="020F0502020204030204" pitchFamily="34" charset="0"/>
                <a:sym typeface="CommonBullets"/>
              </a:rPr>
              <a:t>.</a:t>
            </a:r>
            <a:endParaRPr lang="pt-BR" altLang="pt-BR" dirty="0">
              <a:cs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8732" y="785086"/>
            <a:ext cx="1237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457200">
              <a:spcBef>
                <a:spcPct val="0"/>
              </a:spcBef>
              <a:defRPr/>
            </a:pPr>
            <a:r>
              <a:rPr lang="pt-BR" altLang="pt-B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Indicadores</a:t>
            </a:r>
            <a:endParaRPr lang="pt-B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69392" y="558198"/>
            <a:ext cx="5453216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defTabSz="457200">
              <a:lnSpc>
                <a:spcPct val="90000"/>
              </a:lnSpc>
              <a:spcBef>
                <a:spcPct val="0"/>
              </a:spcBef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DE MEDIÇÃO DE DESEMPENHO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905625" y="1459284"/>
            <a:ext cx="4943475" cy="480131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198438" indent="-1984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000" b="1" i="1" dirty="0" smtClean="0">
                <a:latin typeface="+mn-lt"/>
              </a:rPr>
              <a:t>S</a:t>
            </a:r>
            <a:r>
              <a:rPr lang="pt-BR" sz="2000" b="1" i="1" dirty="0" smtClean="0">
                <a:latin typeface="+mn-lt"/>
              </a:rPr>
              <a:t>ervem </a:t>
            </a:r>
            <a:r>
              <a:rPr lang="pt-BR" sz="2000" b="1" i="1" dirty="0">
                <a:latin typeface="+mn-lt"/>
              </a:rPr>
              <a:t>para:</a:t>
            </a:r>
          </a:p>
          <a:p>
            <a:pPr eaLnBrk="1" hangingPunct="1">
              <a:defRPr/>
            </a:pPr>
            <a:endParaRPr lang="pt-BR" b="1" i="1" dirty="0">
              <a:solidFill>
                <a:srgbClr val="0066FF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dirty="0"/>
              <a:t>Mensurar os resultados e gerir o desempenho;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pt-BR" dirty="0"/>
              <a:t>Embasar a análise crítica dos resultados obtidos e do processo de tomada decisão;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dirty="0"/>
              <a:t>Contribuir para a melhoria contínua dos processos organizacionais;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dirty="0"/>
              <a:t>Facilitar o planejamento e o controle do desempenho; 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dirty="0"/>
              <a:t>Viabilizar a análise comparativa do desempenho da organização e do desempenho de diversas organizações atuantes em áreas ou ambientes semelhantes.</a:t>
            </a:r>
            <a:endParaRPr lang="pt-BR" altLang="pt-B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041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32734</TotalTime>
  <Words>2672</Words>
  <Application>Microsoft Office PowerPoint</Application>
  <PresentationFormat>Widescreen</PresentationFormat>
  <Paragraphs>475</Paragraphs>
  <Slides>39</Slides>
  <Notes>12</Notes>
  <HiddenSlides>1</HiddenSlides>
  <MMClips>0</MMClips>
  <ScaleCrop>false</ScaleCrop>
  <HeadingPairs>
    <vt:vector size="8" baseType="variant">
      <vt:variant>
        <vt:lpstr>Fontes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56" baseType="lpstr">
      <vt:lpstr>Arial Unicode MS</vt:lpstr>
      <vt:lpstr>Arial</vt:lpstr>
      <vt:lpstr>Arial Black</vt:lpstr>
      <vt:lpstr>Calibri</vt:lpstr>
      <vt:lpstr>Calibri Light</vt:lpstr>
      <vt:lpstr>Comic Sans MS</vt:lpstr>
      <vt:lpstr>CommonBullets</vt:lpstr>
      <vt:lpstr>Courier New</vt:lpstr>
      <vt:lpstr>Franklin Gothic Book</vt:lpstr>
      <vt:lpstr>Monotype Sorts</vt:lpstr>
      <vt:lpstr>Symbol</vt:lpstr>
      <vt:lpstr>Tahoma</vt:lpstr>
      <vt:lpstr>Times New Roman</vt:lpstr>
      <vt:lpstr>Univers</vt:lpstr>
      <vt:lpstr>Wingdings</vt:lpstr>
      <vt:lpstr>Tema do Office</vt:lpstr>
      <vt:lpstr>Document</vt:lpstr>
      <vt:lpstr>Apresentação do PowerPoint</vt:lpstr>
      <vt:lpstr>Reflexão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03699398161</dc:creator>
  <cp:lastModifiedBy>Esau Mendes</cp:lastModifiedBy>
  <cp:revision>271</cp:revision>
  <cp:lastPrinted>2016-01-11T16:30:48Z</cp:lastPrinted>
  <dcterms:created xsi:type="dcterms:W3CDTF">2015-07-24T20:02:06Z</dcterms:created>
  <dcterms:modified xsi:type="dcterms:W3CDTF">2017-12-06T19:07:46Z</dcterms:modified>
</cp:coreProperties>
</file>