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373" r:id="rId4"/>
    <p:sldId id="327" r:id="rId5"/>
    <p:sldId id="313" r:id="rId6"/>
    <p:sldId id="284" r:id="rId7"/>
    <p:sldId id="269" r:id="rId8"/>
    <p:sldId id="265" r:id="rId9"/>
    <p:sldId id="270" r:id="rId10"/>
    <p:sldId id="357" r:id="rId11"/>
    <p:sldId id="363" r:id="rId12"/>
    <p:sldId id="364" r:id="rId13"/>
    <p:sldId id="365" r:id="rId14"/>
    <p:sldId id="366" r:id="rId15"/>
    <p:sldId id="367" r:id="rId16"/>
    <p:sldId id="324" r:id="rId17"/>
    <p:sldId id="325" r:id="rId18"/>
    <p:sldId id="326" r:id="rId19"/>
    <p:sldId id="354" r:id="rId20"/>
    <p:sldId id="348" r:id="rId21"/>
    <p:sldId id="374" r:id="rId22"/>
    <p:sldId id="349" r:id="rId23"/>
    <p:sldId id="330" r:id="rId24"/>
    <p:sldId id="331" r:id="rId25"/>
    <p:sldId id="332" r:id="rId26"/>
    <p:sldId id="334" r:id="rId27"/>
    <p:sldId id="337" r:id="rId28"/>
    <p:sldId id="371" r:id="rId29"/>
    <p:sldId id="292" r:id="rId30"/>
    <p:sldId id="3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DED"/>
    <a:srgbClr val="030E20"/>
    <a:srgbClr val="071D41"/>
    <a:srgbClr val="999999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25DF3-A57A-49E9-B2F4-256EB82BF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B813D8-E6A3-45EC-8680-B6EE42D9D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05AE5F-33A2-47B3-83D6-53932DDD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09F1ED-1F25-432B-B956-9587BAF0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4B4032-D2AF-4376-91ED-26F79EDD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4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E14DC-1691-4C89-A0EE-12587E04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091707-3C1D-425E-8216-EBC544A2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58AEC6-2DCF-451D-B554-4271DCC5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97E7A5-EB8C-4198-94D8-3FF4F2B8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B08A16-DB2D-42FF-A037-1FEC408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1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DDF00D-B6C9-4884-875A-FFEEB197C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CFA738-A501-462B-9D88-575467824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8CA8EE-694A-4BDD-A6ED-D341303E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E14F18-BAC6-47BF-A8EB-F77FEFD2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F7DB9C-815C-41DC-BFF5-9AA0C6CB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12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B57C-0CBF-3049-B4D4-DDB653D1F03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179C-9CFB-5A4D-8467-2F39C5D58140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Picture 5" descr="apresentacao_min_economia_QUARTA-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13" y="-94899"/>
            <a:ext cx="12562425" cy="70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8E271-08A0-43A2-8B4D-EEEA155A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21ABB5-6305-435E-A89A-50DFFBF1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141AF-5F96-4013-B0DA-C60FAB15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7D7522-7695-470D-BAE7-4C77D745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656E55-2BA2-4B3B-8F30-1801342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3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D4929-73D6-42CF-AC0D-15012159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A71076-8616-446A-B523-1EB831FED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3C3BB2-CE05-4665-BD30-4997763D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6202B-AEE4-48F9-A7F7-FF8428EB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7D51A0-6381-477A-A3E8-73384606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7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00F73-CB15-4AF9-8192-9E0932A4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232ADF-6FEB-4636-BB9E-5EE95A9F4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8280C1-774A-484B-869B-B985DB59D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4C31C0-D1AF-4039-9BC5-B59E4855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9E0337-D3E4-4907-BFDD-989B0BAD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E79689-925A-4152-81F9-1D7524D9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66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C450A-7F36-486F-9656-4DAEF00D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C1ED4A-6A3E-48BE-9AEA-31C5D304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8A2D82-D82F-4CCE-8E9C-9CE8705C5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F9D727-DD1E-4B8F-A410-99B117F72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54AD28-2B92-4451-8F3E-30CDE2DF4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5525A03-E80A-4E8D-90F0-A371CA0B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3EE7CA-A229-4FC9-802D-28D54BCA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DB6DDD-BF63-4D0A-B57E-906B8DFA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184D9-0EB4-4AAF-A602-9B5B1A95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0879D1-F638-4C1B-86C2-5B308C00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16B38B-C0C2-4ECD-9840-652E7420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A4756F-7440-4CD9-9DD9-8D77229E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01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12490C-D8BA-4599-9822-A3478C10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8CA187-C561-4A98-8333-1F886C9F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CA8935-A05D-458E-BCA9-A598894D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99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ED015-AEB8-4EC2-A303-97EFDCF3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AA3002-1478-47A4-9B74-3F40367A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482D95-7E83-460A-8BD1-647DCFCD5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D5044E-E765-42FB-92F4-38F23C92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B27445-CDAD-4804-83A6-6D5D510A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09C34C-4078-4A9C-AA48-7C553C89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2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E12AC-F8F1-43B0-A161-84645341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3CEDCA-90E4-468B-A491-9BB5996F5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76297E-3DBB-4386-A0EE-95272ADE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170394-C8AC-4505-8F16-432F3865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7D19D4-A039-4116-AB8A-B99D13CE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B4D63-89E3-4C90-BBEB-2FFADB7B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0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774EEE-B153-48B9-B731-DAB5E1BD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88F750-AE2F-4BAD-B852-37DB9B4D4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C81563-5C57-4AA8-B371-CCCECE920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64C8-3517-4115-900F-657094BD7063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84C6D5-1DBF-4F34-A3B2-1CAE1D525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4AF64A-7535-499F-B98F-6F249FE73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6C1D-653B-43E5-8416-458304048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portaldeservicos.planejamento.gov.br/citsmart/pages/login/login.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91D07-F7FA-4D8D-87C0-3A831019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7F547C-DC15-47E9-A40D-830E8A3BE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251110D-58F9-4B27-97EC-54E2ABB8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95791" cy="68646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DEC35C6-1318-49BE-8EAA-7968B13CDDC4}"/>
              </a:ext>
            </a:extLst>
          </p:cNvPr>
          <p:cNvSpPr txBox="1"/>
          <p:nvPr/>
        </p:nvSpPr>
        <p:spPr>
          <a:xfrm>
            <a:off x="1828800" y="4976636"/>
            <a:ext cx="6559488" cy="120084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801" b="1" dirty="0">
                <a:solidFill>
                  <a:schemeClr val="accent1">
                    <a:lumMod val="50000"/>
                  </a:schemeClr>
                </a:solidFill>
              </a:rPr>
              <a:t>Departamento de Transferências da União</a:t>
            </a:r>
          </a:p>
          <a:p>
            <a:r>
              <a:rPr lang="pt-BR" sz="1801" b="1" dirty="0">
                <a:solidFill>
                  <a:schemeClr val="accent1">
                    <a:lumMod val="50000"/>
                  </a:schemeClr>
                </a:solidFill>
              </a:rPr>
              <a:t>Secretaria de Gestão</a:t>
            </a:r>
          </a:p>
          <a:p>
            <a:r>
              <a:rPr lang="pt-BR" sz="1801" b="1" dirty="0">
                <a:solidFill>
                  <a:schemeClr val="accent1">
                    <a:lumMod val="50000"/>
                  </a:schemeClr>
                </a:solidFill>
              </a:rPr>
              <a:t>Secretaria Especial de Desburocratização, Gestão e Governo Digital</a:t>
            </a:r>
          </a:p>
          <a:p>
            <a:r>
              <a:rPr lang="pt-BR" sz="1801" b="1" dirty="0">
                <a:solidFill>
                  <a:schemeClr val="accent1">
                    <a:lumMod val="50000"/>
                  </a:schemeClr>
                </a:solidFill>
              </a:rPr>
              <a:t>MINISTÉRIO DA ECONOMIA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FAAB30-F29A-4529-AAE2-1337ACBB0042}"/>
              </a:ext>
            </a:extLst>
          </p:cNvPr>
          <p:cNvSpPr txBox="1"/>
          <p:nvPr/>
        </p:nvSpPr>
        <p:spPr>
          <a:xfrm>
            <a:off x="1651140" y="3099426"/>
            <a:ext cx="10126877" cy="36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80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MÓDULO FUNDO A FUNDO – COMPLEMENTAÇÃO DO  PLANO DE  AÇÃO – GRATUIDADE</a:t>
            </a:r>
          </a:p>
        </p:txBody>
      </p:sp>
    </p:spTree>
    <p:extLst>
      <p:ext uri="{BB962C8B-B14F-4D97-AF65-F5344CB8AC3E}">
        <p14:creationId xmlns:p14="http://schemas.microsoft.com/office/powerpoint/2010/main" val="348349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04408"/>
            <a:ext cx="12191998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: para a Direita 10">
            <a:extLst>
              <a:ext uri="{FF2B5EF4-FFF2-40B4-BE49-F238E27FC236}">
                <a16:creationId xmlns:a16="http://schemas.microsoft.com/office/drawing/2014/main" id="{B359890D-B6DB-44CD-8138-9CC7E92AFD78}"/>
              </a:ext>
            </a:extLst>
          </p:cNvPr>
          <p:cNvSpPr/>
          <p:nvPr/>
        </p:nvSpPr>
        <p:spPr>
          <a:xfrm>
            <a:off x="9717794" y="902388"/>
            <a:ext cx="734292" cy="6927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B6D8847-AB10-468B-B3E1-AABC3B502553}"/>
              </a:ext>
            </a:extLst>
          </p:cNvPr>
          <p:cNvSpPr txBox="1"/>
          <p:nvPr/>
        </p:nvSpPr>
        <p:spPr>
          <a:xfrm>
            <a:off x="6933030" y="1074850"/>
            <a:ext cx="2784764" cy="120084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801" dirty="0">
                <a:solidFill>
                  <a:schemeClr val="bg1"/>
                </a:solidFill>
              </a:rPr>
              <a:t>Quando aparecer essa imagem ao lado, significa que está logado e pode iniciar os passos seguintes.</a:t>
            </a:r>
          </a:p>
        </p:txBody>
      </p:sp>
      <p:sp>
        <p:nvSpPr>
          <p:cNvPr id="8" name="Seta: para a Esquerda 5">
            <a:extLst>
              <a:ext uri="{FF2B5EF4-FFF2-40B4-BE49-F238E27FC236}">
                <a16:creationId xmlns:a16="http://schemas.microsoft.com/office/drawing/2014/main" id="{779F39B6-FFEE-489A-9772-4BBBCEF31D9F}"/>
              </a:ext>
            </a:extLst>
          </p:cNvPr>
          <p:cNvSpPr/>
          <p:nvPr/>
        </p:nvSpPr>
        <p:spPr>
          <a:xfrm rot="1988545">
            <a:off x="1988703" y="2534435"/>
            <a:ext cx="1683026" cy="9233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9" name="Retângulo 8"/>
          <p:cNvSpPr/>
          <p:nvPr/>
        </p:nvSpPr>
        <p:spPr>
          <a:xfrm>
            <a:off x="2" y="2149468"/>
            <a:ext cx="2018921" cy="305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3425BE-0BB6-4ACF-BF8E-EC917FD6489F}"/>
              </a:ext>
            </a:extLst>
          </p:cNvPr>
          <p:cNvSpPr txBox="1"/>
          <p:nvPr/>
        </p:nvSpPr>
        <p:spPr>
          <a:xfrm>
            <a:off x="259307" y="3876436"/>
            <a:ext cx="11559654" cy="646587"/>
          </a:xfrm>
          <a:prstGeom prst="rect">
            <a:avLst/>
          </a:prstGeom>
          <a:solidFill>
            <a:srgbClr val="EFEFEF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Para iniciar a edição do Plano de Ação que estiver na situação “Em Complementação”, o usuário com perfil de GESTOR RECEBEDOR (registra e envia) ou OPERACIONAL RECEBEDOR (apenas registra) deve clicar em “Plano de Ação”.</a:t>
            </a:r>
          </a:p>
        </p:txBody>
      </p:sp>
    </p:spTree>
    <p:extLst>
      <p:ext uri="{BB962C8B-B14F-4D97-AF65-F5344CB8AC3E}">
        <p14:creationId xmlns:p14="http://schemas.microsoft.com/office/powerpoint/2010/main" val="173967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16"/>
            <a:ext cx="121920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163774" y="4209578"/>
            <a:ext cx="2320119" cy="17550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Preencha os campos necessários para consultar o Plano de Ação a ser complementado e clique em “Pesquisar”.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43200" y="3548418"/>
            <a:ext cx="60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seu Estado ou Município</a:t>
            </a:r>
          </a:p>
        </p:txBody>
      </p:sp>
      <p:cxnSp>
        <p:nvCxnSpPr>
          <p:cNvPr id="15" name="Conector angulado 14"/>
          <p:cNvCxnSpPr>
            <a:stCxn id="5" idx="0"/>
            <a:endCxn id="16" idx="1"/>
          </p:cNvCxnSpPr>
          <p:nvPr/>
        </p:nvCxnSpPr>
        <p:spPr>
          <a:xfrm rot="5400000" flipH="1" flipV="1">
            <a:off x="1602597" y="3328283"/>
            <a:ext cx="602533" cy="1160059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ve esquerda 15"/>
          <p:cNvSpPr/>
          <p:nvPr/>
        </p:nvSpPr>
        <p:spPr>
          <a:xfrm>
            <a:off x="2483893" y="2224584"/>
            <a:ext cx="259307" cy="276492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Cima 7">
            <a:extLst>
              <a:ext uri="{FF2B5EF4-FFF2-40B4-BE49-F238E27FC236}">
                <a16:creationId xmlns:a16="http://schemas.microsoft.com/office/drawing/2014/main" id="{419E40C0-949F-48D1-9F61-26C5787355F5}"/>
              </a:ext>
            </a:extLst>
          </p:cNvPr>
          <p:cNvSpPr/>
          <p:nvPr/>
        </p:nvSpPr>
        <p:spPr>
          <a:xfrm>
            <a:off x="10034515" y="5634468"/>
            <a:ext cx="1712795" cy="12235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D4C54FC-6EE5-4544-83D3-1D3E723B3E83}"/>
              </a:ext>
            </a:extLst>
          </p:cNvPr>
          <p:cNvSpPr/>
          <p:nvPr/>
        </p:nvSpPr>
        <p:spPr>
          <a:xfrm>
            <a:off x="10034515" y="5131483"/>
            <a:ext cx="1712796" cy="489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2047ED-A5D8-4053-8AD9-5B878C8CF673}"/>
              </a:ext>
            </a:extLst>
          </p:cNvPr>
          <p:cNvSpPr txBox="1"/>
          <p:nvPr/>
        </p:nvSpPr>
        <p:spPr>
          <a:xfrm>
            <a:off x="2783199" y="2710488"/>
            <a:ext cx="3362627" cy="246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 – MDR - Ministério do Desenvolvimento Regional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B8721D-F792-4E11-B57D-50A97B9DEA49}"/>
              </a:ext>
            </a:extLst>
          </p:cNvPr>
          <p:cNvSpPr txBox="1"/>
          <p:nvPr/>
        </p:nvSpPr>
        <p:spPr>
          <a:xfrm>
            <a:off x="7355193" y="2699201"/>
            <a:ext cx="3362627" cy="246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 – MDR - Ministério do Desenvolvimento Regional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EB7AEF-11AA-4249-88D5-3927861A1505}"/>
              </a:ext>
            </a:extLst>
          </p:cNvPr>
          <p:cNvSpPr txBox="1"/>
          <p:nvPr/>
        </p:nvSpPr>
        <p:spPr>
          <a:xfrm>
            <a:off x="2813546" y="4390265"/>
            <a:ext cx="3912577" cy="246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23588020220001 – Gratuidade EC 123/22</a:t>
            </a:r>
          </a:p>
        </p:txBody>
      </p:sp>
    </p:spTree>
    <p:extLst>
      <p:ext uri="{BB962C8B-B14F-4D97-AF65-F5344CB8AC3E}">
        <p14:creationId xmlns:p14="http://schemas.microsoft.com/office/powerpoint/2010/main" val="405494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12192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6533" y="3125338"/>
            <a:ext cx="11087628" cy="9280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3439995" y="742913"/>
            <a:ext cx="4621282" cy="6465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Após realizar sua pesquisa, o Plano de Ação aparecerá na “Lista de Planos de Ação”.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31082" y="2333767"/>
            <a:ext cx="2216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6" idx="2"/>
          </p:cNvCxnSpPr>
          <p:nvPr/>
        </p:nvCxnSpPr>
        <p:spPr>
          <a:xfrm rot="5400000">
            <a:off x="3727018" y="310148"/>
            <a:ext cx="944267" cy="310297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8061277" y="1743771"/>
            <a:ext cx="3161351" cy="92371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Observe que o Plano de Ação está com a situação: “Em Complementação”.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/>
          <a:stretch/>
        </p:blipFill>
        <p:spPr bwMode="auto">
          <a:xfrm>
            <a:off x="552186" y="3214284"/>
            <a:ext cx="10775456" cy="6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811439" y="3589360"/>
            <a:ext cx="37379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8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811439" y="4268478"/>
            <a:ext cx="37379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8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811439" y="5067551"/>
            <a:ext cx="37379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800" dirty="0"/>
          </a:p>
        </p:txBody>
      </p:sp>
      <p:cxnSp>
        <p:nvCxnSpPr>
          <p:cNvPr id="22" name="Conector angulado 21"/>
          <p:cNvCxnSpPr>
            <a:endCxn id="5" idx="1"/>
          </p:cNvCxnSpPr>
          <p:nvPr/>
        </p:nvCxnSpPr>
        <p:spPr>
          <a:xfrm rot="5400000">
            <a:off x="-198989" y="2959290"/>
            <a:ext cx="1255595" cy="4549"/>
          </a:xfrm>
          <a:prstGeom prst="bentConnector4">
            <a:avLst>
              <a:gd name="adj1" fmla="val 0"/>
              <a:gd name="adj2" fmla="val 512528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9034818" y="3572419"/>
            <a:ext cx="218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9034818" y="3763860"/>
            <a:ext cx="1105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6746923" y="4183167"/>
            <a:ext cx="3161351" cy="12008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Para editar o Plano de Ação e fazer as complementações necessárias, basta clicar no ícone de editar (      ).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00" y="5070114"/>
            <a:ext cx="264907" cy="2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onector angulado 43"/>
          <p:cNvCxnSpPr>
            <a:stCxn id="20" idx="1"/>
          </p:cNvCxnSpPr>
          <p:nvPr/>
        </p:nvCxnSpPr>
        <p:spPr>
          <a:xfrm rot="10800000" flipH="1" flipV="1">
            <a:off x="8061276" y="2205628"/>
            <a:ext cx="755177" cy="1491454"/>
          </a:xfrm>
          <a:prstGeom prst="bentConnector4">
            <a:avLst>
              <a:gd name="adj1" fmla="val -30271"/>
              <a:gd name="adj2" fmla="val 100255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eta: para Cima 7">
            <a:extLst>
              <a:ext uri="{FF2B5EF4-FFF2-40B4-BE49-F238E27FC236}">
                <a16:creationId xmlns:a16="http://schemas.microsoft.com/office/drawing/2014/main" id="{419E40C0-949F-48D1-9F61-26C5787355F5}"/>
              </a:ext>
            </a:extLst>
          </p:cNvPr>
          <p:cNvSpPr/>
          <p:nvPr/>
        </p:nvSpPr>
        <p:spPr>
          <a:xfrm>
            <a:off x="9949218" y="3624568"/>
            <a:ext cx="1201003" cy="1110406"/>
          </a:xfrm>
          <a:prstGeom prst="upArrow">
            <a:avLst>
              <a:gd name="adj1" fmla="val 7045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3B93F44-CB20-4ECF-BA81-FE99DA1D34BE}"/>
              </a:ext>
            </a:extLst>
          </p:cNvPr>
          <p:cNvSpPr txBox="1"/>
          <p:nvPr/>
        </p:nvSpPr>
        <p:spPr>
          <a:xfrm>
            <a:off x="3989168" y="3423503"/>
            <a:ext cx="2575820" cy="400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 – MDR - Ministério do Desenvolvimento Regional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ED1C1C5-57B6-4DB8-94F2-3C1E80B5B0E3}"/>
              </a:ext>
            </a:extLst>
          </p:cNvPr>
          <p:cNvSpPr txBox="1"/>
          <p:nvPr/>
        </p:nvSpPr>
        <p:spPr>
          <a:xfrm>
            <a:off x="3962792" y="4110872"/>
            <a:ext cx="2575820" cy="400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 – MDR - Ministério do Desenvolvimento Regional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5C2167A-7E3B-4C00-AE8C-B27E24692EFC}"/>
              </a:ext>
            </a:extLst>
          </p:cNvPr>
          <p:cNvSpPr txBox="1"/>
          <p:nvPr/>
        </p:nvSpPr>
        <p:spPr>
          <a:xfrm>
            <a:off x="4000892" y="4834773"/>
            <a:ext cx="2575820" cy="4003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 – MDR - Ministério do Desenvolvimento Regional</a:t>
            </a:r>
          </a:p>
        </p:txBody>
      </p:sp>
    </p:spTree>
    <p:extLst>
      <p:ext uri="{BB962C8B-B14F-4D97-AF65-F5344CB8AC3E}">
        <p14:creationId xmlns:p14="http://schemas.microsoft.com/office/powerpoint/2010/main" val="554762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"/>
            <a:ext cx="12192000" cy="60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697337" y="2285730"/>
            <a:ext cx="750627" cy="296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4677066" y="680367"/>
            <a:ext cx="5449302" cy="14779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Pronto! Seu Plano de Ação já pode ser complementado, mas para ter segurança das informações à complementar, verifique a(s) análise(s) expedida(s) pelo Órgão Repassador. Para isso, basta clicar na aba “Análises”.</a:t>
            </a:r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419E40C0-949F-48D1-9F61-26C5787355F5}"/>
              </a:ext>
            </a:extLst>
          </p:cNvPr>
          <p:cNvSpPr/>
          <p:nvPr/>
        </p:nvSpPr>
        <p:spPr>
          <a:xfrm>
            <a:off x="7229197" y="2636763"/>
            <a:ext cx="1712795" cy="12235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83893" y="5131558"/>
            <a:ext cx="5601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42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4213"/>
            <a:ext cx="121920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38233" y="4955547"/>
            <a:ext cx="9376012" cy="480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1" y="1900881"/>
            <a:ext cx="3029802" cy="17550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Na “Listagem de Análises” irá aparecer a(s) análise(s) realizada(s) e para acessar o parecer emitido pelo Órgão Repassador, basta clicar no ícone visualizar (      )</a:t>
            </a:r>
          </a:p>
        </p:txBody>
      </p:sp>
      <p:sp>
        <p:nvSpPr>
          <p:cNvPr id="7" name="Seta: para Cima 7">
            <a:extLst>
              <a:ext uri="{FF2B5EF4-FFF2-40B4-BE49-F238E27FC236}">
                <a16:creationId xmlns:a16="http://schemas.microsoft.com/office/drawing/2014/main" id="{419E40C0-949F-48D1-9F61-26C5787355F5}"/>
              </a:ext>
            </a:extLst>
          </p:cNvPr>
          <p:cNvSpPr/>
          <p:nvPr/>
        </p:nvSpPr>
        <p:spPr>
          <a:xfrm>
            <a:off x="10248740" y="5325556"/>
            <a:ext cx="1712795" cy="12235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cxnSp>
        <p:nvCxnSpPr>
          <p:cNvPr id="9" name="Conector angulado 8"/>
          <p:cNvCxnSpPr>
            <a:stCxn id="6" idx="2"/>
            <a:endCxn id="5" idx="1"/>
          </p:cNvCxnSpPr>
          <p:nvPr/>
        </p:nvCxnSpPr>
        <p:spPr>
          <a:xfrm rot="16200000" flipH="1">
            <a:off x="1106540" y="4064338"/>
            <a:ext cx="1540055" cy="72333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342967" y="4268455"/>
            <a:ext cx="16565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1" y="3342061"/>
            <a:ext cx="313093" cy="2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1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" y="525463"/>
            <a:ext cx="12192000" cy="581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1" y="2047729"/>
            <a:ext cx="2129050" cy="28636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Fique atento ao parecer emitido nesta aba pelo Órgão Repassador e após análise das informações e compreensão das complementações necessárias, clique em “Voltar”. </a:t>
            </a:r>
          </a:p>
        </p:txBody>
      </p:sp>
      <p:sp>
        <p:nvSpPr>
          <p:cNvPr id="7" name="Seta: para Cima 7">
            <a:extLst>
              <a:ext uri="{FF2B5EF4-FFF2-40B4-BE49-F238E27FC236}">
                <a16:creationId xmlns:a16="http://schemas.microsoft.com/office/drawing/2014/main" id="{419E40C0-949F-48D1-9F61-26C5787355F5}"/>
              </a:ext>
            </a:extLst>
          </p:cNvPr>
          <p:cNvSpPr/>
          <p:nvPr/>
        </p:nvSpPr>
        <p:spPr>
          <a:xfrm rot="16200000">
            <a:off x="3254253" y="5417420"/>
            <a:ext cx="1551823" cy="13293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 dirty="0"/>
          </a:p>
        </p:txBody>
      </p:sp>
      <p:sp>
        <p:nvSpPr>
          <p:cNvPr id="9" name="Retângulo 8"/>
          <p:cNvSpPr/>
          <p:nvPr/>
        </p:nvSpPr>
        <p:spPr>
          <a:xfrm>
            <a:off x="1522902" y="5755763"/>
            <a:ext cx="1670674" cy="581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33767" y="4230806"/>
            <a:ext cx="835243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atente para as informações inseridas pelo Órgão Repassador  em sua análise.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862319" y="5897421"/>
            <a:ext cx="83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4D7B56-86C4-4C4A-B984-7C6D44D78FAF}"/>
              </a:ext>
            </a:extLst>
          </p:cNvPr>
          <p:cNvSpPr txBox="1"/>
          <p:nvPr/>
        </p:nvSpPr>
        <p:spPr>
          <a:xfrm>
            <a:off x="2333767" y="4257039"/>
            <a:ext cx="5341918" cy="369332"/>
          </a:xfrm>
          <a:prstGeom prst="rect">
            <a:avLst/>
          </a:prstGeom>
          <a:solidFill>
            <a:srgbClr val="EDEDED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Atualizar valor do plano do plano de ação.</a:t>
            </a:r>
          </a:p>
        </p:txBody>
      </p:sp>
    </p:spTree>
    <p:extLst>
      <p:ext uri="{BB962C8B-B14F-4D97-AF65-F5344CB8AC3E}">
        <p14:creationId xmlns:p14="http://schemas.microsoft.com/office/powerpoint/2010/main" val="110745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" y="80698"/>
            <a:ext cx="12174053" cy="64645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476" y="2469820"/>
            <a:ext cx="2257420" cy="92371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>
                <a:solidFill>
                  <a:srgbClr val="FFFFFF"/>
                </a:solidFill>
              </a:rPr>
              <a:t>Atualizar SOMENTE valor destinado ao beneficiário.</a:t>
            </a:r>
          </a:p>
        </p:txBody>
      </p:sp>
      <p:sp>
        <p:nvSpPr>
          <p:cNvPr id="10" name="AutoShape 6" descr="Como preencher o formulário de referência da CVM"/>
          <p:cNvSpPr>
            <a:spLocks noChangeAspect="1" noChangeArrowheads="1"/>
          </p:cNvSpPr>
          <p:nvPr/>
        </p:nvSpPr>
        <p:spPr bwMode="auto">
          <a:xfrm>
            <a:off x="2317895" y="145603"/>
            <a:ext cx="1290453" cy="1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pt-BR" sz="1801"/>
          </a:p>
        </p:txBody>
      </p:sp>
      <p:sp>
        <p:nvSpPr>
          <p:cNvPr id="13" name="Seta para Baixo 12"/>
          <p:cNvSpPr/>
          <p:nvPr/>
        </p:nvSpPr>
        <p:spPr>
          <a:xfrm>
            <a:off x="1611924" y="390322"/>
            <a:ext cx="2388780" cy="1347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Atualizar valor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21667" y="2469819"/>
            <a:ext cx="3434979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1" dirty="0"/>
              <a:t>Selecione seu Estado ou Município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46197" y="1828676"/>
            <a:ext cx="7349415" cy="369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Atualizar valor publicado conforme publicação/atualização no programa.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0476" y="4280575"/>
            <a:ext cx="2257420" cy="20322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* Recursos referentes a Gratuidade EC 123/22 poderão ser operacionalizada SEM a necessidade de um Fundo Recebedor.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2052084" y="3434601"/>
            <a:ext cx="1020725" cy="7445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2678239" y="5090648"/>
            <a:ext cx="693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235880 – MDR - Ministério do Desenvolvimento Regional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317895" y="5662594"/>
            <a:ext cx="9490174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Constante redução da demanda de usuários no transporte público coletivo;</a:t>
            </a:r>
          </a:p>
          <a:p>
            <a:pPr lvl="0">
              <a:lnSpc>
                <a:spcPct val="107000"/>
              </a:lnSpc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financeira dos prestadores do transporte público coletivo agravada em razão da pandemia do coronavírus;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Elevação extraordinária e imprevisível dos preços do petróleo, combustíveis e seus derivados.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769927" y="2468308"/>
            <a:ext cx="130035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1" dirty="0">
                <a:solidFill>
                  <a:srgbClr val="FF0000"/>
                </a:solidFill>
              </a:rPr>
              <a:t>23/09/2022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0416724" y="2448305"/>
            <a:ext cx="1300356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1" dirty="0">
                <a:solidFill>
                  <a:srgbClr val="FF0000"/>
                </a:solidFill>
              </a:rPr>
              <a:t>31/05/2023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221665" y="3165658"/>
            <a:ext cx="7744941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1" dirty="0"/>
              <a:t>Selecione o </a:t>
            </a:r>
            <a:r>
              <a:rPr lang="pt-BR" sz="1801" b="1" dirty="0"/>
              <a:t>Fundo/Secretaria/Órgão</a:t>
            </a:r>
            <a:r>
              <a:rPr lang="pt-BR" sz="1801" dirty="0"/>
              <a:t> que receberá e operacionalizará o recurso*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44611" y="6503469"/>
            <a:ext cx="3907545" cy="3694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1801" b="1" dirty="0">
                <a:solidFill>
                  <a:schemeClr val="bg1"/>
                </a:solidFill>
              </a:rPr>
              <a:t>Continuação da tela na próxima página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924DF8E-8996-4030-9A5D-B510FA1AFDAC}"/>
              </a:ext>
            </a:extLst>
          </p:cNvPr>
          <p:cNvSpPr txBox="1"/>
          <p:nvPr/>
        </p:nvSpPr>
        <p:spPr>
          <a:xfrm>
            <a:off x="3221665" y="3877737"/>
            <a:ext cx="3362627" cy="246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 – MDR - Ministério do Desenvolvimento Regional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44C5E4E-9086-4E99-8ADF-3DA35EEE80D5}"/>
              </a:ext>
            </a:extLst>
          </p:cNvPr>
          <p:cNvSpPr txBox="1"/>
          <p:nvPr/>
        </p:nvSpPr>
        <p:spPr>
          <a:xfrm>
            <a:off x="3246197" y="4504101"/>
            <a:ext cx="3912577" cy="246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1" dirty="0"/>
              <a:t>23588020220001 – Gratuidade EC 123/22</a:t>
            </a:r>
          </a:p>
        </p:txBody>
      </p:sp>
    </p:spTree>
    <p:extLst>
      <p:ext uri="{BB962C8B-B14F-4D97-AF65-F5344CB8AC3E}">
        <p14:creationId xmlns:p14="http://schemas.microsoft.com/office/powerpoint/2010/main" val="258969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7" y="581422"/>
            <a:ext cx="12210407" cy="58691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35385" y="759934"/>
            <a:ext cx="9516648" cy="67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Equilíbrio econômico-financeiro dos contratos de concessão do transporte público coletivo;</a:t>
            </a:r>
          </a:p>
          <a:p>
            <a:pPr lvl="0">
              <a:lnSpc>
                <a:spcPct val="107000"/>
              </a:lnSpc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Modicidade tarifária na forma do inciso II do § 4° do art. 5° da Emenda Constitucional n° 123, </a:t>
            </a:r>
            <a:r>
              <a:rPr lang="pt-B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2022;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Amparo às pessoas idosas, conforme preconizado no Art. 230 da Constituição Federal.</a:t>
            </a:r>
          </a:p>
        </p:txBody>
      </p:sp>
      <p:sp>
        <p:nvSpPr>
          <p:cNvPr id="12" name="Texto Explicativo em Seta para Cima 11"/>
          <p:cNvSpPr/>
          <p:nvPr/>
        </p:nvSpPr>
        <p:spPr>
          <a:xfrm>
            <a:off x="4585741" y="4386698"/>
            <a:ext cx="2456123" cy="1368149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>
                <a:solidFill>
                  <a:schemeClr val="tx1"/>
                </a:solidFill>
              </a:rPr>
              <a:t>Clique </a:t>
            </a:r>
          </a:p>
          <a:p>
            <a:pPr algn="ctr"/>
            <a:r>
              <a:rPr lang="pt-BR" sz="1801" dirty="0">
                <a:solidFill>
                  <a:schemeClr val="tx1"/>
                </a:solidFill>
              </a:rPr>
              <a:t>Registre o valor R$ 0,00.</a:t>
            </a:r>
          </a:p>
        </p:txBody>
      </p:sp>
      <p:sp>
        <p:nvSpPr>
          <p:cNvPr id="13" name="Texto Explicativo em Seta para Cima 12"/>
          <p:cNvSpPr/>
          <p:nvPr/>
        </p:nvSpPr>
        <p:spPr>
          <a:xfrm>
            <a:off x="7292080" y="4368584"/>
            <a:ext cx="2468370" cy="1368149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>
                <a:solidFill>
                  <a:schemeClr val="tx1"/>
                </a:solidFill>
              </a:rPr>
              <a:t>Clique</a:t>
            </a:r>
          </a:p>
          <a:p>
            <a:pPr algn="ctr"/>
            <a:r>
              <a:rPr lang="pt-BR" sz="1801" dirty="0">
                <a:solidFill>
                  <a:schemeClr val="tx1"/>
                </a:solidFill>
              </a:rPr>
              <a:t>Registre o valor R$ 0,00.</a:t>
            </a:r>
          </a:p>
        </p:txBody>
      </p:sp>
      <p:sp>
        <p:nvSpPr>
          <p:cNvPr id="14" name="Seta para a Esquerda 13"/>
          <p:cNvSpPr/>
          <p:nvPr/>
        </p:nvSpPr>
        <p:spPr>
          <a:xfrm>
            <a:off x="4192085" y="5745200"/>
            <a:ext cx="1426878" cy="8953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Clicar</a:t>
            </a:r>
          </a:p>
        </p:txBody>
      </p:sp>
      <p:sp>
        <p:nvSpPr>
          <p:cNvPr id="15" name="Texto Explicativo em Seta para Baixo 14"/>
          <p:cNvSpPr/>
          <p:nvPr/>
        </p:nvSpPr>
        <p:spPr>
          <a:xfrm>
            <a:off x="4056332" y="1706453"/>
            <a:ext cx="3514939" cy="1240807"/>
          </a:xfrm>
          <a:prstGeom prst="down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801" dirty="0">
                <a:solidFill>
                  <a:schemeClr val="tx1"/>
                </a:solidFill>
              </a:rPr>
              <a:t>Atualizar valor inicialmente cadastrado de R$1,00, conforme valor disponibilizado no programa.  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2485098" y="3211854"/>
            <a:ext cx="2165943" cy="3693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6" name="Retângulo Arredondado 15"/>
          <p:cNvSpPr/>
          <p:nvPr/>
        </p:nvSpPr>
        <p:spPr>
          <a:xfrm>
            <a:off x="7144072" y="3242533"/>
            <a:ext cx="2221029" cy="36741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7" name="Retângulo Arredondado 16"/>
          <p:cNvSpPr/>
          <p:nvPr/>
        </p:nvSpPr>
        <p:spPr>
          <a:xfrm>
            <a:off x="9504697" y="3211854"/>
            <a:ext cx="2204299" cy="3693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8" name="Retângulo Arredondado 17"/>
          <p:cNvSpPr/>
          <p:nvPr/>
        </p:nvSpPr>
        <p:spPr>
          <a:xfrm>
            <a:off x="9534501" y="3999253"/>
            <a:ext cx="2165943" cy="36933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9" name="CaixaDeTexto 18"/>
          <p:cNvSpPr txBox="1"/>
          <p:nvPr/>
        </p:nvSpPr>
        <p:spPr>
          <a:xfrm>
            <a:off x="4395603" y="-21509"/>
            <a:ext cx="2912977" cy="3694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801" b="1" dirty="0">
                <a:solidFill>
                  <a:schemeClr val="bg1"/>
                </a:solidFill>
              </a:rPr>
              <a:t>Continuação da tela anterior</a:t>
            </a:r>
          </a:p>
        </p:txBody>
      </p:sp>
      <p:sp>
        <p:nvSpPr>
          <p:cNvPr id="20" name="Seta para a Esquerda 27">
            <a:extLst>
              <a:ext uri="{FF2B5EF4-FFF2-40B4-BE49-F238E27FC236}">
                <a16:creationId xmlns:a16="http://schemas.microsoft.com/office/drawing/2014/main" id="{8D0A5C8B-6ECB-42C4-B42B-625A9184CD9D}"/>
              </a:ext>
            </a:extLst>
          </p:cNvPr>
          <p:cNvSpPr/>
          <p:nvPr/>
        </p:nvSpPr>
        <p:spPr>
          <a:xfrm rot="1481416">
            <a:off x="9909763" y="1432760"/>
            <a:ext cx="1502702" cy="700350"/>
          </a:xfrm>
          <a:prstGeom prst="lef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801" dirty="0">
                <a:solidFill>
                  <a:schemeClr val="tx1"/>
                </a:solidFill>
              </a:rPr>
              <a:t>Preenchido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9C7070-C497-4239-A126-26D92975567C}"/>
              </a:ext>
            </a:extLst>
          </p:cNvPr>
          <p:cNvSpPr txBox="1"/>
          <p:nvPr/>
        </p:nvSpPr>
        <p:spPr>
          <a:xfrm>
            <a:off x="149469" y="3609946"/>
            <a:ext cx="189034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Atualizar SOMENTE o valor.</a:t>
            </a:r>
          </a:p>
        </p:txBody>
      </p:sp>
    </p:spTree>
    <p:extLst>
      <p:ext uri="{BB962C8B-B14F-4D97-AF65-F5344CB8AC3E}">
        <p14:creationId xmlns:p14="http://schemas.microsoft.com/office/powerpoint/2010/main" val="40312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" y="112125"/>
            <a:ext cx="12190357" cy="57618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A08C6F-69EC-43E6-9FF1-7255DE65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3216" y="1036291"/>
            <a:ext cx="733426" cy="185985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112326" y="1361644"/>
            <a:ext cx="603682" cy="346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9" name="Retângulo 8"/>
          <p:cNvSpPr/>
          <p:nvPr/>
        </p:nvSpPr>
        <p:spPr>
          <a:xfrm>
            <a:off x="2317072" y="4307765"/>
            <a:ext cx="3364636" cy="79899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1" name="Retângulo 10"/>
          <p:cNvSpPr/>
          <p:nvPr/>
        </p:nvSpPr>
        <p:spPr>
          <a:xfrm>
            <a:off x="2374974" y="1917833"/>
            <a:ext cx="4509856" cy="99426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2" name="Retângulo 11"/>
          <p:cNvSpPr/>
          <p:nvPr/>
        </p:nvSpPr>
        <p:spPr>
          <a:xfrm>
            <a:off x="8879928" y="2381553"/>
            <a:ext cx="577051" cy="13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3" name="Retângulo 12"/>
          <p:cNvSpPr/>
          <p:nvPr/>
        </p:nvSpPr>
        <p:spPr>
          <a:xfrm>
            <a:off x="10471642" y="2377999"/>
            <a:ext cx="566692" cy="14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6" name="Retângulo 15"/>
          <p:cNvSpPr/>
          <p:nvPr/>
        </p:nvSpPr>
        <p:spPr>
          <a:xfrm>
            <a:off x="2317075" y="2409872"/>
            <a:ext cx="1278384" cy="105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8" name="Retângulo 17"/>
          <p:cNvSpPr/>
          <p:nvPr/>
        </p:nvSpPr>
        <p:spPr>
          <a:xfrm>
            <a:off x="2317074" y="2888611"/>
            <a:ext cx="4509856" cy="99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7" name="Seta para Cima 6"/>
          <p:cNvSpPr/>
          <p:nvPr/>
        </p:nvSpPr>
        <p:spPr>
          <a:xfrm>
            <a:off x="2521959" y="1739444"/>
            <a:ext cx="1784412" cy="116881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317074" y="3362195"/>
            <a:ext cx="4509856" cy="99426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20" name="Retângulo 19"/>
          <p:cNvSpPr/>
          <p:nvPr/>
        </p:nvSpPr>
        <p:spPr>
          <a:xfrm>
            <a:off x="2317074" y="3809678"/>
            <a:ext cx="4509856" cy="99426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6" name="CaixaDeTexto 5"/>
          <p:cNvSpPr txBox="1"/>
          <p:nvPr/>
        </p:nvSpPr>
        <p:spPr>
          <a:xfrm>
            <a:off x="0" y="3088482"/>
            <a:ext cx="2317074" cy="120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Após atualizar os “Dados Básicos”, clique na aba “Metas” para atualização. </a:t>
            </a:r>
          </a:p>
        </p:txBody>
      </p:sp>
    </p:spTree>
    <p:extLst>
      <p:ext uri="{BB962C8B-B14F-4D97-AF65-F5344CB8AC3E}">
        <p14:creationId xmlns:p14="http://schemas.microsoft.com/office/powerpoint/2010/main" val="278243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arba Feita: Das Coisas Que Eu Não Consigo Entend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15" l="615" r="91538">
                        <a14:foregroundMark x1="16923" y1="36842" x2="16923" y2="36842"/>
                        <a14:foregroundMark x1="23385" y1="40166" x2="23385" y2="40166"/>
                        <a14:foregroundMark x1="26769" y1="30471" x2="26769" y2="30471"/>
                        <a14:foregroundMark x1="24615" y1="20222" x2="24615" y2="20222"/>
                        <a14:foregroundMark x1="26308" y1="22715" x2="26308" y2="22715"/>
                        <a14:foregroundMark x1="33692" y1="36011" x2="33692" y2="36011"/>
                        <a14:foregroundMark x1="37692" y1="20776" x2="37692" y2="20776"/>
                        <a14:foregroundMark x1="38462" y1="27147" x2="38462" y2="27147"/>
                        <a14:foregroundMark x1="22462" y1="51801" x2="22462" y2="51801"/>
                        <a14:foregroundMark x1="28462" y1="50970" x2="28462" y2="50970"/>
                        <a14:foregroundMark x1="8154" y1="52632" x2="8154" y2="52632"/>
                        <a14:foregroundMark x1="6308" y1="52909" x2="6308" y2="52909"/>
                        <a14:foregroundMark x1="11231" y1="53740" x2="11231" y2="53740"/>
                        <a14:foregroundMark x1="11846" y1="66205" x2="11846" y2="66205"/>
                        <a14:foregroundMark x1="22923" y1="64820" x2="22923" y2="64820"/>
                        <a14:foregroundMark x1="24462" y1="74238" x2="24462" y2="74238"/>
                        <a14:foregroundMark x1="30308" y1="71191" x2="30308" y2="71191"/>
                        <a14:foregroundMark x1="16308" y1="91136" x2="16308" y2="91136"/>
                        <a14:foregroundMark x1="22615" y1="89474" x2="22615" y2="89474"/>
                        <a14:foregroundMark x1="35077" y1="92521" x2="35077" y2="92521"/>
                        <a14:foregroundMark x1="37692" y1="85042" x2="37692" y2="85042"/>
                        <a14:foregroundMark x1="48923" y1="93906" x2="48923" y2="93906"/>
                        <a14:foregroundMark x1="49692" y1="98615" x2="49692" y2="98615"/>
                        <a14:foregroundMark x1="55692" y1="88366" x2="55692" y2="88366"/>
                        <a14:foregroundMark x1="55231" y1="82548" x2="55231" y2="82548"/>
                        <a14:foregroundMark x1="67846" y1="80055" x2="67846" y2="80055"/>
                        <a14:foregroundMark x1="72923" y1="86704" x2="72923" y2="86704"/>
                        <a14:foregroundMark x1="72308" y1="74238" x2="72308" y2="74238"/>
                        <a14:foregroundMark x1="68462" y1="68698" x2="68462" y2="68698"/>
                        <a14:foregroundMark x1="76923" y1="59557" x2="76923" y2="59557"/>
                        <a14:foregroundMark x1="82000" y1="57064" x2="82000" y2="57064"/>
                        <a14:foregroundMark x1="81846" y1="70083" x2="81846" y2="70083"/>
                        <a14:foregroundMark x1="85692" y1="72022" x2="85692" y2="72022"/>
                        <a14:foregroundMark x1="89077" y1="89474" x2="89077" y2="89474"/>
                        <a14:foregroundMark x1="86923" y1="86981" x2="86923" y2="86981"/>
                        <a14:foregroundMark x1="91538" y1="90305" x2="91538" y2="90305"/>
                        <a14:foregroundMark x1="83538" y1="42659" x2="83538" y2="42659"/>
                        <a14:foregroundMark x1="78000" y1="45706" x2="78000" y2="45706"/>
                        <a14:foregroundMark x1="71077" y1="41551" x2="71077" y2="41551"/>
                        <a14:foregroundMark x1="65077" y1="45429" x2="65077" y2="45429"/>
                        <a14:foregroundMark x1="67385" y1="27147" x2="67385" y2="27147"/>
                        <a14:foregroundMark x1="60923" y1="33518" x2="60923" y2="33518"/>
                        <a14:foregroundMark x1="77231" y1="27701" x2="77231" y2="27701"/>
                        <a14:foregroundMark x1="60615" y1="17729" x2="60615" y2="17729"/>
                        <a14:foregroundMark x1="58308" y1="21053" x2="58308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40" y="0"/>
            <a:ext cx="61912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Na Prática, a Teoria é Outra - Arbache Blog"/>
          <p:cNvSpPr>
            <a:spLocks noChangeAspect="1" noChangeArrowheads="1"/>
          </p:cNvSpPr>
          <p:nvPr/>
        </p:nvSpPr>
        <p:spPr bwMode="auto">
          <a:xfrm>
            <a:off x="104833" y="4756147"/>
            <a:ext cx="10577022" cy="18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r>
              <a:rPr lang="pt-BR" sz="1801" dirty="0"/>
              <a:t>Para não ter dúvida no preenchimento, acompanhe os exemplos identificados pela imagem abaixo.</a:t>
            </a:r>
          </a:p>
          <a:p>
            <a:endParaRPr lang="pt-BR" sz="1801" dirty="0"/>
          </a:p>
          <a:p>
            <a:r>
              <a:rPr lang="pt-BR" sz="1801" dirty="0"/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3" y="5508404"/>
            <a:ext cx="7666460" cy="975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2" descr="MPT renova cadastro de entidades de Erechim e região interessadas ...">
            <a:extLst>
              <a:ext uri="{FF2B5EF4-FFF2-40B4-BE49-F238E27FC236}">
                <a16:creationId xmlns:a16="http://schemas.microsoft.com/office/drawing/2014/main" id="{C3252ABA-A14E-46AF-8E55-31EA264C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85" y="583390"/>
            <a:ext cx="6495916" cy="28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993" y="707562"/>
            <a:ext cx="2348620" cy="13283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EF6C7E2-A340-4298-87F6-40E16E1CE074}"/>
              </a:ext>
            </a:extLst>
          </p:cNvPr>
          <p:cNvSpPr/>
          <p:nvPr/>
        </p:nvSpPr>
        <p:spPr>
          <a:xfrm>
            <a:off x="9935307" y="1327638"/>
            <a:ext cx="457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3BCA18B-4DE2-4D44-B0E2-CBB4647A16B2}"/>
              </a:ext>
            </a:extLst>
          </p:cNvPr>
          <p:cNvSpPr txBox="1"/>
          <p:nvPr/>
        </p:nvSpPr>
        <p:spPr>
          <a:xfrm>
            <a:off x="3094892" y="5697537"/>
            <a:ext cx="4964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EXEMPLO DE PREENCHIMENTO – METAS E AÇÕES</a:t>
            </a:r>
          </a:p>
        </p:txBody>
      </p:sp>
    </p:spTree>
    <p:extLst>
      <p:ext uri="{BB962C8B-B14F-4D97-AF65-F5344CB8AC3E}">
        <p14:creationId xmlns:p14="http://schemas.microsoft.com/office/powerpoint/2010/main" val="259423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FD3C0-FAE9-458E-888D-897F9E14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4" y="95896"/>
            <a:ext cx="11031041" cy="1666524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/>
              <a:t>Complementar um Plano de Ação na situação “Em Complementação” no Módulo FUNDO A FUNDO da Plataforma +Brasil.</a:t>
            </a:r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84D7AB76-6314-4411-B36C-371C5C079321}"/>
              </a:ext>
            </a:extLst>
          </p:cNvPr>
          <p:cNvSpPr/>
          <p:nvPr/>
        </p:nvSpPr>
        <p:spPr>
          <a:xfrm>
            <a:off x="3171083" y="4368769"/>
            <a:ext cx="2804048" cy="71878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b="1" dirty="0"/>
              <a:t>PERFIL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602" y="2986087"/>
            <a:ext cx="2305212" cy="12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blob:https://web.whatsapp.com/002f7ddb-c2b6-40ef-a930-6c8d4f6d7dc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blob:https://web.whatsapp.com/002f7ddb-c2b6-40ef-a930-6c8d4f6d7dc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9" y="1951359"/>
            <a:ext cx="11468519" cy="426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231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" y="36246"/>
            <a:ext cx="12193236" cy="54970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369267" y="2999642"/>
            <a:ext cx="9474345" cy="24634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01" dirty="0">
                <a:solidFill>
                  <a:srgbClr val="FF0000"/>
                </a:solidFill>
              </a:rPr>
              <a:t>Assistência Financeira ao Custeio da Gratuidade de Idosos nos Sistemas de Transporte Público Coletivo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69267" y="3429918"/>
            <a:ext cx="9474345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Distribuição dos recursos aos prestadores em observância à premissa de equilíbrio econômico-financeiro dos contratos de concessão do transporte público coletivo e as diretrizes de modicidade tarifária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1A08C6F-69EC-43E6-9FF1-7255DE65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0834" y="2678699"/>
            <a:ext cx="733426" cy="185985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912179" y="1249852"/>
            <a:ext cx="603682" cy="346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957476" y="3083999"/>
            <a:ext cx="365595" cy="3399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957476" y="3423964"/>
            <a:ext cx="365595" cy="1846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D8463A-628B-4585-A554-227B782EA419}"/>
              </a:ext>
            </a:extLst>
          </p:cNvPr>
          <p:cNvSpPr txBox="1"/>
          <p:nvPr/>
        </p:nvSpPr>
        <p:spPr>
          <a:xfrm>
            <a:off x="4026708" y="5737143"/>
            <a:ext cx="7095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EXEMPLO DE PREENCHIMENTO – METAS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907" t="3102" r="2029" b="3874"/>
          <a:stretch/>
        </p:blipFill>
        <p:spPr>
          <a:xfrm>
            <a:off x="8798" y="5275867"/>
            <a:ext cx="3297308" cy="1574834"/>
          </a:xfrm>
          <a:prstGeom prst="rect">
            <a:avLst/>
          </a:prstGeom>
        </p:spPr>
      </p:pic>
      <p:sp>
        <p:nvSpPr>
          <p:cNvPr id="11" name="Texto Explicativo Retangular 10"/>
          <p:cNvSpPr/>
          <p:nvPr/>
        </p:nvSpPr>
        <p:spPr>
          <a:xfrm>
            <a:off x="157944" y="1313412"/>
            <a:ext cx="1799532" cy="1471353"/>
          </a:xfrm>
          <a:prstGeom prst="wedgeRectCallout">
            <a:avLst>
              <a:gd name="adj1" fmla="val -45778"/>
              <a:gd name="adj2" fmla="val 7549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801" dirty="0">
                <a:solidFill>
                  <a:schemeClr val="tx1"/>
                </a:solidFill>
              </a:rPr>
              <a:t>“Nome da Meta” e “Descrição da Meta” sugeridos pelo MDR</a:t>
            </a:r>
            <a:r>
              <a:rPr lang="pt-BR" sz="1801" b="1" dirty="0">
                <a:solidFill>
                  <a:schemeClr val="tx1"/>
                </a:solidFill>
              </a:rPr>
              <a:t>. NÃO ALTERAR.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52AF0B9-B09D-48B9-8314-BE57979A6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071" y="4255107"/>
            <a:ext cx="9860130" cy="768389"/>
          </a:xfrm>
          <a:prstGeom prst="rect">
            <a:avLst/>
          </a:prstGeom>
        </p:spPr>
      </p:pic>
      <p:sp>
        <p:nvSpPr>
          <p:cNvPr id="9" name="Seta para Cima 8"/>
          <p:cNvSpPr/>
          <p:nvPr/>
        </p:nvSpPr>
        <p:spPr>
          <a:xfrm>
            <a:off x="10865657" y="4844548"/>
            <a:ext cx="1559442" cy="10100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68C0C00-524A-4AAC-B341-3AEAFDBF0375}"/>
              </a:ext>
            </a:extLst>
          </p:cNvPr>
          <p:cNvSpPr/>
          <p:nvPr/>
        </p:nvSpPr>
        <p:spPr>
          <a:xfrm>
            <a:off x="11526715" y="4640686"/>
            <a:ext cx="274426" cy="193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27DCD61-68AE-42E2-A394-6988382A9343}"/>
              </a:ext>
            </a:extLst>
          </p:cNvPr>
          <p:cNvSpPr txBox="1"/>
          <p:nvPr/>
        </p:nvSpPr>
        <p:spPr>
          <a:xfrm>
            <a:off x="10752215" y="5873836"/>
            <a:ext cx="144982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Para atualizar</a:t>
            </a:r>
          </a:p>
        </p:txBody>
      </p:sp>
    </p:spTree>
    <p:extLst>
      <p:ext uri="{BB962C8B-B14F-4D97-AF65-F5344CB8AC3E}">
        <p14:creationId xmlns:p14="http://schemas.microsoft.com/office/powerpoint/2010/main" val="17262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65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429" y="1906434"/>
            <a:ext cx="2041451" cy="120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ATUALIZAR valor do campo “Ações”, clicando no campo indicado.</a:t>
            </a:r>
          </a:p>
        </p:txBody>
      </p:sp>
      <p:sp>
        <p:nvSpPr>
          <p:cNvPr id="7" name="Seta para Cima 6"/>
          <p:cNvSpPr/>
          <p:nvPr/>
        </p:nvSpPr>
        <p:spPr>
          <a:xfrm>
            <a:off x="11184080" y="4327038"/>
            <a:ext cx="1199299" cy="74850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Clique</a:t>
            </a:r>
          </a:p>
        </p:txBody>
      </p:sp>
      <p:cxnSp>
        <p:nvCxnSpPr>
          <p:cNvPr id="9" name="Conector Angulado 8"/>
          <p:cNvCxnSpPr/>
          <p:nvPr/>
        </p:nvCxnSpPr>
        <p:spPr>
          <a:xfrm>
            <a:off x="42429" y="3107276"/>
            <a:ext cx="1892799" cy="11175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632178F2-C7FF-49BF-90D4-565BBCAFA695}"/>
              </a:ext>
            </a:extLst>
          </p:cNvPr>
          <p:cNvSpPr/>
          <p:nvPr/>
        </p:nvSpPr>
        <p:spPr>
          <a:xfrm>
            <a:off x="11684977" y="4141177"/>
            <a:ext cx="149469" cy="18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3757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0"/>
            <a:ext cx="12192000" cy="52843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05171" y="3217000"/>
            <a:ext cx="8889115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FF0000"/>
                </a:solidFill>
              </a:rPr>
              <a:t>Assistência Financeira ao Custeio da Gratuidade de Idosos nos Sistemas de Transporte Público Coletivo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990337" y="2734563"/>
            <a:ext cx="395202" cy="346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2125362" y="2642189"/>
            <a:ext cx="16473" cy="1873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125363" y="4515789"/>
            <a:ext cx="2718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2129480" y="3914413"/>
            <a:ext cx="2718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141837" y="3420132"/>
            <a:ext cx="27184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2141835" y="2642189"/>
            <a:ext cx="1046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endCxn id="12" idx="0"/>
          </p:cNvCxnSpPr>
          <p:nvPr/>
        </p:nvCxnSpPr>
        <p:spPr>
          <a:xfrm>
            <a:off x="3187937" y="2642191"/>
            <a:ext cx="2" cy="923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56F97B-6D89-4C49-BC93-25C7F7A307EC}"/>
              </a:ext>
            </a:extLst>
          </p:cNvPr>
          <p:cNvSpPr txBox="1"/>
          <p:nvPr/>
        </p:nvSpPr>
        <p:spPr>
          <a:xfrm>
            <a:off x="3438183" y="5286110"/>
            <a:ext cx="70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EXEMPLO DE PREENCHIMENTO – AÇÃO</a:t>
            </a:r>
          </a:p>
        </p:txBody>
      </p:sp>
      <p:sp>
        <p:nvSpPr>
          <p:cNvPr id="8" name="CaixaDeTexto 4">
            <a:extLst>
              <a:ext uri="{FF2B5EF4-FFF2-40B4-BE49-F238E27FC236}">
                <a16:creationId xmlns:a16="http://schemas.microsoft.com/office/drawing/2014/main" id="{FB6BF728-9A46-4C37-857D-3C6EDEAFC84E}"/>
              </a:ext>
            </a:extLst>
          </p:cNvPr>
          <p:cNvSpPr txBox="1"/>
          <p:nvPr/>
        </p:nvSpPr>
        <p:spPr>
          <a:xfrm>
            <a:off x="2413512" y="3712091"/>
            <a:ext cx="7646773" cy="307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1" dirty="0">
                <a:solidFill>
                  <a:srgbClr val="FF0000"/>
                </a:solidFill>
              </a:rPr>
              <a:t>Assistência Financeira ao Custeio da Gratuidade de Idosos nos Sistemas de Transporte Público Coletivo</a:t>
            </a:r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48DFCC48-57E8-4D62-8C75-E544F0800D8D}"/>
              </a:ext>
            </a:extLst>
          </p:cNvPr>
          <p:cNvSpPr txBox="1"/>
          <p:nvPr/>
        </p:nvSpPr>
        <p:spPr>
          <a:xfrm>
            <a:off x="2413511" y="4220167"/>
            <a:ext cx="957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Distribuição dos recursos aos prestadores em observância à premissa de equilíbrio econômico-financeiro dos contratos de concessão do transporte público coletivo e as diretrizes de modicidade tarifária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/>
          <a:srcRect l="907" t="3102" r="2029" b="3874"/>
          <a:stretch/>
        </p:blipFill>
        <p:spPr>
          <a:xfrm>
            <a:off x="1" y="5215883"/>
            <a:ext cx="3438181" cy="1642117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0473947" y="2205794"/>
            <a:ext cx="1399611" cy="36946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>
                <a:solidFill>
                  <a:srgbClr val="FFFFFF"/>
                </a:solidFill>
              </a:rPr>
              <a:t>ATUALIZAR.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643525" y="6042337"/>
            <a:ext cx="2479858" cy="646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1" dirty="0"/>
              <a:t>Após o registro da ação, clicar em “Incluir”.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1264392" y="2862414"/>
            <a:ext cx="8236" cy="804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11487451" y="5215110"/>
            <a:ext cx="9052" cy="8218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5330596" y="892478"/>
            <a:ext cx="494750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Cada Meta deverá possuir ao menos 1 (uma) Ação.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6D7F9A-8035-4286-B168-29CC5F2830E0}"/>
              </a:ext>
            </a:extLst>
          </p:cNvPr>
          <p:cNvSpPr txBox="1"/>
          <p:nvPr/>
        </p:nvSpPr>
        <p:spPr>
          <a:xfrm>
            <a:off x="10661018" y="368689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R$1,00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70B638B-6D21-4D38-9B28-8C3226A008CA}"/>
              </a:ext>
            </a:extLst>
          </p:cNvPr>
          <p:cNvSpPr/>
          <p:nvPr/>
        </p:nvSpPr>
        <p:spPr>
          <a:xfrm>
            <a:off x="2362044" y="1842894"/>
            <a:ext cx="477873" cy="17154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02F7BA6-8792-4E4D-9AE0-0F50838B52D7}"/>
              </a:ext>
            </a:extLst>
          </p:cNvPr>
          <p:cNvSpPr/>
          <p:nvPr/>
        </p:nvSpPr>
        <p:spPr>
          <a:xfrm>
            <a:off x="7235911" y="1845827"/>
            <a:ext cx="477873" cy="171544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19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227067" cy="5752213"/>
          </a:xfrm>
          <a:prstGeom prst="rect">
            <a:avLst/>
          </a:prstGeom>
        </p:spPr>
      </p:pic>
      <p:sp>
        <p:nvSpPr>
          <p:cNvPr id="5" name="Seta: para Cima 5">
            <a:extLst>
              <a:ext uri="{FF2B5EF4-FFF2-40B4-BE49-F238E27FC236}">
                <a16:creationId xmlns:a16="http://schemas.microsoft.com/office/drawing/2014/main" id="{F160C817-C647-4017-9B5B-C96DA735D9B2}"/>
              </a:ext>
            </a:extLst>
          </p:cNvPr>
          <p:cNvSpPr/>
          <p:nvPr/>
        </p:nvSpPr>
        <p:spPr>
          <a:xfrm>
            <a:off x="3291124" y="5752217"/>
            <a:ext cx="1719470" cy="9888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" y="4001295"/>
            <a:ext cx="2392325" cy="923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Após o preenchimento da aba “Metas”, clique em “Salvar”.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2350761" y="1620982"/>
            <a:ext cx="442314" cy="69706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Arredondado 7"/>
          <p:cNvSpPr/>
          <p:nvPr/>
        </p:nvSpPr>
        <p:spPr>
          <a:xfrm>
            <a:off x="7257011" y="1596044"/>
            <a:ext cx="515389" cy="119583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169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" y="64369"/>
            <a:ext cx="12161874" cy="67936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24412" y="834829"/>
            <a:ext cx="2627652" cy="923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Após salvar a aba “Metas”, clique na aba “Destinação de Recursos”.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36334" y="1700642"/>
            <a:ext cx="903769" cy="330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7" name="Seta para Cima 6"/>
          <p:cNvSpPr/>
          <p:nvPr/>
        </p:nvSpPr>
        <p:spPr>
          <a:xfrm>
            <a:off x="3197742" y="2156191"/>
            <a:ext cx="1780953" cy="8600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2335876" y="2277687"/>
            <a:ext cx="465513" cy="141317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7248698" y="2286000"/>
            <a:ext cx="390698" cy="108065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40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74"/>
            <a:ext cx="12152792" cy="660281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209" y="1690689"/>
            <a:ext cx="2289323" cy="2309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Nesta aba o usuário deverá selecionar a “Natureza de Despesa” e informar o valor vinculado a ela para execução do Plano de Ação. Depois clicar em “Incluir”.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6562" y="5050467"/>
            <a:ext cx="2094613" cy="120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Podem ser incluídos vários itens de Despesa, bastando repetir o processo.</a:t>
            </a:r>
          </a:p>
        </p:txBody>
      </p:sp>
      <p:sp>
        <p:nvSpPr>
          <p:cNvPr id="7" name="Seta para Cima 6"/>
          <p:cNvSpPr/>
          <p:nvPr/>
        </p:nvSpPr>
        <p:spPr>
          <a:xfrm>
            <a:off x="10463324" y="4929070"/>
            <a:ext cx="1780953" cy="86006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13265" y="3316770"/>
            <a:ext cx="4124527" cy="369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801" dirty="0"/>
              <a:t>Selecione a natureza de despesa indicada.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775380" y="3806842"/>
            <a:ext cx="808363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1" dirty="0"/>
              <a:t>VALOR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417451" y="3686230"/>
            <a:ext cx="9343000" cy="1065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5679630" y="3714088"/>
            <a:ext cx="1409321" cy="5931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Selecione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2417451" y="2560320"/>
            <a:ext cx="558505" cy="91440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4829695" y="2552007"/>
            <a:ext cx="266007" cy="116378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7265324" y="2560320"/>
            <a:ext cx="315883" cy="91440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9659389" y="2560320"/>
            <a:ext cx="656706" cy="108065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2401ADA-7C2B-4521-BC47-C1D5E2CD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844" y="3904543"/>
            <a:ext cx="2513194" cy="2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52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01"/>
            <a:ext cx="12192000" cy="58266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139145"/>
            <a:ext cx="2325950" cy="1477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Após incluir os Itens de Despesa, o mesmo será apresentado na “Lista de Itens de Despesa Cadastrados”.</a:t>
            </a:r>
          </a:p>
        </p:txBody>
      </p:sp>
      <p:cxnSp>
        <p:nvCxnSpPr>
          <p:cNvPr id="7" name="Conector Angulado 6"/>
          <p:cNvCxnSpPr/>
          <p:nvPr/>
        </p:nvCxnSpPr>
        <p:spPr>
          <a:xfrm>
            <a:off x="404039" y="3613919"/>
            <a:ext cx="1850062" cy="139401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 Explicativo em Seta para Cima 15"/>
          <p:cNvSpPr/>
          <p:nvPr/>
        </p:nvSpPr>
        <p:spPr>
          <a:xfrm>
            <a:off x="2671432" y="5826643"/>
            <a:ext cx="4431116" cy="803349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>
                <a:solidFill>
                  <a:schemeClr val="tx1"/>
                </a:solidFill>
              </a:rPr>
              <a:t>Após atualização dos itens, clique em “Salvar”.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938" y="4714071"/>
            <a:ext cx="7106733" cy="2938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555525" y="6146014"/>
            <a:ext cx="348893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enviar para o Conselho Local.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6953061" y="5755471"/>
            <a:ext cx="1602464" cy="486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car 14"/>
          <p:cNvSpPr/>
          <p:nvPr/>
        </p:nvSpPr>
        <p:spPr>
          <a:xfrm>
            <a:off x="5500084" y="4886274"/>
            <a:ext cx="1201036" cy="1259740"/>
          </a:xfrm>
          <a:prstGeom prst="mathMultiply">
            <a:avLst>
              <a:gd name="adj1" fmla="val 99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Arredondado 2"/>
          <p:cNvSpPr/>
          <p:nvPr/>
        </p:nvSpPr>
        <p:spPr>
          <a:xfrm>
            <a:off x="2394065" y="2078182"/>
            <a:ext cx="581891" cy="113432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4821382" y="2069869"/>
            <a:ext cx="540327" cy="121745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7257011" y="2078182"/>
            <a:ext cx="274320" cy="113432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9684327" y="2078182"/>
            <a:ext cx="498764" cy="113432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1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02" y="2"/>
            <a:ext cx="12260004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" y="2690338"/>
            <a:ext cx="2083980" cy="1477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dirty="0"/>
              <a:t>Após registrar todas as informações do Plano de Ação, clique em “Enviar para Repassador”.</a:t>
            </a:r>
          </a:p>
        </p:txBody>
      </p:sp>
      <p:sp>
        <p:nvSpPr>
          <p:cNvPr id="6" name="Seta para a Esquerda 5"/>
          <p:cNvSpPr/>
          <p:nvPr/>
        </p:nvSpPr>
        <p:spPr>
          <a:xfrm>
            <a:off x="8654903" y="6311900"/>
            <a:ext cx="1935125" cy="5208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45233" y="4328784"/>
            <a:ext cx="348893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NÃO enviar para o Conselho Local.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6139729" y="4721595"/>
            <a:ext cx="0" cy="1170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r 9"/>
          <p:cNvSpPr/>
          <p:nvPr/>
        </p:nvSpPr>
        <p:spPr>
          <a:xfrm>
            <a:off x="5539211" y="5938782"/>
            <a:ext cx="1201036" cy="1259740"/>
          </a:xfrm>
          <a:prstGeom prst="mathMultiply">
            <a:avLst>
              <a:gd name="adj1" fmla="val 99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6"/>
          <p:cNvSpPr/>
          <p:nvPr/>
        </p:nvSpPr>
        <p:spPr>
          <a:xfrm>
            <a:off x="2419004" y="2601884"/>
            <a:ext cx="573578" cy="174567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4862945" y="2593571"/>
            <a:ext cx="490451" cy="174567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7257011" y="2601884"/>
            <a:ext cx="349134" cy="174567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9717578" y="2601884"/>
            <a:ext cx="548640" cy="166254"/>
          </a:xfrm>
          <a:prstGeom prst="round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798"/>
            <a:ext cx="12192000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adastro de Produtos - Opção conferido - Fiscal - Base de Conhec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06" y="4210903"/>
            <a:ext cx="2906973" cy="19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EFAAE7C-7F26-42EE-B40C-D7FD53CB8C95}"/>
              </a:ext>
            </a:extLst>
          </p:cNvPr>
          <p:cNvSpPr txBox="1"/>
          <p:nvPr/>
        </p:nvSpPr>
        <p:spPr>
          <a:xfrm>
            <a:off x="6444432" y="1239554"/>
            <a:ext cx="3085816" cy="120084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>
                <a:solidFill>
                  <a:schemeClr val="bg1"/>
                </a:solidFill>
              </a:rPr>
              <a:t>Pronto! Seu Plano de Ação foi complementado com sucesso e enviado novamente para análise do Órgão Repassador.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33297" y="3130424"/>
            <a:ext cx="9376482" cy="827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angulado 7"/>
          <p:cNvCxnSpPr>
            <a:stCxn id="7" idx="1"/>
            <a:endCxn id="5" idx="0"/>
          </p:cNvCxnSpPr>
          <p:nvPr/>
        </p:nvCxnSpPr>
        <p:spPr>
          <a:xfrm rot="10800000" flipH="1" flipV="1">
            <a:off x="6444432" y="1839974"/>
            <a:ext cx="577106" cy="1290449"/>
          </a:xfrm>
          <a:prstGeom prst="bentConnector4">
            <a:avLst>
              <a:gd name="adj1" fmla="val -39611"/>
              <a:gd name="adj2" fmla="val 7326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59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2" y="404552"/>
            <a:ext cx="10515600" cy="50519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 Black" panose="020B0A04020102020204" pitchFamily="34" charset="0"/>
              </a:rPr>
              <a:t>DÚVIDAS</a:t>
            </a:r>
          </a:p>
          <a:p>
            <a:pPr algn="just" fontAlgn="base"/>
            <a:r>
              <a:rPr lang="pt-BR" dirty="0"/>
              <a:t>Antes de enviar seu questionamento, verifique se sua dúvida não pode ser sanada com as orientações aqui disponibilizadas.</a:t>
            </a:r>
          </a:p>
          <a:p>
            <a:pPr algn="just" fontAlgn="base"/>
            <a:r>
              <a:rPr lang="pt-BR" dirty="0"/>
              <a:t>Caso as informações não solucionem seu questionamento, a equipe de atendimento disponibiliza opções para o registro de suas manifestações.</a:t>
            </a:r>
          </a:p>
          <a:p>
            <a:pPr algn="just" fontAlgn="base"/>
            <a:r>
              <a:rPr lang="pt-BR" b="1" dirty="0"/>
              <a:t>0800-978-9008</a:t>
            </a:r>
            <a:r>
              <a:rPr lang="pt-BR" dirty="0"/>
              <a:t> - (segunda-feira a sexta-feira, das 8h às 18h)</a:t>
            </a:r>
          </a:p>
          <a:p>
            <a:pPr algn="just" fontAlgn="base"/>
            <a:r>
              <a:rPr lang="pt-BR" sz="2400" dirty="0">
                <a:hlinkClick r:id="rId2"/>
              </a:rPr>
              <a:t>https://portaldeservicos.economia.gov.br</a:t>
            </a: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499" y="2728417"/>
            <a:ext cx="700583" cy="70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83" y="4215049"/>
            <a:ext cx="2115403" cy="15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60CCC3-CC33-4521-BE4F-A27896160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r="25124"/>
          <a:stretch/>
        </p:blipFill>
        <p:spPr>
          <a:xfrm>
            <a:off x="1965785" y="1855178"/>
            <a:ext cx="5915273" cy="376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6767A1-98CE-4A38-B6D4-3A21D5C3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71" y="1269999"/>
            <a:ext cx="10515600" cy="1325563"/>
          </a:xfrm>
        </p:spPr>
        <p:txBody>
          <a:bodyPr>
            <a:noAutofit/>
          </a:bodyPr>
          <a:lstStyle/>
          <a:p>
            <a:r>
              <a:rPr lang="pt-BR" sz="3200" b="1" dirty="0"/>
              <a:t>Emenda Constitucional n° 123/2022</a:t>
            </a: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r>
              <a:rPr lang="pt-BR" sz="2800" b="1" dirty="0"/>
              <a:t>Assistência financeira destinada a auxiliar o custeio da gratuidade das pessoas idosas no transporte público coletivo urbano</a:t>
            </a:r>
            <a:r>
              <a:rPr lang="pt-BR" sz="3200" b="1" dirty="0"/>
              <a:t>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DB7A84-9E9D-4912-A198-5A6CD1D34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9" y="4137024"/>
            <a:ext cx="10515600" cy="2174875"/>
          </a:xfrm>
        </p:spPr>
        <p:txBody>
          <a:bodyPr>
            <a:normAutofit/>
          </a:bodyPr>
          <a:lstStyle/>
          <a:p>
            <a:r>
              <a:rPr lang="pt-BR" b="1" dirty="0"/>
              <a:t>Quem pleiteou</a:t>
            </a:r>
            <a:r>
              <a:rPr lang="pt-BR" dirty="0"/>
              <a:t>: União, Estados e Municípios que comprovarem possuir, em funcionamento, sistema de transporte público coletivo de caráter urbano, semiurbano ou metropolitano de qualquer modal – ônibus, trens, metrôs, fluvial, </a:t>
            </a:r>
            <a:r>
              <a:rPr lang="pt-BR" dirty="0" err="1"/>
              <a:t>etc</a:t>
            </a:r>
            <a:r>
              <a:rPr lang="pt-BR" dirty="0"/>
              <a:t>, desde que atendidos os requisitos da Portaria Interministerial. </a:t>
            </a:r>
          </a:p>
        </p:txBody>
      </p:sp>
    </p:spTree>
    <p:extLst>
      <p:ext uri="{BB962C8B-B14F-4D97-AF65-F5344CB8AC3E}">
        <p14:creationId xmlns:p14="http://schemas.microsoft.com/office/powerpoint/2010/main" val="1202357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2A8671F-20F1-25F7-CDA3-C43C77AE90FF}"/>
              </a:ext>
            </a:extLst>
          </p:cNvPr>
          <p:cNvSpPr/>
          <p:nvPr/>
        </p:nvSpPr>
        <p:spPr>
          <a:xfrm>
            <a:off x="5326602" y="3065016"/>
            <a:ext cx="4021584" cy="106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id="{24E7D9C5-7278-C09B-C336-575DFB87C9E4}"/>
              </a:ext>
            </a:extLst>
          </p:cNvPr>
          <p:cNvSpPr/>
          <p:nvPr/>
        </p:nvSpPr>
        <p:spPr>
          <a:xfrm rot="19829511">
            <a:off x="4941089" y="2698541"/>
            <a:ext cx="1928062" cy="768462"/>
          </a:xfrm>
          <a:prstGeom prst="triangle">
            <a:avLst>
              <a:gd name="adj" fmla="val 23576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04D567-CF6D-505D-E7CA-87287F74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48" y="3164180"/>
            <a:ext cx="3233943" cy="84698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B6FE98A-D7A6-0559-6F2F-4B3CDB3C136F}"/>
              </a:ext>
            </a:extLst>
          </p:cNvPr>
          <p:cNvSpPr/>
          <p:nvPr/>
        </p:nvSpPr>
        <p:spPr>
          <a:xfrm>
            <a:off x="3045041" y="3293616"/>
            <a:ext cx="1243107" cy="59837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77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247"/>
            <a:ext cx="10136224" cy="69600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D5E508F-7910-4D64-8B65-DA9AED40F396}"/>
              </a:ext>
            </a:extLst>
          </p:cNvPr>
          <p:cNvSpPr txBox="1"/>
          <p:nvPr/>
        </p:nvSpPr>
        <p:spPr>
          <a:xfrm>
            <a:off x="0" y="66824"/>
            <a:ext cx="452175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dirty="0"/>
              <a:t>www.gov.br/plataformamaisbrasil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117368" y="6079283"/>
            <a:ext cx="299783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Desça a página do portal até encontrar a próxima  imagem.</a:t>
            </a:r>
          </a:p>
        </p:txBody>
      </p:sp>
    </p:spTree>
    <p:extLst>
      <p:ext uri="{BB962C8B-B14F-4D97-AF65-F5344CB8AC3E}">
        <p14:creationId xmlns:p14="http://schemas.microsoft.com/office/powerpoint/2010/main" val="113638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E52FD3B-089A-4787-A67F-4D2272577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997"/>
            <a:ext cx="10214521" cy="612775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AEF3AE2-7BC8-4A0F-9E3C-B7DF3344FADB}"/>
              </a:ext>
            </a:extLst>
          </p:cNvPr>
          <p:cNvSpPr/>
          <p:nvPr/>
        </p:nvSpPr>
        <p:spPr>
          <a:xfrm>
            <a:off x="1072901" y="503518"/>
            <a:ext cx="1743782" cy="13468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Clicando - ícones de setas grátis">
            <a:extLst>
              <a:ext uri="{FF2B5EF4-FFF2-40B4-BE49-F238E27FC236}">
                <a16:creationId xmlns:a16="http://schemas.microsoft.com/office/drawing/2014/main" id="{CAB824E8-8E74-45D3-9BFA-A4863AA7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6889" l="9778" r="89778">
                        <a14:foregroundMark x1="68444" y1="92000" x2="68444" y2="92000"/>
                        <a14:foregroundMark x1="65778" y1="96889" x2="65778" y2="96889"/>
                        <a14:foregroundMark x1="56000" y1="22222" x2="56000" y2="22222"/>
                        <a14:foregroundMark x1="65778" y1="24000" x2="65778" y2="24000"/>
                        <a14:foregroundMark x1="48000" y1="3556" x2="48000" y2="3556"/>
                        <a14:foregroundMark x1="46667" y1="45778" x2="46667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45" y="1561412"/>
            <a:ext cx="1139278" cy="11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EB8BFB-5D90-4E27-A35D-D51389ED4011}"/>
              </a:ext>
            </a:extLst>
          </p:cNvPr>
          <p:cNvSpPr txBox="1"/>
          <p:nvPr/>
        </p:nvSpPr>
        <p:spPr>
          <a:xfrm>
            <a:off x="9214693" y="1696414"/>
            <a:ext cx="237380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Clique no local indicado</a:t>
            </a:r>
            <a:r>
              <a:rPr lang="pt-BR" b="1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9FC809-03F6-E338-E443-64C02E602645}"/>
              </a:ext>
            </a:extLst>
          </p:cNvPr>
          <p:cNvSpPr txBox="1"/>
          <p:nvPr/>
        </p:nvSpPr>
        <p:spPr>
          <a:xfrm>
            <a:off x="204717" y="6261933"/>
            <a:ext cx="9161995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Para complementar um “Plano de Ação” na situação “Em Complementação” , é NECESSÁRIO estar </a:t>
            </a:r>
            <a:r>
              <a:rPr lang="pt-BR" sz="1600" b="1" dirty="0" err="1">
                <a:solidFill>
                  <a:schemeClr val="bg1"/>
                </a:solidFill>
              </a:rPr>
              <a:t>logado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 ter perfil de GESTOR RECEBEDOR (registra e envia) ou OPERACIONAL RECEBEDOR (apenas registra).</a:t>
            </a:r>
          </a:p>
        </p:txBody>
      </p:sp>
    </p:spTree>
    <p:extLst>
      <p:ext uri="{BB962C8B-B14F-4D97-AF65-F5344CB8AC3E}">
        <p14:creationId xmlns:p14="http://schemas.microsoft.com/office/powerpoint/2010/main" val="325286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8728C-8D5E-4406-9B1A-5EF0BF7F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F55007-ADC7-4A45-A848-77F1C3E2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53"/>
            <a:ext cx="12192000" cy="45843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859727D-F796-4744-81FA-3E9A918ABA1E}"/>
              </a:ext>
            </a:extLst>
          </p:cNvPr>
          <p:cNvSpPr/>
          <p:nvPr/>
        </p:nvSpPr>
        <p:spPr>
          <a:xfrm>
            <a:off x="5539409" y="3101664"/>
            <a:ext cx="2464905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033C53-F3E1-44B8-AD50-25964AC1763B}"/>
              </a:ext>
            </a:extLst>
          </p:cNvPr>
          <p:cNvSpPr txBox="1"/>
          <p:nvPr/>
        </p:nvSpPr>
        <p:spPr>
          <a:xfrm>
            <a:off x="340580" y="4949462"/>
            <a:ext cx="575542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Selecione a opção “Transferências Fundo a Fundo” para iniciarmos a complementação. </a:t>
            </a:r>
          </a:p>
        </p:txBody>
      </p:sp>
      <p:pic>
        <p:nvPicPr>
          <p:cNvPr id="1026" name="Picture 2" descr="Clicando - ícones de setas grátis">
            <a:extLst>
              <a:ext uri="{FF2B5EF4-FFF2-40B4-BE49-F238E27FC236}">
                <a16:creationId xmlns:a16="http://schemas.microsoft.com/office/drawing/2014/main" id="{CB1DA5F9-CE7F-4CAE-A08C-8025D9EF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6889" l="9778" r="89778">
                        <a14:foregroundMark x1="68444" y1="92000" x2="68444" y2="92000"/>
                        <a14:foregroundMark x1="65778" y1="96889" x2="65778" y2="96889"/>
                        <a14:foregroundMark x1="56000" y1="22222" x2="56000" y2="22222"/>
                        <a14:foregroundMark x1="65778" y1="24000" x2="65778" y2="24000"/>
                        <a14:foregroundMark x1="48000" y1="3556" x2="48000" y2="3556"/>
                        <a14:foregroundMark x1="46667" y1="45778" x2="46667" y2="4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19" y="39185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C4F0B2D-3B5C-4F93-BE12-6ED2E4131145}"/>
              </a:ext>
            </a:extLst>
          </p:cNvPr>
          <p:cNvSpPr txBox="1"/>
          <p:nvPr/>
        </p:nvSpPr>
        <p:spPr>
          <a:xfrm>
            <a:off x="3030005" y="434339"/>
            <a:ext cx="9161995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Para complementar um “Plano de Ação” na situação “Em Complementação” , é NECESSÁRIO estar </a:t>
            </a:r>
            <a:r>
              <a:rPr lang="pt-BR" sz="1600" b="1" dirty="0" err="1">
                <a:solidFill>
                  <a:schemeClr val="bg1"/>
                </a:solidFill>
              </a:rPr>
              <a:t>logado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 ter perfil de GESTOR RECEBEDOR (registra e envia) ou OPERACIONAL RECEBEDOR (apenas registra).</a:t>
            </a:r>
          </a:p>
        </p:txBody>
      </p:sp>
    </p:spTree>
    <p:extLst>
      <p:ext uri="{BB962C8B-B14F-4D97-AF65-F5344CB8AC3E}">
        <p14:creationId xmlns:p14="http://schemas.microsoft.com/office/powerpoint/2010/main" val="387535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F9F4F4F-F09C-4956-A0B9-C6BD3730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5724939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8553D21-0E8A-415F-9C2D-CBF5523DADB5}"/>
              </a:ext>
            </a:extLst>
          </p:cNvPr>
          <p:cNvSpPr/>
          <p:nvPr/>
        </p:nvSpPr>
        <p:spPr>
          <a:xfrm>
            <a:off x="8435011" y="132520"/>
            <a:ext cx="2027582" cy="9011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77E6DC-67C1-4CD6-83DE-68A50DE673EB}"/>
              </a:ext>
            </a:extLst>
          </p:cNvPr>
          <p:cNvSpPr txBox="1"/>
          <p:nvPr/>
        </p:nvSpPr>
        <p:spPr>
          <a:xfrm>
            <a:off x="4225189" y="4708827"/>
            <a:ext cx="4850297" cy="20322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801" b="1" dirty="0"/>
              <a:t>Para complementar o Plano de Ação que estiver na situação “Em Complementação” o usuário com perfil de GESTOR RECEBEDOR (registra e envia) ou OPERACIONAL RECEBEDOR (apenas registra) deverá </a:t>
            </a:r>
            <a:r>
              <a:rPr lang="pt-BR" sz="1801" b="1" dirty="0" err="1"/>
              <a:t>logar</a:t>
            </a:r>
            <a:r>
              <a:rPr lang="pt-BR" sz="1801" b="1" dirty="0"/>
              <a:t> no sistema.</a:t>
            </a:r>
          </a:p>
          <a:p>
            <a:pPr algn="just"/>
            <a:endParaRPr lang="pt-BR" sz="1801" b="1" dirty="0"/>
          </a:p>
          <a:p>
            <a:pPr algn="just"/>
            <a:r>
              <a:rPr lang="pt-BR" sz="1801" b="1" dirty="0"/>
              <a:t>Para isso, acesse o gov.br, conforme indicado.  </a:t>
            </a:r>
          </a:p>
        </p:txBody>
      </p:sp>
    </p:spTree>
    <p:extLst>
      <p:ext uri="{BB962C8B-B14F-4D97-AF65-F5344CB8AC3E}">
        <p14:creationId xmlns:p14="http://schemas.microsoft.com/office/powerpoint/2010/main" val="29794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ED148-2EBB-46EA-9A82-6FA24CB1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682648-18FD-40C8-BBFD-B8461F9F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B8F2EF-DF5F-4B6B-87CA-714F8A51A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706"/>
            <a:ext cx="12192000" cy="5888592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DCD329E6-73CB-4F82-9195-8921CD7ECDE4}"/>
              </a:ext>
            </a:extLst>
          </p:cNvPr>
          <p:cNvSpPr/>
          <p:nvPr/>
        </p:nvSpPr>
        <p:spPr>
          <a:xfrm>
            <a:off x="4967785" y="3057101"/>
            <a:ext cx="1924334" cy="10645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Digite seu CPF</a:t>
            </a:r>
          </a:p>
        </p:txBody>
      </p:sp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A1D90536-F1A6-4F0A-AEFC-6657E8823AB4}"/>
              </a:ext>
            </a:extLst>
          </p:cNvPr>
          <p:cNvSpPr/>
          <p:nvPr/>
        </p:nvSpPr>
        <p:spPr>
          <a:xfrm>
            <a:off x="10478364" y="3779318"/>
            <a:ext cx="1431236" cy="9011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57BDD7-B1FA-4A47-9666-AF888A89531E}"/>
              </a:ext>
            </a:extLst>
          </p:cNvPr>
          <p:cNvSpPr txBox="1"/>
          <p:nvPr/>
        </p:nvSpPr>
        <p:spPr>
          <a:xfrm>
            <a:off x="40745" y="1419523"/>
            <a:ext cx="10309682" cy="369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801" b="1" dirty="0"/>
              <a:t>Se possuir cadastro no GOV.BR, informe seu CPF e clique em avançar e informe sua senha na próxima tela.</a:t>
            </a:r>
          </a:p>
        </p:txBody>
      </p:sp>
      <p:sp>
        <p:nvSpPr>
          <p:cNvPr id="10" name="Texto Explicativo: Seta para Cima 9">
            <a:extLst>
              <a:ext uri="{FF2B5EF4-FFF2-40B4-BE49-F238E27FC236}">
                <a16:creationId xmlns:a16="http://schemas.microsoft.com/office/drawing/2014/main" id="{4020ADF7-68FF-4B3B-80A7-975203F500AA}"/>
              </a:ext>
            </a:extLst>
          </p:cNvPr>
          <p:cNvSpPr/>
          <p:nvPr/>
        </p:nvSpPr>
        <p:spPr>
          <a:xfrm>
            <a:off x="742123" y="5420141"/>
            <a:ext cx="5446644" cy="1064524"/>
          </a:xfrm>
          <a:prstGeom prst="upArrow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 dirty="0">
              <a:solidFill>
                <a:schemeClr val="tx1"/>
              </a:solidFill>
            </a:endParaRPr>
          </a:p>
          <a:p>
            <a:pPr algn="ctr"/>
            <a:r>
              <a:rPr lang="pt-BR" sz="1801" b="1" dirty="0">
                <a:solidFill>
                  <a:schemeClr val="tx1"/>
                </a:solidFill>
              </a:rPr>
              <a:t>Caso ainda não tenha cadastro no GOV.BR, crie sua conta, clicando no botão acima.</a:t>
            </a:r>
          </a:p>
          <a:p>
            <a:pPr algn="ctr"/>
            <a:endParaRPr lang="pt-BR" sz="180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26E45-62AD-4F92-BAF1-565DA28D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F1EE99-9F4F-4386-BE1B-17935E16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D89263-833F-4E80-8DBE-0674FFD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044"/>
            <a:ext cx="12192000" cy="5873915"/>
          </a:xfrm>
          <a:prstGeom prst="rect">
            <a:avLst/>
          </a:prstGeom>
        </p:spPr>
      </p:pic>
      <p:sp>
        <p:nvSpPr>
          <p:cNvPr id="5" name="Texto Explicativo: Seta para a Direita 4">
            <a:extLst>
              <a:ext uri="{FF2B5EF4-FFF2-40B4-BE49-F238E27FC236}">
                <a16:creationId xmlns:a16="http://schemas.microsoft.com/office/drawing/2014/main" id="{622478E6-7B6E-411D-86BB-94B9A9D41F7D}"/>
              </a:ext>
            </a:extLst>
          </p:cNvPr>
          <p:cNvSpPr/>
          <p:nvPr/>
        </p:nvSpPr>
        <p:spPr>
          <a:xfrm>
            <a:off x="4943062" y="2680250"/>
            <a:ext cx="2014331" cy="1497497"/>
          </a:xfrm>
          <a:prstGeom prst="rightArrow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b="1" dirty="0">
                <a:solidFill>
                  <a:schemeClr val="tx1"/>
                </a:solidFill>
              </a:rPr>
              <a:t>Registre sua senha e clique em entrar.</a:t>
            </a:r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D60739B7-13F0-4C82-8B9D-39EEC8753DF9}"/>
              </a:ext>
            </a:extLst>
          </p:cNvPr>
          <p:cNvSpPr/>
          <p:nvPr/>
        </p:nvSpPr>
        <p:spPr>
          <a:xfrm>
            <a:off x="10157165" y="3985443"/>
            <a:ext cx="1404731" cy="914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1" dirty="0"/>
              <a:t>Clique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57393" y="2412124"/>
            <a:ext cx="1587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xxx.xxx.xxx-xx</a:t>
            </a:r>
            <a:endParaRPr lang="pt-BR" dirty="0"/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44" y="4177747"/>
            <a:ext cx="1520989" cy="46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535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9126</TotalTime>
  <Words>1329</Words>
  <Application>Microsoft Office PowerPoint</Application>
  <PresentationFormat>Widescreen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Rounded MT Bold</vt:lpstr>
      <vt:lpstr>Calibri</vt:lpstr>
      <vt:lpstr>Calibri Light</vt:lpstr>
      <vt:lpstr>Wingdings</vt:lpstr>
      <vt:lpstr>Tema do Office</vt:lpstr>
      <vt:lpstr>Apresentação do PowerPoint</vt:lpstr>
      <vt:lpstr>Complementar um Plano de Ação na situação “Em Complementação” no Módulo FUNDO A FUNDO da Plataforma +Brasil.</vt:lpstr>
      <vt:lpstr>Emenda Constitucional n° 123/2022   Assistência financeira destinada a auxiliar o custeio da gratuidade das pessoas idosas no transporte público coletivo urbano.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Hugo Carvalho Marques</cp:lastModifiedBy>
  <cp:revision>257</cp:revision>
  <dcterms:created xsi:type="dcterms:W3CDTF">2020-07-15T20:50:37Z</dcterms:created>
  <dcterms:modified xsi:type="dcterms:W3CDTF">2022-09-26T22:12:28Z</dcterms:modified>
</cp:coreProperties>
</file>